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52"/>
  </p:notesMasterIdLst>
  <p:sldIdLst>
    <p:sldId id="756" r:id="rId2"/>
    <p:sldId id="1057" r:id="rId3"/>
    <p:sldId id="1058" r:id="rId4"/>
    <p:sldId id="259" r:id="rId5"/>
    <p:sldId id="784" r:id="rId6"/>
    <p:sldId id="785" r:id="rId7"/>
    <p:sldId id="268" r:id="rId8"/>
    <p:sldId id="267" r:id="rId9"/>
    <p:sldId id="787" r:id="rId10"/>
    <p:sldId id="970" r:id="rId11"/>
    <p:sldId id="961" r:id="rId12"/>
    <p:sldId id="789" r:id="rId13"/>
    <p:sldId id="959" r:id="rId14"/>
    <p:sldId id="413" r:id="rId15"/>
    <p:sldId id="960" r:id="rId16"/>
    <p:sldId id="797" r:id="rId17"/>
    <p:sldId id="980" r:id="rId18"/>
    <p:sldId id="963" r:id="rId19"/>
    <p:sldId id="820" r:id="rId20"/>
    <p:sldId id="964" r:id="rId21"/>
    <p:sldId id="966" r:id="rId22"/>
    <p:sldId id="969" r:id="rId23"/>
    <p:sldId id="968" r:id="rId24"/>
    <p:sldId id="965" r:id="rId25"/>
    <p:sldId id="1054" r:id="rId26"/>
    <p:sldId id="1055" r:id="rId27"/>
    <p:sldId id="1001" r:id="rId28"/>
    <p:sldId id="985" r:id="rId29"/>
    <p:sldId id="994" r:id="rId30"/>
    <p:sldId id="986" r:id="rId31"/>
    <p:sldId id="987" r:id="rId32"/>
    <p:sldId id="988" r:id="rId33"/>
    <p:sldId id="989" r:id="rId34"/>
    <p:sldId id="990" r:id="rId35"/>
    <p:sldId id="991" r:id="rId36"/>
    <p:sldId id="992" r:id="rId37"/>
    <p:sldId id="1009" r:id="rId38"/>
    <p:sldId id="993" r:id="rId39"/>
    <p:sldId id="1056" r:id="rId40"/>
    <p:sldId id="995" r:id="rId41"/>
    <p:sldId id="1002" r:id="rId42"/>
    <p:sldId id="1008" r:id="rId43"/>
    <p:sldId id="996" r:id="rId44"/>
    <p:sldId id="997" r:id="rId45"/>
    <p:sldId id="998" r:id="rId46"/>
    <p:sldId id="999" r:id="rId47"/>
    <p:sldId id="1000" r:id="rId48"/>
    <p:sldId id="1004" r:id="rId49"/>
    <p:sldId id="978" r:id="rId50"/>
    <p:sldId id="97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A85E72-0A1C-4BAE-9A39-54245AFDD8E6}">
          <p14:sldIdLst>
            <p14:sldId id="756"/>
            <p14:sldId id="1057"/>
            <p14:sldId id="1058"/>
            <p14:sldId id="259"/>
            <p14:sldId id="784"/>
            <p14:sldId id="785"/>
            <p14:sldId id="268"/>
            <p14:sldId id="267"/>
            <p14:sldId id="787"/>
            <p14:sldId id="970"/>
            <p14:sldId id="961"/>
            <p14:sldId id="789"/>
            <p14:sldId id="959"/>
            <p14:sldId id="413"/>
            <p14:sldId id="960"/>
            <p14:sldId id="797"/>
            <p14:sldId id="980"/>
            <p14:sldId id="963"/>
            <p14:sldId id="820"/>
            <p14:sldId id="964"/>
            <p14:sldId id="966"/>
            <p14:sldId id="969"/>
            <p14:sldId id="968"/>
            <p14:sldId id="965"/>
            <p14:sldId id="1054"/>
            <p14:sldId id="1055"/>
            <p14:sldId id="1001"/>
            <p14:sldId id="985"/>
            <p14:sldId id="994"/>
            <p14:sldId id="986"/>
            <p14:sldId id="987"/>
            <p14:sldId id="988"/>
            <p14:sldId id="989"/>
            <p14:sldId id="990"/>
            <p14:sldId id="991"/>
            <p14:sldId id="992"/>
            <p14:sldId id="1009"/>
            <p14:sldId id="993"/>
            <p14:sldId id="1056"/>
            <p14:sldId id="995"/>
            <p14:sldId id="1002"/>
            <p14:sldId id="1008"/>
            <p14:sldId id="996"/>
            <p14:sldId id="997"/>
            <p14:sldId id="998"/>
            <p14:sldId id="999"/>
            <p14:sldId id="1000"/>
            <p14:sldId id="1004"/>
          </p14:sldIdLst>
        </p14:section>
        <p14:section name="Untitled Section" id="{5E26A349-AC39-4B55-A469-5519F644525D}">
          <p14:sldIdLst>
            <p14:sldId id="978"/>
            <p14:sldId id="97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0" autoAdjust="0"/>
    <p:restoredTop sz="94660"/>
  </p:normalViewPr>
  <p:slideViewPr>
    <p:cSldViewPr snapToGrid="0">
      <p:cViewPr varScale="1">
        <p:scale>
          <a:sx n="67" d="100"/>
          <a:sy n="67" d="100"/>
        </p:scale>
        <p:origin x="-6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50F47-7A48-4594-A37F-86A9349810A6}" type="datetimeFigureOut">
              <a:rPr lang="en-US" smtClean="0"/>
              <a:pPr/>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EBEFB-D8F4-4828-912D-37F449012B28}" type="slidenum">
              <a:rPr lang="en-US" smtClean="0"/>
              <a:pPr/>
              <a:t>‹#›</a:t>
            </a:fld>
            <a:endParaRPr lang="en-US"/>
          </a:p>
        </p:txBody>
      </p:sp>
    </p:spTree>
    <p:extLst>
      <p:ext uri="{BB962C8B-B14F-4D97-AF65-F5344CB8AC3E}">
        <p14:creationId xmlns:p14="http://schemas.microsoft.com/office/powerpoint/2010/main" val="2170706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EAEDEB-E030-462A-AB28-EE8704E5ACA8}" type="slidenum">
              <a:rPr lang="en-US" altLang="en-US" smtClean="0"/>
              <a:pPr/>
              <a:t>1</a:t>
            </a:fld>
            <a:endParaRPr lang="en-US" altLang="en-US"/>
          </a:p>
        </p:txBody>
      </p:sp>
    </p:spTree>
    <p:extLst>
      <p:ext uri="{BB962C8B-B14F-4D97-AF65-F5344CB8AC3E}">
        <p14:creationId xmlns:p14="http://schemas.microsoft.com/office/powerpoint/2010/main" val="270452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1415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EBEFB-D8F4-4828-912D-37F449012B28}" type="slidenum">
              <a:rPr lang="en-US" smtClean="0"/>
              <a:pPr/>
              <a:t>38</a:t>
            </a:fld>
            <a:endParaRPr lang="en-US"/>
          </a:p>
        </p:txBody>
      </p:sp>
    </p:spTree>
    <p:extLst>
      <p:ext uri="{BB962C8B-B14F-4D97-AF65-F5344CB8AC3E}">
        <p14:creationId xmlns:p14="http://schemas.microsoft.com/office/powerpoint/2010/main" val="219455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6EE0E3-AD0F-4303-872A-F1B4036F0108}"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41080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6EE0E3-AD0F-4303-872A-F1B4036F0108}"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160908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6EE0E3-AD0F-4303-872A-F1B4036F0108}"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246460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6EE0E3-AD0F-4303-872A-F1B4036F0108}"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94938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EE0E3-AD0F-4303-872A-F1B4036F0108}"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384879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6EE0E3-AD0F-4303-872A-F1B4036F0108}"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239741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6EE0E3-AD0F-4303-872A-F1B4036F0108}" type="datetimeFigureOut">
              <a:rPr lang="en-US" smtClean="0"/>
              <a:pPr/>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320370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6EE0E3-AD0F-4303-872A-F1B4036F0108}"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281134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EE0E3-AD0F-4303-872A-F1B4036F0108}" type="datetimeFigureOut">
              <a:rPr lang="en-US" smtClean="0"/>
              <a:pPr/>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72739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EE0E3-AD0F-4303-872A-F1B4036F0108}"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93843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EE0E3-AD0F-4303-872A-F1B4036F0108}"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546A4-F2DA-437A-8730-E7D8CCBB2E75}" type="slidenum">
              <a:rPr lang="en-US" smtClean="0"/>
              <a:pPr/>
              <a:t>‹#›</a:t>
            </a:fld>
            <a:endParaRPr lang="en-US"/>
          </a:p>
        </p:txBody>
      </p:sp>
    </p:spTree>
    <p:extLst>
      <p:ext uri="{BB962C8B-B14F-4D97-AF65-F5344CB8AC3E}">
        <p14:creationId xmlns:p14="http://schemas.microsoft.com/office/powerpoint/2010/main" val="27266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EE0E3-AD0F-4303-872A-F1B4036F0108}" type="datetimeFigureOut">
              <a:rPr lang="en-US" smtClean="0"/>
              <a:pPr/>
              <a:t>3/19/2023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546A4-F2DA-437A-8730-E7D8CCBB2E75}" type="slidenum">
              <a:rPr lang="en-US" smtClean="0"/>
              <a:pPr/>
              <a:t>‹#›</a:t>
            </a:fld>
            <a:endParaRPr lang="en-US"/>
          </a:p>
        </p:txBody>
      </p:sp>
    </p:spTree>
    <p:extLst>
      <p:ext uri="{BB962C8B-B14F-4D97-AF65-F5344CB8AC3E}">
        <p14:creationId xmlns:p14="http://schemas.microsoft.com/office/powerpoint/2010/main" val="1585242777"/>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9.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7.xml" /><Relationship Id="rId1" Type="http://schemas.openxmlformats.org/officeDocument/2006/relationships/vmlDrawing" Target="../drawings/vmlDrawing1.vml" /><Relationship Id="rId4" Type="http://schemas.openxmlformats.org/officeDocument/2006/relationships/image" Target="../media/image5.wmf" /></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7.xml" /><Relationship Id="rId1" Type="http://schemas.openxmlformats.org/officeDocument/2006/relationships/vmlDrawing" Target="../drawings/vmlDrawing2.vml" /><Relationship Id="rId4" Type="http://schemas.openxmlformats.org/officeDocument/2006/relationships/image" Target="../media/image6.wmf" /></Relationships>
</file>

<file path=ppt/slides/_rels/slide22.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14"/>
          <p:cNvSpPr>
            <a:spLocks noGrp="1"/>
          </p:cNvSpPr>
          <p:nvPr>
            <p:ph type="body" sz="half" idx="2"/>
          </p:nvPr>
        </p:nvSpPr>
        <p:spPr>
          <a:xfrm>
            <a:off x="1524000" y="-129310"/>
            <a:ext cx="9144000" cy="6858000"/>
          </a:xfrm>
        </p:spPr>
        <p:txBody>
          <a:bodyPr>
            <a:normAutofit fontScale="62500" lnSpcReduction="20000"/>
          </a:bodyPr>
          <a:lstStyle/>
          <a:p>
            <a:pPr algn="ctr"/>
            <a:endParaRPr lang="en-US" altLang="en-US" dirty="0">
              <a:latin typeface="Times New Roman" panose="02020603050405020304" pitchFamily="18" charset="0"/>
              <a:cs typeface="Times New Roman" panose="02020603050405020304" pitchFamily="18" charset="0"/>
            </a:endParaRPr>
          </a:p>
          <a:p>
            <a:pPr algn="ctr"/>
            <a:endParaRPr lang="en-US" altLang="en-US" dirty="0">
              <a:latin typeface="Times New Roman" panose="02020603050405020304" pitchFamily="18" charset="0"/>
              <a:cs typeface="Times New Roman" panose="02020603050405020304" pitchFamily="18" charset="0"/>
            </a:endParaRPr>
          </a:p>
          <a:p>
            <a:pPr algn="ctr"/>
            <a:endParaRPr lang="en-US" altLang="en-US" dirty="0">
              <a:latin typeface="Times New Roman" panose="02020603050405020304" pitchFamily="18" charset="0"/>
              <a:cs typeface="Times New Roman" panose="02020603050405020304" pitchFamily="18" charset="0"/>
            </a:endParaRPr>
          </a:p>
          <a:p>
            <a:pPr algn="ctr"/>
            <a:endParaRPr lang="en-US" altLang="en-US" dirty="0">
              <a:latin typeface="Times New Roman" panose="02020603050405020304" pitchFamily="18" charset="0"/>
              <a:cs typeface="Times New Roman" panose="02020603050405020304" pitchFamily="18" charset="0"/>
            </a:endParaRPr>
          </a:p>
          <a:p>
            <a:pPr algn="ctr"/>
            <a:endParaRPr lang="en-US" altLang="en-US" dirty="0">
              <a:latin typeface="Times New Roman" panose="02020603050405020304" pitchFamily="18" charset="0"/>
              <a:cs typeface="Times New Roman" panose="02020603050405020304" pitchFamily="18" charset="0"/>
            </a:endParaRPr>
          </a:p>
          <a:p>
            <a:pPr algn="ctr"/>
            <a:endParaRPr lang="en-US" altLang="en-US" dirty="0">
              <a:latin typeface="Times New Roman" panose="02020603050405020304" pitchFamily="18" charset="0"/>
              <a:cs typeface="Times New Roman" panose="02020603050405020304" pitchFamily="18" charset="0"/>
            </a:endParaRPr>
          </a:p>
          <a:p>
            <a:pPr algn="ctr"/>
            <a:endParaRPr lang="en-US" altLang="en-US" dirty="0">
              <a:latin typeface="Times New Roman" panose="02020603050405020304" pitchFamily="18" charset="0"/>
              <a:cs typeface="Times New Roman" panose="02020603050405020304" pitchFamily="18" charset="0"/>
            </a:endParaRPr>
          </a:p>
          <a:p>
            <a:pPr algn="ctr"/>
            <a:r>
              <a:rPr lang="en-US" altLang="en-US" sz="1900" dirty="0">
                <a:latin typeface="Times New Roman" panose="02020603050405020304" pitchFamily="18" charset="0"/>
                <a:cs typeface="Times New Roman" panose="02020603050405020304" pitchFamily="18" charset="0"/>
              </a:rPr>
              <a:t>A</a:t>
            </a:r>
          </a:p>
          <a:p>
            <a:pPr algn="ctr">
              <a:lnSpc>
                <a:spcPct val="120000"/>
              </a:lnSpc>
            </a:pPr>
            <a:r>
              <a:rPr lang="en-US" altLang="en-US" sz="1900" dirty="0">
                <a:latin typeface="Times New Roman" panose="02020603050405020304" pitchFamily="18" charset="0"/>
                <a:cs typeface="Times New Roman" panose="02020603050405020304" pitchFamily="18" charset="0"/>
              </a:rPr>
              <a:t>Project Presentation</a:t>
            </a:r>
            <a:endParaRPr lang="en-IN" altLang="en-US" sz="1900" dirty="0">
              <a:latin typeface="Times New Roman" panose="02020603050405020304" pitchFamily="18" charset="0"/>
              <a:cs typeface="Times New Roman" panose="02020603050405020304" pitchFamily="18" charset="0"/>
            </a:endParaRPr>
          </a:p>
          <a:p>
            <a:pPr algn="ctr">
              <a:lnSpc>
                <a:spcPct val="120000"/>
              </a:lnSpc>
            </a:pPr>
            <a:r>
              <a:rPr lang="en-US" altLang="en-US" sz="1900" dirty="0">
                <a:latin typeface="Times New Roman" panose="02020603050405020304" pitchFamily="18" charset="0"/>
                <a:cs typeface="Times New Roman" panose="02020603050405020304" pitchFamily="18" charset="0"/>
              </a:rPr>
              <a:t>On</a:t>
            </a:r>
            <a:endParaRPr lang="en-IN" altLang="en-US" sz="1900" dirty="0">
              <a:latin typeface="Times New Roman" panose="02020603050405020304" pitchFamily="18" charset="0"/>
              <a:cs typeface="Times New Roman" panose="02020603050405020304" pitchFamily="18" charset="0"/>
            </a:endParaRPr>
          </a:p>
          <a:p>
            <a:pPr algn="ctr">
              <a:lnSpc>
                <a:spcPct val="120000"/>
              </a:lnSpc>
            </a:pPr>
            <a:r>
              <a:rPr lang="en-IN" altLang="en-US" sz="5100" b="1" dirty="0">
                <a:latin typeface="Times New Roman" panose="02020603050405020304" pitchFamily="18" charset="0"/>
                <a:cs typeface="Times New Roman" panose="02020603050405020304" pitchFamily="18" charset="0"/>
              </a:rPr>
              <a:t>Travel Planner</a:t>
            </a:r>
            <a:endParaRPr lang="en-US" altLang="en-US" sz="5100" b="1" dirty="0"/>
          </a:p>
          <a:p>
            <a:pPr algn="ctr">
              <a:lnSpc>
                <a:spcPct val="150000"/>
              </a:lnSpc>
            </a:pPr>
            <a:r>
              <a:rPr lang="en-US" altLang="en-US" sz="2100" b="1" u="sng" dirty="0">
                <a:latin typeface="Times New Roman" panose="02020603050405020304" pitchFamily="18" charset="0"/>
                <a:cs typeface="Times New Roman" panose="02020603050405020304" pitchFamily="18" charset="0"/>
              </a:rPr>
              <a:t>Submitted By</a:t>
            </a:r>
            <a:endParaRPr lang="en-IN" altLang="en-US" sz="2100" b="1" u="sng" dirty="0">
              <a:latin typeface="Times New Roman" panose="02020603050405020304" pitchFamily="18" charset="0"/>
              <a:cs typeface="Times New Roman" panose="02020603050405020304" pitchFamily="18" charset="0"/>
            </a:endParaRPr>
          </a:p>
          <a:p>
            <a:pPr algn="ctr">
              <a:lnSpc>
                <a:spcPct val="150000"/>
              </a:lnSpc>
            </a:pPr>
            <a:r>
              <a:rPr lang="en-IN" altLang="en-US" sz="2900" b="1" dirty="0">
                <a:latin typeface="Segoe Print" pitchFamily="2" charset="0"/>
                <a:cs typeface="Times New Roman" panose="02020603050405020304" pitchFamily="18" charset="0"/>
              </a:rPr>
              <a:t>PRANSHU TRIVEDI</a:t>
            </a:r>
            <a:endParaRPr lang="en-US" altLang="en-US" sz="2900" b="1" dirty="0">
              <a:latin typeface="Segoe Print" pitchFamily="2" charset="0"/>
              <a:cs typeface="Times New Roman" panose="02020603050405020304" pitchFamily="18" charset="0"/>
            </a:endParaRPr>
          </a:p>
          <a:p>
            <a:pPr algn="ctr">
              <a:lnSpc>
                <a:spcPct val="150000"/>
              </a:lnSpc>
            </a:pPr>
            <a:r>
              <a:rPr lang="en-IN" altLang="en-US" sz="2900" b="1" dirty="0">
                <a:latin typeface="Segoe Print" pitchFamily="2" charset="0"/>
                <a:cs typeface="Times New Roman" panose="02020603050405020304" pitchFamily="18" charset="0"/>
              </a:rPr>
              <a:t>KRUNAL PRANAMI</a:t>
            </a:r>
            <a:endParaRPr lang="en-US" altLang="en-US" sz="2900" b="1" dirty="0">
              <a:latin typeface="Segoe Print" pitchFamily="2" charset="0"/>
              <a:cs typeface="Times New Roman" panose="02020603050405020304" pitchFamily="18" charset="0"/>
            </a:endParaRPr>
          </a:p>
          <a:p>
            <a:pPr algn="ctr">
              <a:lnSpc>
                <a:spcPct val="150000"/>
              </a:lnSpc>
            </a:pPr>
            <a:r>
              <a:rPr lang="en-US" altLang="en-US" sz="2100" b="1" dirty="0">
                <a:latin typeface="Times New Roman" panose="02020603050405020304" pitchFamily="18" charset="0"/>
                <a:cs typeface="Times New Roman" panose="02020603050405020304" pitchFamily="18" charset="0"/>
              </a:rPr>
              <a:t>MSC(CA &amp; IT) </a:t>
            </a:r>
            <a:r>
              <a:rPr lang="en-IN" altLang="en-US" sz="2100" b="1" dirty="0">
                <a:latin typeface="Times New Roman" panose="02020603050405020304" pitchFamily="18" charset="0"/>
                <a:cs typeface="Times New Roman" panose="02020603050405020304" pitchFamily="18" charset="0"/>
              </a:rPr>
              <a:t> Semester - X</a:t>
            </a:r>
            <a:endParaRPr lang="en-IN" altLang="en-US" sz="2100" dirty="0">
              <a:latin typeface="Times New Roman" panose="02020603050405020304" pitchFamily="18" charset="0"/>
              <a:cs typeface="Times New Roman" panose="02020603050405020304" pitchFamily="18" charset="0"/>
            </a:endParaRPr>
          </a:p>
          <a:p>
            <a:pPr algn="ctr">
              <a:lnSpc>
                <a:spcPct val="150000"/>
              </a:lnSpc>
            </a:pPr>
            <a:r>
              <a:rPr lang="en-US" altLang="en-US" sz="2200" dirty="0">
                <a:latin typeface="Times New Roman" panose="02020603050405020304" pitchFamily="18" charset="0"/>
                <a:cs typeface="Times New Roman" panose="02020603050405020304" pitchFamily="18" charset="0"/>
              </a:rPr>
              <a:t>Academic Year : 202022023</a:t>
            </a:r>
          </a:p>
          <a:p>
            <a:pPr algn="ctr">
              <a:lnSpc>
                <a:spcPct val="150000"/>
              </a:lnSpc>
            </a:pPr>
            <a:endParaRPr lang="en-US" altLang="en-US" u="sng" dirty="0">
              <a:latin typeface="Times New Roman" panose="02020603050405020304" pitchFamily="18" charset="0"/>
              <a:cs typeface="Times New Roman" panose="02020603050405020304" pitchFamily="18" charset="0"/>
            </a:endParaRPr>
          </a:p>
          <a:p>
            <a:pPr algn="ctr">
              <a:lnSpc>
                <a:spcPct val="150000"/>
              </a:lnSpc>
            </a:pPr>
            <a:endParaRPr lang="en-US" altLang="en-US" u="sng" dirty="0">
              <a:latin typeface="Times New Roman" panose="02020603050405020304" pitchFamily="18" charset="0"/>
              <a:cs typeface="Times New Roman" panose="02020603050405020304" pitchFamily="18" charset="0"/>
            </a:endParaRPr>
          </a:p>
          <a:p>
            <a:pPr algn="ctr"/>
            <a:br>
              <a:rPr lang="en-US" altLang="en-US" u="sng" dirty="0">
                <a:latin typeface="Times New Roman" panose="02020603050405020304" pitchFamily="18" charset="0"/>
                <a:cs typeface="Times New Roman" panose="02020603050405020304" pitchFamily="18" charset="0"/>
              </a:rPr>
            </a:br>
            <a:endParaRPr lang="en-US" altLang="en-US" sz="1900" u="sng" dirty="0">
              <a:latin typeface="Times New Roman" panose="02020603050405020304" pitchFamily="18" charset="0"/>
              <a:cs typeface="Times New Roman" panose="02020603050405020304" pitchFamily="18" charset="0"/>
            </a:endParaRPr>
          </a:p>
          <a:p>
            <a:pPr algn="ctr"/>
            <a:r>
              <a:rPr lang="en-US" altLang="en-US" sz="1900" u="sng" dirty="0">
                <a:latin typeface="Times New Roman" panose="02020603050405020304" pitchFamily="18" charset="0"/>
                <a:cs typeface="Times New Roman" panose="02020603050405020304" pitchFamily="18" charset="0"/>
              </a:rPr>
              <a:t>SUBMITTED TO</a:t>
            </a:r>
            <a:endParaRPr lang="en-US" altLang="en-US" sz="1900" b="1" dirty="0">
              <a:latin typeface="Times New Roman" panose="02020603050405020304" pitchFamily="18" charset="0"/>
              <a:cs typeface="Times New Roman" panose="02020603050405020304" pitchFamily="18" charset="0"/>
            </a:endParaRPr>
          </a:p>
          <a:p>
            <a:pPr algn="ctr"/>
            <a:r>
              <a:rPr lang="en-US" altLang="en-US" sz="1900" b="1" dirty="0">
                <a:latin typeface="Times New Roman" panose="02020603050405020304" pitchFamily="18" charset="0"/>
                <a:cs typeface="Times New Roman" panose="02020603050405020304" pitchFamily="18" charset="0"/>
              </a:rPr>
              <a:t>SMT V.V.SHAH  MSC(CA &amp; IT)INSTITUTE MODASA - 383315</a:t>
            </a:r>
            <a:endParaRPr lang="en-IN" altLang="en-US" sz="1900" dirty="0"/>
          </a:p>
        </p:txBody>
      </p:sp>
      <p:sp>
        <p:nvSpPr>
          <p:cNvPr id="4" name="TextBox 3"/>
          <p:cNvSpPr txBox="1"/>
          <p:nvPr/>
        </p:nvSpPr>
        <p:spPr>
          <a:xfrm>
            <a:off x="2877741" y="5061859"/>
            <a:ext cx="6436518" cy="1154162"/>
          </a:xfrm>
          <a:prstGeom prst="rect">
            <a:avLst/>
          </a:prstGeom>
          <a:noFill/>
        </p:spPr>
        <p:txBody>
          <a:bodyPr numCol="2">
            <a:spAutoFit/>
          </a:bodyPr>
          <a:lstStyle/>
          <a:p>
            <a:pPr algn="ctr">
              <a:lnSpc>
                <a:spcPct val="150000"/>
              </a:lnSpc>
              <a:defRPr/>
            </a:pPr>
            <a:r>
              <a:rPr lang="en-US" altLang="en-US" sz="1400" b="1" u="sng" dirty="0">
                <a:latin typeface="Times New Roman" panose="02020603050405020304" pitchFamily="18" charset="0"/>
                <a:cs typeface="Times New Roman" panose="02020603050405020304" pitchFamily="18" charset="0"/>
              </a:rPr>
              <a:t>Internal Guided By</a:t>
            </a:r>
          </a:p>
          <a:p>
            <a:pPr algn="ctr">
              <a:lnSpc>
                <a:spcPct val="150000"/>
              </a:lnSpc>
              <a:defRPr/>
            </a:pPr>
            <a:r>
              <a:rPr lang="en-GB" sz="1400" b="1" dirty="0" err="1">
                <a:latin typeface="Times New Roman"/>
                <a:ea typeface="Times New Roman"/>
                <a:cs typeface="Times New Roman"/>
              </a:rPr>
              <a:t>Prof.</a:t>
            </a:r>
            <a:r>
              <a:rPr lang="en-GB" sz="1400" b="1" dirty="0">
                <a:latin typeface="Times New Roman"/>
                <a:ea typeface="Times New Roman"/>
                <a:cs typeface="Times New Roman"/>
              </a:rPr>
              <a:t> </a:t>
            </a:r>
            <a:r>
              <a:rPr lang="en-IN" sz="1400" b="1" dirty="0" err="1">
                <a:latin typeface="Times New Roman"/>
                <a:ea typeface="Times New Roman"/>
                <a:cs typeface="Times New Roman"/>
              </a:rPr>
              <a:t>Mayur</a:t>
            </a:r>
            <a:r>
              <a:rPr lang="en-IN" sz="1400" b="1" dirty="0">
                <a:latin typeface="Times New Roman"/>
                <a:ea typeface="Times New Roman"/>
                <a:cs typeface="Times New Roman"/>
              </a:rPr>
              <a:t> </a:t>
            </a:r>
            <a:r>
              <a:rPr lang="en-IN" sz="1400" b="1" dirty="0" err="1">
                <a:latin typeface="Times New Roman"/>
                <a:ea typeface="Times New Roman"/>
                <a:cs typeface="Times New Roman"/>
              </a:rPr>
              <a:t>Parmar</a:t>
            </a:r>
            <a:r>
              <a:rPr lang="en-IN" sz="1400" b="1" dirty="0">
                <a:latin typeface="Times New Roman"/>
                <a:ea typeface="Times New Roman"/>
                <a:cs typeface="Times New Roman"/>
              </a:rPr>
              <a:t> </a:t>
            </a:r>
            <a:endParaRPr lang="en-GB" b="1" dirty="0">
              <a:latin typeface="Times New Roman"/>
              <a:ea typeface="Times New Roman"/>
              <a:cs typeface="Times New Roman"/>
            </a:endParaRPr>
          </a:p>
          <a:p>
            <a:pPr algn="ctr">
              <a:lnSpc>
                <a:spcPct val="150000"/>
              </a:lnSpc>
              <a:defRPr/>
            </a:pPr>
            <a:endParaRPr lang="en-GB" u="sng" dirty="0">
              <a:latin typeface="Times New Roman"/>
              <a:ea typeface="Times New Roman"/>
              <a:cs typeface="Times New Roman"/>
            </a:endParaRPr>
          </a:p>
          <a:p>
            <a:pPr algn="ctr">
              <a:lnSpc>
                <a:spcPct val="150000"/>
              </a:lnSpc>
              <a:defRPr/>
            </a:pPr>
            <a:r>
              <a:rPr lang="en-US" altLang="en-US" sz="1400" b="1" u="sng" dirty="0">
                <a:latin typeface="Times New Roman" panose="02020603050405020304" pitchFamily="18" charset="0"/>
                <a:cs typeface="Times New Roman" panose="02020603050405020304" pitchFamily="18" charset="0"/>
              </a:rPr>
              <a:t>External Guided By</a:t>
            </a:r>
          </a:p>
          <a:p>
            <a:pPr algn="ctr">
              <a:lnSpc>
                <a:spcPct val="150000"/>
              </a:lnSpc>
              <a:defRPr/>
            </a:pPr>
            <a:r>
              <a:rPr lang="en-US" altLang="en-US" sz="1400" u="sng" dirty="0">
                <a:latin typeface="Times New Roman" panose="02020603050405020304" pitchFamily="18" charset="0"/>
                <a:cs typeface="Times New Roman" panose="02020603050405020304" pitchFamily="18" charset="0"/>
              </a:rPr>
              <a:t>Mr. </a:t>
            </a:r>
            <a:r>
              <a:rPr lang="en-US" altLang="en-US" sz="1400" u="sng" dirty="0" err="1">
                <a:latin typeface="Times New Roman" panose="02020603050405020304" pitchFamily="18" charset="0"/>
                <a:cs typeface="Times New Roman" panose="02020603050405020304" pitchFamily="18" charset="0"/>
              </a:rPr>
              <a:t>Kuldeep</a:t>
            </a:r>
            <a:r>
              <a:rPr lang="en-US" altLang="en-US" sz="1400" u="sng" dirty="0">
                <a:latin typeface="Times New Roman" panose="02020603050405020304" pitchFamily="18" charset="0"/>
                <a:cs typeface="Times New Roman" panose="02020603050405020304" pitchFamily="18" charset="0"/>
              </a:rPr>
              <a:t> </a:t>
            </a:r>
            <a:r>
              <a:rPr lang="en-US" altLang="en-US" sz="1400" u="sng" dirty="0" err="1">
                <a:latin typeface="Times New Roman" panose="02020603050405020304" pitchFamily="18" charset="0"/>
                <a:cs typeface="Times New Roman" panose="02020603050405020304" pitchFamily="18" charset="0"/>
              </a:rPr>
              <a:t>Virpura</a:t>
            </a:r>
            <a:endParaRPr lang="en-US" altLang="en-US" sz="1400" u="sng" dirty="0">
              <a:latin typeface="Times New Roman" panose="02020603050405020304" pitchFamily="18" charset="0"/>
              <a:cs typeface="Times New Roman" panose="02020603050405020304" pitchFamily="18" charset="0"/>
            </a:endParaRPr>
          </a:p>
          <a:p>
            <a:pPr algn="ctr">
              <a:lnSpc>
                <a:spcPct val="150000"/>
              </a:lnSpc>
              <a:defRPr/>
            </a:pPr>
            <a:r>
              <a:rPr lang="en-GB" sz="1400" dirty="0">
                <a:latin typeface="Times New Roman"/>
                <a:ea typeface="Times New Roman"/>
                <a:cs typeface="Times New Roman"/>
              </a:rPr>
              <a:t>  </a:t>
            </a:r>
            <a:endParaRPr lang="en-IN" sz="1400" dirty="0"/>
          </a:p>
        </p:txBody>
      </p:sp>
      <p:pic>
        <p:nvPicPr>
          <p:cNvPr id="5" name="Picture 4">
            <a:extLst>
              <a:ext uri="{FF2B5EF4-FFF2-40B4-BE49-F238E27FC236}">
                <a16:creationId xmlns:a16="http://schemas.microsoft.com/office/drawing/2014/main" id="{CDF5F392-3F31-0DE8-9F1F-46430E7B04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5151080" y="0"/>
            <a:ext cx="1889840" cy="1369560"/>
          </a:xfrm>
          <a:prstGeom prst="rect">
            <a:avLst/>
          </a:prstGeom>
        </p:spPr>
      </p:pic>
    </p:spTree>
    <p:extLst>
      <p:ext uri="{BB962C8B-B14F-4D97-AF65-F5344CB8AC3E}">
        <p14:creationId xmlns:p14="http://schemas.microsoft.com/office/powerpoint/2010/main" val="297929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421" y="691194"/>
            <a:ext cx="11750722" cy="3139321"/>
          </a:xfrm>
          <a:prstGeom prst="rect">
            <a:avLst/>
          </a:prstGeom>
        </p:spPr>
        <p:txBody>
          <a:bodyPr wrap="square">
            <a:spAutoFit/>
          </a:bodyPr>
          <a:lstStyle/>
          <a:p>
            <a:pPr lvl="0"/>
            <a:r>
              <a:rPr lang="en-US" b="1" dirty="0">
                <a:latin typeface="Times New Roman" pitchFamily="18" charset="0"/>
                <a:cs typeface="Times New Roman" pitchFamily="18" charset="0"/>
              </a:rPr>
              <a:t>Booking Module</a:t>
            </a:r>
            <a:r>
              <a:rPr lang="en-US" dirty="0">
                <a:latin typeface="Times New Roman" pitchFamily="18" charset="0"/>
                <a:cs typeface="Times New Roman" pitchFamily="18" charset="0"/>
              </a:rPr>
              <a:t>: After calculate Packages and plan user can booking with online payment gateway module.</a:t>
            </a:r>
          </a:p>
          <a:p>
            <a:pPr lvl="0"/>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Support/FAQ Module: </a:t>
            </a:r>
            <a:r>
              <a:rPr lang="en-US" dirty="0">
                <a:latin typeface="Times New Roman" pitchFamily="18" charset="0"/>
                <a:cs typeface="Times New Roman" pitchFamily="18" charset="0"/>
              </a:rPr>
              <a:t>Using this module user can get all answers of  common question(Frequently asked questions) and submit complain ticket with attachment in support section</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News/Offers Module: </a:t>
            </a:r>
            <a:r>
              <a:rPr lang="en-US" dirty="0">
                <a:latin typeface="Times New Roman" pitchFamily="18" charset="0"/>
                <a:cs typeface="Times New Roman" pitchFamily="18" charset="0"/>
              </a:rPr>
              <a:t>Admin and employee can add latest news  and offers using this module.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Inquiry/feedback</a:t>
            </a:r>
            <a:r>
              <a:rPr lang="en-US" dirty="0">
                <a:latin typeface="Times New Roman" pitchFamily="18" charset="0"/>
                <a:cs typeface="Times New Roman" pitchFamily="18" charset="0"/>
              </a:rPr>
              <a:t>: User can put inquiry in contact section and employee can give answer that inquiry and admin manage the inquiry.</a:t>
            </a:r>
          </a:p>
          <a:p>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Reports: </a:t>
            </a:r>
            <a:r>
              <a:rPr lang="en-US" dirty="0">
                <a:latin typeface="Times New Roman" pitchFamily="18" charset="0"/>
                <a:cs typeface="Times New Roman" pitchFamily="18" charset="0"/>
              </a:rPr>
              <a:t>Admin generate different type of report.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2499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8882" y="1365666"/>
            <a:ext cx="6096000" cy="2246769"/>
          </a:xfrm>
          <a:prstGeom prst="rect">
            <a:avLst/>
          </a:prstGeom>
        </p:spPr>
        <p:txBody>
          <a:bodyPr>
            <a:spAutoFit/>
          </a:bodyPr>
          <a:lstStyle/>
          <a:p>
            <a:pPr lvl="0"/>
            <a:r>
              <a:rPr lang="en-US" sz="2000" b="1" dirty="0">
                <a:latin typeface="Times New Roman" panose="02020603050405020304" pitchFamily="18" charset="0"/>
                <a:cs typeface="Times New Roman" panose="02020603050405020304" pitchFamily="18" charset="0"/>
              </a:rPr>
              <a:t>1.Admin</a:t>
            </a:r>
          </a:p>
          <a:p>
            <a:pPr lvl="0"/>
            <a:endParaRPr lang="en-US" sz="2000" b="1"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2.Travels/Resort</a:t>
            </a:r>
          </a:p>
          <a:p>
            <a:pPr lvl="0"/>
            <a:endParaRPr lang="en-US" sz="2000" b="1"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3.Tourist</a:t>
            </a:r>
          </a:p>
          <a:p>
            <a:pPr lvl="0"/>
            <a:endParaRPr lang="en-US" sz="2000" b="1"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4.Visitors</a:t>
            </a:r>
          </a:p>
        </p:txBody>
      </p:sp>
      <p:sp>
        <p:nvSpPr>
          <p:cNvPr id="3" name="TextBox 2"/>
          <p:cNvSpPr txBox="1"/>
          <p:nvPr/>
        </p:nvSpPr>
        <p:spPr>
          <a:xfrm>
            <a:off x="2647667" y="327548"/>
            <a:ext cx="2756848" cy="738664"/>
          </a:xfrm>
          <a:prstGeom prst="rect">
            <a:avLst/>
          </a:prstGeom>
          <a:noFill/>
        </p:spPr>
        <p:txBody>
          <a:bodyPr wrap="square" rtlCol="0">
            <a:spAutoFit/>
          </a:bodyPr>
          <a:lstStyle/>
          <a:p>
            <a:pPr marL="285750" lvl="2" indent="-285750">
              <a:buFont typeface="Wingdings" panose="05000000000000000000" pitchFamily="2" charset="2"/>
              <a:buChar char="v"/>
            </a:pPr>
            <a:r>
              <a:rPr lang="en-US" altLang="zh-CN" sz="2400" b="1" u="sng" dirty="0">
                <a:latin typeface="Times New Roman" pitchFamily="18" charset="0"/>
                <a:ea typeface="Times New Roman" pitchFamily="18" charset="0"/>
                <a:cs typeface="Times New Roman" pitchFamily="18" charset="0"/>
              </a:rPr>
              <a:t> User Types :-</a:t>
            </a:r>
          </a:p>
          <a:p>
            <a:endParaRPr lang="en-US" dirty="0"/>
          </a:p>
        </p:txBody>
      </p:sp>
    </p:spTree>
    <p:extLst>
      <p:ext uri="{BB962C8B-B14F-4D97-AF65-F5344CB8AC3E}">
        <p14:creationId xmlns:p14="http://schemas.microsoft.com/office/powerpoint/2010/main" val="172835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47" y="956755"/>
            <a:ext cx="6096000" cy="2893100"/>
          </a:xfrm>
          <a:prstGeom prst="rect">
            <a:avLst/>
          </a:prstGeom>
        </p:spPr>
        <p:txBody>
          <a:bodyPr>
            <a:spAutoFit/>
          </a:bodyPr>
          <a:lstStyle/>
          <a:p>
            <a:pPr marL="514350" lvl="0" indent="-514350" defTabSz="914400" eaLnBrk="0" fontAlgn="base" hangingPunct="0">
              <a:spcBef>
                <a:spcPct val="0"/>
              </a:spcBef>
              <a:spcAft>
                <a:spcPct val="0"/>
              </a:spcAft>
              <a:buFontTx/>
              <a:buAutoNum type="arabicPeriod"/>
              <a:tabLst>
                <a:tab pos="342900" algn="l"/>
              </a:tabLst>
            </a:pPr>
            <a:r>
              <a:rPr lang="en-US" sz="2000" b="1" dirty="0">
                <a:latin typeface="Times New Roman" pitchFamily="18" charset="0"/>
                <a:ea typeface="Times New Roman" pitchFamily="18" charset="0"/>
                <a:cs typeface="Times New Roman" pitchFamily="18" charset="0"/>
              </a:rPr>
              <a:t>Admin</a:t>
            </a:r>
            <a:r>
              <a:rPr lang="en-US" sz="2800" b="1" dirty="0">
                <a:latin typeface="Times New Roman" pitchFamily="18" charset="0"/>
                <a:ea typeface="Times New Roman" pitchFamily="18" charset="0"/>
                <a:cs typeface="Times New Roman" pitchFamily="18" charset="0"/>
              </a:rPr>
              <a:t>:-</a:t>
            </a:r>
          </a:p>
          <a:p>
            <a:pPr lvl="0" defTabSz="914400" eaLnBrk="0" fontAlgn="base" hangingPunct="0">
              <a:spcBef>
                <a:spcPct val="0"/>
              </a:spcBef>
              <a:spcAft>
                <a:spcPct val="0"/>
              </a:spcAft>
              <a:tabLst>
                <a:tab pos="342900" algn="l"/>
              </a:tabLst>
            </a:pPr>
            <a:endParaRPr lang="en-US" sz="2800" dirty="0">
              <a:latin typeface="Arial" pitchFamily="34" charset="0"/>
              <a:cs typeface="Arial" pitchFamily="34" charset="0"/>
            </a:endParaRPr>
          </a:p>
          <a:p>
            <a:pPr marL="285750" lvl="0" indent="-285750" defTabSz="914400" eaLnBrk="0" fontAlgn="base" hangingPunct="0">
              <a:spcBef>
                <a:spcPct val="0"/>
              </a:spcBef>
              <a:spcAft>
                <a:spcPct val="0"/>
              </a:spcAft>
              <a:buFont typeface="Wingdings" panose="05000000000000000000" pitchFamily="2" charset="2"/>
              <a:buChar char="Ø"/>
              <a:tabLst>
                <a:tab pos="342900" algn="l"/>
              </a:tabLst>
            </a:pPr>
            <a:r>
              <a:rPr lang="en-US" dirty="0">
                <a:solidFill>
                  <a:srgbClr val="000000"/>
                </a:solidFill>
                <a:latin typeface="Times New Roman" pitchFamily="18" charset="0"/>
                <a:ea typeface="Times New Roman" pitchFamily="18" charset="0"/>
                <a:cs typeface="Times New Roman" pitchFamily="18" charset="0"/>
              </a:rPr>
              <a:t>Admin can Manage User</a:t>
            </a:r>
            <a:endParaRPr lang="en-US" dirty="0">
              <a:latin typeface="Times New Roman" pitchFamily="18" charset="0"/>
              <a:cs typeface="Times New Roman" pitchFamily="18" charset="0"/>
            </a:endParaRPr>
          </a:p>
          <a:p>
            <a:pPr marL="285750" lvl="0" indent="-285750" defTabSz="914400" eaLnBrk="0" fontAlgn="base" hangingPunct="0">
              <a:spcBef>
                <a:spcPct val="0"/>
              </a:spcBef>
              <a:spcAft>
                <a:spcPct val="0"/>
              </a:spcAft>
              <a:buFont typeface="Wingdings" panose="05000000000000000000" pitchFamily="2" charset="2"/>
              <a:buChar char="Ø"/>
              <a:tabLst>
                <a:tab pos="342900" algn="l"/>
              </a:tabLst>
            </a:pPr>
            <a:r>
              <a:rPr lang="en-US" dirty="0">
                <a:solidFill>
                  <a:srgbClr val="000000"/>
                </a:solidFill>
                <a:latin typeface="Times New Roman" pitchFamily="18" charset="0"/>
                <a:ea typeface="Times New Roman" pitchFamily="18" charset="0"/>
                <a:cs typeface="Times New Roman" pitchFamily="18" charset="0"/>
              </a:rPr>
              <a:t>Admin can Manage Categories</a:t>
            </a:r>
          </a:p>
          <a:p>
            <a:pPr marL="285750" lvl="0" indent="-285750" defTabSz="914400" eaLnBrk="0" fontAlgn="base" hangingPunct="0">
              <a:spcBef>
                <a:spcPct val="0"/>
              </a:spcBef>
              <a:spcAft>
                <a:spcPct val="0"/>
              </a:spcAft>
              <a:buFont typeface="Wingdings" panose="05000000000000000000" pitchFamily="2" charset="2"/>
              <a:buChar char="Ø"/>
              <a:tabLst>
                <a:tab pos="342900" algn="l"/>
              </a:tabLst>
            </a:pPr>
            <a:r>
              <a:rPr lang="en-US" dirty="0">
                <a:solidFill>
                  <a:srgbClr val="000000"/>
                </a:solidFill>
                <a:latin typeface="Times New Roman" pitchFamily="18" charset="0"/>
                <a:ea typeface="Times New Roman" pitchFamily="18" charset="0"/>
                <a:cs typeface="Times New Roman" pitchFamily="18" charset="0"/>
              </a:rPr>
              <a:t>Admin can Manage Plans</a:t>
            </a:r>
          </a:p>
          <a:p>
            <a:pPr marL="285750" lvl="0" indent="-285750" defTabSz="914400" eaLnBrk="0" fontAlgn="base" hangingPunct="0">
              <a:spcBef>
                <a:spcPct val="0"/>
              </a:spcBef>
              <a:spcAft>
                <a:spcPct val="0"/>
              </a:spcAft>
              <a:buFont typeface="Wingdings" panose="05000000000000000000" pitchFamily="2" charset="2"/>
              <a:buChar char="Ø"/>
              <a:tabLst>
                <a:tab pos="342900" algn="l"/>
              </a:tabLst>
            </a:pPr>
            <a:r>
              <a:rPr lang="en-US" dirty="0">
                <a:solidFill>
                  <a:srgbClr val="000000"/>
                </a:solidFill>
                <a:latin typeface="Times New Roman" pitchFamily="18" charset="0"/>
                <a:ea typeface="Times New Roman" pitchFamily="18" charset="0"/>
                <a:cs typeface="Times New Roman" pitchFamily="18" charset="0"/>
              </a:rPr>
              <a:t>Admin can Manage Offers</a:t>
            </a:r>
          </a:p>
          <a:p>
            <a:pPr marL="285750" lvl="0" indent="-285750" defTabSz="914400" eaLnBrk="0" fontAlgn="base" hangingPunct="0">
              <a:spcBef>
                <a:spcPct val="0"/>
              </a:spcBef>
              <a:spcAft>
                <a:spcPct val="0"/>
              </a:spcAft>
              <a:buFont typeface="Wingdings" panose="05000000000000000000" pitchFamily="2" charset="2"/>
              <a:buChar char="Ø"/>
              <a:tabLst>
                <a:tab pos="342900" algn="l"/>
              </a:tabLst>
            </a:pPr>
            <a:r>
              <a:rPr lang="en-US" dirty="0">
                <a:solidFill>
                  <a:srgbClr val="000000"/>
                </a:solidFill>
                <a:latin typeface="Times New Roman" pitchFamily="18" charset="0"/>
                <a:ea typeface="Times New Roman" pitchFamily="18" charset="0"/>
                <a:cs typeface="Times New Roman" pitchFamily="18" charset="0"/>
              </a:rPr>
              <a:t>Admin can Manage Payment Gateways</a:t>
            </a:r>
          </a:p>
          <a:p>
            <a:pPr marL="285750" lvl="0" indent="-285750" defTabSz="914400" eaLnBrk="0" fontAlgn="base" hangingPunct="0">
              <a:spcBef>
                <a:spcPct val="0"/>
              </a:spcBef>
              <a:spcAft>
                <a:spcPct val="0"/>
              </a:spcAft>
              <a:buFont typeface="Wingdings" panose="05000000000000000000" pitchFamily="2" charset="2"/>
              <a:buChar char="Ø"/>
              <a:tabLst>
                <a:tab pos="342900" algn="l"/>
              </a:tabLst>
            </a:pPr>
            <a:r>
              <a:rPr lang="en-US" dirty="0">
                <a:solidFill>
                  <a:srgbClr val="000000"/>
                </a:solidFill>
                <a:latin typeface="Times New Roman" pitchFamily="18" charset="0"/>
                <a:ea typeface="Times New Roman" pitchFamily="18" charset="0"/>
                <a:cs typeface="Times New Roman" pitchFamily="18" charset="0"/>
              </a:rPr>
              <a:t>Admin can Manage FAQs</a:t>
            </a:r>
          </a:p>
          <a:p>
            <a:pPr marL="285750" lvl="0" indent="-285750" defTabSz="914400" eaLnBrk="0" fontAlgn="base" hangingPunct="0">
              <a:spcBef>
                <a:spcPct val="0"/>
              </a:spcBef>
              <a:spcAft>
                <a:spcPct val="0"/>
              </a:spcAft>
              <a:buFont typeface="Wingdings" panose="05000000000000000000" pitchFamily="2" charset="2"/>
              <a:buChar char="Ø"/>
              <a:tabLst>
                <a:tab pos="342900" algn="l"/>
              </a:tabLst>
            </a:pPr>
            <a:r>
              <a:rPr lang="en-US" dirty="0">
                <a:solidFill>
                  <a:srgbClr val="000000"/>
                </a:solidFill>
                <a:latin typeface="Times New Roman" pitchFamily="18" charset="0"/>
                <a:ea typeface="Times New Roman" pitchFamily="18" charset="0"/>
                <a:cs typeface="Times New Roman" pitchFamily="18" charset="0"/>
              </a:rPr>
              <a:t>Admin can Manage User Tickets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57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2179" y="806065"/>
            <a:ext cx="6096000" cy="2862322"/>
          </a:xfrm>
          <a:prstGeom prst="rect">
            <a:avLst/>
          </a:prstGeom>
        </p:spPr>
        <p:txBody>
          <a:bodyPr>
            <a:spAutoFit/>
          </a:bodyPr>
          <a:lstStyle/>
          <a:p>
            <a:pPr lvl="0" algn="just"/>
            <a:r>
              <a:rPr lang="en-US" sz="2000" b="1" dirty="0">
                <a:solidFill>
                  <a:srgbClr val="000000"/>
                </a:solidFill>
                <a:latin typeface="Times New Roman" pitchFamily="18" charset="0"/>
                <a:ea typeface="Times New Roman" pitchFamily="18" charset="0"/>
                <a:cs typeface="Times New Roman" pitchFamily="18" charset="0"/>
              </a:rPr>
              <a:t>2. User(</a:t>
            </a:r>
            <a:r>
              <a:rPr lang="en-US" sz="2000" b="1" dirty="0">
                <a:solidFill>
                  <a:srgbClr val="000000"/>
                </a:solidFill>
                <a:latin typeface="Times New Roman" panose="02020603050405020304" pitchFamily="18" charset="0"/>
                <a:ea typeface="Times New Roman" panose="02020603050405020304" pitchFamily="18" charset="0"/>
                <a:cs typeface="Shruti"/>
              </a:rPr>
              <a:t>Resort/travels</a:t>
            </a:r>
            <a:r>
              <a:rPr lang="en-US" sz="2000" b="1" dirty="0">
                <a:solidFill>
                  <a:srgbClr val="000000"/>
                </a:solidFill>
                <a:latin typeface="Times New Roman" pitchFamily="18" charset="0"/>
                <a:ea typeface="Times New Roman" pitchFamily="18" charset="0"/>
                <a:cs typeface="Times New Roman" pitchFamily="18" charset="0"/>
              </a:rPr>
              <a:t>)</a:t>
            </a:r>
          </a:p>
          <a:p>
            <a:pPr lvl="0" algn="just"/>
            <a:endParaRPr lang="en-US" sz="2000" dirty="0">
              <a:solidFill>
                <a:srgbClr val="000000"/>
              </a:solidFill>
              <a:latin typeface="Times New Roman" panose="02020603050405020304" pitchFamily="18" charset="0"/>
              <a:ea typeface="Times New Roman" panose="02020603050405020304" pitchFamily="18" charset="0"/>
              <a:cs typeface="Shruti"/>
            </a:endParaRPr>
          </a:p>
          <a:p>
            <a:pPr marL="342900" lvl="0" indent="-342900" algn="jus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Resort/travels user can add packages and modify packages.</a:t>
            </a:r>
            <a:endParaRPr lang="en-US" sz="2000" dirty="0">
              <a:solidFill>
                <a:srgbClr val="000000"/>
              </a:solidFill>
              <a:latin typeface="Times New Roman" pitchFamily="18" charset="0"/>
              <a:ea typeface="Times New Roman" pitchFamily="18" charset="0"/>
              <a:cs typeface="Times New Roman" pitchFamily="18" charset="0"/>
            </a:endParaRPr>
          </a:p>
          <a:p>
            <a:pPr marL="342900" lvl="0" indent="-342900" algn="jus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Resort/travels user can view packages order.</a:t>
            </a:r>
          </a:p>
          <a:p>
            <a:pPr marL="342900" indent="-342900" algn="jus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Resort/travels user can conform packages order.</a:t>
            </a:r>
          </a:p>
          <a:p>
            <a:pPr marL="342900" lvl="0" indent="-342900" algn="jus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Resort/travels user can print order report.</a:t>
            </a:r>
            <a:endParaRPr lang="en-US" sz="2000" b="1" dirty="0">
              <a:solidFill>
                <a:srgbClr val="000000"/>
              </a:solidFill>
              <a:latin typeface="Times New Roman" pitchFamily="18" charset="0"/>
              <a:ea typeface="Times New Roman" pitchFamily="18" charset="0"/>
              <a:cs typeface="Times New Roman" pitchFamily="18" charset="0"/>
            </a:endParaRPr>
          </a:p>
          <a:p>
            <a:pPr marL="285750" lvl="0" indent="-285750" algn="jus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Resort user can manage all activities of resort like manage gallery and resort reporting</a:t>
            </a:r>
            <a:r>
              <a:rPr lang="en-US" dirty="0">
                <a:solidFill>
                  <a:srgbClr val="000000"/>
                </a:solidFill>
                <a:latin typeface="Times New Roman" panose="02020603050405020304" pitchFamily="18" charset="0"/>
                <a:ea typeface="Times New Roman" panose="02020603050405020304" pitchFamily="18" charset="0"/>
                <a:cs typeface="Shruti"/>
              </a:rPr>
              <a:t>.</a:t>
            </a:r>
            <a:endParaRPr lang="en-US" sz="1600" dirty="0">
              <a:effectLst/>
              <a:latin typeface="Calibri" panose="020F0502020204030204" pitchFamily="34" charset="0"/>
              <a:ea typeface="Times New Roman" panose="02020603050405020304" pitchFamily="18" charset="0"/>
              <a:cs typeface="Shruti"/>
            </a:endParaRPr>
          </a:p>
        </p:txBody>
      </p:sp>
    </p:spTree>
    <p:extLst>
      <p:ext uri="{BB962C8B-B14F-4D97-AF65-F5344CB8AC3E}">
        <p14:creationId xmlns:p14="http://schemas.microsoft.com/office/powerpoint/2010/main" val="323907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927" y="546057"/>
            <a:ext cx="9257215" cy="2431435"/>
          </a:xfrm>
          <a:prstGeom prst="rect">
            <a:avLst/>
          </a:prstGeom>
        </p:spPr>
        <p:txBody>
          <a:bodyPr wrap="square">
            <a:spAutoFit/>
          </a:bodyPr>
          <a:lstStyle/>
          <a:p>
            <a:pPr algn="just"/>
            <a:r>
              <a:rPr lang="en-US" sz="2000" b="1" dirty="0">
                <a:solidFill>
                  <a:srgbClr val="000000"/>
                </a:solidFill>
                <a:latin typeface="Times New Roman" panose="02020603050405020304" pitchFamily="18" charset="0"/>
                <a:ea typeface="Times New Roman" panose="02020603050405020304" pitchFamily="18" charset="0"/>
                <a:cs typeface="Shruti"/>
              </a:rPr>
              <a:t>3.Tourist</a:t>
            </a:r>
            <a:r>
              <a:rPr lang="en-US" b="1" dirty="0">
                <a:solidFill>
                  <a:srgbClr val="000000"/>
                </a:solidFill>
                <a:latin typeface="Times New Roman" panose="02020603050405020304" pitchFamily="18" charset="0"/>
                <a:ea typeface="Times New Roman" panose="02020603050405020304" pitchFamily="18" charset="0"/>
                <a:cs typeface="Shruti"/>
              </a:rPr>
              <a:t>:-</a:t>
            </a:r>
          </a:p>
          <a:p>
            <a:pPr algn="just"/>
            <a:endParaRPr lang="en-US" b="1" dirty="0">
              <a:solidFill>
                <a:srgbClr val="000000"/>
              </a:solidFill>
              <a:latin typeface="Times New Roman" panose="02020603050405020304" pitchFamily="18" charset="0"/>
              <a:ea typeface="Times New Roman" panose="02020603050405020304" pitchFamily="18" charset="0"/>
              <a:cs typeface="Shruti"/>
            </a:endParaRPr>
          </a:p>
          <a:p>
            <a:pPr marL="285750" indent="-285750">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 Tourist can select package.</a:t>
            </a:r>
            <a:endParaRPr lang="en-US" sz="2000" dirty="0">
              <a:latin typeface="Calibri" panose="020F0502020204030204" pitchFamily="34" charset="0"/>
              <a:ea typeface="Times New Roman" panose="02020603050405020304" pitchFamily="18" charset="0"/>
              <a:cs typeface="Shruti"/>
            </a:endParaRPr>
          </a:p>
          <a:p>
            <a:pPr marL="285750" indent="-285750">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Tourist can apply for booking resorts/hotel choose different plan.</a:t>
            </a:r>
          </a:p>
          <a:p>
            <a:pPr marL="285750" indent="-285750">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Tourist can manage account profile and send feedback.</a:t>
            </a:r>
          </a:p>
          <a:p>
            <a:pPr marL="285750" indent="-285750">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Tourist can pay payment by categories.</a:t>
            </a:r>
          </a:p>
          <a:p>
            <a:pPr marL="228600" marR="0" algn="just">
              <a:spcBef>
                <a:spcPts val="0"/>
              </a:spcBef>
              <a:spcAft>
                <a:spcPts val="0"/>
              </a:spcAft>
            </a:pPr>
            <a:endParaRPr lang="en-US" dirty="0">
              <a:solidFill>
                <a:srgbClr val="000000"/>
              </a:solidFill>
              <a:latin typeface="Times New Roman" panose="02020603050405020304" pitchFamily="18" charset="0"/>
              <a:ea typeface="Times New Roman" panose="02020603050405020304" pitchFamily="18" charset="0"/>
              <a:cs typeface="Shruti"/>
            </a:endParaRPr>
          </a:p>
          <a:p>
            <a:pPr marL="228600" marR="0" algn="just">
              <a:spcBef>
                <a:spcPts val="0"/>
              </a:spcBef>
              <a:spcAft>
                <a:spcPts val="0"/>
              </a:spcAft>
            </a:pPr>
            <a:endParaRPr lang="en-US" sz="1600" dirty="0">
              <a:effectLst/>
              <a:latin typeface="Calibri" panose="020F0502020204030204" pitchFamily="34" charset="0"/>
              <a:ea typeface="Times New Roman" panose="02020603050405020304" pitchFamily="18" charset="0"/>
              <a:cs typeface="Shruti"/>
            </a:endParaRPr>
          </a:p>
        </p:txBody>
      </p:sp>
    </p:spTree>
    <p:extLst>
      <p:ext uri="{BB962C8B-B14F-4D97-AF65-F5344CB8AC3E}">
        <p14:creationId xmlns:p14="http://schemas.microsoft.com/office/powerpoint/2010/main" val="151208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4613" y="781196"/>
            <a:ext cx="6096000" cy="3108543"/>
          </a:xfrm>
          <a:prstGeom prst="rect">
            <a:avLst/>
          </a:prstGeom>
        </p:spPr>
        <p:txBody>
          <a:bodyPr>
            <a:spAutoFit/>
          </a:bodyPr>
          <a:lstStyle/>
          <a:p>
            <a:pPr algn="just"/>
            <a:r>
              <a:rPr lang="en-US" sz="2000" b="1" dirty="0">
                <a:solidFill>
                  <a:srgbClr val="000000"/>
                </a:solidFill>
                <a:latin typeface="Times New Roman" panose="02020603050405020304" pitchFamily="18" charset="0"/>
                <a:ea typeface="Times New Roman" panose="02020603050405020304" pitchFamily="18" charset="0"/>
                <a:cs typeface="Shruti"/>
              </a:rPr>
              <a:t>4.Visitor:-</a:t>
            </a:r>
          </a:p>
          <a:p>
            <a:pPr algn="just"/>
            <a:endParaRPr lang="en-US" sz="1600" dirty="0">
              <a:latin typeface="Calibri" panose="020F0502020204030204" pitchFamily="34" charset="0"/>
              <a:ea typeface="Times New Roman" panose="02020603050405020304" pitchFamily="18" charset="0"/>
              <a:cs typeface="Shruti"/>
            </a:endParaRPr>
          </a:p>
          <a:p>
            <a:pPr marL="514350" marR="0" indent="-285750" algn="jus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Visitor can view website detail and different plan&amp; packages.</a:t>
            </a:r>
          </a:p>
          <a:p>
            <a:pPr marL="514350" indent="-285750" algn="jus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Visitor can’t select plan without registration. </a:t>
            </a:r>
          </a:p>
          <a:p>
            <a:pPr marL="514350" marR="0" indent="-285750" algn="jus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Visitor can become a member with just a simple registration.</a:t>
            </a:r>
          </a:p>
          <a:p>
            <a:pPr marL="514350" marR="0" indent="-285750" algn="jus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Visitor can view holiday type, resorts and gallery.</a:t>
            </a:r>
          </a:p>
          <a:p>
            <a:pPr marL="514350" marR="0" indent="-285750" algn="jus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Visitor can view FAQ.</a:t>
            </a:r>
          </a:p>
          <a:p>
            <a:pPr marL="514350" marR="0" indent="-285750" algn="just">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Shruti"/>
              </a:rPr>
              <a:t>Visitor can search near by service</a:t>
            </a:r>
            <a:endParaRPr lang="en-US" sz="2000" dirty="0">
              <a:effectLst/>
              <a:latin typeface="Calibri" panose="020F0502020204030204" pitchFamily="34" charset="0"/>
              <a:ea typeface="Times New Roman" panose="02020603050405020304" pitchFamily="18" charset="0"/>
              <a:cs typeface="Shruti"/>
            </a:endParaRPr>
          </a:p>
        </p:txBody>
      </p:sp>
    </p:spTree>
    <p:extLst>
      <p:ext uri="{BB962C8B-B14F-4D97-AF65-F5344CB8AC3E}">
        <p14:creationId xmlns:p14="http://schemas.microsoft.com/office/powerpoint/2010/main" val="7974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352"/>
            <a:ext cx="12192000" cy="369332"/>
          </a:xfrm>
          <a:prstGeom prst="rect">
            <a:avLst/>
          </a:prstGeom>
        </p:spPr>
        <p:txBody>
          <a:bodyPr wrap="square">
            <a:spAutoFit/>
          </a:bodyPr>
          <a:lstStyle/>
          <a:p>
            <a:pPr algn="ctr">
              <a:spcBef>
                <a:spcPct val="0"/>
              </a:spcBef>
              <a:buFontTx/>
              <a:buNone/>
            </a:pPr>
            <a:r>
              <a:rPr lang="en-US" altLang="zh-CN" b="1" u="sng" dirty="0">
                <a:latin typeface="Times New Roman" panose="02020603050405020304" pitchFamily="18" charset="0"/>
                <a:cs typeface="Times New Roman" panose="02020603050405020304" pitchFamily="18" charset="0"/>
              </a:rPr>
              <a:t>FLOW CHART</a:t>
            </a:r>
            <a:endParaRPr lang="en-GB" altLang="zh-CN" b="1" u="sng"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5120640" y="3213463"/>
            <a:ext cx="104503"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76980" y="379225"/>
            <a:ext cx="12015019" cy="6347536"/>
          </a:xfrm>
          <a:prstGeom prst="rect">
            <a:avLst/>
          </a:prstGeom>
        </p:spPr>
      </p:pic>
    </p:spTree>
    <p:extLst>
      <p:ext uri="{BB962C8B-B14F-4D97-AF65-F5344CB8AC3E}">
        <p14:creationId xmlns:p14="http://schemas.microsoft.com/office/powerpoint/2010/main" val="36488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49131366"/>
              </p:ext>
            </p:extLst>
          </p:nvPr>
        </p:nvGraphicFramePr>
        <p:xfrm>
          <a:off x="838200" y="1825625"/>
          <a:ext cx="9288438" cy="4039351"/>
        </p:xfrm>
        <a:graphic>
          <a:graphicData uri="http://schemas.openxmlformats.org/drawingml/2006/table">
            <a:tbl>
              <a:tblPr firstRow="1" bandRow="1">
                <a:tableStyleId>{F5AB1C69-6EDB-4FF4-983F-18BD219EF322}</a:tableStyleId>
              </a:tblPr>
              <a:tblGrid>
                <a:gridCol w="3096146">
                  <a:extLst>
                    <a:ext uri="{9D8B030D-6E8A-4147-A177-3AD203B41FA5}">
                      <a16:colId xmlns:a16="http://schemas.microsoft.com/office/drawing/2014/main" val="744481904"/>
                    </a:ext>
                  </a:extLst>
                </a:gridCol>
                <a:gridCol w="3096146">
                  <a:extLst>
                    <a:ext uri="{9D8B030D-6E8A-4147-A177-3AD203B41FA5}">
                      <a16:colId xmlns:a16="http://schemas.microsoft.com/office/drawing/2014/main" val="3106510062"/>
                    </a:ext>
                  </a:extLst>
                </a:gridCol>
                <a:gridCol w="3096146">
                  <a:extLst>
                    <a:ext uri="{9D8B030D-6E8A-4147-A177-3AD203B41FA5}">
                      <a16:colId xmlns:a16="http://schemas.microsoft.com/office/drawing/2014/main" val="193489125"/>
                    </a:ext>
                  </a:extLst>
                </a:gridCol>
              </a:tblGrid>
              <a:tr h="6041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SR No.</a:t>
                      </a:r>
                      <a:endParaRPr lang="en-US" dirty="0">
                        <a:latin typeface="Lucida Sans Unicode" pitchFamily="34" charset="0"/>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Name</a:t>
                      </a:r>
                      <a:endParaRPr lang="en-US" dirty="0">
                        <a:latin typeface="Lucida Sans Unicode" pitchFamily="34" charset="0"/>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Symbols</a:t>
                      </a:r>
                      <a:endParaRPr lang="en-US" dirty="0">
                        <a:latin typeface="Lucida Sans Unicode" pitchFamily="34" charset="0"/>
                      </a:endParaRPr>
                    </a:p>
                  </a:txBody>
                  <a:tcPr marT="182880"/>
                </a:tc>
                <a:extLst>
                  <a:ext uri="{0D108BD9-81ED-4DB2-BD59-A6C34878D82A}">
                    <a16:rowId xmlns:a16="http://schemas.microsoft.com/office/drawing/2014/main" val="1384527523"/>
                  </a:ext>
                </a:extLst>
              </a:tr>
              <a:tr h="8588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a:t>
                      </a:r>
                      <a:endParaRPr lang="en-US" b="0" dirty="0">
                        <a:latin typeface="Lucida Sans Unicode" pitchFamily="34" charset="0"/>
                      </a:endParaRPr>
                    </a:p>
                  </a:txBody>
                  <a:tcPr marT="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Data Flow</a:t>
                      </a:r>
                    </a:p>
                    <a:p>
                      <a:endParaRPr lang="en-US" dirty="0"/>
                    </a:p>
                  </a:txBody>
                  <a:tcPr marT="182880"/>
                </a:tc>
                <a:tc>
                  <a:txBody>
                    <a:bodyPr/>
                    <a:lstStyle/>
                    <a:p>
                      <a:endParaRPr lang="en-US" dirty="0"/>
                    </a:p>
                  </a:txBody>
                  <a:tcPr marT="182880"/>
                </a:tc>
                <a:extLst>
                  <a:ext uri="{0D108BD9-81ED-4DB2-BD59-A6C34878D82A}">
                    <a16:rowId xmlns:a16="http://schemas.microsoft.com/office/drawing/2014/main" val="444879430"/>
                  </a:ext>
                </a:extLst>
              </a:tr>
              <a:tr h="8588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a:t>
                      </a:r>
                    </a:p>
                    <a:p>
                      <a:pPr algn="ctr"/>
                      <a:endParaRPr lang="en-US" b="0" dirty="0"/>
                    </a:p>
                  </a:txBody>
                  <a:tcPr marT="182880"/>
                </a:tc>
                <a:tc>
                  <a:txBody>
                    <a:bodyPr/>
                    <a:lstStyle/>
                    <a:p>
                      <a:pPr algn="ctr"/>
                      <a:r>
                        <a:rPr lang="en-US" dirty="0"/>
                        <a:t>Process</a:t>
                      </a:r>
                    </a:p>
                  </a:txBody>
                  <a:tcPr marT="182880"/>
                </a:tc>
                <a:tc>
                  <a:txBody>
                    <a:bodyPr/>
                    <a:lstStyle/>
                    <a:p>
                      <a:pPr algn="ctr"/>
                      <a:endParaRPr lang="en-US" dirty="0"/>
                    </a:p>
                  </a:txBody>
                  <a:tcPr marT="182880"/>
                </a:tc>
                <a:extLst>
                  <a:ext uri="{0D108BD9-81ED-4DB2-BD59-A6C34878D82A}">
                    <a16:rowId xmlns:a16="http://schemas.microsoft.com/office/drawing/2014/main" val="4118080893"/>
                  </a:ext>
                </a:extLst>
              </a:tr>
              <a:tr h="8588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3</a:t>
                      </a:r>
                    </a:p>
                    <a:p>
                      <a:pPr algn="ctr"/>
                      <a:endParaRPr lang="en-US" b="0" dirty="0"/>
                    </a:p>
                  </a:txBody>
                  <a:tcPr marT="182880"/>
                </a:tc>
                <a:tc>
                  <a:txBody>
                    <a:bodyPr/>
                    <a:lstStyle/>
                    <a:p>
                      <a:pPr algn="ctr"/>
                      <a:r>
                        <a:rPr lang="en-US" dirty="0"/>
                        <a:t>Entity</a:t>
                      </a:r>
                    </a:p>
                  </a:txBody>
                  <a:tcPr marT="182880"/>
                </a:tc>
                <a:tc>
                  <a:txBody>
                    <a:bodyPr/>
                    <a:lstStyle/>
                    <a:p>
                      <a:pPr algn="ctr"/>
                      <a:endParaRPr lang="en-US" dirty="0"/>
                    </a:p>
                  </a:txBody>
                  <a:tcPr marT="182880"/>
                </a:tc>
                <a:extLst>
                  <a:ext uri="{0D108BD9-81ED-4DB2-BD59-A6C34878D82A}">
                    <a16:rowId xmlns:a16="http://schemas.microsoft.com/office/drawing/2014/main" val="2133117834"/>
                  </a:ext>
                </a:extLst>
              </a:tr>
              <a:tr h="8588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a:t>
                      </a:r>
                    </a:p>
                    <a:p>
                      <a:endParaRPr lang="en-US" b="0" dirty="0"/>
                    </a:p>
                  </a:txBody>
                  <a:tcPr marT="182880"/>
                </a:tc>
                <a:tc>
                  <a:txBody>
                    <a:bodyPr/>
                    <a:lstStyle/>
                    <a:p>
                      <a:pPr algn="ctr"/>
                      <a:r>
                        <a:rPr lang="en-US" dirty="0"/>
                        <a:t>Data Store </a:t>
                      </a:r>
                    </a:p>
                  </a:txBody>
                  <a:tcPr marT="182880"/>
                </a:tc>
                <a:tc>
                  <a:txBody>
                    <a:bodyPr/>
                    <a:lstStyle/>
                    <a:p>
                      <a:pPr algn="ctr"/>
                      <a:endParaRPr lang="en-US" dirty="0"/>
                    </a:p>
                  </a:txBody>
                  <a:tcPr marT="182880"/>
                </a:tc>
                <a:extLst>
                  <a:ext uri="{0D108BD9-81ED-4DB2-BD59-A6C34878D82A}">
                    <a16:rowId xmlns:a16="http://schemas.microsoft.com/office/drawing/2014/main" val="3993043283"/>
                  </a:ext>
                </a:extLst>
              </a:tr>
            </a:tbl>
          </a:graphicData>
        </a:graphic>
      </p:graphicFrame>
      <p:cxnSp>
        <p:nvCxnSpPr>
          <p:cNvPr id="6" name="Straight Arrow Connector 5"/>
          <p:cNvCxnSpPr/>
          <p:nvPr/>
        </p:nvCxnSpPr>
        <p:spPr>
          <a:xfrm>
            <a:off x="7997588" y="2852384"/>
            <a:ext cx="121465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Oval 8"/>
          <p:cNvSpPr/>
          <p:nvPr/>
        </p:nvSpPr>
        <p:spPr>
          <a:xfrm>
            <a:off x="8134063" y="3343702"/>
            <a:ext cx="859809" cy="696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7997588" y="4339988"/>
            <a:ext cx="1419367" cy="491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a:off x="7997582" y="5186148"/>
            <a:ext cx="1296541"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997588" y="5186148"/>
            <a:ext cx="0" cy="450377"/>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7997588" y="5636525"/>
            <a:ext cx="1323833" cy="0"/>
          </a:xfrm>
          <a:prstGeom prst="line">
            <a:avLst/>
          </a:prstGeom>
        </p:spPr>
        <p:style>
          <a:lnRef idx="3">
            <a:schemeClr val="dk1"/>
          </a:lnRef>
          <a:fillRef idx="0">
            <a:schemeClr val="dk1"/>
          </a:fillRef>
          <a:effectRef idx="2">
            <a:schemeClr val="dk1"/>
          </a:effectRef>
          <a:fontRef idx="minor">
            <a:schemeClr val="tx1"/>
          </a:fontRef>
        </p:style>
      </p:cxnSp>
      <p:sp>
        <p:nvSpPr>
          <p:cNvPr id="24" name="Rectangle 23"/>
          <p:cNvSpPr/>
          <p:nvPr/>
        </p:nvSpPr>
        <p:spPr>
          <a:xfrm>
            <a:off x="1025080" y="746789"/>
            <a:ext cx="6347764" cy="461665"/>
          </a:xfrm>
          <a:prstGeom prst="rect">
            <a:avLst/>
          </a:prstGeom>
        </p:spPr>
        <p:txBody>
          <a:bodyPr wrap="none">
            <a:spAutoFit/>
          </a:bodyPr>
          <a:lstStyle/>
          <a:p>
            <a:pPr algn="ctr"/>
            <a:r>
              <a:rPr lang="en-US" sz="2400" b="1" u="sng" dirty="0">
                <a:latin typeface="Times New Roman" panose="02020603050405020304" pitchFamily="18" charset="0"/>
                <a:ea typeface="Calibri" pitchFamily="34" charset="0"/>
                <a:cs typeface="Times New Roman" panose="02020603050405020304" pitchFamily="18" charset="0"/>
              </a:rPr>
              <a:t>SYMBOL OF DFD(DATA FLOW DIAGRAM)</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91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2597" y="37104"/>
            <a:ext cx="5443030" cy="523220"/>
          </a:xfrm>
          <a:prstGeom prst="rect">
            <a:avLst/>
          </a:prstGeom>
        </p:spPr>
        <p:txBody>
          <a:bodyPr wrap="none">
            <a:spAutoFit/>
          </a:bodyPr>
          <a:lstStyle/>
          <a:p>
            <a:pPr algn="ctr">
              <a:spcBef>
                <a:spcPct val="0"/>
              </a:spcBef>
              <a:buFontTx/>
              <a:buNone/>
            </a:pPr>
            <a:r>
              <a:rPr lang="en-US" altLang="zh-CN" sz="2800" b="1" u="sng" dirty="0">
                <a:latin typeface="Times New Roman" panose="02020603050405020304" pitchFamily="18" charset="0"/>
                <a:cs typeface="Times New Roman" panose="02020603050405020304" pitchFamily="18" charset="0"/>
              </a:rPr>
              <a:t>DATA  FLOW  DIAGRAM (DFD)</a:t>
            </a:r>
            <a:endParaRPr lang="en-GB" altLang="zh-CN" sz="2800" b="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4236532" y="487478"/>
            <a:ext cx="3515578" cy="461665"/>
          </a:xfrm>
          <a:prstGeom prst="rect">
            <a:avLst/>
          </a:prstGeom>
        </p:spPr>
        <p:txBody>
          <a:bodyPr wrap="none">
            <a:spAutoFit/>
          </a:bodyPr>
          <a:lstStyle/>
          <a:p>
            <a:r>
              <a:rPr lang="en-IN" sz="2400" b="1" i="1" u="sng" dirty="0">
                <a:latin typeface="Times New Roman" panose="02020603050405020304" pitchFamily="18" charset="0"/>
                <a:cs typeface="Times New Roman" panose="02020603050405020304" pitchFamily="18" charset="0"/>
              </a:rPr>
              <a:t>CONTEXT LEVEL DFD</a:t>
            </a:r>
            <a:endParaRPr lang="en-US" sz="2400" i="1"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707626" y="4129550"/>
            <a:ext cx="678426" cy="369332"/>
          </a:xfrm>
          <a:prstGeom prst="rect">
            <a:avLst/>
          </a:prstGeom>
          <a:noFill/>
        </p:spPr>
        <p:txBody>
          <a:bodyPr wrap="square" rtlCol="0">
            <a:spAutoFit/>
          </a:bodyPr>
          <a:lstStyle/>
          <a:p>
            <a:r>
              <a:rPr lang="en-US" b="1"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161" y="953681"/>
            <a:ext cx="5958349" cy="5796541"/>
          </a:xfrm>
          <a:prstGeom prst="rect">
            <a:avLst/>
          </a:prstGeom>
        </p:spPr>
      </p:pic>
    </p:spTree>
    <p:extLst>
      <p:ext uri="{BB962C8B-B14F-4D97-AF65-F5344CB8AC3E}">
        <p14:creationId xmlns:p14="http://schemas.microsoft.com/office/powerpoint/2010/main" val="131367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3636" y="125126"/>
            <a:ext cx="5145206" cy="461665"/>
          </a:xfrm>
          <a:prstGeom prst="rect">
            <a:avLst/>
          </a:prstGeom>
        </p:spPr>
        <p:txBody>
          <a:bodyPr wrap="square">
            <a:spAutoFit/>
          </a:bodyPr>
          <a:lstStyle/>
          <a:p>
            <a:r>
              <a:rPr lang="en-IN" sz="2400" b="1" u="sng" dirty="0">
                <a:latin typeface="Times New Roman" panose="02020603050405020304" pitchFamily="18" charset="0"/>
                <a:cs typeface="Times New Roman" panose="02020603050405020304" pitchFamily="18" charset="0"/>
              </a:rPr>
              <a:t>FIRST  LEVEL DFD(ADMIN) </a:t>
            </a:r>
            <a:endParaRPr lang="en-US" sz="2400" u="sng"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614699" y="741797"/>
            <a:ext cx="6962601" cy="5374406"/>
          </a:xfrm>
          <a:prstGeom prst="rect">
            <a:avLst/>
          </a:prstGeom>
        </p:spPr>
      </p:pic>
    </p:spTree>
    <p:extLst>
      <p:ext uri="{BB962C8B-B14F-4D97-AF65-F5344CB8AC3E}">
        <p14:creationId xmlns:p14="http://schemas.microsoft.com/office/powerpoint/2010/main" val="206595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137" y="508000"/>
            <a:ext cx="5534025" cy="792163"/>
          </a:xfrm>
        </p:spPr>
        <p:txBody>
          <a:bodyPr>
            <a:normAutofit/>
          </a:bodyPr>
          <a:lstStyle/>
          <a:p>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buNone/>
            </a:pPr>
            <a:r>
              <a:rPr lang="en-US" sz="2000" dirty="0">
                <a:latin typeface="Times New Roman" panose="02020603050405020304" pitchFamily="18" charset="0"/>
                <a:cs typeface="Times New Roman" panose="02020603050405020304" pitchFamily="18" charset="0"/>
              </a:rPr>
              <a:t>    “Travel Planner” android application provides to Make Every Moment Magical. And System has redesigned brand and web &amp; application to reflect this. We have made the application easier to use and introduced a new visual style to show more of the magical moments our members enjoy.</a:t>
            </a:r>
            <a:r>
              <a:rPr lang="en-IN" sz="2000" dirty="0">
                <a:latin typeface="Times New Roman" panose="02020603050405020304" pitchFamily="18" charset="0"/>
                <a:cs typeface="Times New Roman" panose="02020603050405020304" pitchFamily="18" charset="0"/>
              </a:rPr>
              <a:t> Holiday Package Aggregator's Popularity Index provides a ranking of the top hotels/restaurants, resorts and tour packages with different types of membership plan in popular places and can be filtered by star rating.</a:t>
            </a:r>
          </a:p>
          <a:p>
            <a:pPr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74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44207" y="132634"/>
            <a:ext cx="4585648" cy="830997"/>
          </a:xfrm>
          <a:prstGeom prst="rect">
            <a:avLst/>
          </a:prstGeom>
        </p:spPr>
        <p:txBody>
          <a:bodyPr wrap="square">
            <a:spAutoFit/>
          </a:bodyPr>
          <a:lstStyle/>
          <a:p>
            <a:r>
              <a:rPr lang="en-IN" sz="2400" b="1" u="sng" dirty="0">
                <a:latin typeface="Times New Roman" panose="02020603050405020304" pitchFamily="18" charset="0"/>
                <a:cs typeface="Times New Roman" panose="02020603050405020304" pitchFamily="18" charset="0"/>
              </a:rPr>
              <a:t>FIRST  LEVEL DFD(TOURIST) </a:t>
            </a:r>
            <a:endParaRPr lang="en-US" sz="2400" u="sng" dirty="0">
              <a:latin typeface="Times New Roman" panose="02020603050405020304" pitchFamily="18" charset="0"/>
              <a:cs typeface="Times New Roman" panose="02020603050405020304" pitchFamily="18" charset="0"/>
            </a:endParaRPr>
          </a:p>
          <a:p>
            <a:endParaRPr lang="en-US" sz="2400" dirty="0"/>
          </a:p>
        </p:txBody>
      </p:sp>
      <p:sp>
        <p:nvSpPr>
          <p:cNvPr id="2" name="Rectangle 2"/>
          <p:cNvSpPr>
            <a:spLocks noChangeArrowheads="1"/>
          </p:cNvSpPr>
          <p:nvPr/>
        </p:nvSpPr>
        <p:spPr bwMode="auto">
          <a:xfrm>
            <a:off x="3304129" y="13942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690361002"/>
              </p:ext>
            </p:extLst>
          </p:nvPr>
        </p:nvGraphicFramePr>
        <p:xfrm>
          <a:off x="3063240" y="1112520"/>
          <a:ext cx="5974079" cy="4069080"/>
        </p:xfrm>
        <a:graphic>
          <a:graphicData uri="http://schemas.openxmlformats.org/presentationml/2006/ole">
            <mc:AlternateContent xmlns:mc="http://schemas.openxmlformats.org/markup-compatibility/2006">
              <mc:Choice xmlns:v="urn:schemas-microsoft-com:vml" Requires="v">
                <p:oleObj spid="_x0000_s1025" name="Visio" r:id="rId3" imgW="7292674" imgH="4638365" progId="">
                  <p:embed/>
                </p:oleObj>
              </mc:Choice>
              <mc:Fallback>
                <p:oleObj name="Visio" r:id="rId3" imgW="7292674" imgH="4638365" progId="">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240" y="1112520"/>
                        <a:ext cx="5974079" cy="4069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417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6024" y="323703"/>
            <a:ext cx="5970545" cy="461665"/>
          </a:xfrm>
          <a:prstGeom prst="rect">
            <a:avLst/>
          </a:prstGeom>
        </p:spPr>
        <p:txBody>
          <a:bodyPr wrap="none">
            <a:spAutoFit/>
          </a:bodyPr>
          <a:lstStyle/>
          <a:p>
            <a:r>
              <a:rPr lang="en-IN" sz="2400" b="1" u="sng" dirty="0">
                <a:latin typeface="Times New Roman" panose="02020603050405020304" pitchFamily="18" charset="0"/>
                <a:cs typeface="Times New Roman" panose="02020603050405020304" pitchFamily="18" charset="0"/>
              </a:rPr>
              <a:t>FIRST  LEVEL DFD(RESORT/TRAVELS</a:t>
            </a:r>
            <a:r>
              <a:rPr lang="en-IN" b="1" u="sng" dirty="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3232575" y="1828800"/>
            <a:ext cx="136707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51489218"/>
              </p:ext>
            </p:extLst>
          </p:nvPr>
        </p:nvGraphicFramePr>
        <p:xfrm>
          <a:off x="3312490" y="1203960"/>
          <a:ext cx="6151848" cy="4206240"/>
        </p:xfrm>
        <a:graphic>
          <a:graphicData uri="http://schemas.openxmlformats.org/presentationml/2006/ole">
            <mc:AlternateContent xmlns:mc="http://schemas.openxmlformats.org/markup-compatibility/2006">
              <mc:Choice xmlns:v="urn:schemas-microsoft-com:vml" Requires="v">
                <p:oleObj spid="_x0000_s2049" name="Visio" r:id="rId3" imgW="7292674" imgH="4344248" progId="">
                  <p:embed/>
                </p:oleObj>
              </mc:Choice>
              <mc:Fallback>
                <p:oleObj name="Visio" r:id="rId3" imgW="7292674" imgH="4344248" progId="">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490" y="1203960"/>
                        <a:ext cx="6151848" cy="4206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060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9793" y="310064"/>
            <a:ext cx="4617611" cy="461665"/>
          </a:xfrm>
          <a:prstGeom prst="rect">
            <a:avLst/>
          </a:prstGeom>
        </p:spPr>
        <p:txBody>
          <a:bodyPr wrap="none">
            <a:spAutoFit/>
          </a:bodyPr>
          <a:lstStyle/>
          <a:p>
            <a:r>
              <a:rPr lang="en-IN" sz="2400" b="1" u="sng" dirty="0">
                <a:latin typeface="Times New Roman" panose="02020603050405020304" pitchFamily="18" charset="0"/>
                <a:cs typeface="Times New Roman" panose="02020603050405020304" pitchFamily="18" charset="0"/>
              </a:rPr>
              <a:t>SECOND  LEVEL DFD(ADMIN)</a:t>
            </a:r>
            <a:endParaRPr lang="en-US" sz="2400"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086125" y="2078813"/>
            <a:ext cx="6019749" cy="2464406"/>
          </a:xfrm>
          <a:prstGeom prst="rect">
            <a:avLst/>
          </a:prstGeom>
        </p:spPr>
      </p:pic>
    </p:spTree>
    <p:extLst>
      <p:ext uri="{BB962C8B-B14F-4D97-AF65-F5344CB8AC3E}">
        <p14:creationId xmlns:p14="http://schemas.microsoft.com/office/powerpoint/2010/main" val="151257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5209" y="446538"/>
            <a:ext cx="5022401" cy="461665"/>
          </a:xfrm>
          <a:prstGeom prst="rect">
            <a:avLst/>
          </a:prstGeom>
        </p:spPr>
        <p:txBody>
          <a:bodyPr wrap="none">
            <a:spAutoFit/>
          </a:bodyPr>
          <a:lstStyle/>
          <a:p>
            <a:r>
              <a:rPr lang="en-IN" sz="2400" b="1" u="sng" dirty="0">
                <a:latin typeface="Times New Roman" panose="02020603050405020304" pitchFamily="18" charset="0"/>
                <a:cs typeface="Times New Roman" panose="02020603050405020304" pitchFamily="18" charset="0"/>
              </a:rPr>
              <a:t>SECOND  LEVEL DFD(TOURIST) </a:t>
            </a:r>
            <a:endParaRPr lang="en-US" sz="2400"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86125" y="2196797"/>
            <a:ext cx="6019749" cy="2464406"/>
          </a:xfrm>
          <a:prstGeom prst="rect">
            <a:avLst/>
          </a:prstGeom>
        </p:spPr>
      </p:pic>
    </p:spTree>
    <p:extLst>
      <p:ext uri="{BB962C8B-B14F-4D97-AF65-F5344CB8AC3E}">
        <p14:creationId xmlns:p14="http://schemas.microsoft.com/office/powerpoint/2010/main" val="1495759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08979" y="214528"/>
            <a:ext cx="157420" cy="461665"/>
          </a:xfrm>
          <a:prstGeom prst="rect">
            <a:avLst/>
          </a:prstGeom>
        </p:spPr>
        <p:txBody>
          <a:bodyPr wrap="square">
            <a:spAutoFit/>
          </a:bodyPr>
          <a:lstStyle/>
          <a:p>
            <a:endParaRPr lang="en-US" sz="2400" u="sng" dirty="0">
              <a:latin typeface="Times New Roman" panose="02020603050405020304" pitchFamily="18" charset="0"/>
              <a:cs typeface="Times New Roman" panose="02020603050405020304" pitchFamily="18" charset="0"/>
            </a:endParaRPr>
          </a:p>
        </p:txBody>
      </p:sp>
      <p:sp>
        <p:nvSpPr>
          <p:cNvPr id="6" name="Rectangle 5"/>
          <p:cNvSpPr/>
          <p:nvPr/>
        </p:nvSpPr>
        <p:spPr>
          <a:xfrm>
            <a:off x="5461379" y="366928"/>
            <a:ext cx="157420" cy="461665"/>
          </a:xfrm>
          <a:prstGeom prst="rect">
            <a:avLst/>
          </a:prstGeom>
        </p:spPr>
        <p:txBody>
          <a:bodyPr wrap="square">
            <a:spAutoFit/>
          </a:bodyPr>
          <a:lstStyle/>
          <a:p>
            <a:endParaRPr lang="en-US" sz="2400" u="sng" dirty="0">
              <a:latin typeface="Times New Roman" panose="02020603050405020304" pitchFamily="18" charset="0"/>
              <a:cs typeface="Times New Roman" panose="02020603050405020304" pitchFamily="18" charset="0"/>
            </a:endParaRPr>
          </a:p>
        </p:txBody>
      </p:sp>
      <p:sp>
        <p:nvSpPr>
          <p:cNvPr id="7" name="Rectangle 6"/>
          <p:cNvSpPr/>
          <p:nvPr/>
        </p:nvSpPr>
        <p:spPr>
          <a:xfrm>
            <a:off x="5613779" y="519328"/>
            <a:ext cx="157420" cy="461665"/>
          </a:xfrm>
          <a:prstGeom prst="rect">
            <a:avLst/>
          </a:prstGeom>
        </p:spPr>
        <p:txBody>
          <a:bodyPr wrap="square">
            <a:spAutoFit/>
          </a:bodyPr>
          <a:lstStyle/>
          <a:p>
            <a:endParaRPr lang="en-US" sz="2400" u="sng" dirty="0">
              <a:latin typeface="Times New Roman" panose="02020603050405020304" pitchFamily="18" charset="0"/>
              <a:cs typeface="Times New Roman" panose="02020603050405020304" pitchFamily="18" charset="0"/>
            </a:endParaRPr>
          </a:p>
        </p:txBody>
      </p:sp>
      <p:sp>
        <p:nvSpPr>
          <p:cNvPr id="8" name="Rectangle 7"/>
          <p:cNvSpPr/>
          <p:nvPr/>
        </p:nvSpPr>
        <p:spPr>
          <a:xfrm>
            <a:off x="5766179" y="671728"/>
            <a:ext cx="157420" cy="461665"/>
          </a:xfrm>
          <a:prstGeom prst="rect">
            <a:avLst/>
          </a:prstGeom>
        </p:spPr>
        <p:txBody>
          <a:bodyPr wrap="square">
            <a:spAutoFit/>
          </a:bodyPr>
          <a:lstStyle/>
          <a:p>
            <a:endParaRPr lang="en-US" sz="2400" u="sng" dirty="0">
              <a:latin typeface="Times New Roman" panose="02020603050405020304" pitchFamily="18" charset="0"/>
              <a:cs typeface="Times New Roman" panose="02020603050405020304" pitchFamily="18" charset="0"/>
            </a:endParaRPr>
          </a:p>
        </p:txBody>
      </p:sp>
      <p:sp>
        <p:nvSpPr>
          <p:cNvPr id="32" name="Rectangle 31"/>
          <p:cNvSpPr/>
          <p:nvPr/>
        </p:nvSpPr>
        <p:spPr>
          <a:xfrm>
            <a:off x="2939671" y="432890"/>
            <a:ext cx="6320769" cy="461665"/>
          </a:xfrm>
          <a:prstGeom prst="rect">
            <a:avLst/>
          </a:prstGeom>
        </p:spPr>
        <p:txBody>
          <a:bodyPr wrap="none">
            <a:spAutoFit/>
          </a:bodyPr>
          <a:lstStyle/>
          <a:p>
            <a:r>
              <a:rPr lang="en-IN" sz="2400" b="1" u="sng" dirty="0">
                <a:latin typeface="Times New Roman" panose="02020603050405020304" pitchFamily="18" charset="0"/>
                <a:cs typeface="Times New Roman" panose="02020603050405020304" pitchFamily="18" charset="0"/>
              </a:rPr>
              <a:t>SECOND  LEVEL DFD(RESORT/TRAVELS)</a:t>
            </a:r>
            <a:endParaRPr lang="en-US" sz="2400" u="sng"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086125" y="2196797"/>
            <a:ext cx="6019749" cy="2464406"/>
          </a:xfrm>
          <a:prstGeom prst="rect">
            <a:avLst/>
          </a:prstGeom>
        </p:spPr>
      </p:pic>
    </p:spTree>
    <p:extLst>
      <p:ext uri="{BB962C8B-B14F-4D97-AF65-F5344CB8AC3E}">
        <p14:creationId xmlns:p14="http://schemas.microsoft.com/office/powerpoint/2010/main" val="10260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48691695"/>
              </p:ext>
            </p:extLst>
          </p:nvPr>
        </p:nvGraphicFramePr>
        <p:xfrm>
          <a:off x="1120881" y="1165122"/>
          <a:ext cx="9350476" cy="5283855"/>
        </p:xfrm>
        <a:graphic>
          <a:graphicData uri="http://schemas.openxmlformats.org/drawingml/2006/table">
            <a:tbl>
              <a:tblPr firstRow="1" bandRow="1">
                <a:tableStyleId>{5940675A-B579-460E-94D1-54222C63F5DA}</a:tableStyleId>
              </a:tblPr>
              <a:tblGrid>
                <a:gridCol w="2337619">
                  <a:extLst>
                    <a:ext uri="{9D8B030D-6E8A-4147-A177-3AD203B41FA5}">
                      <a16:colId xmlns:a16="http://schemas.microsoft.com/office/drawing/2014/main" val="1147439431"/>
                    </a:ext>
                  </a:extLst>
                </a:gridCol>
                <a:gridCol w="2337619">
                  <a:extLst>
                    <a:ext uri="{9D8B030D-6E8A-4147-A177-3AD203B41FA5}">
                      <a16:colId xmlns:a16="http://schemas.microsoft.com/office/drawing/2014/main" val="2546967983"/>
                    </a:ext>
                  </a:extLst>
                </a:gridCol>
                <a:gridCol w="2337619">
                  <a:extLst>
                    <a:ext uri="{9D8B030D-6E8A-4147-A177-3AD203B41FA5}">
                      <a16:colId xmlns:a16="http://schemas.microsoft.com/office/drawing/2014/main" val="2866389086"/>
                    </a:ext>
                  </a:extLst>
                </a:gridCol>
                <a:gridCol w="2337619">
                  <a:extLst>
                    <a:ext uri="{9D8B030D-6E8A-4147-A177-3AD203B41FA5}">
                      <a16:colId xmlns:a16="http://schemas.microsoft.com/office/drawing/2014/main" val="1294997775"/>
                    </a:ext>
                  </a:extLst>
                </a:gridCol>
              </a:tblGrid>
              <a:tr h="442451">
                <a:tc>
                  <a:txBody>
                    <a:bodyPr/>
                    <a:lstStyle/>
                    <a:p>
                      <a:pPr algn="ctr"/>
                      <a:r>
                        <a:rPr lang="en-US" sz="1400" dirty="0">
                          <a:latin typeface="Times New Roman" panose="02020603050405020304" pitchFamily="18" charset="0"/>
                          <a:cs typeface="Times New Roman" panose="02020603050405020304" pitchFamily="18" charset="0"/>
                        </a:rPr>
                        <a:t>SR.NO</a:t>
                      </a:r>
                    </a:p>
                  </a:txBody>
                  <a:tcPr/>
                </a:tc>
                <a:tc>
                  <a:txBody>
                    <a:bodyPr/>
                    <a:lstStyle/>
                    <a:p>
                      <a:pPr algn="ctr"/>
                      <a:r>
                        <a:rPr lang="en-US" sz="1400" dirty="0">
                          <a:latin typeface="Times New Roman" panose="02020603050405020304" pitchFamily="18" charset="0"/>
                          <a:cs typeface="Times New Roman" panose="02020603050405020304" pitchFamily="18" charset="0"/>
                        </a:rPr>
                        <a:t>TABLE NAME</a:t>
                      </a:r>
                    </a:p>
                  </a:txBody>
                  <a:tcPr/>
                </a:tc>
                <a:tc>
                  <a:txBody>
                    <a:bodyPr/>
                    <a:lstStyle/>
                    <a:p>
                      <a:pPr algn="ctr"/>
                      <a:r>
                        <a:rPr lang="en-US" sz="1400" dirty="0">
                          <a:latin typeface="Times New Roman" panose="02020603050405020304" pitchFamily="18" charset="0"/>
                          <a:cs typeface="Times New Roman" panose="02020603050405020304" pitchFamily="18" charset="0"/>
                        </a:rPr>
                        <a:t>NUMBER OF FILED</a:t>
                      </a:r>
                    </a:p>
                  </a:txBody>
                  <a:tcPr/>
                </a:tc>
                <a:tc>
                  <a:txBody>
                    <a:bodyPr/>
                    <a:lstStyle/>
                    <a:p>
                      <a:pPr algn="ctr"/>
                      <a:r>
                        <a:rPr lang="en-US" sz="1400" b="0" dirty="0">
                          <a:latin typeface="Times New Roman" panose="02020603050405020304" pitchFamily="18" charset="0"/>
                          <a:cs typeface="Times New Roman" panose="02020603050405020304" pitchFamily="18" charset="0"/>
                        </a:rPr>
                        <a:t>CONSTRAINTS</a:t>
                      </a:r>
                    </a:p>
                  </a:txBody>
                  <a:tcPr/>
                </a:tc>
                <a:extLst>
                  <a:ext uri="{0D108BD9-81ED-4DB2-BD59-A6C34878D82A}">
                    <a16:rowId xmlns:a16="http://schemas.microsoft.com/office/drawing/2014/main" val="4270412219"/>
                  </a:ext>
                </a:extLst>
              </a:tr>
              <a:tr h="427703">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err="1">
                          <a:latin typeface="Times New Roman" panose="02020603050405020304" pitchFamily="18" charset="0"/>
                          <a:cs typeface="Times New Roman" panose="02020603050405020304" pitchFamily="18" charset="0"/>
                        </a:rPr>
                        <a:t>admin_master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4</a:t>
                      </a:r>
                    </a:p>
                  </a:txBody>
                  <a:tcPr/>
                </a:tc>
                <a:tc>
                  <a:txBody>
                    <a:bodyPr/>
                    <a:lstStyle/>
                    <a:p>
                      <a:pPr algn="ctr"/>
                      <a:r>
                        <a:rPr lang="en-US" sz="1400" dirty="0">
                          <a:latin typeface="Times New Roman" panose="02020603050405020304" pitchFamily="18" charset="0"/>
                          <a:cs typeface="Times New Roman" panose="02020603050405020304" pitchFamily="18" charset="0"/>
                        </a:rPr>
                        <a:t>A_ID(</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182265069"/>
                  </a:ext>
                </a:extLst>
              </a:tr>
              <a:tr h="333223">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err="1">
                          <a:latin typeface="Times New Roman" panose="02020603050405020304" pitchFamily="18" charset="0"/>
                          <a:cs typeface="Times New Roman" panose="02020603050405020304" pitchFamily="18" charset="0"/>
                        </a:rPr>
                        <a:t>booking_master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4</a:t>
                      </a:r>
                    </a:p>
                  </a:txBody>
                  <a:tcPr/>
                </a:tc>
                <a:tc>
                  <a:txBody>
                    <a:bodyPr/>
                    <a:lstStyle/>
                    <a:p>
                      <a:pPr algn="ctr"/>
                      <a:r>
                        <a:rPr lang="en-US" sz="1400" dirty="0" err="1">
                          <a:latin typeface="Times New Roman" panose="02020603050405020304" pitchFamily="18" charset="0"/>
                          <a:cs typeface="Times New Roman" panose="02020603050405020304" pitchFamily="18" charset="0"/>
                        </a:rPr>
                        <a:t>book_id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36201981"/>
                  </a:ext>
                </a:extLst>
              </a:tr>
              <a:tr h="333223">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err="1">
                          <a:latin typeface="Times New Roman" panose="02020603050405020304" pitchFamily="18" charset="0"/>
                          <a:cs typeface="Times New Roman" panose="02020603050405020304" pitchFamily="18" charset="0"/>
                        </a:rPr>
                        <a:t>city_master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err="1">
                          <a:latin typeface="Times New Roman" panose="02020603050405020304" pitchFamily="18" charset="0"/>
                          <a:cs typeface="Times New Roman" panose="02020603050405020304" pitchFamily="18" charset="0"/>
                        </a:rPr>
                        <a:t>city_id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state_id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220377815"/>
                  </a:ext>
                </a:extLst>
              </a:tr>
              <a:tr h="453268">
                <a:tc>
                  <a:txBody>
                    <a:bodyPr/>
                    <a:lstStyle/>
                    <a:p>
                      <a:pPr algn="ctr"/>
                      <a:r>
                        <a:rPr lang="en-US" sz="1400" dirty="0">
                          <a:latin typeface="Times New Roman" panose="02020603050405020304" pitchFamily="18" charset="0"/>
                          <a:cs typeface="Times New Roman" panose="02020603050405020304" pitchFamily="18" charset="0"/>
                        </a:rPr>
                        <a:t>4</a:t>
                      </a:r>
                    </a:p>
                  </a:txBody>
                  <a:tcPr/>
                </a:tc>
                <a:tc>
                  <a:txBody>
                    <a:bodyPr/>
                    <a:lstStyle/>
                    <a:p>
                      <a:pPr algn="ctr"/>
                      <a:r>
                        <a:rPr lang="en-US" sz="1400" dirty="0" err="1">
                          <a:latin typeface="Times New Roman" panose="02020603050405020304" pitchFamily="18" charset="0"/>
                          <a:cs typeface="Times New Roman" panose="02020603050405020304" pitchFamily="18" charset="0"/>
                        </a:rPr>
                        <a:t>commition_master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err="1">
                          <a:latin typeface="Times New Roman" panose="02020603050405020304" pitchFamily="18" charset="0"/>
                          <a:cs typeface="Times New Roman" panose="02020603050405020304" pitchFamily="18" charset="0"/>
                        </a:rPr>
                        <a:t>com_id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748418423"/>
                  </a:ext>
                </a:extLst>
              </a:tr>
              <a:tr h="583141">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algn="ctr"/>
                      <a:r>
                        <a:rPr lang="en-US" sz="1400" dirty="0" err="1">
                          <a:latin typeface="Times New Roman" panose="02020603050405020304" pitchFamily="18" charset="0"/>
                          <a:cs typeface="Times New Roman" panose="02020603050405020304" pitchFamily="18" charset="0"/>
                        </a:rPr>
                        <a:t>destination_galary</a:t>
                      </a:r>
                      <a:r>
                        <a:rPr lang="en-US" sz="1400" dirty="0">
                          <a:latin typeface="Times New Roman" panose="02020603050405020304" pitchFamily="18" charset="0"/>
                          <a:cs typeface="Times New Roman" panose="02020603050405020304" pitchFamily="18" charset="0"/>
                        </a:rPr>
                        <a:t>_</a:t>
                      </a:r>
                    </a:p>
                    <a:p>
                      <a:pPr algn="ctr"/>
                      <a:r>
                        <a:rPr lang="en-US" sz="1400" dirty="0">
                          <a:latin typeface="Times New Roman" panose="02020603050405020304" pitchFamily="18" charset="0"/>
                          <a:cs typeface="Times New Roman" panose="02020603050405020304" pitchFamily="18" charset="0"/>
                        </a:rPr>
                        <a:t>Master</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err="1">
                          <a:latin typeface="Times New Roman" panose="02020603050405020304" pitchFamily="18" charset="0"/>
                          <a:cs typeface="Times New Roman" panose="02020603050405020304" pitchFamily="18" charset="0"/>
                        </a:rPr>
                        <a:t>dg_id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dm_id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335154441"/>
                  </a:ext>
                </a:extLst>
              </a:tr>
              <a:tr h="434497">
                <a:tc>
                  <a:txBody>
                    <a:bodyPr/>
                    <a:lstStyle/>
                    <a:p>
                      <a:pPr algn="ctr"/>
                      <a:r>
                        <a:rPr lang="en-US" sz="1400" dirty="0">
                          <a:latin typeface="Times New Roman" panose="02020603050405020304" pitchFamily="18" charset="0"/>
                          <a:cs typeface="Times New Roman" panose="02020603050405020304" pitchFamily="18" charset="0"/>
                        </a:rPr>
                        <a:t>6</a:t>
                      </a:r>
                    </a:p>
                  </a:txBody>
                  <a:tcPr/>
                </a:tc>
                <a:tc>
                  <a:txBody>
                    <a:bodyPr/>
                    <a:lstStyle/>
                    <a:p>
                      <a:pPr algn="ctr"/>
                      <a:r>
                        <a:rPr lang="en-US" sz="1400" dirty="0" err="1">
                          <a:latin typeface="Times New Roman" panose="02020603050405020304" pitchFamily="18" charset="0"/>
                          <a:cs typeface="Times New Roman" panose="02020603050405020304" pitchFamily="18" charset="0"/>
                        </a:rPr>
                        <a:t>destination_master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algn="ctr"/>
                      <a:r>
                        <a:rPr lang="en-US" sz="1400" dirty="0" err="1">
                          <a:latin typeface="Times New Roman" panose="02020603050405020304" pitchFamily="18" charset="0"/>
                          <a:cs typeface="Times New Roman" panose="02020603050405020304" pitchFamily="18" charset="0"/>
                        </a:rPr>
                        <a:t>dm_id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86937634"/>
                  </a:ext>
                </a:extLst>
              </a:tr>
              <a:tr h="398207">
                <a:tc>
                  <a:txBody>
                    <a:bodyPr/>
                    <a:lstStyle/>
                    <a:p>
                      <a:pPr algn="ctr"/>
                      <a:r>
                        <a:rPr lang="en-US" sz="1400" dirty="0">
                          <a:latin typeface="Times New Roman" panose="02020603050405020304" pitchFamily="18" charset="0"/>
                          <a:cs typeface="Times New Roman" panose="02020603050405020304" pitchFamily="18" charset="0"/>
                        </a:rPr>
                        <a:t>7</a:t>
                      </a:r>
                    </a:p>
                  </a:txBody>
                  <a:tcPr/>
                </a:tc>
                <a:tc>
                  <a:txBody>
                    <a:bodyPr/>
                    <a:lstStyle/>
                    <a:p>
                      <a:pPr algn="ctr"/>
                      <a:r>
                        <a:rPr lang="en-US" sz="1400" dirty="0" err="1">
                          <a:latin typeface="Times New Roman" panose="02020603050405020304" pitchFamily="18" charset="0"/>
                          <a:cs typeface="Times New Roman" panose="02020603050405020304" pitchFamily="18" charset="0"/>
                        </a:rPr>
                        <a:t>faq_master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err="1">
                          <a:latin typeface="Times New Roman" panose="02020603050405020304" pitchFamily="18" charset="0"/>
                          <a:cs typeface="Times New Roman" panose="02020603050405020304" pitchFamily="18" charset="0"/>
                        </a:rPr>
                        <a:t>faq_id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3798605"/>
                  </a:ext>
                </a:extLst>
              </a:tr>
              <a:tr h="471948">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algn="ctr"/>
                      <a:r>
                        <a:rPr lang="en-US" sz="1400" dirty="0" err="1">
                          <a:latin typeface="Times New Roman" panose="02020603050405020304" pitchFamily="18" charset="0"/>
                          <a:cs typeface="Times New Roman" panose="02020603050405020304" pitchFamily="18" charset="0"/>
                        </a:rPr>
                        <a:t>inquiry_master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6</a:t>
                      </a:r>
                    </a:p>
                  </a:txBody>
                  <a:tcPr/>
                </a:tc>
                <a:tc>
                  <a:txBody>
                    <a:bodyPr/>
                    <a:lstStyle/>
                    <a:p>
                      <a:pPr algn="ctr"/>
                      <a:r>
                        <a:rPr lang="en-US" sz="1400" dirty="0" err="1">
                          <a:latin typeface="Times New Roman" panose="02020603050405020304" pitchFamily="18" charset="0"/>
                          <a:cs typeface="Times New Roman" panose="02020603050405020304" pitchFamily="18" charset="0"/>
                        </a:rPr>
                        <a:t>inq_id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5689198"/>
                  </a:ext>
                </a:extLst>
              </a:tr>
              <a:tr h="333223">
                <a:tc>
                  <a:txBody>
                    <a:bodyPr/>
                    <a:lstStyle/>
                    <a:p>
                      <a:pPr algn="ctr"/>
                      <a:r>
                        <a:rPr lang="en-US" sz="1400" dirty="0">
                          <a:latin typeface="Times New Roman" panose="02020603050405020304" pitchFamily="18" charset="0"/>
                          <a:cs typeface="Times New Roman" panose="02020603050405020304" pitchFamily="18" charset="0"/>
                        </a:rPr>
                        <a:t>9</a:t>
                      </a:r>
                    </a:p>
                  </a:txBody>
                  <a:tcPr/>
                </a:tc>
                <a:tc>
                  <a:txBody>
                    <a:bodyPr/>
                    <a:lstStyle/>
                    <a:p>
                      <a:pPr algn="ctr"/>
                      <a:r>
                        <a:rPr lang="en-US" sz="1400" dirty="0" err="1">
                          <a:latin typeface="Times New Roman" panose="02020603050405020304" pitchFamily="18" charset="0"/>
                          <a:cs typeface="Times New Roman" panose="02020603050405020304" pitchFamily="18" charset="0"/>
                        </a:rPr>
                        <a:t>order_master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9</a:t>
                      </a:r>
                    </a:p>
                  </a:txBody>
                  <a:tcPr/>
                </a:tc>
                <a:tc>
                  <a:txBody>
                    <a:bodyPr/>
                    <a:lstStyle/>
                    <a:p>
                      <a:pPr algn="ctr"/>
                      <a:r>
                        <a:rPr lang="en-US" sz="1400" dirty="0" err="1">
                          <a:latin typeface="Times New Roman" panose="02020603050405020304" pitchFamily="18" charset="0"/>
                          <a:cs typeface="Times New Roman" panose="02020603050405020304" pitchFamily="18" charset="0"/>
                        </a:rPr>
                        <a:t>order_id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148971974"/>
                  </a:ext>
                </a:extLst>
              </a:tr>
              <a:tr h="333223">
                <a:tc>
                  <a:txBody>
                    <a:bodyPr/>
                    <a:lstStyle/>
                    <a:p>
                      <a:pPr algn="ctr"/>
                      <a:r>
                        <a:rPr lang="en-US" sz="1400" dirty="0">
                          <a:latin typeface="Times New Roman" panose="02020603050405020304" pitchFamily="18" charset="0"/>
                          <a:cs typeface="Times New Roman" panose="02020603050405020304" pitchFamily="18" charset="0"/>
                        </a:rPr>
                        <a:t>10</a:t>
                      </a:r>
                    </a:p>
                  </a:txBody>
                  <a:tcPr/>
                </a:tc>
                <a:tc>
                  <a:txBody>
                    <a:bodyPr/>
                    <a:lstStyle/>
                    <a:p>
                      <a:pPr algn="ctr"/>
                      <a:r>
                        <a:rPr lang="en-US" sz="1400" dirty="0" err="1">
                          <a:latin typeface="Times New Roman" panose="02020603050405020304" pitchFamily="18" charset="0"/>
                          <a:cs typeface="Times New Roman" panose="02020603050405020304" pitchFamily="18" charset="0"/>
                        </a:rPr>
                        <a:t>package_master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13</a:t>
                      </a:r>
                    </a:p>
                  </a:txBody>
                  <a:tcPr/>
                </a:tc>
                <a:tc>
                  <a:txBody>
                    <a:bodyPr/>
                    <a:lstStyle/>
                    <a:p>
                      <a:pPr algn="ctr"/>
                      <a:r>
                        <a:rPr lang="en-US" sz="1400" dirty="0" err="1">
                          <a:latin typeface="Times New Roman" panose="02020603050405020304" pitchFamily="18" charset="0"/>
                          <a:cs typeface="Times New Roman" panose="02020603050405020304" pitchFamily="18" charset="0"/>
                        </a:rPr>
                        <a:t>package_id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708797762"/>
                  </a:ext>
                </a:extLst>
              </a:tr>
            </a:tbl>
          </a:graphicData>
        </a:graphic>
      </p:graphicFrame>
      <p:sp>
        <p:nvSpPr>
          <p:cNvPr id="2" name="TextBox 1"/>
          <p:cNvSpPr txBox="1"/>
          <p:nvPr/>
        </p:nvSpPr>
        <p:spPr>
          <a:xfrm>
            <a:off x="4616239" y="368710"/>
            <a:ext cx="353961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Table Summary Report</a:t>
            </a:r>
          </a:p>
        </p:txBody>
      </p:sp>
    </p:spTree>
    <p:extLst>
      <p:ext uri="{BB962C8B-B14F-4D97-AF65-F5344CB8AC3E}">
        <p14:creationId xmlns:p14="http://schemas.microsoft.com/office/powerpoint/2010/main" val="1540728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5418751"/>
              </p:ext>
            </p:extLst>
          </p:nvPr>
        </p:nvGraphicFramePr>
        <p:xfrm>
          <a:off x="530942" y="297071"/>
          <a:ext cx="10618839" cy="5810865"/>
        </p:xfrm>
        <a:graphic>
          <a:graphicData uri="http://schemas.openxmlformats.org/drawingml/2006/table">
            <a:tbl>
              <a:tblPr firstRow="1" bandRow="1">
                <a:tableStyleId>{5940675A-B579-460E-94D1-54222C63F5DA}</a:tableStyleId>
              </a:tblPr>
              <a:tblGrid>
                <a:gridCol w="2180216">
                  <a:extLst>
                    <a:ext uri="{9D8B030D-6E8A-4147-A177-3AD203B41FA5}">
                      <a16:colId xmlns:a16="http://schemas.microsoft.com/office/drawing/2014/main" val="186179073"/>
                    </a:ext>
                  </a:extLst>
                </a:gridCol>
                <a:gridCol w="2795718">
                  <a:extLst>
                    <a:ext uri="{9D8B030D-6E8A-4147-A177-3AD203B41FA5}">
                      <a16:colId xmlns:a16="http://schemas.microsoft.com/office/drawing/2014/main" val="1903868732"/>
                    </a:ext>
                  </a:extLst>
                </a:gridCol>
                <a:gridCol w="2499086">
                  <a:extLst>
                    <a:ext uri="{9D8B030D-6E8A-4147-A177-3AD203B41FA5}">
                      <a16:colId xmlns:a16="http://schemas.microsoft.com/office/drawing/2014/main" val="1066707735"/>
                    </a:ext>
                  </a:extLst>
                </a:gridCol>
                <a:gridCol w="3143819">
                  <a:extLst>
                    <a:ext uri="{9D8B030D-6E8A-4147-A177-3AD203B41FA5}">
                      <a16:colId xmlns:a16="http://schemas.microsoft.com/office/drawing/2014/main" val="3976737960"/>
                    </a:ext>
                  </a:extLst>
                </a:gridCol>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SR.NO</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TABLE NAME</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NUMBER OF FILED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CONSTRAINTS</a:t>
                      </a:r>
                    </a:p>
                  </a:txBody>
                  <a:tcPr/>
                </a:tc>
                <a:extLst>
                  <a:ext uri="{0D108BD9-81ED-4DB2-BD59-A6C34878D82A}">
                    <a16:rowId xmlns:a16="http://schemas.microsoft.com/office/drawing/2014/main" val="1277376453"/>
                  </a:ext>
                </a:extLst>
              </a:tr>
              <a:tr h="661711">
                <a:tc>
                  <a:txBody>
                    <a:bodyPr/>
                    <a:lstStyle/>
                    <a:p>
                      <a:pPr algn="ctr"/>
                      <a:r>
                        <a:rPr lang="en-US" sz="1400" dirty="0">
                          <a:latin typeface="Times New Roman" panose="02020603050405020304" pitchFamily="18" charset="0"/>
                          <a:cs typeface="Times New Roman" panose="02020603050405020304" pitchFamily="18" charset="0"/>
                        </a:rPr>
                        <a:t>11</a:t>
                      </a:r>
                    </a:p>
                  </a:txBody>
                  <a:tcPr/>
                </a:tc>
                <a:tc>
                  <a:txBody>
                    <a:bodyPr/>
                    <a:lstStyle/>
                    <a:p>
                      <a:pPr algn="ctr"/>
                      <a:r>
                        <a:rPr lang="en-US" sz="1400" dirty="0" err="1">
                          <a:latin typeface="Times New Roman" panose="02020603050405020304" pitchFamily="18" charset="0"/>
                          <a:cs typeface="Times New Roman" panose="02020603050405020304" pitchFamily="18" charset="0"/>
                        </a:rPr>
                        <a:t>package_type</a:t>
                      </a:r>
                      <a:r>
                        <a:rPr lang="en-US" sz="1400" dirty="0">
                          <a:latin typeface="Times New Roman" panose="02020603050405020304" pitchFamily="18" charset="0"/>
                          <a:cs typeface="Times New Roman" panose="02020603050405020304" pitchFamily="18" charset="0"/>
                        </a:rPr>
                        <a:t>_ master</a:t>
                      </a:r>
                    </a:p>
                  </a:txBody>
                  <a:tcPr/>
                </a:tc>
                <a:tc>
                  <a:txBody>
                    <a:bodyPr/>
                    <a:lstStyle/>
                    <a:p>
                      <a:pPr algn="ctr"/>
                      <a:r>
                        <a:rPr lang="en-US" sz="1400" dirty="0">
                          <a:latin typeface="Times New Roman" panose="02020603050405020304" pitchFamily="18" charset="0"/>
                          <a:cs typeface="Times New Roman" panose="02020603050405020304" pitchFamily="18" charset="0"/>
                        </a:rPr>
                        <a:t>3</a:t>
                      </a:r>
                    </a:p>
                  </a:txBody>
                  <a:tcPr/>
                </a:tc>
                <a:tc>
                  <a:txBody>
                    <a:bodyPr/>
                    <a:lstStyle/>
                    <a:p>
                      <a:pPr algn="ctr"/>
                      <a:r>
                        <a:rPr lang="en-US" sz="1400" dirty="0" err="1">
                          <a:latin typeface="Times New Roman" panose="02020603050405020304" pitchFamily="18" charset="0"/>
                          <a:cs typeface="Times New Roman" panose="02020603050405020304" pitchFamily="18" charset="0"/>
                        </a:rPr>
                        <a:t>package_style</a:t>
                      </a:r>
                      <a:r>
                        <a:rPr lang="en-US" sz="1400" dirty="0">
                          <a:latin typeface="Times New Roman" panose="02020603050405020304" pitchFamily="18" charset="0"/>
                          <a:cs typeface="Times New Roman" panose="02020603050405020304" pitchFamily="18" charset="0"/>
                        </a:rPr>
                        <a:t>_</a:t>
                      </a:r>
                    </a:p>
                    <a:p>
                      <a:pPr algn="ctr"/>
                      <a:r>
                        <a:rPr lang="en-US" sz="1400" dirty="0">
                          <a:latin typeface="Times New Roman" panose="02020603050405020304" pitchFamily="18" charset="0"/>
                          <a:cs typeface="Times New Roman" panose="02020603050405020304" pitchFamily="18" charset="0"/>
                        </a:rPr>
                        <a:t>id(</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ur_id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86156705"/>
                  </a:ext>
                </a:extLst>
              </a:tr>
              <a:tr h="638114">
                <a:tc>
                  <a:txBody>
                    <a:bodyPr/>
                    <a:lstStyle/>
                    <a:p>
                      <a:pPr algn="ctr"/>
                      <a:r>
                        <a:rPr lang="en-US" sz="1400" dirty="0">
                          <a:latin typeface="Times New Roman" panose="02020603050405020304" pitchFamily="18" charset="0"/>
                          <a:cs typeface="Times New Roman" panose="02020603050405020304" pitchFamily="18" charset="0"/>
                        </a:rPr>
                        <a:t>12</a:t>
                      </a:r>
                    </a:p>
                  </a:txBody>
                  <a:tcPr/>
                </a:tc>
                <a:tc>
                  <a:txBody>
                    <a:bodyPr/>
                    <a:lstStyle/>
                    <a:p>
                      <a:pPr algn="ctr"/>
                      <a:r>
                        <a:rPr lang="en-US" sz="1400" dirty="0" err="1">
                          <a:latin typeface="Times New Roman" panose="02020603050405020304" pitchFamily="18" charset="0"/>
                          <a:cs typeface="Times New Roman" panose="02020603050405020304" pitchFamily="18" charset="0"/>
                        </a:rPr>
                        <a:t>paymentinquiry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algn="ctr"/>
                      <a:r>
                        <a:rPr lang="en-US" sz="1400" dirty="0" err="1">
                          <a:latin typeface="Times New Roman" panose="02020603050405020304" pitchFamily="18" charset="0"/>
                          <a:cs typeface="Times New Roman" panose="02020603050405020304" pitchFamily="18" charset="0"/>
                        </a:rPr>
                        <a:t>pi_id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p>
                      <a:pPr algn="ctr"/>
                      <a:r>
                        <a:rPr lang="en-US" sz="1400" dirty="0">
                          <a:latin typeface="Times New Roman" panose="02020603050405020304" pitchFamily="18" charset="0"/>
                          <a:cs typeface="Times New Roman" panose="02020603050405020304" pitchFamily="18" charset="0"/>
                        </a:rPr>
                        <a:t>order_(</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316868272"/>
                  </a:ext>
                </a:extLst>
              </a:tr>
              <a:tr h="408039">
                <a:tc>
                  <a:txBody>
                    <a:bodyPr/>
                    <a:lstStyle/>
                    <a:p>
                      <a:pPr algn="ctr"/>
                      <a:r>
                        <a:rPr lang="en-US" sz="1400" dirty="0">
                          <a:latin typeface="Times New Roman" panose="02020603050405020304" pitchFamily="18" charset="0"/>
                          <a:cs typeface="Times New Roman" panose="02020603050405020304" pitchFamily="18" charset="0"/>
                        </a:rPr>
                        <a:t>13</a:t>
                      </a:r>
                    </a:p>
                  </a:txBody>
                  <a:tcPr/>
                </a:tc>
                <a:tc>
                  <a:txBody>
                    <a:bodyPr/>
                    <a:lstStyle/>
                    <a:p>
                      <a:pPr algn="ctr"/>
                      <a:r>
                        <a:rPr lang="en-US" sz="1400" dirty="0" err="1">
                          <a:latin typeface="Times New Roman" panose="02020603050405020304" pitchFamily="18" charset="0"/>
                          <a:cs typeface="Times New Roman" panose="02020603050405020304" pitchFamily="18" charset="0"/>
                        </a:rPr>
                        <a:t>plan_master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algn="ctr"/>
                      <a:r>
                        <a:rPr lang="en-US" sz="1400" dirty="0" err="1">
                          <a:latin typeface="Times New Roman" panose="02020603050405020304" pitchFamily="18" charset="0"/>
                          <a:cs typeface="Times New Roman" panose="02020603050405020304" pitchFamily="18" charset="0"/>
                        </a:rPr>
                        <a:t>plan_id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982206518"/>
                  </a:ext>
                </a:extLst>
              </a:tr>
              <a:tr h="622452">
                <a:tc>
                  <a:txBody>
                    <a:bodyPr/>
                    <a:lstStyle/>
                    <a:p>
                      <a:pPr algn="ctr"/>
                      <a:r>
                        <a:rPr lang="en-US" sz="1400" dirty="0">
                          <a:latin typeface="Times New Roman" panose="02020603050405020304" pitchFamily="18" charset="0"/>
                          <a:cs typeface="Times New Roman" panose="02020603050405020304" pitchFamily="18" charset="0"/>
                        </a:rPr>
                        <a:t>14</a:t>
                      </a:r>
                    </a:p>
                  </a:txBody>
                  <a:tcPr/>
                </a:tc>
                <a:tc>
                  <a:txBody>
                    <a:bodyPr/>
                    <a:lstStyle/>
                    <a:p>
                      <a:pPr algn="ctr"/>
                      <a:r>
                        <a:rPr lang="en-US" sz="1400" dirty="0" err="1">
                          <a:latin typeface="Times New Roman" panose="02020603050405020304" pitchFamily="18" charset="0"/>
                          <a:cs typeface="Times New Roman" panose="02020603050405020304" pitchFamily="18" charset="0"/>
                        </a:rPr>
                        <a:t>service_profile</a:t>
                      </a:r>
                      <a:r>
                        <a:rPr lang="en-US" sz="1400" dirty="0">
                          <a:latin typeface="Times New Roman" panose="02020603050405020304" pitchFamily="18" charset="0"/>
                          <a:cs typeface="Times New Roman" panose="02020603050405020304" pitchFamily="18" charset="0"/>
                        </a:rPr>
                        <a:t>_ master</a:t>
                      </a:r>
                    </a:p>
                  </a:txBody>
                  <a:tcPr/>
                </a:tc>
                <a:tc>
                  <a:txBody>
                    <a:bodyPr/>
                    <a:lstStyle/>
                    <a:p>
                      <a:pPr algn="ctr"/>
                      <a:r>
                        <a:rPr lang="en-US" sz="1400" dirty="0">
                          <a:latin typeface="Times New Roman" panose="02020603050405020304" pitchFamily="18" charset="0"/>
                          <a:cs typeface="Times New Roman" panose="02020603050405020304" pitchFamily="18" charset="0"/>
                        </a:rPr>
                        <a:t>11</a:t>
                      </a:r>
                    </a:p>
                  </a:txBody>
                  <a:tcPr/>
                </a:tc>
                <a:tc>
                  <a:txBody>
                    <a:bodyPr/>
                    <a:lstStyle/>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state_id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city_id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812189698"/>
                  </a:ext>
                </a:extLst>
              </a:tr>
              <a:tr h="463099">
                <a:tc>
                  <a:txBody>
                    <a:bodyPr/>
                    <a:lstStyle/>
                    <a:p>
                      <a:pPr algn="ctr"/>
                      <a:r>
                        <a:rPr lang="en-US" sz="1400" dirty="0">
                          <a:latin typeface="Times New Roman" panose="02020603050405020304" pitchFamily="18" charset="0"/>
                          <a:cs typeface="Times New Roman" panose="02020603050405020304" pitchFamily="18" charset="0"/>
                        </a:rPr>
                        <a:t>15</a:t>
                      </a:r>
                    </a:p>
                  </a:txBody>
                  <a:tcPr/>
                </a:tc>
                <a:tc>
                  <a:txBody>
                    <a:bodyPr/>
                    <a:lstStyle/>
                    <a:p>
                      <a:pPr algn="ctr"/>
                      <a:r>
                        <a:rPr lang="en-US" sz="1400" dirty="0" err="1">
                          <a:latin typeface="Times New Roman" panose="02020603050405020304" pitchFamily="18" charset="0"/>
                          <a:cs typeface="Times New Roman" panose="02020603050405020304" pitchFamily="18" charset="0"/>
                        </a:rPr>
                        <a:t>state_master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err="1">
                          <a:latin typeface="Times New Roman" panose="02020603050405020304" pitchFamily="18" charset="0"/>
                          <a:cs typeface="Times New Roman" panose="02020603050405020304" pitchFamily="18" charset="0"/>
                        </a:rPr>
                        <a:t>state_id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999968506"/>
                  </a:ext>
                </a:extLst>
              </a:tr>
              <a:tr h="440903">
                <a:tc>
                  <a:txBody>
                    <a:bodyPr/>
                    <a:lstStyle/>
                    <a:p>
                      <a:pPr algn="ctr"/>
                      <a:r>
                        <a:rPr lang="en-US" sz="1400" dirty="0">
                          <a:latin typeface="Times New Roman" panose="02020603050405020304" pitchFamily="18" charset="0"/>
                          <a:cs typeface="Times New Roman" panose="02020603050405020304" pitchFamily="18" charset="0"/>
                        </a:rPr>
                        <a:t>16</a:t>
                      </a:r>
                    </a:p>
                  </a:txBody>
                  <a:tcPr/>
                </a:tc>
                <a:tc>
                  <a:txBody>
                    <a:bodyPr/>
                    <a:lstStyle/>
                    <a:p>
                      <a:pPr algn="ctr"/>
                      <a:r>
                        <a:rPr lang="en-US" sz="1400" dirty="0" err="1">
                          <a:latin typeface="Times New Roman" panose="02020603050405020304" pitchFamily="18" charset="0"/>
                          <a:cs typeface="Times New Roman" panose="02020603050405020304" pitchFamily="18" charset="0"/>
                        </a:rPr>
                        <a:t>user_master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10</a:t>
                      </a:r>
                    </a:p>
                  </a:txBody>
                  <a:tcPr/>
                </a:tc>
                <a:tc>
                  <a:txBody>
                    <a:bodyPr/>
                    <a:lstStyle/>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ur_id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21468423"/>
                  </a:ext>
                </a:extLst>
              </a:tr>
              <a:tr h="646963">
                <a:tc>
                  <a:txBody>
                    <a:bodyPr/>
                    <a:lstStyle/>
                    <a:p>
                      <a:pPr algn="ctr"/>
                      <a:r>
                        <a:rPr lang="en-US" sz="1400" dirty="0">
                          <a:latin typeface="Times New Roman" panose="02020603050405020304" pitchFamily="18" charset="0"/>
                          <a:cs typeface="Times New Roman" panose="02020603050405020304" pitchFamily="18" charset="0"/>
                        </a:rPr>
                        <a:t>17</a:t>
                      </a:r>
                    </a:p>
                  </a:txBody>
                  <a:tcPr/>
                </a:tc>
                <a:tc>
                  <a:txBody>
                    <a:bodyPr/>
                    <a:lstStyle/>
                    <a:p>
                      <a:pPr algn="ctr"/>
                      <a:r>
                        <a:rPr lang="en-US" sz="1400" dirty="0" err="1">
                          <a:latin typeface="Times New Roman" panose="02020603050405020304" pitchFamily="18" charset="0"/>
                          <a:cs typeface="Times New Roman" panose="02020603050405020304" pitchFamily="18" charset="0"/>
                        </a:rPr>
                        <a:t>user_plan_master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6</a:t>
                      </a:r>
                    </a:p>
                  </a:txBody>
                  <a:tcPr/>
                </a:tc>
                <a:tc>
                  <a:txBody>
                    <a:bodyPr/>
                    <a:lstStyle/>
                    <a:p>
                      <a:pPr algn="ctr"/>
                      <a:r>
                        <a:rPr lang="en-US" sz="1400" dirty="0" err="1">
                          <a:latin typeface="Times New Roman" panose="02020603050405020304" pitchFamily="18" charset="0"/>
                          <a:cs typeface="Times New Roman" panose="02020603050405020304" pitchFamily="18" charset="0"/>
                        </a:rPr>
                        <a:t>up_id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plan_id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556791333"/>
                  </a:ext>
                </a:extLst>
              </a:tr>
              <a:tr h="431636">
                <a:tc>
                  <a:txBody>
                    <a:bodyPr/>
                    <a:lstStyle/>
                    <a:p>
                      <a:pPr algn="ctr"/>
                      <a:r>
                        <a:rPr lang="en-US" sz="1400" dirty="0">
                          <a:latin typeface="Times New Roman" panose="02020603050405020304" pitchFamily="18" charset="0"/>
                          <a:cs typeface="Times New Roman" panose="02020603050405020304" pitchFamily="18" charset="0"/>
                        </a:rPr>
                        <a:t>18</a:t>
                      </a:r>
                    </a:p>
                  </a:txBody>
                  <a:tcPr/>
                </a:tc>
                <a:tc>
                  <a:txBody>
                    <a:bodyPr/>
                    <a:lstStyle/>
                    <a:p>
                      <a:pPr algn="ctr"/>
                      <a:r>
                        <a:rPr lang="en-US" sz="1400" dirty="0" err="1">
                          <a:latin typeface="Times New Roman" panose="02020603050405020304" pitchFamily="18" charset="0"/>
                          <a:cs typeface="Times New Roman" panose="02020603050405020304" pitchFamily="18" charset="0"/>
                        </a:rPr>
                        <a:t>user_profile</a:t>
                      </a:r>
                      <a:r>
                        <a:rPr lang="en-US" sz="1400" dirty="0">
                          <a:latin typeface="Times New Roman" panose="02020603050405020304" pitchFamily="18" charset="0"/>
                          <a:cs typeface="Times New Roman" panose="02020603050405020304" pitchFamily="18" charset="0"/>
                        </a:rPr>
                        <a:t>_</a:t>
                      </a:r>
                    </a:p>
                    <a:p>
                      <a:pPr algn="ctr"/>
                      <a:r>
                        <a:rPr lang="en-US" sz="1400" dirty="0">
                          <a:latin typeface="Times New Roman" panose="02020603050405020304" pitchFamily="18" charset="0"/>
                          <a:cs typeface="Times New Roman" panose="02020603050405020304" pitchFamily="18" charset="0"/>
                        </a:rPr>
                        <a:t>master</a:t>
                      </a:r>
                    </a:p>
                  </a:txBody>
                  <a:tcPr/>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algn="ctr"/>
                      <a:r>
                        <a:rPr lang="en-US" sz="1400" dirty="0" err="1">
                          <a:latin typeface="Times New Roman" panose="02020603050405020304" pitchFamily="18" charset="0"/>
                          <a:cs typeface="Times New Roman" panose="02020603050405020304" pitchFamily="18" charset="0"/>
                        </a:rPr>
                        <a:t>user_id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p>
                      <a:pPr algn="ctr"/>
                      <a:r>
                        <a:rPr lang="en-US" sz="1400" dirty="0" err="1">
                          <a:latin typeface="Times New Roman" panose="02020603050405020304" pitchFamily="18" charset="0"/>
                          <a:cs typeface="Times New Roman" panose="02020603050405020304" pitchFamily="18" charset="0"/>
                        </a:rPr>
                        <a:t>dob</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fk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791995696"/>
                  </a:ext>
                </a:extLst>
              </a:tr>
              <a:tr h="459167">
                <a:tc>
                  <a:txBody>
                    <a:bodyPr/>
                    <a:lstStyle/>
                    <a:p>
                      <a:pPr algn="ctr"/>
                      <a:r>
                        <a:rPr lang="en-US" sz="1400" dirty="0">
                          <a:latin typeface="Times New Roman" panose="02020603050405020304" pitchFamily="18" charset="0"/>
                          <a:cs typeface="Times New Roman" panose="02020603050405020304" pitchFamily="18" charset="0"/>
                        </a:rPr>
                        <a:t>19</a:t>
                      </a:r>
                    </a:p>
                  </a:txBody>
                  <a:tcPr/>
                </a:tc>
                <a:tc>
                  <a:txBody>
                    <a:bodyPr/>
                    <a:lstStyle/>
                    <a:p>
                      <a:pPr algn="ctr"/>
                      <a:r>
                        <a:rPr lang="en-US" sz="1400" dirty="0" err="1">
                          <a:latin typeface="Times New Roman" panose="02020603050405020304" pitchFamily="18" charset="0"/>
                          <a:cs typeface="Times New Roman" panose="02020603050405020304" pitchFamily="18" charset="0"/>
                        </a:rPr>
                        <a:t>user_role_master</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a:t>
                      </a:r>
                    </a:p>
                  </a:txBody>
                  <a:tcPr/>
                </a:tc>
                <a:tc>
                  <a:txBody>
                    <a:bodyPr/>
                    <a:lstStyle/>
                    <a:p>
                      <a:pPr algn="ctr"/>
                      <a:r>
                        <a:rPr lang="en-US" sz="1400" dirty="0" err="1">
                          <a:latin typeface="Times New Roman" panose="02020603050405020304" pitchFamily="18" charset="0"/>
                          <a:cs typeface="Times New Roman" panose="02020603050405020304" pitchFamily="18" charset="0"/>
                        </a:rPr>
                        <a:t>ur_id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pk</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063685849"/>
                  </a:ext>
                </a:extLst>
              </a:tr>
            </a:tbl>
          </a:graphicData>
        </a:graphic>
      </p:graphicFrame>
    </p:spTree>
    <p:extLst>
      <p:ext uri="{BB962C8B-B14F-4D97-AF65-F5344CB8AC3E}">
        <p14:creationId xmlns:p14="http://schemas.microsoft.com/office/powerpoint/2010/main" val="360864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62988512"/>
              </p:ext>
            </p:extLst>
          </p:nvPr>
        </p:nvGraphicFramePr>
        <p:xfrm>
          <a:off x="152402" y="1926399"/>
          <a:ext cx="11771853" cy="2318055"/>
        </p:xfrm>
        <a:graphic>
          <a:graphicData uri="http://schemas.openxmlformats.org/drawingml/2006/table">
            <a:tbl>
              <a:tblPr/>
              <a:tblGrid>
                <a:gridCol w="621298">
                  <a:extLst>
                    <a:ext uri="{9D8B030D-6E8A-4147-A177-3AD203B41FA5}">
                      <a16:colId xmlns:a16="http://schemas.microsoft.com/office/drawing/2014/main" val="20000"/>
                    </a:ext>
                  </a:extLst>
                </a:gridCol>
                <a:gridCol w="2230111">
                  <a:extLst>
                    <a:ext uri="{9D8B030D-6E8A-4147-A177-3AD203B41FA5}">
                      <a16:colId xmlns:a16="http://schemas.microsoft.com/office/drawing/2014/main" val="20001"/>
                    </a:ext>
                  </a:extLst>
                </a:gridCol>
                <a:gridCol w="2230111">
                  <a:extLst>
                    <a:ext uri="{9D8B030D-6E8A-4147-A177-3AD203B41FA5}">
                      <a16:colId xmlns:a16="http://schemas.microsoft.com/office/drawing/2014/main" val="20002"/>
                    </a:ext>
                  </a:extLst>
                </a:gridCol>
                <a:gridCol w="2230111">
                  <a:extLst>
                    <a:ext uri="{9D8B030D-6E8A-4147-A177-3AD203B41FA5}">
                      <a16:colId xmlns:a16="http://schemas.microsoft.com/office/drawing/2014/main" val="20003"/>
                    </a:ext>
                  </a:extLst>
                </a:gridCol>
                <a:gridCol w="2230111">
                  <a:extLst>
                    <a:ext uri="{9D8B030D-6E8A-4147-A177-3AD203B41FA5}">
                      <a16:colId xmlns:a16="http://schemas.microsoft.com/office/drawing/2014/main" val="20004"/>
                    </a:ext>
                  </a:extLst>
                </a:gridCol>
                <a:gridCol w="2230111">
                  <a:extLst>
                    <a:ext uri="{9D8B030D-6E8A-4147-A177-3AD203B41FA5}">
                      <a16:colId xmlns:a16="http://schemas.microsoft.com/office/drawing/2014/main" val="20005"/>
                    </a:ext>
                  </a:extLst>
                </a:gridCol>
              </a:tblGrid>
              <a:tr h="46361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3611">
                <a:tc>
                  <a:txBody>
                    <a:bodyPr/>
                    <a:lstStyle/>
                    <a:p>
                      <a:pPr marL="0" marR="0" algn="ctr">
                        <a:lnSpc>
                          <a:spcPct val="115000"/>
                        </a:lnSpc>
                        <a:spcBef>
                          <a:spcPts val="0"/>
                        </a:spcBef>
                        <a:spcAft>
                          <a:spcPts val="0"/>
                        </a:spcAft>
                      </a:pPr>
                      <a:r>
                        <a:rPr lang="en-US" sz="2000">
                          <a:latin typeface="Times New Roman"/>
                          <a:ea typeface="Times New Roman"/>
                          <a:cs typeface="Times New Roman"/>
                        </a:rPr>
                        <a:t>1</a:t>
                      </a:r>
                      <a:endParaRPr lang="en-US" sz="20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A_Id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Int</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11</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Primary key</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Unique id for Admin</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3611">
                <a:tc>
                  <a:txBody>
                    <a:bodyPr/>
                    <a:lstStyle/>
                    <a:p>
                      <a:pPr marL="0" marR="0" algn="ctr">
                        <a:lnSpc>
                          <a:spcPct val="115000"/>
                        </a:lnSpc>
                        <a:spcBef>
                          <a:spcPts val="0"/>
                        </a:spcBef>
                        <a:spcAft>
                          <a:spcPts val="0"/>
                        </a:spcAft>
                      </a:pPr>
                      <a:r>
                        <a:rPr lang="en-US" sz="2000">
                          <a:latin typeface="Times New Roman"/>
                          <a:ea typeface="Times New Roman"/>
                          <a:cs typeface="Times New Roman"/>
                        </a:rPr>
                        <a:t>2</a:t>
                      </a:r>
                      <a:endParaRPr lang="en-US" sz="20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A_UserName</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30</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Use of user name in admin</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3611">
                <a:tc>
                  <a:txBody>
                    <a:bodyPr/>
                    <a:lstStyle/>
                    <a:p>
                      <a:pPr marL="0" marR="0" algn="ctr">
                        <a:lnSpc>
                          <a:spcPct val="115000"/>
                        </a:lnSpc>
                        <a:spcBef>
                          <a:spcPts val="0"/>
                        </a:spcBef>
                        <a:spcAft>
                          <a:spcPts val="0"/>
                        </a:spcAft>
                      </a:pPr>
                      <a:r>
                        <a:rPr lang="en-US" sz="2000">
                          <a:latin typeface="Times New Roman"/>
                          <a:ea typeface="Times New Roman"/>
                          <a:cs typeface="Times New Roman"/>
                        </a:rPr>
                        <a:t>3</a:t>
                      </a:r>
                      <a:endParaRPr lang="en-US" sz="20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A_Password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30</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Not null</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Use for Admin login</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3611">
                <a:tc>
                  <a:txBody>
                    <a:bodyPr/>
                    <a:lstStyle/>
                    <a:p>
                      <a:pPr marL="0" marR="0" algn="ctr">
                        <a:lnSpc>
                          <a:spcPct val="115000"/>
                        </a:lnSpc>
                        <a:spcBef>
                          <a:spcPts val="0"/>
                        </a:spcBef>
                        <a:spcAft>
                          <a:spcPts val="0"/>
                        </a:spcAft>
                      </a:pPr>
                      <a:r>
                        <a:rPr lang="en-US" sz="2000">
                          <a:latin typeface="Times New Roman"/>
                          <a:ea typeface="Times New Roman"/>
                          <a:cs typeface="Times New Roman"/>
                        </a:rPr>
                        <a:t>4</a:t>
                      </a:r>
                      <a:endParaRPr lang="en-US" sz="20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A_Email</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50</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Not null</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Use for Admin email 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1025" name="Rectangle 1"/>
          <p:cNvSpPr>
            <a:spLocks noChangeArrowheads="1"/>
          </p:cNvSpPr>
          <p:nvPr/>
        </p:nvSpPr>
        <p:spPr bwMode="auto">
          <a:xfrm>
            <a:off x="444500" y="516811"/>
            <a:ext cx="11747499"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Admin Master: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Admin 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Admin_master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291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77351837"/>
              </p:ext>
            </p:extLst>
          </p:nvPr>
        </p:nvGraphicFramePr>
        <p:xfrm>
          <a:off x="175362" y="1765048"/>
          <a:ext cx="11849622" cy="2437236"/>
        </p:xfrm>
        <a:graphic>
          <a:graphicData uri="http://schemas.openxmlformats.org/drawingml/2006/table">
            <a:tbl>
              <a:tblPr/>
              <a:tblGrid>
                <a:gridCol w="1974937">
                  <a:extLst>
                    <a:ext uri="{9D8B030D-6E8A-4147-A177-3AD203B41FA5}">
                      <a16:colId xmlns:a16="http://schemas.microsoft.com/office/drawing/2014/main" val="20000"/>
                    </a:ext>
                  </a:extLst>
                </a:gridCol>
                <a:gridCol w="1974937">
                  <a:extLst>
                    <a:ext uri="{9D8B030D-6E8A-4147-A177-3AD203B41FA5}">
                      <a16:colId xmlns:a16="http://schemas.microsoft.com/office/drawing/2014/main" val="20001"/>
                    </a:ext>
                  </a:extLst>
                </a:gridCol>
                <a:gridCol w="1974937">
                  <a:extLst>
                    <a:ext uri="{9D8B030D-6E8A-4147-A177-3AD203B41FA5}">
                      <a16:colId xmlns:a16="http://schemas.microsoft.com/office/drawing/2014/main" val="20002"/>
                    </a:ext>
                  </a:extLst>
                </a:gridCol>
                <a:gridCol w="1974937">
                  <a:extLst>
                    <a:ext uri="{9D8B030D-6E8A-4147-A177-3AD203B41FA5}">
                      <a16:colId xmlns:a16="http://schemas.microsoft.com/office/drawing/2014/main" val="20003"/>
                    </a:ext>
                  </a:extLst>
                </a:gridCol>
                <a:gridCol w="1974937">
                  <a:extLst>
                    <a:ext uri="{9D8B030D-6E8A-4147-A177-3AD203B41FA5}">
                      <a16:colId xmlns:a16="http://schemas.microsoft.com/office/drawing/2014/main" val="20004"/>
                    </a:ext>
                  </a:extLst>
                </a:gridCol>
                <a:gridCol w="1974937">
                  <a:extLst>
                    <a:ext uri="{9D8B030D-6E8A-4147-A177-3AD203B41FA5}">
                      <a16:colId xmlns:a16="http://schemas.microsoft.com/office/drawing/2014/main" val="20005"/>
                    </a:ext>
                  </a:extLst>
                </a:gridCol>
              </a:tblGrid>
              <a:tr h="521679">
                <a:tc>
                  <a:txBody>
                    <a:bodyPr/>
                    <a:lstStyle/>
                    <a:p>
                      <a:pPr marL="0" marR="0" algn="ctr">
                        <a:lnSpc>
                          <a:spcPct val="115000"/>
                        </a:lnSpc>
                        <a:spcBef>
                          <a:spcPts val="0"/>
                        </a:spcBef>
                        <a:spcAft>
                          <a:spcPts val="0"/>
                        </a:spcAft>
                      </a:pPr>
                      <a:r>
                        <a:rPr lang="en-US" sz="1400" b="0" i="0" dirty="0">
                          <a:latin typeface="Times New Roman"/>
                          <a:ea typeface="Times New Roman"/>
                          <a:cs typeface="Times New Roman"/>
                        </a:rPr>
                        <a:t>No</a:t>
                      </a:r>
                      <a:endParaRPr lang="en-US" sz="1400" b="0" i="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i="0" dirty="0">
                          <a:latin typeface="Times New Roman"/>
                          <a:ea typeface="Times New Roman"/>
                          <a:cs typeface="Times New Roman"/>
                        </a:rPr>
                        <a:t>Field name</a:t>
                      </a:r>
                      <a:endParaRPr lang="en-US" sz="1400" b="0" i="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i="0" dirty="0">
                          <a:latin typeface="Times New Roman"/>
                          <a:ea typeface="Times New Roman"/>
                          <a:cs typeface="Times New Roman"/>
                        </a:rPr>
                        <a:t>Data type</a:t>
                      </a:r>
                      <a:endParaRPr lang="en-US" sz="1400" b="0" i="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i="0" dirty="0">
                          <a:latin typeface="Times New Roman"/>
                          <a:ea typeface="Times New Roman"/>
                          <a:cs typeface="Times New Roman"/>
                        </a:rPr>
                        <a:t>Size</a:t>
                      </a:r>
                      <a:endParaRPr lang="en-US" sz="1400" b="0" i="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i="0" dirty="0">
                          <a:latin typeface="Times New Roman"/>
                          <a:ea typeface="Times New Roman"/>
                          <a:cs typeface="Times New Roman"/>
                        </a:rPr>
                        <a:t>Constraints</a:t>
                      </a:r>
                      <a:endParaRPr lang="en-US" sz="1400" b="0" i="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i="0" dirty="0">
                          <a:latin typeface="Times New Roman"/>
                          <a:ea typeface="Times New Roman"/>
                          <a:cs typeface="Times New Roman"/>
                        </a:rPr>
                        <a:t>Description</a:t>
                      </a:r>
                      <a:endParaRPr lang="en-US" sz="1400" b="0" i="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1679">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a:t>
                      </a:r>
                      <a:endParaRPr lang="en-US" sz="20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book_id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Int</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11</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Primary key</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Unique id for Branch</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1679">
                <a:tc>
                  <a:txBody>
                    <a:bodyPr/>
                    <a:lstStyle/>
                    <a:p>
                      <a:pPr marL="0" marR="0" algn="ctr">
                        <a:lnSpc>
                          <a:spcPct val="115000"/>
                        </a:lnSpc>
                        <a:spcBef>
                          <a:spcPts val="0"/>
                        </a:spcBef>
                        <a:spcAft>
                          <a:spcPts val="0"/>
                        </a:spcAft>
                      </a:pPr>
                      <a:r>
                        <a:rPr lang="en-US" sz="2000">
                          <a:latin typeface="Times New Roman"/>
                          <a:ea typeface="Times New Roman"/>
                          <a:cs typeface="Times New Roman"/>
                        </a:rPr>
                        <a:t>2</a:t>
                      </a:r>
                      <a:endParaRPr lang="en-US" sz="20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user_id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Int</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11</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Foreign key  </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Use for booking master</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1679">
                <a:tc>
                  <a:txBody>
                    <a:bodyPr/>
                    <a:lstStyle/>
                    <a:p>
                      <a:pPr marL="0" marR="0" algn="ctr">
                        <a:lnSpc>
                          <a:spcPct val="115000"/>
                        </a:lnSpc>
                        <a:spcBef>
                          <a:spcPts val="0"/>
                        </a:spcBef>
                        <a:spcAft>
                          <a:spcPts val="0"/>
                        </a:spcAft>
                      </a:pPr>
                      <a:r>
                        <a:rPr lang="en-US" sz="2000">
                          <a:latin typeface="Times New Roman"/>
                          <a:ea typeface="Times New Roman"/>
                          <a:cs typeface="Times New Roman"/>
                        </a:rPr>
                        <a:t>3</a:t>
                      </a:r>
                      <a:endParaRPr lang="en-US" sz="20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latin typeface="Times New Roman"/>
                          <a:ea typeface="Times New Roman"/>
                          <a:cs typeface="Times New Roman"/>
                        </a:rPr>
                        <a:t>              </a:t>
                      </a:r>
                      <a:r>
                        <a:rPr lang="en-US" sz="1400" dirty="0" err="1">
                          <a:latin typeface="Times New Roman"/>
                          <a:ea typeface="Times New Roman"/>
                          <a:cs typeface="Times New Roman"/>
                        </a:rPr>
                        <a:t>Pm_id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Int</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latin typeface="Times New Roman"/>
                          <a:ea typeface="Times New Roman"/>
                          <a:cs typeface="Times New Roman"/>
                        </a:rPr>
                        <a:t>                   11</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Foreign key</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Use of Package master </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2000">
                          <a:latin typeface="Times New Roman"/>
                          <a:ea typeface="Times New Roman"/>
                          <a:cs typeface="Times New Roman"/>
                        </a:rPr>
                        <a:t>4</a:t>
                      </a:r>
                      <a:endParaRPr lang="en-US" sz="20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b_date</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Datetime</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Foreign key</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latin typeface="Times New Roman"/>
                          <a:ea typeface="Times New Roman"/>
                          <a:cs typeface="Times New Roman"/>
                        </a:rPr>
                        <a:t>        Booking 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6865" name="Rectangle 1"/>
          <p:cNvSpPr>
            <a:spLocks noChangeArrowheads="1"/>
          </p:cNvSpPr>
          <p:nvPr/>
        </p:nvSpPr>
        <p:spPr bwMode="auto">
          <a:xfrm>
            <a:off x="338202" y="448787"/>
            <a:ext cx="11298477"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28750"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2.Booking_master: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tabLst>
                <a:tab pos="1428750"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Booking 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tabLst>
                <a:tab pos="1428750"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Booking.</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428750" algn="l"/>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428750" algn="l"/>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262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36609434"/>
              </p:ext>
            </p:extLst>
          </p:nvPr>
        </p:nvGraphicFramePr>
        <p:xfrm>
          <a:off x="247194" y="1654238"/>
          <a:ext cx="11740213" cy="2255622"/>
        </p:xfrm>
        <a:graphic>
          <a:graphicData uri="http://schemas.openxmlformats.org/drawingml/2006/table">
            <a:tbl>
              <a:tblPr/>
              <a:tblGrid>
                <a:gridCol w="619628">
                  <a:extLst>
                    <a:ext uri="{9D8B030D-6E8A-4147-A177-3AD203B41FA5}">
                      <a16:colId xmlns:a16="http://schemas.microsoft.com/office/drawing/2014/main" val="20000"/>
                    </a:ext>
                  </a:extLst>
                </a:gridCol>
                <a:gridCol w="2224117">
                  <a:extLst>
                    <a:ext uri="{9D8B030D-6E8A-4147-A177-3AD203B41FA5}">
                      <a16:colId xmlns:a16="http://schemas.microsoft.com/office/drawing/2014/main" val="20001"/>
                    </a:ext>
                  </a:extLst>
                </a:gridCol>
                <a:gridCol w="2224117">
                  <a:extLst>
                    <a:ext uri="{9D8B030D-6E8A-4147-A177-3AD203B41FA5}">
                      <a16:colId xmlns:a16="http://schemas.microsoft.com/office/drawing/2014/main" val="20002"/>
                    </a:ext>
                  </a:extLst>
                </a:gridCol>
                <a:gridCol w="2224117">
                  <a:extLst>
                    <a:ext uri="{9D8B030D-6E8A-4147-A177-3AD203B41FA5}">
                      <a16:colId xmlns:a16="http://schemas.microsoft.com/office/drawing/2014/main" val="20003"/>
                    </a:ext>
                  </a:extLst>
                </a:gridCol>
                <a:gridCol w="2224117">
                  <a:extLst>
                    <a:ext uri="{9D8B030D-6E8A-4147-A177-3AD203B41FA5}">
                      <a16:colId xmlns:a16="http://schemas.microsoft.com/office/drawing/2014/main" val="20004"/>
                    </a:ext>
                  </a:extLst>
                </a:gridCol>
                <a:gridCol w="2224117">
                  <a:extLst>
                    <a:ext uri="{9D8B030D-6E8A-4147-A177-3AD203B41FA5}">
                      <a16:colId xmlns:a16="http://schemas.microsoft.com/office/drawing/2014/main" val="20005"/>
                    </a:ext>
                  </a:extLst>
                </a:gridCol>
              </a:tblGrid>
              <a:tr h="427117">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Constraints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Description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00694">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city_id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Primary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Unique id for Admin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0694">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state_id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Foreign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a:t>
                      </a:r>
                      <a:r>
                        <a:rPr lang="en-US" sz="1400" b="0" baseline="0" dirty="0">
                          <a:latin typeface="Times New Roman"/>
                          <a:ea typeface="Times New Roman"/>
                          <a:cs typeface="Times New Roman"/>
                        </a:rPr>
                        <a:t> </a:t>
                      </a:r>
                      <a:r>
                        <a:rPr lang="en-US" sz="1400" b="0" dirty="0">
                          <a:latin typeface="Times New Roman"/>
                          <a:ea typeface="Times New Roman"/>
                          <a:cs typeface="Times New Roman"/>
                        </a:rPr>
                        <a:t>Use of the state</a:t>
                      </a:r>
                    </a:p>
                    <a:p>
                      <a:pPr marL="0" marR="0">
                        <a:lnSpc>
                          <a:spcPct val="115000"/>
                        </a:lnSpc>
                        <a:spcBef>
                          <a:spcPts val="0"/>
                        </a:spcBef>
                        <a:spcAft>
                          <a:spcPts val="0"/>
                        </a:spcAft>
                      </a:pPr>
                      <a:r>
                        <a:rPr lang="en-US" sz="1400" b="0" dirty="0">
                          <a:latin typeface="Times New Roman"/>
                          <a:ea typeface="Times New Roman"/>
                          <a:cs typeface="Times New Roman"/>
                        </a:rPr>
                        <a:t>     Master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7117">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3</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City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 </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Use of city name </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7889" name="Rectangle 1"/>
          <p:cNvSpPr>
            <a:spLocks noChangeArrowheads="1"/>
          </p:cNvSpPr>
          <p:nvPr/>
        </p:nvSpPr>
        <p:spPr bwMode="auto">
          <a:xfrm>
            <a:off x="237994" y="361104"/>
            <a:ext cx="1148636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3. </a:t>
            </a:r>
            <a:r>
              <a:rPr lang="en-US" sz="1600" b="1" dirty="0" err="1">
                <a:solidFill>
                  <a:srgbClr val="000000"/>
                </a:solidFill>
                <a:latin typeface="Times New Roman" panose="02020603050405020304" pitchFamily="18" charset="0"/>
                <a:ea typeface="Calibri" pitchFamily="34" charset="0"/>
                <a:cs typeface="Times New Roman" panose="02020603050405020304" pitchFamily="18" charset="0"/>
              </a:rPr>
              <a:t>c</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ity_master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city_master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city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52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4191000" y="376535"/>
            <a:ext cx="388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a:r>
              <a:rPr lang="en-US" sz="3200" u="sng" dirty="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5" name="TextBox 4"/>
          <p:cNvSpPr txBox="1"/>
          <p:nvPr/>
        </p:nvSpPr>
        <p:spPr>
          <a:xfrm>
            <a:off x="1981200" y="1219201"/>
            <a:ext cx="8534400" cy="5632311"/>
          </a:xfrm>
          <a:prstGeom prst="rect">
            <a:avLst/>
          </a:prstGeom>
          <a:noFill/>
        </p:spPr>
        <p:txBody>
          <a:bodyPr wrap="square" rtlCol="0">
            <a:sp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Travel Planner, used to provide the facility to customers online book tours, resorts and restaurants of their choices</a:t>
            </a:r>
          </a:p>
          <a:p>
            <a:pPr algn="just">
              <a:lnSpc>
                <a:spcPct val="150000"/>
              </a:lnSpc>
              <a:buFont typeface="Wingdings" pitchFamily="2" charset="2"/>
              <a:buChar char="Ø"/>
            </a:pPr>
            <a:r>
              <a:rPr lang="en-US" sz="2000" dirty="0">
                <a:latin typeface="Times New Roman" pitchFamily="18" charset="0"/>
                <a:cs typeface="Times New Roman" pitchFamily="18" charset="0"/>
              </a:rPr>
              <a:t>We give best offers And packages so that customer can choose their Hotels/Restruant and Resorts of their choices</a:t>
            </a:r>
          </a:p>
          <a:p>
            <a:pPr algn="just">
              <a:lnSpc>
                <a:spcPct val="150000"/>
              </a:lnSpc>
              <a:buFont typeface="Wingdings" pitchFamily="2" charset="2"/>
              <a:buChar char="Ø"/>
            </a:pPr>
            <a:r>
              <a:rPr lang="en-US" sz="2000" dirty="0">
                <a:latin typeface="Times New Roman" pitchFamily="18" charset="0"/>
                <a:cs typeface="Times New Roman" pitchFamily="18" charset="0"/>
              </a:rPr>
              <a:t>In this system ADMIN handle all over system like manage Customer, category, plans, packages, billing and payment, offers etc….</a:t>
            </a:r>
          </a:p>
          <a:p>
            <a:pPr algn="just">
              <a:lnSpc>
                <a:spcPct val="150000"/>
              </a:lnSpc>
              <a:buFont typeface="Wingdings" pitchFamily="2" charset="2"/>
              <a:buChar char="Ø"/>
            </a:pPr>
            <a:r>
              <a:rPr lang="en-US" sz="2000" dirty="0">
                <a:latin typeface="Times New Roman" pitchFamily="18" charset="0"/>
                <a:cs typeface="Times New Roman" pitchFamily="18" charset="0"/>
              </a:rPr>
              <a:t> admin can manage customer master, Resort master, location master, account master, holiday’s types master, manage plan of membership, manage FAQs, manage holiday vouchers etc..</a:t>
            </a:r>
          </a:p>
          <a:p>
            <a:pPr algn="just">
              <a:lnSpc>
                <a:spcPct val="150000"/>
              </a:lnSpc>
              <a:buFont typeface="Wingdings" pitchFamily="2" charset="2"/>
              <a:buChar char="Ø"/>
            </a:pPr>
            <a:r>
              <a:rPr lang="en-US" sz="2000" dirty="0">
                <a:latin typeface="Times New Roman" pitchFamily="18" charset="0"/>
                <a:cs typeface="Times New Roman" pitchFamily="18" charset="0"/>
              </a:rPr>
              <a:t>User customer can apply for booking, choose different plan, view different types of payment option and pay online payment.</a:t>
            </a:r>
          </a:p>
          <a:p>
            <a:pPr algn="just">
              <a:lnSpc>
                <a:spcPct val="150000"/>
              </a:lnSpc>
              <a:buFont typeface="Wingdings" pitchFamily="2" charset="2"/>
              <a:buChar char="Ø"/>
            </a:pPr>
            <a:r>
              <a:rPr lang="en-US" sz="2000" dirty="0">
                <a:latin typeface="Times New Roman" pitchFamily="18" charset="0"/>
                <a:cs typeface="Times New Roman" pitchFamily="18" charset="0"/>
              </a:rPr>
              <a:t> Visitor can become a member with just a simple registration. </a:t>
            </a:r>
          </a:p>
        </p:txBody>
      </p:sp>
    </p:spTree>
    <p:extLst>
      <p:ext uri="{BB962C8B-B14F-4D97-AF65-F5344CB8AC3E}">
        <p14:creationId xmlns:p14="http://schemas.microsoft.com/office/powerpoint/2010/main" val="2384929432"/>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29955991"/>
              </p:ext>
            </p:extLst>
          </p:nvPr>
        </p:nvGraphicFramePr>
        <p:xfrm>
          <a:off x="259722" y="1790017"/>
          <a:ext cx="11527269" cy="1758402"/>
        </p:xfrm>
        <a:graphic>
          <a:graphicData uri="http://schemas.openxmlformats.org/drawingml/2006/table">
            <a:tbl>
              <a:tblPr/>
              <a:tblGrid>
                <a:gridCol w="608389">
                  <a:extLst>
                    <a:ext uri="{9D8B030D-6E8A-4147-A177-3AD203B41FA5}">
                      <a16:colId xmlns:a16="http://schemas.microsoft.com/office/drawing/2014/main" val="20000"/>
                    </a:ext>
                  </a:extLst>
                </a:gridCol>
                <a:gridCol w="2183776">
                  <a:extLst>
                    <a:ext uri="{9D8B030D-6E8A-4147-A177-3AD203B41FA5}">
                      <a16:colId xmlns:a16="http://schemas.microsoft.com/office/drawing/2014/main" val="20001"/>
                    </a:ext>
                  </a:extLst>
                </a:gridCol>
                <a:gridCol w="2183776">
                  <a:extLst>
                    <a:ext uri="{9D8B030D-6E8A-4147-A177-3AD203B41FA5}">
                      <a16:colId xmlns:a16="http://schemas.microsoft.com/office/drawing/2014/main" val="20002"/>
                    </a:ext>
                  </a:extLst>
                </a:gridCol>
                <a:gridCol w="2183776">
                  <a:extLst>
                    <a:ext uri="{9D8B030D-6E8A-4147-A177-3AD203B41FA5}">
                      <a16:colId xmlns:a16="http://schemas.microsoft.com/office/drawing/2014/main" val="20003"/>
                    </a:ext>
                  </a:extLst>
                </a:gridCol>
                <a:gridCol w="2183776">
                  <a:extLst>
                    <a:ext uri="{9D8B030D-6E8A-4147-A177-3AD203B41FA5}">
                      <a16:colId xmlns:a16="http://schemas.microsoft.com/office/drawing/2014/main" val="20004"/>
                    </a:ext>
                  </a:extLst>
                </a:gridCol>
                <a:gridCol w="2183776">
                  <a:extLst>
                    <a:ext uri="{9D8B030D-6E8A-4147-A177-3AD203B41FA5}">
                      <a16:colId xmlns:a16="http://schemas.microsoft.com/office/drawing/2014/main" val="20005"/>
                    </a:ext>
                  </a:extLst>
                </a:gridCol>
              </a:tblGrid>
              <a:tr h="541630">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Size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Constraints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Description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08386">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com_id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Primary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8386">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Commition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Commition</a:t>
                      </a:r>
                      <a:r>
                        <a:rPr lang="en-US" sz="1400" b="0" dirty="0">
                          <a:latin typeface="Times New Roman"/>
                          <a:ea typeface="Times New Roman"/>
                          <a:cs typeface="Times New Roman"/>
                        </a:rPr>
                        <a:t> provider for order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38913" name="Rectangle 1"/>
          <p:cNvSpPr>
            <a:spLocks noChangeArrowheads="1"/>
          </p:cNvSpPr>
          <p:nvPr/>
        </p:nvSpPr>
        <p:spPr bwMode="auto">
          <a:xfrm>
            <a:off x="250520" y="411209"/>
            <a:ext cx="1153647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09800"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4. </a:t>
            </a:r>
            <a:r>
              <a:rPr lang="en-US" sz="1600" b="1" dirty="0" err="1">
                <a:solidFill>
                  <a:srgbClr val="000000"/>
                </a:solidFill>
                <a:latin typeface="Times New Roman" panose="02020603050405020304" pitchFamily="18" charset="0"/>
                <a:ea typeface="Calibri" pitchFamily="34" charset="0"/>
                <a:cs typeface="Times New Roman" panose="02020603050405020304" pitchFamily="18" charset="0"/>
              </a:rPr>
              <a:t>c</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ommition</a:t>
            </a:r>
            <a:r>
              <a:rPr lang="en-US" sz="1600" b="1" dirty="0" err="1">
                <a:solidFill>
                  <a:srgbClr val="000000"/>
                </a:solidFill>
                <a:latin typeface="Times New Roman" panose="02020603050405020304" pitchFamily="18" charset="0"/>
                <a:ea typeface="Calibri" pitchFamily="34" charset="0"/>
                <a:cs typeface="Times New Roman" panose="02020603050405020304" pitchFamily="18" charset="0"/>
              </a:rPr>
              <a:t>_m</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p>
          <a:p>
            <a:pPr lvl="2" eaLnBrk="0" fontAlgn="base" hangingPunct="0">
              <a:spcBef>
                <a:spcPct val="0"/>
              </a:spcBef>
              <a:spcAft>
                <a:spcPct val="0"/>
              </a:spcAft>
              <a:buFontTx/>
              <a:buChar char="•"/>
              <a:tabLst>
                <a:tab pos="2209800"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commition</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_master</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tabLst>
                <a:tab pos="2209800"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commition</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_master.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09800" algn="l"/>
              </a:tabLst>
            </a:pPr>
            <a:r>
              <a:rPr kumimoji="0" lang="en-US" sz="1600" b="1"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09800" algn="l"/>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193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683948"/>
              </p:ext>
            </p:extLst>
          </p:nvPr>
        </p:nvGraphicFramePr>
        <p:xfrm>
          <a:off x="422562" y="1837296"/>
          <a:ext cx="11439586" cy="2635475"/>
        </p:xfrm>
        <a:graphic>
          <a:graphicData uri="http://schemas.openxmlformats.org/drawingml/2006/table">
            <a:tbl>
              <a:tblPr/>
              <a:tblGrid>
                <a:gridCol w="603761">
                  <a:extLst>
                    <a:ext uri="{9D8B030D-6E8A-4147-A177-3AD203B41FA5}">
                      <a16:colId xmlns:a16="http://schemas.microsoft.com/office/drawing/2014/main" val="20000"/>
                    </a:ext>
                  </a:extLst>
                </a:gridCol>
                <a:gridCol w="2167165">
                  <a:extLst>
                    <a:ext uri="{9D8B030D-6E8A-4147-A177-3AD203B41FA5}">
                      <a16:colId xmlns:a16="http://schemas.microsoft.com/office/drawing/2014/main" val="20001"/>
                    </a:ext>
                  </a:extLst>
                </a:gridCol>
                <a:gridCol w="2167165">
                  <a:extLst>
                    <a:ext uri="{9D8B030D-6E8A-4147-A177-3AD203B41FA5}">
                      <a16:colId xmlns:a16="http://schemas.microsoft.com/office/drawing/2014/main" val="20002"/>
                    </a:ext>
                  </a:extLst>
                </a:gridCol>
                <a:gridCol w="2167165">
                  <a:extLst>
                    <a:ext uri="{9D8B030D-6E8A-4147-A177-3AD203B41FA5}">
                      <a16:colId xmlns:a16="http://schemas.microsoft.com/office/drawing/2014/main" val="20003"/>
                    </a:ext>
                  </a:extLst>
                </a:gridCol>
                <a:gridCol w="2167165">
                  <a:extLst>
                    <a:ext uri="{9D8B030D-6E8A-4147-A177-3AD203B41FA5}">
                      <a16:colId xmlns:a16="http://schemas.microsoft.com/office/drawing/2014/main" val="20004"/>
                    </a:ext>
                  </a:extLst>
                </a:gridCol>
                <a:gridCol w="2167165">
                  <a:extLst>
                    <a:ext uri="{9D8B030D-6E8A-4147-A177-3AD203B41FA5}">
                      <a16:colId xmlns:a16="http://schemas.microsoft.com/office/drawing/2014/main" val="20005"/>
                    </a:ext>
                  </a:extLst>
                </a:gridCol>
              </a:tblGrid>
              <a:tr h="63781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Size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Constraints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Description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3781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dg_id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2042">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dm_id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Foreign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Use for destination master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3781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3</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galary_image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Text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Destination image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9937" name="Rectangle 1"/>
          <p:cNvSpPr>
            <a:spLocks noChangeArrowheads="1"/>
          </p:cNvSpPr>
          <p:nvPr/>
        </p:nvSpPr>
        <p:spPr bwMode="auto">
          <a:xfrm>
            <a:off x="225468" y="298474"/>
            <a:ext cx="1164920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00125"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5.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destination_galary</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_ master: -</a:t>
            </a:r>
          </a:p>
          <a:p>
            <a:pPr lvl="2" eaLnBrk="0" fontAlgn="base" hangingPunct="0">
              <a:spcBef>
                <a:spcPct val="0"/>
              </a:spcBef>
              <a:spcAft>
                <a:spcPct val="0"/>
              </a:spcAft>
              <a:buFontTx/>
              <a:buChar char="•"/>
              <a:tabLst>
                <a:tab pos="1000125"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destination_galary</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tabLst>
                <a:tab pos="1000125"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a:t>
            </a:r>
            <a:r>
              <a:rPr kumimoji="0" lang="en-US" sz="1600"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This table is used for Destination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Galary</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000125" algn="l"/>
              </a:tabLst>
            </a:pPr>
            <a:r>
              <a:rPr kumimoji="0" lang="en-US" sz="1600"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000125" algn="l"/>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092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96753624"/>
              </p:ext>
            </p:extLst>
          </p:nvPr>
        </p:nvGraphicFramePr>
        <p:xfrm>
          <a:off x="263046" y="1791221"/>
          <a:ext cx="11711835" cy="3667884"/>
        </p:xfrm>
        <a:graphic>
          <a:graphicData uri="http://schemas.openxmlformats.org/drawingml/2006/table">
            <a:tbl>
              <a:tblPr/>
              <a:tblGrid>
                <a:gridCol w="618130">
                  <a:extLst>
                    <a:ext uri="{9D8B030D-6E8A-4147-A177-3AD203B41FA5}">
                      <a16:colId xmlns:a16="http://schemas.microsoft.com/office/drawing/2014/main" val="20000"/>
                    </a:ext>
                  </a:extLst>
                </a:gridCol>
                <a:gridCol w="2218741">
                  <a:extLst>
                    <a:ext uri="{9D8B030D-6E8A-4147-A177-3AD203B41FA5}">
                      <a16:colId xmlns:a16="http://schemas.microsoft.com/office/drawing/2014/main" val="20001"/>
                    </a:ext>
                  </a:extLst>
                </a:gridCol>
                <a:gridCol w="2218741">
                  <a:extLst>
                    <a:ext uri="{9D8B030D-6E8A-4147-A177-3AD203B41FA5}">
                      <a16:colId xmlns:a16="http://schemas.microsoft.com/office/drawing/2014/main" val="20002"/>
                    </a:ext>
                  </a:extLst>
                </a:gridCol>
                <a:gridCol w="2218741">
                  <a:extLst>
                    <a:ext uri="{9D8B030D-6E8A-4147-A177-3AD203B41FA5}">
                      <a16:colId xmlns:a16="http://schemas.microsoft.com/office/drawing/2014/main" val="20003"/>
                    </a:ext>
                  </a:extLst>
                </a:gridCol>
                <a:gridCol w="2218741">
                  <a:extLst>
                    <a:ext uri="{9D8B030D-6E8A-4147-A177-3AD203B41FA5}">
                      <a16:colId xmlns:a16="http://schemas.microsoft.com/office/drawing/2014/main" val="20004"/>
                    </a:ext>
                  </a:extLst>
                </a:gridCol>
                <a:gridCol w="2218741">
                  <a:extLst>
                    <a:ext uri="{9D8B030D-6E8A-4147-A177-3AD203B41FA5}">
                      <a16:colId xmlns:a16="http://schemas.microsoft.com/office/drawing/2014/main" val="20005"/>
                    </a:ext>
                  </a:extLst>
                </a:gridCol>
              </a:tblGrid>
              <a:tr h="573766">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Size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Constraints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Description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3008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dm_id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008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destination_name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50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a:latin typeface="Times New Roman"/>
                          <a:ea typeface="Times New Roman"/>
                          <a:cs typeface="Times New Roman"/>
                        </a:rPr>
                        <a:t>            Name of destination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3008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3</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destination_discription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Text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Description of destination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3766">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4</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destination_logo</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Text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Calibri"/>
                          <a:ea typeface="Times New Roman"/>
                          <a:cs typeface="Shruti"/>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Destination image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3008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5</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destination_bannar_img</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Text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Destination image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40961" name="Rectangle 1"/>
          <p:cNvSpPr>
            <a:spLocks noChangeArrowheads="1"/>
          </p:cNvSpPr>
          <p:nvPr/>
        </p:nvSpPr>
        <p:spPr bwMode="auto">
          <a:xfrm>
            <a:off x="350728" y="348579"/>
            <a:ext cx="11361107"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6.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destination_master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destination_master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Destination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305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09171629"/>
              </p:ext>
            </p:extLst>
          </p:nvPr>
        </p:nvGraphicFramePr>
        <p:xfrm>
          <a:off x="265827" y="1898858"/>
          <a:ext cx="11633898" cy="2181822"/>
        </p:xfrm>
        <a:graphic>
          <a:graphicData uri="http://schemas.openxmlformats.org/drawingml/2006/table">
            <a:tbl>
              <a:tblPr/>
              <a:tblGrid>
                <a:gridCol w="1938983">
                  <a:extLst>
                    <a:ext uri="{9D8B030D-6E8A-4147-A177-3AD203B41FA5}">
                      <a16:colId xmlns:a16="http://schemas.microsoft.com/office/drawing/2014/main" val="20000"/>
                    </a:ext>
                  </a:extLst>
                </a:gridCol>
                <a:gridCol w="1938983">
                  <a:extLst>
                    <a:ext uri="{9D8B030D-6E8A-4147-A177-3AD203B41FA5}">
                      <a16:colId xmlns:a16="http://schemas.microsoft.com/office/drawing/2014/main" val="20001"/>
                    </a:ext>
                  </a:extLst>
                </a:gridCol>
                <a:gridCol w="1938983">
                  <a:extLst>
                    <a:ext uri="{9D8B030D-6E8A-4147-A177-3AD203B41FA5}">
                      <a16:colId xmlns:a16="http://schemas.microsoft.com/office/drawing/2014/main" val="20002"/>
                    </a:ext>
                  </a:extLst>
                </a:gridCol>
                <a:gridCol w="1938983">
                  <a:extLst>
                    <a:ext uri="{9D8B030D-6E8A-4147-A177-3AD203B41FA5}">
                      <a16:colId xmlns:a16="http://schemas.microsoft.com/office/drawing/2014/main" val="20003"/>
                    </a:ext>
                  </a:extLst>
                </a:gridCol>
                <a:gridCol w="1938983">
                  <a:extLst>
                    <a:ext uri="{9D8B030D-6E8A-4147-A177-3AD203B41FA5}">
                      <a16:colId xmlns:a16="http://schemas.microsoft.com/office/drawing/2014/main" val="20004"/>
                    </a:ext>
                  </a:extLst>
                </a:gridCol>
                <a:gridCol w="1938983">
                  <a:extLst>
                    <a:ext uri="{9D8B030D-6E8A-4147-A177-3AD203B41FA5}">
                      <a16:colId xmlns:a16="http://schemas.microsoft.com/office/drawing/2014/main" val="20005"/>
                    </a:ext>
                  </a:extLst>
                </a:gridCol>
              </a:tblGrid>
              <a:tr h="41974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Field name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Data type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Size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Constraints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Description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8735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faq_id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feedback</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735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faq_que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Text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Use for feedback question </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87358">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3</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faq_ans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Text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 for feedback answer </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1985" name="Rectangle 1"/>
          <p:cNvSpPr>
            <a:spLocks noChangeArrowheads="1"/>
          </p:cNvSpPr>
          <p:nvPr/>
        </p:nvSpPr>
        <p:spPr bwMode="auto">
          <a:xfrm>
            <a:off x="250522" y="548995"/>
            <a:ext cx="11686782"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5943600" algn="r"/>
              </a:tabLst>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7.faq_master:-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tabLst>
                <a:tab pos="457200" algn="l"/>
                <a:tab pos="914400" algn="l"/>
                <a:tab pos="1371600" algn="l"/>
                <a:tab pos="5943600" algn="r"/>
              </a:tabLst>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Table Name  : </a:t>
            </a:r>
            <a:r>
              <a:rPr kumimoji="0" lang="en-US" sz="1600" b="1" i="0" u="none" strike="noStrike" cap="none" normalizeH="0" baseline="0" dirty="0" err="1">
                <a:ln>
                  <a:noFill/>
                </a:ln>
                <a:solidFill>
                  <a:srgbClr val="000000"/>
                </a:solidFill>
                <a:effectLst/>
                <a:latin typeface="Calibri" pitchFamily="34" charset="0"/>
                <a:ea typeface="Calibri" pitchFamily="34" charset="0"/>
                <a:cs typeface="Times New Roman" pitchFamily="18" charset="0"/>
              </a:rPr>
              <a:t>faq</a:t>
            </a: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 _ master</a:t>
            </a:r>
            <a:r>
              <a:rPr lang="en-US" sz="1600" dirty="0">
                <a:latin typeface="Arial" pitchFamily="34" charset="0"/>
                <a:cs typeface="Arial" pitchFamily="34"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tabLst>
                <a:tab pos="457200" algn="l"/>
                <a:tab pos="914400" algn="l"/>
                <a:tab pos="1371600" algn="l"/>
                <a:tab pos="5943600" algn="r"/>
              </a:tabLst>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Description: This table is used for </a:t>
            </a:r>
            <a:r>
              <a:rPr kumimoji="0" lang="en-US" sz="1600" b="1" i="0" u="none" strike="noStrike" cap="none" normalizeH="0" baseline="0" dirty="0" err="1">
                <a:ln>
                  <a:noFill/>
                </a:ln>
                <a:solidFill>
                  <a:srgbClr val="000000"/>
                </a:solidFill>
                <a:effectLst/>
                <a:latin typeface="Calibri" pitchFamily="34" charset="0"/>
                <a:ea typeface="Calibri" pitchFamily="34" charset="0"/>
                <a:cs typeface="Times New Roman" pitchFamily="18" charset="0"/>
              </a:rPr>
              <a:t>faq</a:t>
            </a: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 master.</a:t>
            </a: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5943600" algn="r"/>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17346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5997287"/>
              </p:ext>
            </p:extLst>
          </p:nvPr>
        </p:nvGraphicFramePr>
        <p:xfrm>
          <a:off x="247195" y="1928209"/>
          <a:ext cx="11652530" cy="3994920"/>
        </p:xfrm>
        <a:graphic>
          <a:graphicData uri="http://schemas.openxmlformats.org/drawingml/2006/table">
            <a:tbl>
              <a:tblPr/>
              <a:tblGrid>
                <a:gridCol w="615000">
                  <a:extLst>
                    <a:ext uri="{9D8B030D-6E8A-4147-A177-3AD203B41FA5}">
                      <a16:colId xmlns:a16="http://schemas.microsoft.com/office/drawing/2014/main" val="20000"/>
                    </a:ext>
                  </a:extLst>
                </a:gridCol>
                <a:gridCol w="2207506">
                  <a:extLst>
                    <a:ext uri="{9D8B030D-6E8A-4147-A177-3AD203B41FA5}">
                      <a16:colId xmlns:a16="http://schemas.microsoft.com/office/drawing/2014/main" val="20001"/>
                    </a:ext>
                  </a:extLst>
                </a:gridCol>
                <a:gridCol w="2207506">
                  <a:extLst>
                    <a:ext uri="{9D8B030D-6E8A-4147-A177-3AD203B41FA5}">
                      <a16:colId xmlns:a16="http://schemas.microsoft.com/office/drawing/2014/main" val="20002"/>
                    </a:ext>
                  </a:extLst>
                </a:gridCol>
                <a:gridCol w="2207506">
                  <a:extLst>
                    <a:ext uri="{9D8B030D-6E8A-4147-A177-3AD203B41FA5}">
                      <a16:colId xmlns:a16="http://schemas.microsoft.com/office/drawing/2014/main" val="20003"/>
                    </a:ext>
                  </a:extLst>
                </a:gridCol>
                <a:gridCol w="2207506">
                  <a:extLst>
                    <a:ext uri="{9D8B030D-6E8A-4147-A177-3AD203B41FA5}">
                      <a16:colId xmlns:a16="http://schemas.microsoft.com/office/drawing/2014/main" val="20004"/>
                    </a:ext>
                  </a:extLst>
                </a:gridCol>
                <a:gridCol w="2207506">
                  <a:extLst>
                    <a:ext uri="{9D8B030D-6E8A-4147-A177-3AD203B41FA5}">
                      <a16:colId xmlns:a16="http://schemas.microsoft.com/office/drawing/2014/main" val="20005"/>
                    </a:ext>
                  </a:extLst>
                </a:gridCol>
              </a:tblGrid>
              <a:tr h="556519">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55806">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inq_id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Int</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11</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Primary key</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Unique id for Admin</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6519">
                <a:tc>
                  <a:txBody>
                    <a:bodyPr/>
                    <a:lstStyle/>
                    <a:p>
                      <a:pPr marL="0" marR="0" algn="ctr">
                        <a:lnSpc>
                          <a:spcPct val="115000"/>
                        </a:lnSpc>
                        <a:spcBef>
                          <a:spcPts val="0"/>
                        </a:spcBef>
                        <a:spcAft>
                          <a:spcPts val="0"/>
                        </a:spcAft>
                      </a:pPr>
                      <a:r>
                        <a:rPr lang="en-US" sz="1400" dirty="0">
                          <a:latin typeface="Times New Roman"/>
                          <a:ea typeface="Times New Roman"/>
                          <a:cs typeface="Times New Roman"/>
                        </a:rPr>
                        <a:t>2</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name</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30</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User name</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56519">
                <a:tc>
                  <a:txBody>
                    <a:bodyPr/>
                    <a:lstStyle/>
                    <a:p>
                      <a:pPr marL="0" marR="0" algn="ctr">
                        <a:lnSpc>
                          <a:spcPct val="115000"/>
                        </a:lnSpc>
                        <a:spcBef>
                          <a:spcPts val="0"/>
                        </a:spcBef>
                        <a:spcAft>
                          <a:spcPts val="0"/>
                        </a:spcAft>
                      </a:pPr>
                      <a:r>
                        <a:rPr lang="en-US" sz="1400" dirty="0">
                          <a:latin typeface="Times New Roman"/>
                          <a:ea typeface="Times New Roman"/>
                          <a:cs typeface="Times New Roman"/>
                        </a:rPr>
                        <a:t>3</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email</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30</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User email id</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6519">
                <a:tc>
                  <a:txBody>
                    <a:bodyPr/>
                    <a:lstStyle/>
                    <a:p>
                      <a:pPr marL="0" marR="0" algn="ctr">
                        <a:lnSpc>
                          <a:spcPct val="115000"/>
                        </a:lnSpc>
                        <a:spcBef>
                          <a:spcPts val="0"/>
                        </a:spcBef>
                        <a:spcAft>
                          <a:spcPts val="0"/>
                        </a:spcAft>
                      </a:pPr>
                      <a:r>
                        <a:rPr lang="en-US" sz="1400" dirty="0">
                          <a:latin typeface="Times New Roman"/>
                          <a:ea typeface="Times New Roman"/>
                          <a:cs typeface="Times New Roman"/>
                        </a:rPr>
                        <a:t>4</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contactno</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Int</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10</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Use of contact</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56519">
                <a:tc>
                  <a:txBody>
                    <a:bodyPr/>
                    <a:lstStyle/>
                    <a:p>
                      <a:pPr marL="0" marR="0" algn="ctr">
                        <a:lnSpc>
                          <a:spcPct val="115000"/>
                        </a:lnSpc>
                        <a:spcBef>
                          <a:spcPts val="0"/>
                        </a:spcBef>
                        <a:spcAft>
                          <a:spcPts val="0"/>
                        </a:spcAft>
                      </a:pPr>
                      <a:r>
                        <a:rPr lang="en-US" sz="1400" dirty="0">
                          <a:latin typeface="Times New Roman"/>
                          <a:ea typeface="Times New Roman"/>
                          <a:cs typeface="Times New Roman"/>
                        </a:rPr>
                        <a:t>5</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massage</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Text</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Not null</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Massage</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56519">
                <a:tc>
                  <a:txBody>
                    <a:bodyPr/>
                    <a:lstStyle/>
                    <a:p>
                      <a:pPr marL="0" marR="0" algn="ctr">
                        <a:lnSpc>
                          <a:spcPct val="115000"/>
                        </a:lnSpc>
                        <a:spcBef>
                          <a:spcPts val="0"/>
                        </a:spcBef>
                        <a:spcAft>
                          <a:spcPts val="0"/>
                        </a:spcAft>
                      </a:pPr>
                      <a:r>
                        <a:rPr lang="en-US" sz="1400" dirty="0">
                          <a:latin typeface="Times New Roman"/>
                          <a:ea typeface="Times New Roman"/>
                          <a:cs typeface="Times New Roman"/>
                        </a:rPr>
                        <a:t>6</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date</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DateTime</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a:t>
                      </a:r>
                      <a:endParaRPr lang="en-US" sz="140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Not null</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kern="1200" dirty="0">
                          <a:solidFill>
                            <a:srgbClr val="000000"/>
                          </a:solidFill>
                          <a:latin typeface="Times New Roman"/>
                          <a:ea typeface="Calibri"/>
                          <a:cs typeface="Times New Roman"/>
                        </a:rPr>
                        <a:t>Inquiry date</a:t>
                      </a:r>
                      <a:endParaRPr lang="en-US" sz="140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43009" name="Rectangle 1"/>
          <p:cNvSpPr>
            <a:spLocks noChangeArrowheads="1"/>
          </p:cNvSpPr>
          <p:nvPr/>
        </p:nvSpPr>
        <p:spPr bwMode="auto">
          <a:xfrm>
            <a:off x="438410" y="523943"/>
            <a:ext cx="11373633"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8.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inquiry_master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inquiry_master</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Inquiry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246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91080771"/>
              </p:ext>
            </p:extLst>
          </p:nvPr>
        </p:nvGraphicFramePr>
        <p:xfrm>
          <a:off x="287536" y="1785828"/>
          <a:ext cx="11602426" cy="4887924"/>
        </p:xfrm>
        <a:graphic>
          <a:graphicData uri="http://schemas.openxmlformats.org/drawingml/2006/table">
            <a:tbl>
              <a:tblPr/>
              <a:tblGrid>
                <a:gridCol w="612356">
                  <a:extLst>
                    <a:ext uri="{9D8B030D-6E8A-4147-A177-3AD203B41FA5}">
                      <a16:colId xmlns:a16="http://schemas.microsoft.com/office/drawing/2014/main" val="20000"/>
                    </a:ext>
                  </a:extLst>
                </a:gridCol>
                <a:gridCol w="2198014">
                  <a:extLst>
                    <a:ext uri="{9D8B030D-6E8A-4147-A177-3AD203B41FA5}">
                      <a16:colId xmlns:a16="http://schemas.microsoft.com/office/drawing/2014/main" val="20001"/>
                    </a:ext>
                  </a:extLst>
                </a:gridCol>
                <a:gridCol w="2198014">
                  <a:extLst>
                    <a:ext uri="{9D8B030D-6E8A-4147-A177-3AD203B41FA5}">
                      <a16:colId xmlns:a16="http://schemas.microsoft.com/office/drawing/2014/main" val="20002"/>
                    </a:ext>
                  </a:extLst>
                </a:gridCol>
                <a:gridCol w="2198014">
                  <a:extLst>
                    <a:ext uri="{9D8B030D-6E8A-4147-A177-3AD203B41FA5}">
                      <a16:colId xmlns:a16="http://schemas.microsoft.com/office/drawing/2014/main" val="20003"/>
                    </a:ext>
                  </a:extLst>
                </a:gridCol>
                <a:gridCol w="2198014">
                  <a:extLst>
                    <a:ext uri="{9D8B030D-6E8A-4147-A177-3AD203B41FA5}">
                      <a16:colId xmlns:a16="http://schemas.microsoft.com/office/drawing/2014/main" val="20004"/>
                    </a:ext>
                  </a:extLst>
                </a:gridCol>
                <a:gridCol w="2198014">
                  <a:extLst>
                    <a:ext uri="{9D8B030D-6E8A-4147-A177-3AD203B41FA5}">
                      <a16:colId xmlns:a16="http://schemas.microsoft.com/office/drawing/2014/main" val="20005"/>
                    </a:ext>
                  </a:extLst>
                </a:gridCol>
              </a:tblGrid>
              <a:tr h="449642">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45394">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order_id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Int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9642">
                <a:tc>
                  <a:txBody>
                    <a:bodyPr/>
                    <a:lstStyle/>
                    <a:p>
                      <a:pPr marL="0" marR="0" algn="ctr">
                        <a:lnSpc>
                          <a:spcPct val="115000"/>
                        </a:lnSpc>
                        <a:spcBef>
                          <a:spcPts val="0"/>
                        </a:spcBef>
                        <a:spcAft>
                          <a:spcPts val="0"/>
                        </a:spcAft>
                      </a:pPr>
                      <a:r>
                        <a:rPr lang="en-US" sz="1400" b="0">
                          <a:latin typeface="Times New Roman"/>
                          <a:ea typeface="Times New Roman"/>
                          <a:cs typeface="Times New Roman"/>
                        </a:rPr>
                        <a:t>2</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user_id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a:t>
                      </a: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Foreign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 of order master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9642">
                <a:tc>
                  <a:txBody>
                    <a:bodyPr/>
                    <a:lstStyle/>
                    <a:p>
                      <a:pPr marL="0" marR="0" algn="ctr">
                        <a:lnSpc>
                          <a:spcPct val="115000"/>
                        </a:lnSpc>
                        <a:spcBef>
                          <a:spcPts val="0"/>
                        </a:spcBef>
                        <a:spcAft>
                          <a:spcPts val="0"/>
                        </a:spcAft>
                      </a:pPr>
                      <a:r>
                        <a:rPr lang="en-US" sz="1400" b="0">
                          <a:latin typeface="Times New Roman"/>
                          <a:ea typeface="Times New Roman"/>
                          <a:cs typeface="Times New Roman"/>
                        </a:rPr>
                        <a:t>3</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order_for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50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To Order </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9642">
                <a:tc>
                  <a:txBody>
                    <a:bodyPr/>
                    <a:lstStyle/>
                    <a:p>
                      <a:pPr marL="0" marR="0" algn="ctr">
                        <a:lnSpc>
                          <a:spcPct val="115000"/>
                        </a:lnSpc>
                        <a:spcBef>
                          <a:spcPts val="0"/>
                        </a:spcBef>
                        <a:spcAft>
                          <a:spcPts val="0"/>
                        </a:spcAft>
                      </a:pPr>
                      <a:r>
                        <a:rPr lang="en-US" sz="1400" b="0">
                          <a:latin typeface="Times New Roman"/>
                          <a:ea typeface="Times New Roman"/>
                          <a:cs typeface="Times New Roman"/>
                        </a:rPr>
                        <a:t>4</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order_for_id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Foreign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To order id</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9642">
                <a:tc>
                  <a:txBody>
                    <a:bodyPr/>
                    <a:lstStyle/>
                    <a:p>
                      <a:pPr marL="0" marR="0" algn="ctr">
                        <a:lnSpc>
                          <a:spcPct val="115000"/>
                        </a:lnSpc>
                        <a:spcBef>
                          <a:spcPts val="0"/>
                        </a:spcBef>
                        <a:spcAft>
                          <a:spcPts val="0"/>
                        </a:spcAft>
                      </a:pPr>
                      <a:r>
                        <a:rPr lang="en-US" sz="1400" b="0">
                          <a:latin typeface="Times New Roman"/>
                          <a:ea typeface="Times New Roman"/>
                          <a:cs typeface="Times New Roman"/>
                        </a:rPr>
                        <a:t>5</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amount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 for amount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45394">
                <a:tc>
                  <a:txBody>
                    <a:bodyPr/>
                    <a:lstStyle/>
                    <a:p>
                      <a:pPr marL="0" marR="0" algn="ctr">
                        <a:lnSpc>
                          <a:spcPct val="115000"/>
                        </a:lnSpc>
                        <a:spcBef>
                          <a:spcPts val="0"/>
                        </a:spcBef>
                        <a:spcAft>
                          <a:spcPts val="0"/>
                        </a:spcAft>
                      </a:pPr>
                      <a:r>
                        <a:rPr lang="en-US" sz="1400" b="0" dirty="0">
                          <a:latin typeface="Times New Roman"/>
                          <a:ea typeface="Times New Roman"/>
                          <a:cs typeface="Shruti"/>
                        </a:rPr>
                        <a:t>6</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payment_type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50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   Payment type to order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9642">
                <a:tc>
                  <a:txBody>
                    <a:bodyPr/>
                    <a:lstStyle/>
                    <a:p>
                      <a:pPr marL="0" marR="0" algn="ctr">
                        <a:lnSpc>
                          <a:spcPct val="115000"/>
                        </a:lnSpc>
                        <a:spcBef>
                          <a:spcPts val="0"/>
                        </a:spcBef>
                        <a:spcAft>
                          <a:spcPts val="0"/>
                        </a:spcAft>
                      </a:pPr>
                      <a:r>
                        <a:rPr lang="en-US" sz="1400" b="0" dirty="0">
                          <a:latin typeface="Times New Roman"/>
                          <a:ea typeface="Times New Roman"/>
                          <a:cs typeface="Shruti"/>
                        </a:rPr>
                        <a:t>7</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payment_status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Payment status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49642">
                <a:tc>
                  <a:txBody>
                    <a:bodyPr/>
                    <a:lstStyle/>
                    <a:p>
                      <a:pPr marL="0" marR="0" algn="ctr">
                        <a:lnSpc>
                          <a:spcPct val="115000"/>
                        </a:lnSpc>
                        <a:spcBef>
                          <a:spcPts val="0"/>
                        </a:spcBef>
                        <a:spcAft>
                          <a:spcPts val="0"/>
                        </a:spcAft>
                      </a:pPr>
                      <a:r>
                        <a:rPr lang="en-US" sz="1400" b="0" dirty="0">
                          <a:latin typeface="Times New Roman"/>
                          <a:ea typeface="Times New Roman"/>
                          <a:cs typeface="Shruti"/>
                        </a:rPr>
                        <a:t>8</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order_date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Date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baseline="0" dirty="0">
                          <a:latin typeface="Times New Roman"/>
                          <a:ea typeface="Times New Roman"/>
                          <a:cs typeface="Times New Roman"/>
                        </a:rPr>
                        <a:t>            </a:t>
                      </a:r>
                      <a:r>
                        <a:rPr lang="en-US" sz="1400" b="0" dirty="0">
                          <a:latin typeface="Times New Roman"/>
                          <a:ea typeface="Times New Roman"/>
                          <a:cs typeface="Times New Roman"/>
                        </a:rPr>
                        <a:t>Order of date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49642">
                <a:tc>
                  <a:txBody>
                    <a:bodyPr/>
                    <a:lstStyle/>
                    <a:p>
                      <a:pPr marL="0" marR="0" algn="ctr">
                        <a:lnSpc>
                          <a:spcPct val="115000"/>
                        </a:lnSpc>
                        <a:spcBef>
                          <a:spcPts val="0"/>
                        </a:spcBef>
                        <a:spcAft>
                          <a:spcPts val="0"/>
                        </a:spcAft>
                      </a:pPr>
                      <a:r>
                        <a:rPr lang="en-US" sz="1400" b="0" dirty="0">
                          <a:latin typeface="Times New Roman"/>
                          <a:ea typeface="Times New Roman"/>
                          <a:cs typeface="Shruti"/>
                        </a:rPr>
                        <a:t>9</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order_status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Varchar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Order of status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44033" name="Rectangle 1"/>
          <p:cNvSpPr>
            <a:spLocks noChangeArrowheads="1"/>
          </p:cNvSpPr>
          <p:nvPr/>
        </p:nvSpPr>
        <p:spPr bwMode="auto">
          <a:xfrm>
            <a:off x="375780" y="523943"/>
            <a:ext cx="11436263"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9. order _master: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Table Name  : </a:t>
            </a:r>
            <a:r>
              <a:rPr kumimoji="0" lang="en-US" sz="1600" b="1" i="0" u="none" strike="noStrike" cap="none" normalizeH="0" baseline="0" dirty="0" err="1">
                <a:ln>
                  <a:noFill/>
                </a:ln>
                <a:solidFill>
                  <a:srgbClr val="000000"/>
                </a:solidFill>
                <a:effectLst/>
                <a:latin typeface="Calibri" pitchFamily="34" charset="0"/>
                <a:ea typeface="Calibri" pitchFamily="34" charset="0"/>
                <a:cs typeface="Times New Roman" pitchFamily="18" charset="0"/>
              </a:rPr>
              <a:t>order_master</a:t>
            </a:r>
            <a:r>
              <a:rPr lang="en-US" sz="1600" dirty="0">
                <a:latin typeface="Arial" pitchFamily="34" charset="0"/>
                <a:cs typeface="Arial" pitchFamily="34"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Description: This table is used for Order master</a:t>
            </a:r>
            <a:r>
              <a:rPr kumimoji="0" lang="en-US"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24994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73715470"/>
              </p:ext>
            </p:extLst>
          </p:nvPr>
        </p:nvGraphicFramePr>
        <p:xfrm>
          <a:off x="156756" y="1421567"/>
          <a:ext cx="11828609" cy="3740368"/>
        </p:xfrm>
        <a:graphic>
          <a:graphicData uri="http://schemas.openxmlformats.org/drawingml/2006/table">
            <a:tbl>
              <a:tblPr/>
              <a:tblGrid>
                <a:gridCol w="782364">
                  <a:extLst>
                    <a:ext uri="{9D8B030D-6E8A-4147-A177-3AD203B41FA5}">
                      <a16:colId xmlns:a16="http://schemas.microsoft.com/office/drawing/2014/main" val="20000"/>
                    </a:ext>
                  </a:extLst>
                </a:gridCol>
                <a:gridCol w="2209249">
                  <a:extLst>
                    <a:ext uri="{9D8B030D-6E8A-4147-A177-3AD203B41FA5}">
                      <a16:colId xmlns:a16="http://schemas.microsoft.com/office/drawing/2014/main" val="20001"/>
                    </a:ext>
                  </a:extLst>
                </a:gridCol>
                <a:gridCol w="2209249">
                  <a:extLst>
                    <a:ext uri="{9D8B030D-6E8A-4147-A177-3AD203B41FA5}">
                      <a16:colId xmlns:a16="http://schemas.microsoft.com/office/drawing/2014/main" val="20002"/>
                    </a:ext>
                  </a:extLst>
                </a:gridCol>
                <a:gridCol w="2209249">
                  <a:extLst>
                    <a:ext uri="{9D8B030D-6E8A-4147-A177-3AD203B41FA5}">
                      <a16:colId xmlns:a16="http://schemas.microsoft.com/office/drawing/2014/main" val="20003"/>
                    </a:ext>
                  </a:extLst>
                </a:gridCol>
                <a:gridCol w="2209249">
                  <a:extLst>
                    <a:ext uri="{9D8B030D-6E8A-4147-A177-3AD203B41FA5}">
                      <a16:colId xmlns:a16="http://schemas.microsoft.com/office/drawing/2014/main" val="20004"/>
                    </a:ext>
                  </a:extLst>
                </a:gridCol>
                <a:gridCol w="2209249">
                  <a:extLst>
                    <a:ext uri="{9D8B030D-6E8A-4147-A177-3AD203B41FA5}">
                      <a16:colId xmlns:a16="http://schemas.microsoft.com/office/drawing/2014/main" val="20005"/>
                    </a:ext>
                  </a:extLst>
                </a:gridCol>
              </a:tblGrid>
              <a:tr h="655782">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No</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Field name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Data type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Size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Constraints</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Description</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38255">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package_id</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Int</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11</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Primary key</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Unique id for Admin</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1250">
                <a:tc>
                  <a:txBody>
                    <a:bodyPr/>
                    <a:lstStyle/>
                    <a:p>
                      <a:pPr marL="0" marR="0" algn="ctr">
                        <a:lnSpc>
                          <a:spcPct val="115000"/>
                        </a:lnSpc>
                        <a:spcBef>
                          <a:spcPts val="0"/>
                        </a:spcBef>
                        <a:spcAft>
                          <a:spcPts val="0"/>
                        </a:spcAft>
                      </a:pPr>
                      <a:r>
                        <a:rPr lang="en-US" sz="1400">
                          <a:latin typeface="Times New Roman"/>
                          <a:ea typeface="Times New Roman"/>
                          <a:cs typeface="Times New Roman"/>
                        </a:rPr>
                        <a:t>2</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user_id</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latin typeface="Times New Roman"/>
                          <a:ea typeface="Times New Roman"/>
                          <a:cs typeface="Times New Roman"/>
                        </a:rPr>
                        <a:t>    </a:t>
                      </a:r>
                      <a:r>
                        <a:rPr lang="en-US" sz="1400" baseline="0" dirty="0">
                          <a:latin typeface="Times New Roman"/>
                          <a:ea typeface="Times New Roman"/>
                          <a:cs typeface="Times New Roman"/>
                        </a:rPr>
                        <a:t> </a:t>
                      </a:r>
                      <a:r>
                        <a:rPr lang="en-US" sz="1400" dirty="0">
                          <a:latin typeface="Times New Roman"/>
                          <a:ea typeface="Times New Roman"/>
                          <a:cs typeface="Times New Roman"/>
                        </a:rPr>
                        <a:t>        </a:t>
                      </a:r>
                      <a:r>
                        <a:rPr lang="en-US" sz="1400" baseline="0" dirty="0">
                          <a:latin typeface="Times New Roman"/>
                          <a:ea typeface="Times New Roman"/>
                          <a:cs typeface="Times New Roman"/>
                        </a:rPr>
                        <a:t>       </a:t>
                      </a:r>
                      <a:r>
                        <a:rPr lang="en-US" sz="1400" dirty="0">
                          <a:latin typeface="Times New Roman"/>
                          <a:ea typeface="Times New Roman"/>
                          <a:cs typeface="Times New Roman"/>
                        </a:rPr>
                        <a:t>  </a:t>
                      </a:r>
                      <a:r>
                        <a:rPr lang="en-US" sz="1400" dirty="0" err="1">
                          <a:latin typeface="Times New Roman"/>
                          <a:ea typeface="Times New Roman"/>
                          <a:cs typeface="Times New Roman"/>
                        </a:rPr>
                        <a:t>Int</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11</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Foreign key</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Use of package master</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3225">
                <a:tc>
                  <a:txBody>
                    <a:bodyPr/>
                    <a:lstStyle/>
                    <a:p>
                      <a:pPr marL="0" marR="0" algn="ctr">
                        <a:lnSpc>
                          <a:spcPct val="115000"/>
                        </a:lnSpc>
                        <a:spcBef>
                          <a:spcPts val="0"/>
                        </a:spcBef>
                        <a:spcAft>
                          <a:spcPts val="0"/>
                        </a:spcAft>
                      </a:pPr>
                      <a:r>
                        <a:rPr lang="en-US" sz="1400">
                          <a:latin typeface="Times New Roman"/>
                          <a:ea typeface="Times New Roman"/>
                          <a:cs typeface="Times New Roman"/>
                        </a:rPr>
                        <a:t>3</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package_type_id</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Int</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11</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Foreign key</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Use of Package type </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0888">
                <a:tc>
                  <a:txBody>
                    <a:bodyPr/>
                    <a:lstStyle/>
                    <a:p>
                      <a:pPr marL="0" marR="0" algn="ctr">
                        <a:lnSpc>
                          <a:spcPct val="115000"/>
                        </a:lnSpc>
                        <a:spcBef>
                          <a:spcPts val="0"/>
                        </a:spcBef>
                        <a:spcAft>
                          <a:spcPts val="0"/>
                        </a:spcAft>
                      </a:pPr>
                      <a:r>
                        <a:rPr lang="en-US" sz="1400">
                          <a:latin typeface="Times New Roman"/>
                          <a:ea typeface="Times New Roman"/>
                          <a:cs typeface="Times New Roman"/>
                        </a:rPr>
                        <a:t>4</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package_title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50</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Package title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0888">
                <a:tc>
                  <a:txBody>
                    <a:bodyPr/>
                    <a:lstStyle/>
                    <a:p>
                      <a:pPr marL="0" marR="0" algn="ctr">
                        <a:lnSpc>
                          <a:spcPct val="115000"/>
                        </a:lnSpc>
                        <a:spcBef>
                          <a:spcPts val="0"/>
                        </a:spcBef>
                        <a:spcAft>
                          <a:spcPts val="0"/>
                        </a:spcAft>
                      </a:pPr>
                      <a:r>
                        <a:rPr lang="en-US" sz="1400">
                          <a:latin typeface="Times New Roman"/>
                          <a:ea typeface="Times New Roman"/>
                          <a:cs typeface="Times New Roman"/>
                        </a:rPr>
                        <a:t>5</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duration</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50</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Package duration</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0888">
                <a:tc>
                  <a:txBody>
                    <a:bodyPr/>
                    <a:lstStyle/>
                    <a:p>
                      <a:pPr marL="0" marR="0" algn="ctr">
                        <a:lnSpc>
                          <a:spcPct val="115000"/>
                        </a:lnSpc>
                        <a:spcBef>
                          <a:spcPts val="0"/>
                        </a:spcBef>
                        <a:spcAft>
                          <a:spcPts val="0"/>
                        </a:spcAft>
                      </a:pPr>
                      <a:r>
                        <a:rPr lang="en-US" sz="1400" dirty="0">
                          <a:latin typeface="Times New Roman"/>
                          <a:ea typeface="Times New Roman"/>
                          <a:cs typeface="Times New Roman"/>
                        </a:rPr>
                        <a:t>6</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time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DateTime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Time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0888">
                <a:tc>
                  <a:txBody>
                    <a:bodyPr/>
                    <a:lstStyle/>
                    <a:p>
                      <a:pPr marL="0" marR="0" algn="ctr">
                        <a:lnSpc>
                          <a:spcPct val="115000"/>
                        </a:lnSpc>
                        <a:spcBef>
                          <a:spcPts val="0"/>
                        </a:spcBef>
                        <a:spcAft>
                          <a:spcPts val="0"/>
                        </a:spcAft>
                      </a:pPr>
                      <a:r>
                        <a:rPr lang="en-US" sz="1400" dirty="0">
                          <a:latin typeface="Times New Roman"/>
                          <a:ea typeface="Times New Roman"/>
                          <a:cs typeface="Times New Roman"/>
                        </a:rPr>
                        <a:t>7</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package_price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decimal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60,0</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Package price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58304">
                <a:tc>
                  <a:txBody>
                    <a:bodyPr/>
                    <a:lstStyle/>
                    <a:p>
                      <a:pPr marL="0" marR="0" algn="ctr">
                        <a:lnSpc>
                          <a:spcPct val="115000"/>
                        </a:lnSpc>
                        <a:spcBef>
                          <a:spcPts val="0"/>
                        </a:spcBef>
                        <a:spcAft>
                          <a:spcPts val="0"/>
                        </a:spcAft>
                      </a:pPr>
                      <a:r>
                        <a:rPr lang="en-US" sz="1400" dirty="0">
                          <a:latin typeface="Times New Roman"/>
                          <a:ea typeface="Times New Roman"/>
                          <a:cs typeface="Times New Roman"/>
                        </a:rPr>
                        <a:t>8</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package_description</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Text</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Not null</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Description of package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45057" name="Rectangle 1"/>
          <p:cNvSpPr>
            <a:spLocks noChangeArrowheads="1"/>
          </p:cNvSpPr>
          <p:nvPr/>
        </p:nvSpPr>
        <p:spPr bwMode="auto">
          <a:xfrm>
            <a:off x="329716" y="184665"/>
            <a:ext cx="11498893"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33625" algn="l"/>
              </a:tabLst>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10. </a:t>
            </a:r>
            <a:r>
              <a:rPr kumimoji="0" lang="en-US" sz="1600" b="1" i="0" u="none" strike="noStrike" cap="none" normalizeH="0" baseline="0" dirty="0" err="1">
                <a:ln>
                  <a:noFill/>
                </a:ln>
                <a:solidFill>
                  <a:srgbClr val="000000"/>
                </a:solidFill>
                <a:effectLst/>
                <a:latin typeface="Calibri" pitchFamily="34" charset="0"/>
                <a:ea typeface="Calibri" pitchFamily="34" charset="0"/>
                <a:cs typeface="Times New Roman" pitchFamily="18" charset="0"/>
              </a:rPr>
              <a:t>package_master</a:t>
            </a: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tabLst>
                <a:tab pos="2333625" algn="l"/>
              </a:tabLst>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Table Name  : </a:t>
            </a:r>
            <a:r>
              <a:rPr kumimoji="0" lang="en-US" sz="1600" b="1" i="0" u="none" strike="noStrike" cap="none" normalizeH="0" baseline="0" dirty="0" err="1">
                <a:ln>
                  <a:noFill/>
                </a:ln>
                <a:solidFill>
                  <a:srgbClr val="000000"/>
                </a:solidFill>
                <a:effectLst/>
                <a:latin typeface="Calibri" pitchFamily="34" charset="0"/>
                <a:ea typeface="Calibri" pitchFamily="34" charset="0"/>
                <a:cs typeface="Times New Roman" pitchFamily="18" charset="0"/>
              </a:rPr>
              <a:t>package_master</a:t>
            </a:r>
            <a:r>
              <a:rPr lang="en-US" sz="1600" dirty="0">
                <a:latin typeface="Arial" pitchFamily="34" charset="0"/>
                <a:cs typeface="Arial" pitchFamily="34"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tabLst>
                <a:tab pos="2333625" algn="l"/>
              </a:tabLst>
            </a:pPr>
            <a:r>
              <a:rPr kumimoji="0" lang="en-US" sz="1600" b="1" i="0" u="none" strike="noStrike" cap="none" normalizeH="0" baseline="0" dirty="0">
                <a:ln>
                  <a:noFill/>
                </a:ln>
                <a:solidFill>
                  <a:srgbClr val="000000"/>
                </a:solidFill>
                <a:effectLst/>
                <a:latin typeface="Calibri" pitchFamily="34" charset="0"/>
                <a:ea typeface="Calibri" pitchFamily="34" charset="0"/>
                <a:cs typeface="Times New Roman" pitchFamily="18" charset="0"/>
              </a:rPr>
              <a:t>Description: This table is used for Package master.</a:t>
            </a: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33625"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	</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33625"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71632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78325409"/>
              </p:ext>
            </p:extLst>
          </p:nvPr>
        </p:nvGraphicFramePr>
        <p:xfrm>
          <a:off x="251346" y="310724"/>
          <a:ext cx="11661731" cy="2295996"/>
        </p:xfrm>
        <a:graphic>
          <a:graphicData uri="http://schemas.openxmlformats.org/drawingml/2006/table">
            <a:tbl>
              <a:tblPr/>
              <a:tblGrid>
                <a:gridCol w="615486">
                  <a:extLst>
                    <a:ext uri="{9D8B030D-6E8A-4147-A177-3AD203B41FA5}">
                      <a16:colId xmlns:a16="http://schemas.microsoft.com/office/drawing/2014/main" val="3031430964"/>
                    </a:ext>
                  </a:extLst>
                </a:gridCol>
                <a:gridCol w="2209249">
                  <a:extLst>
                    <a:ext uri="{9D8B030D-6E8A-4147-A177-3AD203B41FA5}">
                      <a16:colId xmlns:a16="http://schemas.microsoft.com/office/drawing/2014/main" val="406881859"/>
                    </a:ext>
                  </a:extLst>
                </a:gridCol>
                <a:gridCol w="2209249">
                  <a:extLst>
                    <a:ext uri="{9D8B030D-6E8A-4147-A177-3AD203B41FA5}">
                      <a16:colId xmlns:a16="http://schemas.microsoft.com/office/drawing/2014/main" val="3702290399"/>
                    </a:ext>
                  </a:extLst>
                </a:gridCol>
                <a:gridCol w="2209249">
                  <a:extLst>
                    <a:ext uri="{9D8B030D-6E8A-4147-A177-3AD203B41FA5}">
                      <a16:colId xmlns:a16="http://schemas.microsoft.com/office/drawing/2014/main" val="2018005186"/>
                    </a:ext>
                  </a:extLst>
                </a:gridCol>
                <a:gridCol w="2209249">
                  <a:extLst>
                    <a:ext uri="{9D8B030D-6E8A-4147-A177-3AD203B41FA5}">
                      <a16:colId xmlns:a16="http://schemas.microsoft.com/office/drawing/2014/main" val="3253898487"/>
                    </a:ext>
                  </a:extLst>
                </a:gridCol>
                <a:gridCol w="2209249">
                  <a:extLst>
                    <a:ext uri="{9D8B030D-6E8A-4147-A177-3AD203B41FA5}">
                      <a16:colId xmlns:a16="http://schemas.microsoft.com/office/drawing/2014/main" val="658950440"/>
                    </a:ext>
                  </a:extLst>
                </a:gridCol>
              </a:tblGrid>
              <a:tr h="455993">
                <a:tc>
                  <a:txBody>
                    <a:bodyPr/>
                    <a:lstStyle/>
                    <a:p>
                      <a:pPr marL="0" marR="0" algn="ctr">
                        <a:lnSpc>
                          <a:spcPct val="115000"/>
                        </a:lnSpc>
                        <a:spcBef>
                          <a:spcPts val="0"/>
                        </a:spcBef>
                        <a:spcAft>
                          <a:spcPts val="0"/>
                        </a:spcAft>
                      </a:pPr>
                      <a:r>
                        <a:rPr lang="en-US" sz="1400" dirty="0">
                          <a:latin typeface="Times New Roman"/>
                          <a:ea typeface="Times New Roman"/>
                          <a:cs typeface="Times New Roman"/>
                        </a:rPr>
                        <a:t>9</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startdate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DateTime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Start to date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8969978"/>
                  </a:ext>
                </a:extLst>
              </a:tr>
              <a:tr h="455993">
                <a:tc>
                  <a:txBody>
                    <a:bodyPr/>
                    <a:lstStyle/>
                    <a:p>
                      <a:pPr marL="0" marR="0" algn="ctr">
                        <a:lnSpc>
                          <a:spcPct val="115000"/>
                        </a:lnSpc>
                        <a:spcBef>
                          <a:spcPts val="0"/>
                        </a:spcBef>
                        <a:spcAft>
                          <a:spcPts val="0"/>
                        </a:spcAft>
                      </a:pPr>
                      <a:r>
                        <a:rPr lang="en-US" sz="1400">
                          <a:latin typeface="Times New Roman"/>
                          <a:ea typeface="Times New Roman"/>
                          <a:cs typeface="Times New Roman"/>
                        </a:rPr>
                        <a:t>10</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enddate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DateTime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End to date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2447718"/>
                  </a:ext>
                </a:extLst>
              </a:tr>
              <a:tr h="472024">
                <a:tc>
                  <a:txBody>
                    <a:bodyPr/>
                    <a:lstStyle/>
                    <a:p>
                      <a:pPr marL="0" marR="0" algn="ctr">
                        <a:lnSpc>
                          <a:spcPct val="115000"/>
                        </a:lnSpc>
                        <a:spcBef>
                          <a:spcPts val="0"/>
                        </a:spcBef>
                        <a:spcAft>
                          <a:spcPts val="0"/>
                        </a:spcAft>
                      </a:pPr>
                      <a:r>
                        <a:rPr lang="en-US" sz="1400">
                          <a:latin typeface="Times New Roman"/>
                          <a:ea typeface="Times New Roman"/>
                          <a:cs typeface="Times New Roman"/>
                        </a:rPr>
                        <a:t>11</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image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Text</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Not null</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Package</a:t>
                      </a:r>
                      <a:r>
                        <a:rPr lang="en-US" sz="1400" baseline="0" dirty="0">
                          <a:latin typeface="Times New Roman"/>
                          <a:ea typeface="Times New Roman"/>
                          <a:cs typeface="Times New Roman"/>
                        </a:rPr>
                        <a:t> </a:t>
                      </a:r>
                      <a:r>
                        <a:rPr lang="en-US" sz="1400" dirty="0">
                          <a:latin typeface="Times New Roman"/>
                          <a:ea typeface="Times New Roman"/>
                          <a:cs typeface="Times New Roman"/>
                        </a:rPr>
                        <a:t>image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0757610"/>
                  </a:ext>
                </a:extLst>
              </a:tr>
              <a:tr h="455993">
                <a:tc>
                  <a:txBody>
                    <a:bodyPr/>
                    <a:lstStyle/>
                    <a:p>
                      <a:pPr marL="0" marR="0" algn="ctr">
                        <a:lnSpc>
                          <a:spcPct val="115000"/>
                        </a:lnSpc>
                        <a:spcBef>
                          <a:spcPts val="0"/>
                        </a:spcBef>
                        <a:spcAft>
                          <a:spcPts val="0"/>
                        </a:spcAft>
                      </a:pPr>
                      <a:r>
                        <a:rPr lang="en-US" sz="1400">
                          <a:latin typeface="Times New Roman"/>
                          <a:ea typeface="Times New Roman"/>
                          <a:cs typeface="Times New Roman"/>
                        </a:rPr>
                        <a:t>12</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status</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Varchar</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10</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Not null</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Package status</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923929"/>
                  </a:ext>
                </a:extLst>
              </a:tr>
              <a:tr h="455993">
                <a:tc>
                  <a:txBody>
                    <a:bodyPr/>
                    <a:lstStyle/>
                    <a:p>
                      <a:pPr marL="0" marR="0" algn="ctr">
                        <a:lnSpc>
                          <a:spcPct val="115000"/>
                        </a:lnSpc>
                        <a:spcBef>
                          <a:spcPts val="0"/>
                        </a:spcBef>
                        <a:spcAft>
                          <a:spcPts val="0"/>
                        </a:spcAft>
                      </a:pPr>
                      <a:r>
                        <a:rPr lang="en-US" sz="1400">
                          <a:latin typeface="Times New Roman"/>
                          <a:ea typeface="Times New Roman"/>
                          <a:cs typeface="Times New Roman"/>
                        </a:rPr>
                        <a:t>13</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createdate</a:t>
                      </a:r>
                      <a:endParaRPr lang="en-US" sz="140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err="1">
                          <a:latin typeface="Times New Roman"/>
                          <a:ea typeface="Times New Roman"/>
                          <a:cs typeface="Times New Roman"/>
                        </a:rPr>
                        <a:t>DateTime</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Not null</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latin typeface="Times New Roman"/>
                          <a:ea typeface="Times New Roman"/>
                          <a:cs typeface="Times New Roman"/>
                        </a:rPr>
                        <a:t>Create a date </a:t>
                      </a:r>
                      <a:endParaRPr lang="en-US" sz="1400" dirty="0">
                        <a:latin typeface="Calibri"/>
                        <a:ea typeface="Times New Roman"/>
                        <a:cs typeface="Shruti"/>
                      </a:endParaRPr>
                    </a:p>
                  </a:txBody>
                  <a:tcPr marL="58785" marR="587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8277018"/>
                  </a:ext>
                </a:extLst>
              </a:tr>
            </a:tbl>
          </a:graphicData>
        </a:graphic>
      </p:graphicFrame>
    </p:spTree>
    <p:extLst>
      <p:ext uri="{BB962C8B-B14F-4D97-AF65-F5344CB8AC3E}">
        <p14:creationId xmlns:p14="http://schemas.microsoft.com/office/powerpoint/2010/main" val="1419097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9621629"/>
              </p:ext>
            </p:extLst>
          </p:nvPr>
        </p:nvGraphicFramePr>
        <p:xfrm>
          <a:off x="368710" y="1701799"/>
          <a:ext cx="11416892" cy="2337940"/>
        </p:xfrm>
        <a:graphic>
          <a:graphicData uri="http://schemas.openxmlformats.org/drawingml/2006/table">
            <a:tbl>
              <a:tblPr/>
              <a:tblGrid>
                <a:gridCol w="626232">
                  <a:extLst>
                    <a:ext uri="{9D8B030D-6E8A-4147-A177-3AD203B41FA5}">
                      <a16:colId xmlns:a16="http://schemas.microsoft.com/office/drawing/2014/main" val="20000"/>
                    </a:ext>
                  </a:extLst>
                </a:gridCol>
                <a:gridCol w="2158132">
                  <a:extLst>
                    <a:ext uri="{9D8B030D-6E8A-4147-A177-3AD203B41FA5}">
                      <a16:colId xmlns:a16="http://schemas.microsoft.com/office/drawing/2014/main" val="20001"/>
                    </a:ext>
                  </a:extLst>
                </a:gridCol>
                <a:gridCol w="2158132">
                  <a:extLst>
                    <a:ext uri="{9D8B030D-6E8A-4147-A177-3AD203B41FA5}">
                      <a16:colId xmlns:a16="http://schemas.microsoft.com/office/drawing/2014/main" val="20002"/>
                    </a:ext>
                  </a:extLst>
                </a:gridCol>
                <a:gridCol w="2158132">
                  <a:extLst>
                    <a:ext uri="{9D8B030D-6E8A-4147-A177-3AD203B41FA5}">
                      <a16:colId xmlns:a16="http://schemas.microsoft.com/office/drawing/2014/main" val="20003"/>
                    </a:ext>
                  </a:extLst>
                </a:gridCol>
                <a:gridCol w="2158132">
                  <a:extLst>
                    <a:ext uri="{9D8B030D-6E8A-4147-A177-3AD203B41FA5}">
                      <a16:colId xmlns:a16="http://schemas.microsoft.com/office/drawing/2014/main" val="20004"/>
                    </a:ext>
                  </a:extLst>
                </a:gridCol>
                <a:gridCol w="2158132">
                  <a:extLst>
                    <a:ext uri="{9D8B030D-6E8A-4147-A177-3AD203B41FA5}">
                      <a16:colId xmlns:a16="http://schemas.microsoft.com/office/drawing/2014/main" val="20005"/>
                    </a:ext>
                  </a:extLst>
                </a:gridCol>
              </a:tblGrid>
              <a:tr h="584485">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84485">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Package_type_id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Primary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Unique id for Admin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4485">
                <a:tc>
                  <a:txBody>
                    <a:bodyPr/>
                    <a:lstStyle/>
                    <a:p>
                      <a:pPr marL="0" marR="0" algn="ctr">
                        <a:lnSpc>
                          <a:spcPct val="115000"/>
                        </a:lnSpc>
                        <a:spcBef>
                          <a:spcPts val="0"/>
                        </a:spcBef>
                        <a:spcAft>
                          <a:spcPts val="0"/>
                        </a:spcAft>
                      </a:pPr>
                      <a:r>
                        <a:rPr lang="en-US" sz="1400" b="0">
                          <a:latin typeface="Times New Roman"/>
                          <a:ea typeface="Times New Roman"/>
                          <a:cs typeface="Times New Roman"/>
                        </a:rPr>
                        <a:t>2</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a:t>
                      </a: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Foreign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 of package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84485">
                <a:tc>
                  <a:txBody>
                    <a:bodyPr/>
                    <a:lstStyle/>
                    <a:p>
                      <a:pPr marL="0" marR="0" algn="ctr">
                        <a:lnSpc>
                          <a:spcPct val="115000"/>
                        </a:lnSpc>
                        <a:spcBef>
                          <a:spcPts val="0"/>
                        </a:spcBef>
                        <a:spcAft>
                          <a:spcPts val="0"/>
                        </a:spcAft>
                      </a:pPr>
                      <a:r>
                        <a:rPr lang="en-US" sz="1400" b="0">
                          <a:latin typeface="Times New Roman"/>
                          <a:ea typeface="Times New Roman"/>
                          <a:cs typeface="Times New Roman"/>
                        </a:rPr>
                        <a:t>3</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package_type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Package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6081" name="Rectangle 1"/>
          <p:cNvSpPr>
            <a:spLocks noChangeArrowheads="1"/>
          </p:cNvSpPr>
          <p:nvPr/>
        </p:nvSpPr>
        <p:spPr bwMode="auto">
          <a:xfrm>
            <a:off x="235155" y="184665"/>
            <a:ext cx="112903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11.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package_type_master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package_type_master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Package Type master</a:t>
            </a:r>
            <a:r>
              <a:rPr kumimoji="0" lang="en-US" sz="1600" b="0"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25944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8056181"/>
              </p:ext>
            </p:extLst>
          </p:nvPr>
        </p:nvGraphicFramePr>
        <p:xfrm>
          <a:off x="648928" y="1663564"/>
          <a:ext cx="11061291" cy="4589752"/>
        </p:xfrm>
        <a:graphic>
          <a:graphicData uri="http://schemas.openxmlformats.org/drawingml/2006/table">
            <a:tbl>
              <a:tblPr firstRow="1" bandRow="1">
                <a:tableStyleId>{5940675A-B579-460E-94D1-54222C63F5DA}</a:tableStyleId>
              </a:tblPr>
              <a:tblGrid>
                <a:gridCol w="634182">
                  <a:extLst>
                    <a:ext uri="{9D8B030D-6E8A-4147-A177-3AD203B41FA5}">
                      <a16:colId xmlns:a16="http://schemas.microsoft.com/office/drawing/2014/main" val="2236744222"/>
                    </a:ext>
                  </a:extLst>
                </a:gridCol>
                <a:gridCol w="2241755">
                  <a:extLst>
                    <a:ext uri="{9D8B030D-6E8A-4147-A177-3AD203B41FA5}">
                      <a16:colId xmlns:a16="http://schemas.microsoft.com/office/drawing/2014/main" val="931477481"/>
                    </a:ext>
                  </a:extLst>
                </a:gridCol>
                <a:gridCol w="1961535">
                  <a:extLst>
                    <a:ext uri="{9D8B030D-6E8A-4147-A177-3AD203B41FA5}">
                      <a16:colId xmlns:a16="http://schemas.microsoft.com/office/drawing/2014/main" val="2476832017"/>
                    </a:ext>
                  </a:extLst>
                </a:gridCol>
                <a:gridCol w="1976284">
                  <a:extLst>
                    <a:ext uri="{9D8B030D-6E8A-4147-A177-3AD203B41FA5}">
                      <a16:colId xmlns:a16="http://schemas.microsoft.com/office/drawing/2014/main" val="4257153175"/>
                    </a:ext>
                  </a:extLst>
                </a:gridCol>
                <a:gridCol w="1932039">
                  <a:extLst>
                    <a:ext uri="{9D8B030D-6E8A-4147-A177-3AD203B41FA5}">
                      <a16:colId xmlns:a16="http://schemas.microsoft.com/office/drawing/2014/main" val="2281908380"/>
                    </a:ext>
                  </a:extLst>
                </a:gridCol>
                <a:gridCol w="2315496">
                  <a:extLst>
                    <a:ext uri="{9D8B030D-6E8A-4147-A177-3AD203B41FA5}">
                      <a16:colId xmlns:a16="http://schemas.microsoft.com/office/drawing/2014/main" val="3109662796"/>
                    </a:ext>
                  </a:extLst>
                </a:gridCol>
              </a:tblGrid>
              <a:tr h="445455">
                <a:tc>
                  <a:txBody>
                    <a:bodyPr/>
                    <a:lstStyle/>
                    <a:p>
                      <a:pPr algn="ctr"/>
                      <a:r>
                        <a:rPr lang="en-US" sz="1400" b="0" dirty="0">
                          <a:latin typeface="Times New Roman" panose="02020603050405020304" pitchFamily="18" charset="0"/>
                          <a:cs typeface="Times New Roman" panose="02020603050405020304" pitchFamily="18" charset="0"/>
                        </a:rPr>
                        <a:t>No</a:t>
                      </a:r>
                    </a:p>
                  </a:txBody>
                  <a:tcPr/>
                </a:tc>
                <a:tc>
                  <a:txBody>
                    <a:bodyPr/>
                    <a:lstStyle/>
                    <a:p>
                      <a:pPr algn="ctr"/>
                      <a:r>
                        <a:rPr lang="en-US" sz="1400" b="0" dirty="0">
                          <a:latin typeface="Times New Roman" panose="02020603050405020304" pitchFamily="18" charset="0"/>
                          <a:cs typeface="Times New Roman" panose="02020603050405020304" pitchFamily="18" charset="0"/>
                        </a:rPr>
                        <a:t>Field name</a:t>
                      </a:r>
                    </a:p>
                  </a:txBody>
                  <a:tcPr/>
                </a:tc>
                <a:tc>
                  <a:txBody>
                    <a:bodyPr/>
                    <a:lstStyle/>
                    <a:p>
                      <a:pPr algn="ctr"/>
                      <a:r>
                        <a:rPr lang="en-US" sz="1400" b="0" dirty="0">
                          <a:latin typeface="Times New Roman" panose="02020603050405020304" pitchFamily="18" charset="0"/>
                          <a:cs typeface="Times New Roman" panose="02020603050405020304" pitchFamily="18" charset="0"/>
                        </a:rPr>
                        <a:t>Datatype</a:t>
                      </a:r>
                    </a:p>
                  </a:txBody>
                  <a:tcPr/>
                </a:tc>
                <a:tc>
                  <a:txBody>
                    <a:bodyPr/>
                    <a:lstStyle/>
                    <a:p>
                      <a:pPr algn="ctr"/>
                      <a:r>
                        <a:rPr lang="en-US" sz="1400" b="0" dirty="0">
                          <a:latin typeface="Times New Roman" panose="02020603050405020304" pitchFamily="18" charset="0"/>
                          <a:cs typeface="Times New Roman" panose="02020603050405020304" pitchFamily="18" charset="0"/>
                        </a:rPr>
                        <a:t>Size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Constraints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Description</a:t>
                      </a:r>
                    </a:p>
                  </a:txBody>
                  <a:tcPr/>
                </a:tc>
                <a:extLst>
                  <a:ext uri="{0D108BD9-81ED-4DB2-BD59-A6C34878D82A}">
                    <a16:rowId xmlns:a16="http://schemas.microsoft.com/office/drawing/2014/main" val="1456815219"/>
                  </a:ext>
                </a:extLst>
              </a:tr>
              <a:tr h="501446">
                <a:tc>
                  <a:txBody>
                    <a:bodyPr/>
                    <a:lstStyle/>
                    <a:p>
                      <a:pPr algn="ctr"/>
                      <a:r>
                        <a:rPr lang="en-US" sz="1400" b="0" dirty="0">
                          <a:latin typeface="Times New Roman" panose="02020603050405020304" pitchFamily="18" charset="0"/>
                          <a:cs typeface="Times New Roman" panose="02020603050405020304" pitchFamily="18" charset="0"/>
                        </a:rPr>
                        <a:t>1</a:t>
                      </a:r>
                    </a:p>
                  </a:txBody>
                  <a:tcPr/>
                </a:tc>
                <a:tc>
                  <a:txBody>
                    <a:bodyPr/>
                    <a:lstStyle/>
                    <a:p>
                      <a:pPr algn="ctr"/>
                      <a:r>
                        <a:rPr lang="en-US" sz="1400" b="0" dirty="0" err="1">
                          <a:latin typeface="Times New Roman" panose="02020603050405020304" pitchFamily="18" charset="0"/>
                          <a:cs typeface="Times New Roman" panose="02020603050405020304" pitchFamily="18" charset="0"/>
                        </a:rPr>
                        <a:t>pi_id</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err="1">
                          <a:latin typeface="Times New Roman" panose="02020603050405020304" pitchFamily="18" charset="0"/>
                          <a:cs typeface="Times New Roman" panose="02020603050405020304" pitchFamily="18" charset="0"/>
                        </a:rPr>
                        <a:t>int</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latin typeface="Times New Roman" panose="02020603050405020304" pitchFamily="18" charset="0"/>
                          <a:cs typeface="Times New Roman" panose="02020603050405020304" pitchFamily="18" charset="0"/>
                        </a:rPr>
                        <a:t>11</a:t>
                      </a:r>
                    </a:p>
                  </a:txBody>
                  <a:tcPr/>
                </a:tc>
                <a:tc>
                  <a:txBody>
                    <a:bodyPr/>
                    <a:lstStyle/>
                    <a:p>
                      <a:pPr algn="ctr"/>
                      <a:r>
                        <a:rPr lang="en-US" sz="1400" b="0" dirty="0">
                          <a:latin typeface="Times New Roman" panose="02020603050405020304" pitchFamily="18" charset="0"/>
                          <a:cs typeface="Times New Roman" panose="02020603050405020304" pitchFamily="18" charset="0"/>
                        </a:rPr>
                        <a:t>Primary key</a:t>
                      </a:r>
                    </a:p>
                  </a:txBody>
                  <a:tcPr/>
                </a:tc>
                <a:tc>
                  <a:txBody>
                    <a:bodyPr/>
                    <a:lstStyle/>
                    <a:p>
                      <a:r>
                        <a:rPr lang="en-US" sz="1400" b="0" dirty="0">
                          <a:latin typeface="Times New Roman" panose="02020603050405020304" pitchFamily="18" charset="0"/>
                          <a:cs typeface="Times New Roman" panose="02020603050405020304" pitchFamily="18" charset="0"/>
                        </a:rPr>
                        <a:t>PK of </a:t>
                      </a:r>
                      <a:r>
                        <a:rPr lang="en-US" sz="1400" b="0" dirty="0" err="1">
                          <a:latin typeface="Times New Roman" panose="02020603050405020304" pitchFamily="18" charset="0"/>
                          <a:cs typeface="Times New Roman" panose="02020603050405020304" pitchFamily="18" charset="0"/>
                        </a:rPr>
                        <a:t>Paymentinquiry</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5126207"/>
                  </a:ext>
                </a:extLst>
              </a:tr>
              <a:tr h="501445">
                <a:tc>
                  <a:txBody>
                    <a:bodyPr/>
                    <a:lstStyle/>
                    <a:p>
                      <a:pPr algn="ctr"/>
                      <a:r>
                        <a:rPr lang="en-US" sz="1400" b="0" dirty="0">
                          <a:latin typeface="Times New Roman" panose="02020603050405020304" pitchFamily="18" charset="0"/>
                          <a:cs typeface="Times New Roman" panose="02020603050405020304" pitchFamily="18" charset="0"/>
                        </a:rPr>
                        <a:t>2</a:t>
                      </a:r>
                    </a:p>
                  </a:txBody>
                  <a:tcPr/>
                </a:tc>
                <a:tc>
                  <a:txBody>
                    <a:bodyPr/>
                    <a:lstStyle/>
                    <a:p>
                      <a:pPr algn="ctr"/>
                      <a:r>
                        <a:rPr lang="en-US" sz="1400" b="0" dirty="0" err="1">
                          <a:latin typeface="Times New Roman" panose="02020603050405020304" pitchFamily="18" charset="0"/>
                          <a:cs typeface="Times New Roman" panose="02020603050405020304" pitchFamily="18" charset="0"/>
                        </a:rPr>
                        <a:t>user_id</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err="1">
                          <a:latin typeface="Times New Roman" panose="02020603050405020304" pitchFamily="18" charset="0"/>
                          <a:cs typeface="Times New Roman" panose="02020603050405020304" pitchFamily="18" charset="0"/>
                        </a:rPr>
                        <a:t>int</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latin typeface="Times New Roman" panose="02020603050405020304" pitchFamily="18" charset="0"/>
                          <a:cs typeface="Times New Roman" panose="02020603050405020304" pitchFamily="18" charset="0"/>
                        </a:rPr>
                        <a:t>11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Foreign</a:t>
                      </a:r>
                      <a:r>
                        <a:rPr lang="en-US" sz="1400" b="0" baseline="0" dirty="0">
                          <a:latin typeface="Times New Roman" panose="02020603050405020304" pitchFamily="18" charset="0"/>
                          <a:ea typeface="Times New Roman"/>
                          <a:cs typeface="Times New Roman" panose="02020603050405020304" pitchFamily="18" charset="0"/>
                        </a:rPr>
                        <a:t> key</a:t>
                      </a:r>
                      <a:endParaRPr lang="en-US" sz="1400" b="0" dirty="0">
                        <a:latin typeface="Times New Roman" panose="02020603050405020304" pitchFamily="18" charset="0"/>
                        <a:ea typeface="Times New Roman"/>
                        <a:cs typeface="Times New Roman" panose="02020603050405020304" pitchFamily="18" charset="0"/>
                      </a:endParaRPr>
                    </a:p>
                  </a:txBody>
                  <a:tcPr/>
                </a:tc>
                <a:tc>
                  <a:txBody>
                    <a:bodyPr/>
                    <a:lstStyle/>
                    <a:p>
                      <a:r>
                        <a:rPr lang="en-US" sz="1400" b="0" dirty="0">
                          <a:latin typeface="Times New Roman" panose="02020603050405020304" pitchFamily="18" charset="0"/>
                          <a:cs typeface="Times New Roman" panose="02020603050405020304" pitchFamily="18" charset="0"/>
                        </a:rPr>
                        <a:t>Its</a:t>
                      </a:r>
                      <a:r>
                        <a:rPr lang="en-US" sz="1400" b="0" baseline="0" dirty="0">
                          <a:latin typeface="Times New Roman" panose="02020603050405020304" pitchFamily="18" charset="0"/>
                          <a:cs typeface="Times New Roman" panose="02020603050405020304" pitchFamily="18" charset="0"/>
                        </a:rPr>
                        <a:t> used for foreign key</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021260"/>
                  </a:ext>
                </a:extLst>
              </a:tr>
              <a:tr h="501445">
                <a:tc>
                  <a:txBody>
                    <a:bodyPr/>
                    <a:lstStyle/>
                    <a:p>
                      <a:pPr algn="ctr"/>
                      <a:r>
                        <a:rPr lang="en-US" sz="1400" b="0" dirty="0">
                          <a:latin typeface="Times New Roman" panose="02020603050405020304" pitchFamily="18" charset="0"/>
                          <a:cs typeface="Times New Roman" panose="02020603050405020304" pitchFamily="18" charset="0"/>
                        </a:rPr>
                        <a:t>3</a:t>
                      </a:r>
                    </a:p>
                  </a:txBody>
                  <a:tcPr/>
                </a:tc>
                <a:tc>
                  <a:txBody>
                    <a:bodyPr/>
                    <a:lstStyle/>
                    <a:p>
                      <a:pPr algn="ctr"/>
                      <a:r>
                        <a:rPr lang="en-US" sz="1400" b="0" dirty="0" err="1">
                          <a:latin typeface="Times New Roman" panose="02020603050405020304" pitchFamily="18" charset="0"/>
                          <a:cs typeface="Times New Roman" panose="02020603050405020304" pitchFamily="18" charset="0"/>
                        </a:rPr>
                        <a:t>order_id</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err="1">
                          <a:latin typeface="Times New Roman" panose="02020603050405020304" pitchFamily="18" charset="0"/>
                          <a:cs typeface="Times New Roman" panose="02020603050405020304" pitchFamily="18" charset="0"/>
                        </a:rPr>
                        <a:t>int</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latin typeface="Times New Roman" panose="02020603050405020304" pitchFamily="18" charset="0"/>
                          <a:cs typeface="Times New Roman" panose="02020603050405020304" pitchFamily="18" charset="0"/>
                        </a:rPr>
                        <a:t>11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Foreign</a:t>
                      </a:r>
                      <a:r>
                        <a:rPr lang="en-US" sz="1400" b="0" baseline="0" dirty="0">
                          <a:latin typeface="Times New Roman" panose="02020603050405020304" pitchFamily="18" charset="0"/>
                          <a:ea typeface="Times New Roman"/>
                          <a:cs typeface="Times New Roman" panose="02020603050405020304" pitchFamily="18" charset="0"/>
                        </a:rPr>
                        <a:t> key</a:t>
                      </a:r>
                      <a:endParaRPr lang="en-US" sz="1400" b="0" dirty="0">
                        <a:latin typeface="Times New Roman" panose="02020603050405020304" pitchFamily="18" charset="0"/>
                        <a:ea typeface="Times New Roman"/>
                        <a:cs typeface="Times New Roman" panose="02020603050405020304" pitchFamily="18" charset="0"/>
                      </a:endParaRPr>
                    </a:p>
                  </a:txBody>
                  <a:tcPr/>
                </a:tc>
                <a:tc>
                  <a:txBody>
                    <a:bodyPr/>
                    <a:lstStyle/>
                    <a:p>
                      <a:r>
                        <a:rPr lang="en-US" sz="1400" b="0" dirty="0">
                          <a:latin typeface="Times New Roman" panose="02020603050405020304" pitchFamily="18" charset="0"/>
                          <a:cs typeface="Times New Roman" panose="02020603050405020304" pitchFamily="18" charset="0"/>
                        </a:rPr>
                        <a:t>Its used</a:t>
                      </a:r>
                      <a:r>
                        <a:rPr lang="en-US" sz="1400" b="0" baseline="0" dirty="0">
                          <a:latin typeface="Times New Roman" panose="02020603050405020304" pitchFamily="18" charset="0"/>
                          <a:cs typeface="Times New Roman" panose="02020603050405020304" pitchFamily="18" charset="0"/>
                        </a:rPr>
                        <a:t> for foreign key</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538589"/>
                  </a:ext>
                </a:extLst>
              </a:tr>
              <a:tr h="457200">
                <a:tc>
                  <a:txBody>
                    <a:bodyPr/>
                    <a:lstStyle/>
                    <a:p>
                      <a:pPr algn="ctr"/>
                      <a:r>
                        <a:rPr lang="en-US" sz="1400" b="0" dirty="0">
                          <a:latin typeface="Times New Roman" panose="02020603050405020304" pitchFamily="18" charset="0"/>
                          <a:cs typeface="Times New Roman" panose="02020603050405020304" pitchFamily="18" charset="0"/>
                        </a:rPr>
                        <a:t>4</a:t>
                      </a:r>
                    </a:p>
                  </a:txBody>
                  <a:tcPr/>
                </a:tc>
                <a:tc>
                  <a:txBody>
                    <a:bodyPr/>
                    <a:lstStyle/>
                    <a:p>
                      <a:pPr algn="ctr"/>
                      <a:r>
                        <a:rPr lang="en-US" sz="1400" b="0" dirty="0">
                          <a:latin typeface="Times New Roman" panose="02020603050405020304" pitchFamily="18" charset="0"/>
                          <a:cs typeface="Times New Roman" panose="02020603050405020304" pitchFamily="18" charset="0"/>
                        </a:rPr>
                        <a:t>subject</a:t>
                      </a:r>
                    </a:p>
                  </a:txBody>
                  <a:tcPr/>
                </a:tc>
                <a:tc>
                  <a:txBody>
                    <a:bodyPr/>
                    <a:lstStyle/>
                    <a:p>
                      <a:pPr algn="ctr"/>
                      <a:r>
                        <a:rPr lang="en-US" sz="1400" b="0" dirty="0">
                          <a:latin typeface="Times New Roman" panose="02020603050405020304" pitchFamily="18" charset="0"/>
                          <a:cs typeface="Times New Roman" panose="02020603050405020304" pitchFamily="18" charset="0"/>
                        </a:rPr>
                        <a:t>Varchar</a:t>
                      </a:r>
                    </a:p>
                  </a:txBody>
                  <a:tcPr/>
                </a:tc>
                <a:tc>
                  <a:txBody>
                    <a:bodyPr/>
                    <a:lstStyle/>
                    <a:p>
                      <a:pPr algn="ctr"/>
                      <a:r>
                        <a:rPr lang="en-US" sz="1400" b="0" dirty="0">
                          <a:latin typeface="Times New Roman" panose="02020603050405020304" pitchFamily="18" charset="0"/>
                          <a:cs typeface="Times New Roman" panose="02020603050405020304" pitchFamily="18" charset="0"/>
                        </a:rPr>
                        <a:t>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Not null</a:t>
                      </a:r>
                    </a:p>
                  </a:txBody>
                  <a:tcPr/>
                </a:tc>
                <a:tc>
                  <a:txBody>
                    <a:bodyPr/>
                    <a:lstStyle/>
                    <a:p>
                      <a:r>
                        <a:rPr lang="en-US" sz="1400" b="0" dirty="0">
                          <a:latin typeface="Times New Roman" panose="02020603050405020304" pitchFamily="18" charset="0"/>
                          <a:cs typeface="Times New Roman" panose="02020603050405020304" pitchFamily="18" charset="0"/>
                        </a:rPr>
                        <a:t>Use</a:t>
                      </a:r>
                      <a:r>
                        <a:rPr lang="en-US" sz="1400" b="0" baseline="0" dirty="0">
                          <a:latin typeface="Times New Roman" panose="02020603050405020304" pitchFamily="18" charset="0"/>
                          <a:cs typeface="Times New Roman" panose="02020603050405020304" pitchFamily="18" charset="0"/>
                        </a:rPr>
                        <a:t> for subject</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2354216"/>
                  </a:ext>
                </a:extLst>
              </a:tr>
              <a:tr h="471948">
                <a:tc>
                  <a:txBody>
                    <a:bodyPr/>
                    <a:lstStyle/>
                    <a:p>
                      <a:pPr algn="ctr"/>
                      <a:r>
                        <a:rPr lang="en-US" sz="1400" b="0" dirty="0">
                          <a:latin typeface="Times New Roman" panose="02020603050405020304" pitchFamily="18" charset="0"/>
                          <a:cs typeface="Times New Roman" panose="02020603050405020304" pitchFamily="18" charset="0"/>
                        </a:rPr>
                        <a:t>5</a:t>
                      </a:r>
                    </a:p>
                  </a:txBody>
                  <a:tcPr/>
                </a:tc>
                <a:tc>
                  <a:txBody>
                    <a:bodyPr/>
                    <a:lstStyle/>
                    <a:p>
                      <a:pPr algn="ctr"/>
                      <a:r>
                        <a:rPr lang="en-US" sz="1400" b="0" dirty="0" err="1">
                          <a:latin typeface="Times New Roman" panose="02020603050405020304" pitchFamily="18" charset="0"/>
                          <a:cs typeface="Times New Roman" panose="02020603050405020304" pitchFamily="18" charset="0"/>
                        </a:rPr>
                        <a:t>urgrncy</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latin typeface="Times New Roman" panose="02020603050405020304" pitchFamily="18" charset="0"/>
                          <a:cs typeface="Times New Roman" panose="02020603050405020304" pitchFamily="18" charset="0"/>
                        </a:rPr>
                        <a:t>Varchar</a:t>
                      </a:r>
                    </a:p>
                  </a:txBody>
                  <a:tcPr/>
                </a:tc>
                <a:tc>
                  <a:txBody>
                    <a:bodyPr/>
                    <a:lstStyle/>
                    <a:p>
                      <a:pPr algn="ctr"/>
                      <a:r>
                        <a:rPr lang="en-US" sz="1400" b="0" dirty="0">
                          <a:latin typeface="Times New Roman" panose="02020603050405020304" pitchFamily="18" charset="0"/>
                          <a:cs typeface="Times New Roman" panose="02020603050405020304" pitchFamily="18" charset="0"/>
                        </a:rPr>
                        <a:t>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Not null</a:t>
                      </a:r>
                    </a:p>
                  </a:txBody>
                  <a:tcPr/>
                </a:tc>
                <a:tc>
                  <a:txBody>
                    <a:bodyPr/>
                    <a:lstStyle/>
                    <a:p>
                      <a:r>
                        <a:rPr lang="en-US" sz="1400" b="0" dirty="0">
                          <a:latin typeface="Times New Roman" panose="02020603050405020304" pitchFamily="18" charset="0"/>
                          <a:cs typeface="Times New Roman" panose="02020603050405020304" pitchFamily="18" charset="0"/>
                        </a:rPr>
                        <a:t>Use for </a:t>
                      </a:r>
                      <a:r>
                        <a:rPr lang="en-US" sz="1400" b="0" dirty="0" err="1">
                          <a:latin typeface="Times New Roman" panose="02020603050405020304" pitchFamily="18" charset="0"/>
                          <a:cs typeface="Times New Roman" panose="02020603050405020304" pitchFamily="18" charset="0"/>
                        </a:rPr>
                        <a:t>urgrncy</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0012540"/>
                  </a:ext>
                </a:extLst>
              </a:tr>
              <a:tr h="737420">
                <a:tc>
                  <a:txBody>
                    <a:bodyPr/>
                    <a:lstStyle/>
                    <a:p>
                      <a:pPr algn="ctr"/>
                      <a:r>
                        <a:rPr lang="en-US" sz="1400" b="0" dirty="0">
                          <a:latin typeface="Times New Roman" panose="02020603050405020304" pitchFamily="18" charset="0"/>
                          <a:cs typeface="Times New Roman" panose="02020603050405020304" pitchFamily="18" charset="0"/>
                        </a:rPr>
                        <a:t>6</a:t>
                      </a:r>
                    </a:p>
                  </a:txBody>
                  <a:tcPr/>
                </a:tc>
                <a:tc>
                  <a:txBody>
                    <a:bodyPr/>
                    <a:lstStyle/>
                    <a:p>
                      <a:pPr algn="ctr"/>
                      <a:r>
                        <a:rPr lang="en-US" sz="1400" b="0" dirty="0">
                          <a:latin typeface="Times New Roman" panose="02020603050405020304" pitchFamily="18" charset="0"/>
                          <a:cs typeface="Times New Roman" panose="02020603050405020304" pitchFamily="18" charset="0"/>
                        </a:rPr>
                        <a:t>message</a:t>
                      </a:r>
                    </a:p>
                  </a:txBody>
                  <a:tcPr/>
                </a:tc>
                <a:tc>
                  <a:txBody>
                    <a:bodyPr/>
                    <a:lstStyle/>
                    <a:p>
                      <a:pPr algn="ctr"/>
                      <a:r>
                        <a:rPr lang="en-US" sz="1400" b="0" dirty="0">
                          <a:latin typeface="Times New Roman" panose="02020603050405020304" pitchFamily="18" charset="0"/>
                          <a:cs typeface="Times New Roman" panose="02020603050405020304" pitchFamily="18" charset="0"/>
                        </a:rPr>
                        <a:t>Varchar</a:t>
                      </a:r>
                    </a:p>
                  </a:txBody>
                  <a:tcPr/>
                </a:tc>
                <a:tc>
                  <a:txBody>
                    <a:bodyPr/>
                    <a:lstStyle/>
                    <a:p>
                      <a:pPr algn="ctr"/>
                      <a:r>
                        <a:rPr lang="en-US" sz="1400" b="0" dirty="0">
                          <a:latin typeface="Times New Roman" panose="02020603050405020304" pitchFamily="18" charset="0"/>
                          <a:cs typeface="Times New Roman" panose="02020603050405020304" pitchFamily="18" charset="0"/>
                        </a:rPr>
                        <a:t>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Not null</a:t>
                      </a:r>
                    </a:p>
                  </a:txBody>
                  <a:tcPr/>
                </a:tc>
                <a:tc>
                  <a:txBody>
                    <a:bodyPr/>
                    <a:lstStyle/>
                    <a:p>
                      <a:r>
                        <a:rPr lang="en-US" sz="1400" b="0" dirty="0">
                          <a:latin typeface="Times New Roman" panose="02020603050405020304" pitchFamily="18" charset="0"/>
                          <a:cs typeface="Times New Roman" panose="02020603050405020304" pitchFamily="18" charset="0"/>
                        </a:rPr>
                        <a:t>Use for</a:t>
                      </a:r>
                    </a:p>
                    <a:p>
                      <a:r>
                        <a:rPr lang="en-US" sz="1400" b="0" dirty="0">
                          <a:latin typeface="Times New Roman" panose="02020603050405020304" pitchFamily="18" charset="0"/>
                          <a:cs typeface="Times New Roman" panose="02020603050405020304" pitchFamily="18" charset="0"/>
                        </a:rPr>
                        <a:t>Send message</a:t>
                      </a:r>
                    </a:p>
                  </a:txBody>
                  <a:tcPr/>
                </a:tc>
                <a:extLst>
                  <a:ext uri="{0D108BD9-81ED-4DB2-BD59-A6C34878D82A}">
                    <a16:rowId xmlns:a16="http://schemas.microsoft.com/office/drawing/2014/main" val="2220862331"/>
                  </a:ext>
                </a:extLst>
              </a:tr>
              <a:tr h="471948">
                <a:tc>
                  <a:txBody>
                    <a:bodyPr/>
                    <a:lstStyle/>
                    <a:p>
                      <a:pPr algn="ctr"/>
                      <a:r>
                        <a:rPr lang="en-US" sz="1400" b="0" dirty="0">
                          <a:latin typeface="Times New Roman" panose="02020603050405020304" pitchFamily="18" charset="0"/>
                          <a:cs typeface="Times New Roman" panose="02020603050405020304" pitchFamily="18" charset="0"/>
                        </a:rPr>
                        <a:t>7</a:t>
                      </a:r>
                    </a:p>
                  </a:txBody>
                  <a:tcPr/>
                </a:tc>
                <a:tc>
                  <a:txBody>
                    <a:bodyPr/>
                    <a:lstStyle/>
                    <a:p>
                      <a:pPr algn="ctr"/>
                      <a:r>
                        <a:rPr lang="en-US" sz="1400" b="0" dirty="0">
                          <a:latin typeface="Times New Roman" panose="02020603050405020304" pitchFamily="18" charset="0"/>
                          <a:cs typeface="Times New Roman" panose="02020603050405020304" pitchFamily="18" charset="0"/>
                        </a:rPr>
                        <a:t>attachment</a:t>
                      </a:r>
                    </a:p>
                  </a:txBody>
                  <a:tcPr/>
                </a:tc>
                <a:tc>
                  <a:txBody>
                    <a:bodyPr/>
                    <a:lstStyle/>
                    <a:p>
                      <a:pPr algn="ctr"/>
                      <a:r>
                        <a:rPr lang="en-US" sz="1400" b="0" dirty="0">
                          <a:latin typeface="Times New Roman" panose="02020603050405020304" pitchFamily="18" charset="0"/>
                          <a:cs typeface="Times New Roman" panose="02020603050405020304" pitchFamily="18" charset="0"/>
                        </a:rPr>
                        <a:t>Varchar</a:t>
                      </a:r>
                    </a:p>
                  </a:txBody>
                  <a:tcPr/>
                </a:tc>
                <a:tc>
                  <a:txBody>
                    <a:bodyPr/>
                    <a:lstStyle/>
                    <a:p>
                      <a:pPr algn="ctr"/>
                      <a:r>
                        <a:rPr lang="en-US" sz="1400" b="0" dirty="0">
                          <a:latin typeface="Times New Roman" panose="02020603050405020304" pitchFamily="18" charset="0"/>
                          <a:cs typeface="Times New Roman" panose="02020603050405020304" pitchFamily="18" charset="0"/>
                        </a:rPr>
                        <a:t>20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ea typeface="Times New Roman"/>
                          <a:cs typeface="Times New Roman" panose="02020603050405020304" pitchFamily="18" charset="0"/>
                        </a:rPr>
                        <a:t>Not null</a:t>
                      </a:r>
                    </a:p>
                  </a:txBody>
                  <a:tcPr/>
                </a:tc>
                <a:tc>
                  <a:txBody>
                    <a:bodyPr/>
                    <a:lstStyle/>
                    <a:p>
                      <a:r>
                        <a:rPr lang="en-US" sz="1400" b="0" dirty="0">
                          <a:latin typeface="Times New Roman" panose="02020603050405020304" pitchFamily="18" charset="0"/>
                          <a:cs typeface="Times New Roman" panose="02020603050405020304" pitchFamily="18" charset="0"/>
                        </a:rPr>
                        <a:t>Use for</a:t>
                      </a:r>
                      <a:r>
                        <a:rPr lang="en-US" sz="1400" b="0" baseline="0" dirty="0">
                          <a:latin typeface="Times New Roman" panose="02020603050405020304" pitchFamily="18" charset="0"/>
                          <a:cs typeface="Times New Roman" panose="02020603050405020304" pitchFamily="18" charset="0"/>
                        </a:rPr>
                        <a:t> attach data</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4400886"/>
                  </a:ext>
                </a:extLst>
              </a:tr>
              <a:tr h="501445">
                <a:tc>
                  <a:txBody>
                    <a:bodyPr/>
                    <a:lstStyle/>
                    <a:p>
                      <a:pPr algn="ctr"/>
                      <a:r>
                        <a:rPr lang="en-US" sz="1400" b="0" dirty="0">
                          <a:latin typeface="Times New Roman" panose="02020603050405020304" pitchFamily="18" charset="0"/>
                          <a:cs typeface="Times New Roman" panose="02020603050405020304" pitchFamily="18" charset="0"/>
                        </a:rPr>
                        <a:t>8</a:t>
                      </a:r>
                    </a:p>
                  </a:txBody>
                  <a:tcPr/>
                </a:tc>
                <a:tc>
                  <a:txBody>
                    <a:bodyPr/>
                    <a:lstStyle/>
                    <a:p>
                      <a:pPr algn="ctr"/>
                      <a:r>
                        <a:rPr lang="en-US" sz="1400" b="0" dirty="0" err="1">
                          <a:latin typeface="Times New Roman" panose="02020603050405020304" pitchFamily="18" charset="0"/>
                          <a:cs typeface="Times New Roman" panose="02020603050405020304" pitchFamily="18" charset="0"/>
                        </a:rPr>
                        <a:t>createdate</a:t>
                      </a:r>
                      <a:endParaRPr lang="en-US" sz="1400" b="0" dirty="0">
                        <a:latin typeface="Times New Roman" panose="02020603050405020304" pitchFamily="18" charset="0"/>
                        <a:cs typeface="Times New Roman" panose="02020603050405020304" pitchFamily="18" charset="0"/>
                      </a:endParaRPr>
                    </a:p>
                  </a:txBody>
                  <a:tcPr/>
                </a:tc>
                <a:tc>
                  <a:txBody>
                    <a:bodyPr/>
                    <a:lstStyle/>
                    <a:p>
                      <a:pPr algn="ctr"/>
                      <a:r>
                        <a:rPr lang="en-US" sz="1400" b="0" dirty="0">
                          <a:latin typeface="Times New Roman" panose="02020603050405020304" pitchFamily="18" charset="0"/>
                          <a:cs typeface="Times New Roman" panose="02020603050405020304" pitchFamily="18" charset="0"/>
                        </a:rPr>
                        <a:t>varchar</a:t>
                      </a:r>
                    </a:p>
                  </a:txBody>
                  <a:tcPr/>
                </a:tc>
                <a:tc>
                  <a:txBody>
                    <a:bodyPr/>
                    <a:lstStyle/>
                    <a:p>
                      <a:pPr algn="ctr"/>
                      <a:r>
                        <a:rPr lang="en-US" sz="1400" b="0" dirty="0">
                          <a:latin typeface="Times New Roman" panose="02020603050405020304" pitchFamily="18" charset="0"/>
                          <a:cs typeface="Times New Roman" panose="02020603050405020304" pitchFamily="18" charset="0"/>
                        </a:rPr>
                        <a:t>20</a:t>
                      </a:r>
                    </a:p>
                  </a:txBody>
                  <a:tcPr/>
                </a:tc>
                <a:tc>
                  <a:txBody>
                    <a:bodyPr/>
                    <a:lstStyle/>
                    <a:p>
                      <a:pPr marL="0" marR="0" algn="ctr">
                        <a:lnSpc>
                          <a:spcPct val="115000"/>
                        </a:lnSpc>
                        <a:spcBef>
                          <a:spcPts val="0"/>
                        </a:spcBef>
                        <a:spcAft>
                          <a:spcPts val="0"/>
                        </a:spcAft>
                      </a:pPr>
                      <a:r>
                        <a:rPr lang="en-US" sz="1400" b="0" dirty="0">
                          <a:latin typeface="Times New Roman" panose="02020603050405020304" pitchFamily="18" charset="0"/>
                          <a:ea typeface="Times New Roman"/>
                          <a:cs typeface="Times New Roman" panose="02020603050405020304" pitchFamily="18" charset="0"/>
                        </a:rPr>
                        <a:t>Not null</a:t>
                      </a:r>
                    </a:p>
                  </a:txBody>
                  <a:tcPr/>
                </a:tc>
                <a:tc>
                  <a:txBody>
                    <a:bodyPr/>
                    <a:lstStyle/>
                    <a:p>
                      <a:r>
                        <a:rPr lang="en-US" sz="1400" b="0" dirty="0">
                          <a:latin typeface="Times New Roman" panose="02020603050405020304" pitchFamily="18" charset="0"/>
                          <a:cs typeface="Times New Roman" panose="02020603050405020304" pitchFamily="18" charset="0"/>
                        </a:rPr>
                        <a:t>Use for create date</a:t>
                      </a:r>
                    </a:p>
                  </a:txBody>
                  <a:tcPr/>
                </a:tc>
                <a:extLst>
                  <a:ext uri="{0D108BD9-81ED-4DB2-BD59-A6C34878D82A}">
                    <a16:rowId xmlns:a16="http://schemas.microsoft.com/office/drawing/2014/main" val="2021786503"/>
                  </a:ext>
                </a:extLst>
              </a:tr>
            </a:tbl>
          </a:graphicData>
        </a:graphic>
      </p:graphicFrame>
      <p:sp>
        <p:nvSpPr>
          <p:cNvPr id="5" name="Rectangle 4"/>
          <p:cNvSpPr/>
          <p:nvPr/>
        </p:nvSpPr>
        <p:spPr>
          <a:xfrm>
            <a:off x="260557" y="97822"/>
            <a:ext cx="6096000" cy="1323439"/>
          </a:xfrm>
          <a:prstGeom prst="rect">
            <a:avLst/>
          </a:prstGeom>
        </p:spPr>
        <p:txBody>
          <a:bodyPr>
            <a:spAutoFit/>
          </a:bodyPr>
          <a:lstStyle/>
          <a:p>
            <a:pPr lvl="0" fontAlgn="base">
              <a:spcBef>
                <a:spcPct val="0"/>
              </a:spcBef>
              <a:spcAft>
                <a:spcPct val="0"/>
              </a:spcAft>
            </a:pPr>
            <a:r>
              <a:rPr lang="en-US" sz="1600" b="1" dirty="0">
                <a:solidFill>
                  <a:srgbClr val="000000"/>
                </a:solidFill>
                <a:latin typeface="Times New Roman" panose="02020603050405020304" pitchFamily="18" charset="0"/>
                <a:ea typeface="Calibri" pitchFamily="34" charset="0"/>
                <a:cs typeface="Times New Roman" panose="02020603050405020304" pitchFamily="18" charset="0"/>
              </a:rPr>
              <a:t>12.paymentinquiry:-</a:t>
            </a:r>
            <a:endParaRPr lang="en-US" sz="1600" dirty="0">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lang="en-US" sz="1600" b="1" dirty="0">
                <a:solidFill>
                  <a:srgbClr val="000000"/>
                </a:solidFill>
                <a:latin typeface="Times New Roman" panose="02020603050405020304" pitchFamily="18" charset="0"/>
                <a:ea typeface="Calibri" pitchFamily="34" charset="0"/>
                <a:cs typeface="Times New Roman" panose="02020603050405020304" pitchFamily="18" charset="0"/>
              </a:rPr>
              <a:t>Table Name  : </a:t>
            </a:r>
            <a:r>
              <a:rPr lang="en-US" sz="1600" b="1" dirty="0" err="1">
                <a:solidFill>
                  <a:srgbClr val="000000"/>
                </a:solidFill>
                <a:latin typeface="Times New Roman" panose="02020603050405020304" pitchFamily="18" charset="0"/>
                <a:ea typeface="Calibri" pitchFamily="34" charset="0"/>
                <a:cs typeface="Times New Roman" panose="02020603050405020304" pitchFamily="18" charset="0"/>
              </a:rPr>
              <a:t>paymentinquiry</a:t>
            </a:r>
            <a:endParaRPr lang="en-US" sz="1600" dirty="0">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lang="en-US" sz="1600" b="1" dirty="0">
                <a:solidFill>
                  <a:srgbClr val="000000"/>
                </a:solidFill>
                <a:latin typeface="Times New Roman" panose="02020603050405020304" pitchFamily="18" charset="0"/>
                <a:ea typeface="Calibri" pitchFamily="34" charset="0"/>
                <a:cs typeface="Times New Roman" panose="02020603050405020304" pitchFamily="18" charset="0"/>
              </a:rPr>
              <a:t>Description: This table is used for </a:t>
            </a:r>
            <a:r>
              <a:rPr lang="en-US" sz="1600" b="1" dirty="0" err="1">
                <a:solidFill>
                  <a:srgbClr val="000000"/>
                </a:solidFill>
                <a:latin typeface="Times New Roman" panose="02020603050405020304" pitchFamily="18" charset="0"/>
                <a:ea typeface="Calibri" pitchFamily="34" charset="0"/>
                <a:cs typeface="Times New Roman" panose="02020603050405020304" pitchFamily="18" charset="0"/>
              </a:rPr>
              <a:t>paymentinquiry</a:t>
            </a:r>
            <a:r>
              <a:rPr lang="en-US" sz="1600" b="1" dirty="0">
                <a:solidFill>
                  <a:srgbClr val="000000"/>
                </a:solidFill>
                <a:latin typeface="Times New Roman" panose="02020603050405020304" pitchFamily="18" charset="0"/>
                <a:ea typeface="Calibri" pitchFamily="34" charset="0"/>
                <a:cs typeface="Times New Roman" panose="02020603050405020304" pitchFamily="18" charset="0"/>
              </a:rPr>
              <a:t> detail.</a:t>
            </a:r>
            <a:endParaRPr 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33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0525958"/>
              </p:ext>
            </p:extLst>
          </p:nvPr>
        </p:nvGraphicFramePr>
        <p:xfrm>
          <a:off x="1676400" y="841358"/>
          <a:ext cx="8839200" cy="5832533"/>
        </p:xfrm>
        <a:graphic>
          <a:graphicData uri="http://schemas.openxmlformats.org/drawingml/2006/table">
            <a:tbl>
              <a:tblPr/>
              <a:tblGrid>
                <a:gridCol w="2598754">
                  <a:extLst>
                    <a:ext uri="{9D8B030D-6E8A-4147-A177-3AD203B41FA5}">
                      <a16:colId xmlns:a16="http://schemas.microsoft.com/office/drawing/2014/main" val="20000"/>
                    </a:ext>
                  </a:extLst>
                </a:gridCol>
                <a:gridCol w="6240446">
                  <a:extLst>
                    <a:ext uri="{9D8B030D-6E8A-4147-A177-3AD203B41FA5}">
                      <a16:colId xmlns:a16="http://schemas.microsoft.com/office/drawing/2014/main" val="20001"/>
                    </a:ext>
                  </a:extLst>
                </a:gridCol>
              </a:tblGrid>
              <a:tr h="599864">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Project Title</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2865755" algn="ctr"/>
                          <a:tab pos="5731510" algn="r"/>
                        </a:tabLst>
                        <a:defRPr/>
                      </a:pPr>
                      <a:r>
                        <a:rPr lang="en-IN" altLang="en-US" sz="1400" b="1" dirty="0">
                          <a:latin typeface="Times New Roman" panose="02020603050405020304" pitchFamily="18" charset="0"/>
                          <a:cs typeface="Times New Roman" panose="02020603050405020304" pitchFamily="18" charset="0"/>
                        </a:rPr>
                        <a:t>Travel Planner</a:t>
                      </a:r>
                      <a:endParaRPr lang="en-US" altLang="en-US" sz="1400" b="1" dirty="0"/>
                    </a:p>
                    <a:p>
                      <a:pPr>
                        <a:spcAft>
                          <a:spcPts val="0"/>
                        </a:spcAft>
                        <a:tabLst>
                          <a:tab pos="2865755" algn="ctr"/>
                          <a:tab pos="5731510" algn="r"/>
                        </a:tabLst>
                      </a:pPr>
                      <a:endParaRPr lang="en-GB" sz="1800" b="1" dirty="0">
                        <a:latin typeface="+mn-lt"/>
                        <a:ea typeface="Times New Roman"/>
                        <a:cs typeface="Times New Roman"/>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06622">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Project Objective</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The</a:t>
                      </a:r>
                      <a:r>
                        <a:rPr lang="en-US" sz="1400" baseline="0" dirty="0">
                          <a:latin typeface="Times New Roman" pitchFamily="18" charset="0"/>
                          <a:cs typeface="Times New Roman" pitchFamily="18" charset="0"/>
                        </a:rPr>
                        <a:t> main objective of  Travel Planner this is  </a:t>
                      </a:r>
                      <a:r>
                        <a:rPr lang="en-US" sz="1400" dirty="0">
                          <a:latin typeface="Times New Roman" pitchFamily="18" charset="0"/>
                          <a:cs typeface="Times New Roman" pitchFamily="18" charset="0"/>
                        </a:rPr>
                        <a:t>used to provide the facility to customers online Book travels and restaurant of their choices.   </a:t>
                      </a:r>
                      <a:r>
                        <a:rPr lang="en-US" sz="1400" dirty="0">
                          <a:solidFill>
                            <a:schemeClr val="dk1"/>
                          </a:solidFill>
                          <a:latin typeface="Times New Roman" pitchFamily="18" charset="0"/>
                          <a:cs typeface="Times New Roman" pitchFamily="18" charset="0"/>
                        </a:rPr>
                        <a:t>In this Application contains different kinds of membership</a:t>
                      </a:r>
                      <a:r>
                        <a:rPr lang="en-US" sz="1400" baseline="0" dirty="0">
                          <a:solidFill>
                            <a:schemeClr val="dk1"/>
                          </a:solidFill>
                          <a:latin typeface="Times New Roman" pitchFamily="18" charset="0"/>
                          <a:cs typeface="Times New Roman" pitchFamily="18" charset="0"/>
                        </a:rPr>
                        <a:t> </a:t>
                      </a:r>
                      <a:r>
                        <a:rPr lang="en-US" sz="1400" dirty="0">
                          <a:solidFill>
                            <a:schemeClr val="dk1"/>
                          </a:solidFill>
                          <a:latin typeface="Times New Roman" pitchFamily="18" charset="0"/>
                          <a:cs typeface="Times New Roman" pitchFamily="18" charset="0"/>
                        </a:rPr>
                        <a:t>plans, offers, </a:t>
                      </a:r>
                    </a:p>
                    <a:p>
                      <a:pPr>
                        <a:buNone/>
                      </a:pPr>
                      <a:r>
                        <a:rPr lang="en-US" sz="1400" dirty="0">
                          <a:solidFill>
                            <a:schemeClr val="dk1"/>
                          </a:solidFill>
                          <a:latin typeface="Times New Roman" pitchFamily="18" charset="0"/>
                          <a:cs typeface="Times New Roman" pitchFamily="18" charset="0"/>
                        </a:rPr>
                        <a:t>tourist  can able to search different type of Hotels/</a:t>
                      </a:r>
                      <a:r>
                        <a:rPr lang="en-US" sz="1400" dirty="0">
                          <a:latin typeface="Times New Roman" pitchFamily="18" charset="0"/>
                          <a:cs typeface="Times New Roman" pitchFamily="18" charset="0"/>
                        </a:rPr>
                        <a:t> restaurant </a:t>
                      </a:r>
                      <a:r>
                        <a:rPr lang="en-US" sz="1400" dirty="0">
                          <a:solidFill>
                            <a:schemeClr val="dk1"/>
                          </a:solidFill>
                          <a:latin typeface="Times New Roman" pitchFamily="18" charset="0"/>
                          <a:cs typeface="Times New Roman" pitchFamily="18" charset="0"/>
                        </a:rPr>
                        <a:t>t and packages</a:t>
                      </a:r>
                      <a:endParaRPr kumimoji="0" lang="en-US" sz="1400" b="0" i="0" u="none" strike="noStrike" cap="none" normalizeH="0" baseline="0" dirty="0">
                        <a:ln>
                          <a:noFill/>
                        </a:ln>
                        <a:solidFill>
                          <a:srgbClr val="000000"/>
                        </a:solidFill>
                        <a:effectLst/>
                        <a:latin typeface="Times New Roman" pitchFamily="18" charset="0"/>
                        <a:cs typeface="Times New Roman" pitchFamily="18" charset="0"/>
                      </a:endParaRPr>
                    </a:p>
                    <a:p>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1661">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Types Of Application</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2865755" algn="ctr"/>
                          <a:tab pos="5731510" algn="r"/>
                        </a:tabLst>
                      </a:pPr>
                      <a:r>
                        <a:rPr lang="en-GB" sz="1400" dirty="0">
                          <a:latin typeface="Times New Roman" panose="02020603050405020304" pitchFamily="18" charset="0"/>
                          <a:ea typeface="Times New Roman"/>
                          <a:cs typeface="Times New Roman" panose="02020603050405020304" pitchFamily="18" charset="0"/>
                        </a:rPr>
                        <a:t>Web &amp; Application</a:t>
                      </a:r>
                      <a:r>
                        <a:rPr lang="en-GB" sz="1400" baseline="0" dirty="0">
                          <a:latin typeface="Times New Roman" panose="02020603050405020304" pitchFamily="18" charset="0"/>
                          <a:ea typeface="Times New Roman"/>
                          <a:cs typeface="Times New Roman" panose="02020603050405020304" pitchFamily="18" charset="0"/>
                        </a:rPr>
                        <a:t> Mobile</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0454">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Front –End Tools</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ASP.NET ( C#, </a:t>
                      </a:r>
                      <a:r>
                        <a:rPr lang="en-US" sz="1400" dirty="0" err="1"/>
                        <a:t>.Net</a:t>
                      </a:r>
                      <a:r>
                        <a:rPr lang="en-US" sz="1400" dirty="0"/>
                        <a:t> 4.5) </a:t>
                      </a:r>
                      <a:endParaRPr lang="en-US" sz="1400" dirty="0">
                        <a:latin typeface="Times New Roman" pitchFamily="18" charset="0"/>
                        <a:ea typeface="Calibri"/>
                        <a:cs typeface="Times New Roman"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0454">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Back –End Tools                    </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mn-lt"/>
                          <a:ea typeface="+mn-ea"/>
                          <a:cs typeface="+mn-cs"/>
                        </a:rPr>
                        <a:t>MY</a:t>
                      </a:r>
                      <a:r>
                        <a:rPr lang="en-US" sz="1400" baseline="0" dirty="0">
                          <a:latin typeface="+mn-lt"/>
                          <a:ea typeface="+mn-ea"/>
                          <a:cs typeface="+mn-cs"/>
                        </a:rPr>
                        <a:t> SQL 5.5.8</a:t>
                      </a:r>
                      <a:endParaRPr lang="en-US" sz="1400" dirty="0">
                        <a:latin typeface="Times New Roman" pitchFamily="18" charset="0"/>
                        <a:ea typeface="Calibri"/>
                        <a:cs typeface="Times New Roman"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8709">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Other Tools</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u="none" strike="noStrike" cap="none" normalizeH="0" baseline="0" dirty="0">
                          <a:ln>
                            <a:noFill/>
                          </a:ln>
                          <a:effectLst/>
                          <a:latin typeface="Times New Roman" pitchFamily="18" charset="0"/>
                          <a:cs typeface="Times New Roman" pitchFamily="18" charset="0"/>
                        </a:rPr>
                        <a:t>JavaScript, </a:t>
                      </a:r>
                      <a:r>
                        <a:rPr kumimoji="0" lang="en-US" sz="1400" u="none" strike="noStrike" cap="none" normalizeH="0" baseline="0" dirty="0" err="1">
                          <a:ln>
                            <a:noFill/>
                          </a:ln>
                          <a:effectLst/>
                          <a:latin typeface="Times New Roman" pitchFamily="18" charset="0"/>
                          <a:cs typeface="Times New Roman" pitchFamily="18" charset="0"/>
                        </a:rPr>
                        <a:t>Jquery</a:t>
                      </a:r>
                      <a:r>
                        <a:rPr kumimoji="0" lang="en-US" sz="1400" u="none" strike="noStrike" cap="none" normalizeH="0" baseline="0" dirty="0">
                          <a:ln>
                            <a:noFill/>
                          </a:ln>
                          <a:effectLst/>
                          <a:latin typeface="Times New Roman" pitchFamily="18" charset="0"/>
                          <a:cs typeface="Times New Roman" pitchFamily="18" charset="0"/>
                        </a:rPr>
                        <a:t>, </a:t>
                      </a:r>
                      <a:r>
                        <a:rPr kumimoji="0" lang="en-US" sz="1400" u="none" strike="noStrike" cap="none" normalizeH="0" baseline="0" dirty="0" err="1">
                          <a:ln>
                            <a:noFill/>
                          </a:ln>
                          <a:effectLst/>
                          <a:latin typeface="Times New Roman" pitchFamily="18" charset="0"/>
                          <a:cs typeface="Times New Roman" pitchFamily="18" charset="0"/>
                        </a:rPr>
                        <a:t>Ms</a:t>
                      </a:r>
                      <a:r>
                        <a:rPr kumimoji="0" lang="en-US" sz="1400" u="none" strike="noStrike" cap="none" normalizeH="0" baseline="0" dirty="0">
                          <a:ln>
                            <a:noFill/>
                          </a:ln>
                          <a:effectLst/>
                          <a:latin typeface="Times New Roman" pitchFamily="18" charset="0"/>
                          <a:cs typeface="Times New Roman" pitchFamily="18" charset="0"/>
                        </a:rPr>
                        <a:t> Office , </a:t>
                      </a:r>
                      <a:r>
                        <a:rPr kumimoji="0" lang="en-US" sz="1400" u="none" strike="noStrike" cap="none" normalizeH="0" baseline="0" err="1">
                          <a:ln>
                            <a:noFill/>
                          </a:ln>
                          <a:effectLst/>
                          <a:latin typeface="Times New Roman" pitchFamily="18" charset="0"/>
                          <a:cs typeface="Times New Roman" pitchFamily="18" charset="0"/>
                        </a:rPr>
                        <a:t>Ms</a:t>
                      </a:r>
                      <a:r>
                        <a:rPr kumimoji="0" lang="en-US" sz="1400" u="none" strike="noStrike" cap="none" normalizeH="0" baseline="0">
                          <a:ln>
                            <a:noFill/>
                          </a:ln>
                          <a:effectLst/>
                          <a:latin typeface="Times New Roman" pitchFamily="18" charset="0"/>
                          <a:cs typeface="Times New Roman" pitchFamily="18" charset="0"/>
                        </a:rPr>
                        <a:t> visio</a:t>
                      </a:r>
                      <a:endParaRPr kumimoji="0" lang="en-US" sz="1400" u="none" strike="noStrike" cap="none" normalizeH="0" baseline="0" dirty="0">
                        <a:ln>
                          <a:noFill/>
                        </a:ln>
                        <a:effectLst/>
                        <a:latin typeface="Times New Roman" pitchFamily="18" charset="0"/>
                        <a:cs typeface="Times New Roman"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0626">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Internal Guide</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2865755" algn="ctr"/>
                          <a:tab pos="5731510" algn="r"/>
                        </a:tabLst>
                      </a:pPr>
                      <a:r>
                        <a:rPr lang="en-IN" sz="1400" b="0" i="0" dirty="0" err="1">
                          <a:latin typeface="Times New Roman" panose="02020603050405020304" pitchFamily="18" charset="0"/>
                          <a:ea typeface="Times New Roman"/>
                          <a:cs typeface="Times New Roman" panose="02020603050405020304" pitchFamily="18" charset="0"/>
                        </a:rPr>
                        <a:t>Prof.Mayur</a:t>
                      </a:r>
                      <a:r>
                        <a:rPr lang="en-IN" sz="1400" b="0" i="0" dirty="0">
                          <a:latin typeface="Times New Roman" panose="02020603050405020304" pitchFamily="18" charset="0"/>
                          <a:ea typeface="Times New Roman"/>
                          <a:cs typeface="Times New Roman" panose="02020603050405020304" pitchFamily="18" charset="0"/>
                        </a:rPr>
                        <a:t> </a:t>
                      </a:r>
                      <a:r>
                        <a:rPr lang="en-IN" sz="1400" b="0" i="0" dirty="0" err="1">
                          <a:latin typeface="Times New Roman" panose="02020603050405020304" pitchFamily="18" charset="0"/>
                          <a:ea typeface="Times New Roman"/>
                          <a:cs typeface="Times New Roman" panose="02020603050405020304" pitchFamily="18" charset="0"/>
                        </a:rPr>
                        <a:t>Parmar</a:t>
                      </a:r>
                      <a:r>
                        <a:rPr lang="en-IN" sz="1400" b="0" i="0" dirty="0">
                          <a:latin typeface="Times New Roman" panose="02020603050405020304" pitchFamily="18" charset="0"/>
                          <a:ea typeface="Times New Roman"/>
                          <a:cs typeface="Times New Roman" panose="02020603050405020304" pitchFamily="18" charset="0"/>
                        </a:rPr>
                        <a:t> </a:t>
                      </a:r>
                      <a:endParaRPr lang="en-GB" sz="1400" b="0" i="0" dirty="0">
                        <a:latin typeface="Times New Roman" panose="02020603050405020304" pitchFamily="18" charset="0"/>
                        <a:ea typeface="Times New Roman"/>
                        <a:cs typeface="Times New Roman" panose="02020603050405020304"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0454">
                <a:tc>
                  <a:txBody>
                    <a:bodyPr/>
                    <a:lstStyle/>
                    <a:p>
                      <a:pPr>
                        <a:spcAft>
                          <a:spcPts val="0"/>
                        </a:spcAft>
                        <a:tabLst>
                          <a:tab pos="2865755" algn="ctr"/>
                          <a:tab pos="5731510" algn="r"/>
                        </a:tabLst>
                      </a:pPr>
                      <a:r>
                        <a:rPr lang="en-GB" sz="1400" dirty="0">
                          <a:latin typeface="Times New Roman" panose="02020603050405020304" pitchFamily="18" charset="0"/>
                          <a:ea typeface="Times New Roman"/>
                          <a:cs typeface="Times New Roman" panose="02020603050405020304" pitchFamily="18" charset="0"/>
                        </a:rPr>
                        <a:t>External Guide</a:t>
                      </a: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2865755" algn="ctr"/>
                          <a:tab pos="5731510" algn="r"/>
                        </a:tabLst>
                      </a:pPr>
                      <a:r>
                        <a:rPr lang="en-GB" sz="1400" dirty="0" err="1">
                          <a:latin typeface="Times New Roman" panose="02020603050405020304" pitchFamily="18" charset="0"/>
                          <a:ea typeface="Times New Roman"/>
                          <a:cs typeface="Times New Roman" panose="02020603050405020304" pitchFamily="18" charset="0"/>
                        </a:rPr>
                        <a:t>Mr.</a:t>
                      </a:r>
                      <a:r>
                        <a:rPr lang="en-GB" sz="1400" dirty="0">
                          <a:latin typeface="Times New Roman" panose="02020603050405020304" pitchFamily="18" charset="0"/>
                          <a:ea typeface="Times New Roman"/>
                          <a:cs typeface="Times New Roman" panose="02020603050405020304" pitchFamily="18" charset="0"/>
                        </a:rPr>
                        <a:t> </a:t>
                      </a:r>
                      <a:r>
                        <a:rPr lang="en-GB" sz="1400" dirty="0" err="1">
                          <a:latin typeface="Times New Roman" panose="02020603050405020304" pitchFamily="18" charset="0"/>
                          <a:ea typeface="Times New Roman"/>
                          <a:cs typeface="Times New Roman" panose="02020603050405020304" pitchFamily="18" charset="0"/>
                        </a:rPr>
                        <a:t>Kuldeep</a:t>
                      </a:r>
                      <a:r>
                        <a:rPr lang="en-GB" sz="1400" dirty="0">
                          <a:latin typeface="Times New Roman" panose="02020603050405020304" pitchFamily="18" charset="0"/>
                          <a:ea typeface="Times New Roman"/>
                          <a:cs typeface="Times New Roman" panose="02020603050405020304" pitchFamily="18" charset="0"/>
                        </a:rPr>
                        <a:t> </a:t>
                      </a:r>
                      <a:r>
                        <a:rPr lang="en-GB" sz="1400" dirty="0" err="1">
                          <a:latin typeface="Times New Roman" panose="02020603050405020304" pitchFamily="18" charset="0"/>
                          <a:ea typeface="Times New Roman"/>
                          <a:cs typeface="Times New Roman" panose="02020603050405020304" pitchFamily="18" charset="0"/>
                        </a:rPr>
                        <a:t>Virpura</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0454">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Time Duration</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2865755" algn="ctr"/>
                          <a:tab pos="5731510" algn="r"/>
                        </a:tabLst>
                      </a:pPr>
                      <a:r>
                        <a:rPr lang="en-GB" sz="1400" dirty="0">
                          <a:latin typeface="Times New Roman" panose="02020603050405020304" pitchFamily="18" charset="0"/>
                          <a:ea typeface="Times New Roman"/>
                          <a:cs typeface="Times New Roman" panose="02020603050405020304" pitchFamily="18" charset="0"/>
                        </a:rPr>
                        <a:t>5</a:t>
                      </a:r>
                      <a:r>
                        <a:rPr lang="en-GB" sz="1400">
                          <a:latin typeface="Times New Roman" panose="02020603050405020304" pitchFamily="18" charset="0"/>
                          <a:ea typeface="Times New Roman"/>
                          <a:cs typeface="Times New Roman" panose="02020603050405020304" pitchFamily="18" charset="0"/>
                        </a:rPr>
                        <a:t> </a:t>
                      </a:r>
                      <a:r>
                        <a:rPr lang="en-GB" sz="1400" dirty="0">
                          <a:latin typeface="Times New Roman" panose="02020603050405020304" pitchFamily="18" charset="0"/>
                          <a:ea typeface="Times New Roman"/>
                          <a:cs typeface="Times New Roman" panose="02020603050405020304" pitchFamily="18" charset="0"/>
                        </a:rPr>
                        <a:t>Months</a:t>
                      </a: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30454">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Submitted To</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tab pos="2865755" algn="ctr"/>
                          <a:tab pos="5731510" algn="r"/>
                        </a:tabLst>
                        <a:defRPr/>
                      </a:pPr>
                      <a:r>
                        <a:rPr lang="en-US" sz="1400" dirty="0"/>
                        <a:t>SMT</a:t>
                      </a:r>
                      <a:r>
                        <a:rPr lang="en-US" sz="1400" baseline="0" dirty="0"/>
                        <a:t> V.V.SHAH</a:t>
                      </a:r>
                      <a:r>
                        <a:rPr lang="en-US" sz="1400" dirty="0"/>
                        <a:t> MSC(CA &amp; IT) INSTITUTE</a:t>
                      </a:r>
                      <a:r>
                        <a:rPr lang="en-US" sz="1400" baseline="0" dirty="0"/>
                        <a:t> MODASA-383315</a:t>
                      </a:r>
                      <a:endParaRPr lang="en-US" sz="1400" dirty="0">
                        <a:latin typeface="Times New Roman" pitchFamily="18" charset="0"/>
                        <a:ea typeface="Calibri"/>
                        <a:cs typeface="Times New Roman"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97883">
                <a:tc>
                  <a:txBody>
                    <a:bodyPr/>
                    <a:lstStyle/>
                    <a:p>
                      <a:pPr>
                        <a:spcAft>
                          <a:spcPts val="0"/>
                        </a:spcAft>
                        <a:tabLst>
                          <a:tab pos="2865755" algn="ctr"/>
                          <a:tab pos="5731510" algn="r"/>
                        </a:tabLst>
                      </a:pPr>
                      <a:r>
                        <a:rPr lang="en-US" sz="1400" dirty="0">
                          <a:latin typeface="Times New Roman" panose="02020603050405020304" pitchFamily="18" charset="0"/>
                          <a:ea typeface="Times New Roman"/>
                          <a:cs typeface="Times New Roman" panose="02020603050405020304" pitchFamily="18" charset="0"/>
                        </a:rPr>
                        <a:t>Developed By</a:t>
                      </a:r>
                      <a:endParaRPr lang="en-GB" sz="1400" dirty="0">
                        <a:latin typeface="Times New Roman" panose="02020603050405020304" pitchFamily="18" charset="0"/>
                        <a:ea typeface="Times New Roman"/>
                        <a:cs typeface="Times New Roman" panose="02020603050405020304" pitchFamily="18" charset="0"/>
                      </a:endParaRPr>
                    </a:p>
                  </a:txBody>
                  <a:tcPr marL="64729" marR="64729" marT="32360" marB="3236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2865755" algn="ctr"/>
                          <a:tab pos="5731510" algn="r"/>
                        </a:tabLst>
                      </a:pPr>
                      <a:r>
                        <a:rPr lang="en-GB" sz="1400" b="0" baseline="0" dirty="0" err="1">
                          <a:latin typeface="Sitka Small Semibold" pitchFamily="2" charset="0"/>
                          <a:ea typeface="Times New Roman"/>
                          <a:cs typeface="Times New Roman" panose="02020603050405020304" pitchFamily="18" charset="0"/>
                        </a:rPr>
                        <a:t>Pranshu</a:t>
                      </a:r>
                      <a:r>
                        <a:rPr lang="en-GB" sz="1400" b="0" baseline="0" dirty="0">
                          <a:latin typeface="Sitka Small Semibold" pitchFamily="2" charset="0"/>
                          <a:ea typeface="Times New Roman"/>
                          <a:cs typeface="Times New Roman" panose="02020603050405020304" pitchFamily="18" charset="0"/>
                        </a:rPr>
                        <a:t> </a:t>
                      </a:r>
                      <a:r>
                        <a:rPr lang="en-GB" sz="1400" b="0" baseline="0" dirty="0" err="1">
                          <a:latin typeface="Sitka Small Semibold" pitchFamily="2" charset="0"/>
                          <a:ea typeface="Times New Roman"/>
                          <a:cs typeface="Times New Roman" panose="02020603050405020304" pitchFamily="18" charset="0"/>
                        </a:rPr>
                        <a:t>Trivedi</a:t>
                      </a:r>
                      <a:endParaRPr lang="en-GB" sz="1400" b="0" baseline="0" dirty="0">
                        <a:latin typeface="Sitka Small Semibold" pitchFamily="2" charset="0"/>
                        <a:ea typeface="Times New Roman"/>
                        <a:cs typeface="Times New Roman" panose="02020603050405020304" pitchFamily="18" charset="0"/>
                      </a:endParaRPr>
                    </a:p>
                    <a:p>
                      <a:pPr>
                        <a:spcAft>
                          <a:spcPts val="0"/>
                        </a:spcAft>
                        <a:tabLst>
                          <a:tab pos="2865755" algn="ctr"/>
                          <a:tab pos="5731510" algn="r"/>
                        </a:tabLst>
                      </a:pPr>
                      <a:r>
                        <a:rPr lang="en-GB" sz="1400" b="0" baseline="0" dirty="0" err="1">
                          <a:latin typeface="Sitka Small Semibold" pitchFamily="2" charset="0"/>
                          <a:ea typeface="Times New Roman"/>
                          <a:cs typeface="Times New Roman" panose="02020603050405020304" pitchFamily="18" charset="0"/>
                        </a:rPr>
                        <a:t>Krunal</a:t>
                      </a:r>
                      <a:r>
                        <a:rPr lang="en-GB" sz="1400" b="0" baseline="0" dirty="0">
                          <a:latin typeface="Sitka Small Semibold" pitchFamily="2" charset="0"/>
                          <a:ea typeface="Times New Roman"/>
                          <a:cs typeface="Times New Roman" panose="02020603050405020304" pitchFamily="18" charset="0"/>
                        </a:rPr>
                        <a:t> </a:t>
                      </a:r>
                      <a:r>
                        <a:rPr lang="en-GB" sz="1400" b="0" baseline="0" dirty="0" err="1">
                          <a:latin typeface="Sitka Small Semibold" pitchFamily="2" charset="0"/>
                          <a:ea typeface="Times New Roman"/>
                          <a:cs typeface="Times New Roman" panose="02020603050405020304" pitchFamily="18" charset="0"/>
                        </a:rPr>
                        <a:t>Pranami</a:t>
                      </a:r>
                      <a:endParaRPr lang="en-US" sz="1400" b="0" dirty="0">
                        <a:latin typeface="Sitka Small Semibold" pitchFamily="2" charset="0"/>
                        <a:ea typeface="Times New Roman"/>
                        <a:cs typeface="Times New Roman" panose="02020603050405020304" pitchFamily="18" charset="0"/>
                      </a:endParaRPr>
                    </a:p>
                  </a:txBody>
                  <a:tcPr marL="64729" marR="64729" marT="32360" marB="3236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6184" name="TextBox 2"/>
          <p:cNvSpPr txBox="1">
            <a:spLocks noChangeArrowheads="1"/>
          </p:cNvSpPr>
          <p:nvPr/>
        </p:nvSpPr>
        <p:spPr bwMode="auto">
          <a:xfrm>
            <a:off x="0" y="144486"/>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b="1" u="sng" dirty="0">
                <a:latin typeface="Times New Roman" panose="02020603050405020304" pitchFamily="18" charset="0"/>
                <a:cs typeface="Times New Roman" panose="02020603050405020304" pitchFamily="18" charset="0"/>
              </a:rPr>
              <a:t>PROJECT PROFILE</a:t>
            </a:r>
          </a:p>
        </p:txBody>
      </p:sp>
    </p:spTree>
    <p:extLst>
      <p:ext uri="{BB962C8B-B14F-4D97-AF65-F5344CB8AC3E}">
        <p14:creationId xmlns:p14="http://schemas.microsoft.com/office/powerpoint/2010/main" val="2707806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9837298"/>
              </p:ext>
            </p:extLst>
          </p:nvPr>
        </p:nvGraphicFramePr>
        <p:xfrm>
          <a:off x="250520" y="1728740"/>
          <a:ext cx="11536470" cy="4462158"/>
        </p:xfrm>
        <a:graphic>
          <a:graphicData uri="http://schemas.openxmlformats.org/drawingml/2006/table">
            <a:tbl>
              <a:tblPr/>
              <a:tblGrid>
                <a:gridCol w="608875">
                  <a:extLst>
                    <a:ext uri="{9D8B030D-6E8A-4147-A177-3AD203B41FA5}">
                      <a16:colId xmlns:a16="http://schemas.microsoft.com/office/drawing/2014/main" val="20000"/>
                    </a:ext>
                  </a:extLst>
                </a:gridCol>
                <a:gridCol w="2185519">
                  <a:extLst>
                    <a:ext uri="{9D8B030D-6E8A-4147-A177-3AD203B41FA5}">
                      <a16:colId xmlns:a16="http://schemas.microsoft.com/office/drawing/2014/main" val="20001"/>
                    </a:ext>
                  </a:extLst>
                </a:gridCol>
                <a:gridCol w="2185519">
                  <a:extLst>
                    <a:ext uri="{9D8B030D-6E8A-4147-A177-3AD203B41FA5}">
                      <a16:colId xmlns:a16="http://schemas.microsoft.com/office/drawing/2014/main" val="20002"/>
                    </a:ext>
                  </a:extLst>
                </a:gridCol>
                <a:gridCol w="2185519">
                  <a:extLst>
                    <a:ext uri="{9D8B030D-6E8A-4147-A177-3AD203B41FA5}">
                      <a16:colId xmlns:a16="http://schemas.microsoft.com/office/drawing/2014/main" val="20003"/>
                    </a:ext>
                  </a:extLst>
                </a:gridCol>
                <a:gridCol w="2185519">
                  <a:extLst>
                    <a:ext uri="{9D8B030D-6E8A-4147-A177-3AD203B41FA5}">
                      <a16:colId xmlns:a16="http://schemas.microsoft.com/office/drawing/2014/main" val="20004"/>
                    </a:ext>
                  </a:extLst>
                </a:gridCol>
                <a:gridCol w="2185519">
                  <a:extLst>
                    <a:ext uri="{9D8B030D-6E8A-4147-A177-3AD203B41FA5}">
                      <a16:colId xmlns:a16="http://schemas.microsoft.com/office/drawing/2014/main" val="20005"/>
                    </a:ext>
                  </a:extLst>
                </a:gridCol>
              </a:tblGrid>
              <a:tr h="638376">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32263">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plan_id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0217">
                <a:tc>
                  <a:txBody>
                    <a:bodyPr/>
                    <a:lstStyle/>
                    <a:p>
                      <a:pPr marL="0" marR="0" algn="ctr">
                        <a:lnSpc>
                          <a:spcPct val="115000"/>
                        </a:lnSpc>
                        <a:spcBef>
                          <a:spcPts val="0"/>
                        </a:spcBef>
                        <a:spcAft>
                          <a:spcPts val="0"/>
                        </a:spcAft>
                      </a:pPr>
                      <a:r>
                        <a:rPr lang="en-US" sz="1400" b="0">
                          <a:latin typeface="Times New Roman"/>
                          <a:ea typeface="Times New Roman"/>
                          <a:cs typeface="Times New Roman"/>
                        </a:rPr>
                        <a:t>2</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plan_title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50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Plan title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0217">
                <a:tc>
                  <a:txBody>
                    <a:bodyPr/>
                    <a:lstStyle/>
                    <a:p>
                      <a:pPr marL="0" marR="0" algn="ctr">
                        <a:lnSpc>
                          <a:spcPct val="115000"/>
                        </a:lnSpc>
                        <a:spcBef>
                          <a:spcPts val="0"/>
                        </a:spcBef>
                        <a:spcAft>
                          <a:spcPts val="0"/>
                        </a:spcAft>
                      </a:pPr>
                      <a:r>
                        <a:rPr lang="en-US" sz="1400" b="0">
                          <a:latin typeface="Times New Roman"/>
                          <a:ea typeface="Times New Roman"/>
                          <a:cs typeface="Times New Roman"/>
                        </a:rPr>
                        <a:t>3</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plan_price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Decimal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18,0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Plan price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0217">
                <a:tc>
                  <a:txBody>
                    <a:bodyPr/>
                    <a:lstStyle/>
                    <a:p>
                      <a:pPr marL="0" marR="0" algn="ctr">
                        <a:lnSpc>
                          <a:spcPct val="115000"/>
                        </a:lnSpc>
                        <a:spcBef>
                          <a:spcPts val="0"/>
                        </a:spcBef>
                        <a:spcAft>
                          <a:spcPts val="0"/>
                        </a:spcAft>
                      </a:pPr>
                      <a:r>
                        <a:rPr lang="en-US" sz="1400" b="0">
                          <a:latin typeface="Times New Roman"/>
                          <a:ea typeface="Times New Roman"/>
                          <a:cs typeface="Times New Roman"/>
                        </a:rPr>
                        <a:t>4</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discount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Int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Discount </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0217">
                <a:tc>
                  <a:txBody>
                    <a:bodyPr/>
                    <a:lstStyle/>
                    <a:p>
                      <a:pPr marL="0" marR="0" algn="ctr">
                        <a:lnSpc>
                          <a:spcPct val="115000"/>
                        </a:lnSpc>
                        <a:spcBef>
                          <a:spcPts val="0"/>
                        </a:spcBef>
                        <a:spcAft>
                          <a:spcPts val="0"/>
                        </a:spcAft>
                      </a:pPr>
                      <a:r>
                        <a:rPr lang="en-US" sz="1400" b="0">
                          <a:latin typeface="Times New Roman"/>
                          <a:ea typeface="Times New Roman"/>
                          <a:cs typeface="Times New Roman"/>
                        </a:rPr>
                        <a:t>5</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description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Text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Plan Description </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0217">
                <a:tc>
                  <a:txBody>
                    <a:bodyPr/>
                    <a:lstStyle/>
                    <a:p>
                      <a:pPr marL="0" marR="0" algn="ctr">
                        <a:lnSpc>
                          <a:spcPct val="115000"/>
                        </a:lnSpc>
                        <a:spcBef>
                          <a:spcPts val="0"/>
                        </a:spcBef>
                        <a:spcAft>
                          <a:spcPts val="0"/>
                        </a:spcAft>
                      </a:pPr>
                      <a:r>
                        <a:rPr lang="en-US" sz="1400" b="0">
                          <a:latin typeface="Times New Roman"/>
                          <a:ea typeface="Times New Roman"/>
                          <a:cs typeface="Times New Roman"/>
                        </a:rPr>
                        <a:t>6</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quarter_time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DateTime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Quarter time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70217">
                <a:tc>
                  <a:txBody>
                    <a:bodyPr/>
                    <a:lstStyle/>
                    <a:p>
                      <a:pPr marL="0" marR="0" algn="ctr">
                        <a:lnSpc>
                          <a:spcPct val="115000"/>
                        </a:lnSpc>
                        <a:spcBef>
                          <a:spcPts val="0"/>
                        </a:spcBef>
                        <a:spcAft>
                          <a:spcPts val="0"/>
                        </a:spcAft>
                      </a:pPr>
                      <a:r>
                        <a:rPr lang="en-US" sz="1400" b="0">
                          <a:latin typeface="Times New Roman"/>
                          <a:ea typeface="Times New Roman"/>
                          <a:cs typeface="Times New Roman"/>
                        </a:rPr>
                        <a:t>7</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duration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Int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6</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Plan duration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70217">
                <a:tc>
                  <a:txBody>
                    <a:bodyPr/>
                    <a:lstStyle/>
                    <a:p>
                      <a:pPr marL="0" marR="0" algn="ctr">
                        <a:lnSpc>
                          <a:spcPct val="115000"/>
                        </a:lnSpc>
                        <a:spcBef>
                          <a:spcPts val="0"/>
                        </a:spcBef>
                        <a:spcAft>
                          <a:spcPts val="0"/>
                        </a:spcAft>
                      </a:pPr>
                      <a:r>
                        <a:rPr lang="en-US" sz="1400" b="0">
                          <a:latin typeface="Times New Roman"/>
                          <a:ea typeface="Times New Roman"/>
                          <a:cs typeface="Times New Roman"/>
                        </a:rPr>
                        <a:t>8</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status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Varchar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endParaRPr lang="en-US" sz="1400" b="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Plan status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47105" name="Rectangle 1"/>
          <p:cNvSpPr>
            <a:spLocks noChangeArrowheads="1"/>
          </p:cNvSpPr>
          <p:nvPr/>
        </p:nvSpPr>
        <p:spPr bwMode="auto">
          <a:xfrm>
            <a:off x="250520" y="373631"/>
            <a:ext cx="11941479"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04975"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13.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plan_master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tabLst>
                <a:tab pos="1704975"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plan_master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tabLst>
                <a:tab pos="1704975" algn="l"/>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Plan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04975" algn="l"/>
              </a:tabLst>
            </a:pPr>
            <a:r>
              <a:rPr kumimoji="0" lang="en-US" sz="1600" b="0" i="0" u="none" strike="noStrike" cap="none" normalizeH="0" baseline="0" dirty="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04975" algn="l"/>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868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93518632"/>
              </p:ext>
            </p:extLst>
          </p:nvPr>
        </p:nvGraphicFramePr>
        <p:xfrm>
          <a:off x="109177" y="1637730"/>
          <a:ext cx="11955444" cy="4508770"/>
        </p:xfrm>
        <a:graphic>
          <a:graphicData uri="http://schemas.openxmlformats.org/drawingml/2006/table">
            <a:tbl>
              <a:tblPr>
                <a:tableStyleId>{5940675A-B579-460E-94D1-54222C63F5DA}</a:tableStyleId>
              </a:tblPr>
              <a:tblGrid>
                <a:gridCol w="1992574">
                  <a:extLst>
                    <a:ext uri="{9D8B030D-6E8A-4147-A177-3AD203B41FA5}">
                      <a16:colId xmlns:a16="http://schemas.microsoft.com/office/drawing/2014/main" val="558717191"/>
                    </a:ext>
                  </a:extLst>
                </a:gridCol>
                <a:gridCol w="1992574">
                  <a:extLst>
                    <a:ext uri="{9D8B030D-6E8A-4147-A177-3AD203B41FA5}">
                      <a16:colId xmlns:a16="http://schemas.microsoft.com/office/drawing/2014/main" val="2664477204"/>
                    </a:ext>
                  </a:extLst>
                </a:gridCol>
                <a:gridCol w="1992574">
                  <a:extLst>
                    <a:ext uri="{9D8B030D-6E8A-4147-A177-3AD203B41FA5}">
                      <a16:colId xmlns:a16="http://schemas.microsoft.com/office/drawing/2014/main" val="1645378324"/>
                    </a:ext>
                  </a:extLst>
                </a:gridCol>
                <a:gridCol w="1992574">
                  <a:extLst>
                    <a:ext uri="{9D8B030D-6E8A-4147-A177-3AD203B41FA5}">
                      <a16:colId xmlns:a16="http://schemas.microsoft.com/office/drawing/2014/main" val="129723799"/>
                    </a:ext>
                  </a:extLst>
                </a:gridCol>
                <a:gridCol w="1992574">
                  <a:extLst>
                    <a:ext uri="{9D8B030D-6E8A-4147-A177-3AD203B41FA5}">
                      <a16:colId xmlns:a16="http://schemas.microsoft.com/office/drawing/2014/main" val="3858902693"/>
                    </a:ext>
                  </a:extLst>
                </a:gridCol>
                <a:gridCol w="1992574">
                  <a:extLst>
                    <a:ext uri="{9D8B030D-6E8A-4147-A177-3AD203B41FA5}">
                      <a16:colId xmlns:a16="http://schemas.microsoft.com/office/drawing/2014/main" val="976990899"/>
                    </a:ext>
                  </a:extLst>
                </a:gridCol>
              </a:tblGrid>
              <a:tr h="639978">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No</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Field name</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Data type</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Size</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Constraints</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Description</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995620600"/>
                  </a:ext>
                </a:extLst>
              </a:tr>
              <a:tr h="519054">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1</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user_id</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Int</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11</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Primary key</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Unique id for Service profile</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1238150425"/>
                  </a:ext>
                </a:extLst>
              </a:tr>
              <a:tr h="519054">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2</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business_title</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Varchar</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50</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Not null</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Business title for service guider </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2183603518"/>
                  </a:ext>
                </a:extLst>
              </a:tr>
              <a:tr h="519054">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3</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manager_name</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Varchar</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30</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Not null</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Service Guider manager  Name</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1728915583"/>
                  </a:ext>
                </a:extLst>
              </a:tr>
              <a:tr h="519054">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4</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O_contact_no</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Int</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10</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Not null</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Contact for Service Guider </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3752900546"/>
                  </a:ext>
                </a:extLst>
              </a:tr>
              <a:tr h="519054">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5</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reg_no</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a:t>
                      </a:r>
                      <a:r>
                        <a:rPr lang="en-US" sz="1600" b="0" baseline="0" dirty="0">
                          <a:effectLst/>
                          <a:latin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cs typeface="Times New Roman" panose="02020603050405020304" pitchFamily="18" charset="0"/>
                        </a:rPr>
                        <a:t> Varchar</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20</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Not null</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Service Guider reg num</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4010723187"/>
                  </a:ext>
                </a:extLst>
              </a:tr>
              <a:tr h="519054">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6</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state_id</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Int</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11</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Foreign key</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State  for Service Guider</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387814992"/>
                  </a:ext>
                </a:extLst>
              </a:tr>
              <a:tr h="503800">
                <a:tc>
                  <a:txBody>
                    <a:bodyPr/>
                    <a:lstStyle/>
                    <a:p>
                      <a:pPr marL="0" marR="0" algn="ctr">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7</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City_id</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err="1">
                          <a:effectLst/>
                          <a:latin typeface="Times New Roman" panose="02020603050405020304" pitchFamily="18" charset="0"/>
                          <a:cs typeface="Times New Roman" panose="02020603050405020304" pitchFamily="18" charset="0"/>
                        </a:rPr>
                        <a:t>Int</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11</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Foreign key</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City for service guider</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3234191627"/>
                  </a:ext>
                </a:extLst>
              </a:tr>
            </a:tbl>
          </a:graphicData>
        </a:graphic>
      </p:graphicFrame>
      <p:sp>
        <p:nvSpPr>
          <p:cNvPr id="5" name="Rectangle 4"/>
          <p:cNvSpPr/>
          <p:nvPr/>
        </p:nvSpPr>
        <p:spPr>
          <a:xfrm>
            <a:off x="-9104" y="180403"/>
            <a:ext cx="6096000" cy="1063561"/>
          </a:xfrm>
          <a:prstGeom prst="rect">
            <a:avLst/>
          </a:prstGeom>
        </p:spPr>
        <p:txBody>
          <a:bodyPr>
            <a:spAutoFit/>
          </a:bodyPr>
          <a:lstStyle/>
          <a:p>
            <a:pPr fontAlgn="base">
              <a:lnSpc>
                <a:spcPct val="115000"/>
              </a:lnSpc>
            </a:pPr>
            <a:r>
              <a:rPr lang="en-US"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14.Services Profile Master: -</a:t>
            </a:r>
            <a:endPar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fontAlgn="base">
              <a:lnSpc>
                <a:spcPct val="115000"/>
              </a:lnSpc>
              <a:buFont typeface="Arial" panose="020B0604020202020204" pitchFamily="34" charset="0"/>
              <a:buChar char="•"/>
            </a:pPr>
            <a:r>
              <a:rPr lang="en-US"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 Name  : </a:t>
            </a:r>
            <a:r>
              <a:rPr lang="en-US" sz="1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Services_profile</a:t>
            </a:r>
            <a:r>
              <a:rPr lang="en-US"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_master</a:t>
            </a:r>
          </a:p>
          <a:p>
            <a:pPr marL="1257300" lvl="2" indent="-342900" fontAlgn="base">
              <a:lnSpc>
                <a:spcPct val="115000"/>
              </a:lnSpc>
              <a:buFont typeface="Arial" panose="020B0604020202020204" pitchFamily="34" charset="0"/>
              <a:buChar char="•"/>
            </a:pPr>
            <a:r>
              <a:rPr lang="en-US"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Description: This table is used for Service Profile</a:t>
            </a: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fontAlgn="base">
              <a:lnSpc>
                <a:spcPct val="115000"/>
              </a:lnSpc>
              <a:spcBef>
                <a:spcPts val="0"/>
              </a:spcBef>
              <a:spcAft>
                <a:spcPts val="0"/>
              </a:spcAft>
              <a:buFont typeface="Arial" panose="020B0604020202020204" pitchFamily="34" charset="0"/>
              <a:buChar cha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6844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8136151"/>
              </p:ext>
            </p:extLst>
          </p:nvPr>
        </p:nvGraphicFramePr>
        <p:xfrm>
          <a:off x="101221" y="228837"/>
          <a:ext cx="11955444" cy="2295999"/>
        </p:xfrm>
        <a:graphic>
          <a:graphicData uri="http://schemas.openxmlformats.org/drawingml/2006/table">
            <a:tbl>
              <a:tblPr>
                <a:tableStyleId>{5940675A-B579-460E-94D1-54222C63F5DA}</a:tableStyleId>
              </a:tblPr>
              <a:tblGrid>
                <a:gridCol w="1992574">
                  <a:extLst>
                    <a:ext uri="{9D8B030D-6E8A-4147-A177-3AD203B41FA5}">
                      <a16:colId xmlns:a16="http://schemas.microsoft.com/office/drawing/2014/main" val="2307784923"/>
                    </a:ext>
                  </a:extLst>
                </a:gridCol>
                <a:gridCol w="1992574">
                  <a:extLst>
                    <a:ext uri="{9D8B030D-6E8A-4147-A177-3AD203B41FA5}">
                      <a16:colId xmlns:a16="http://schemas.microsoft.com/office/drawing/2014/main" val="264912889"/>
                    </a:ext>
                  </a:extLst>
                </a:gridCol>
                <a:gridCol w="1992574">
                  <a:extLst>
                    <a:ext uri="{9D8B030D-6E8A-4147-A177-3AD203B41FA5}">
                      <a16:colId xmlns:a16="http://schemas.microsoft.com/office/drawing/2014/main" val="350344019"/>
                    </a:ext>
                  </a:extLst>
                </a:gridCol>
                <a:gridCol w="1992574">
                  <a:extLst>
                    <a:ext uri="{9D8B030D-6E8A-4147-A177-3AD203B41FA5}">
                      <a16:colId xmlns:a16="http://schemas.microsoft.com/office/drawing/2014/main" val="3735306316"/>
                    </a:ext>
                  </a:extLst>
                </a:gridCol>
                <a:gridCol w="1992574">
                  <a:extLst>
                    <a:ext uri="{9D8B030D-6E8A-4147-A177-3AD203B41FA5}">
                      <a16:colId xmlns:a16="http://schemas.microsoft.com/office/drawing/2014/main" val="1623455173"/>
                    </a:ext>
                  </a:extLst>
                </a:gridCol>
                <a:gridCol w="1992574">
                  <a:extLst>
                    <a:ext uri="{9D8B030D-6E8A-4147-A177-3AD203B41FA5}">
                      <a16:colId xmlns:a16="http://schemas.microsoft.com/office/drawing/2014/main" val="507644386"/>
                    </a:ext>
                  </a:extLst>
                </a:gridCol>
              </a:tblGrid>
              <a:tr h="585678">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Address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Varchar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300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Not null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Service Guider address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275100426"/>
                  </a:ext>
                </a:extLst>
              </a:tr>
              <a:tr h="585678">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Pro_email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Varchar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50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Not null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Email id for service guider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3997768516"/>
                  </a:ext>
                </a:extLst>
              </a:tr>
              <a:tr h="585678">
                <a:tc>
                  <a:txBody>
                    <a:bodyPr/>
                    <a:lstStyle/>
                    <a:p>
                      <a:pPr marL="0" marR="0" algn="ctr">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Logo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Varchar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300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Not null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Service guider logo</a:t>
                      </a:r>
                    </a:p>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2189574602"/>
                  </a:ext>
                </a:extLst>
              </a:tr>
              <a:tr h="538965">
                <a:tc>
                  <a:txBody>
                    <a:bodyPr/>
                    <a:lstStyle/>
                    <a:p>
                      <a:pPr marL="0" marR="0" algn="ctr">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Updatedate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err="1">
                          <a:effectLst/>
                          <a:latin typeface="Times New Roman" panose="02020603050405020304" pitchFamily="18" charset="0"/>
                          <a:cs typeface="Times New Roman" panose="02020603050405020304" pitchFamily="18" charset="0"/>
                        </a:rPr>
                        <a:t>DateTime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Not null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Update for profile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392" marR="54392" marT="0" marB="0" anchor="ctr"/>
                </a:tc>
                <a:extLst>
                  <a:ext uri="{0D108BD9-81ED-4DB2-BD59-A6C34878D82A}">
                    <a16:rowId xmlns:a16="http://schemas.microsoft.com/office/drawing/2014/main" val="3897622707"/>
                  </a:ext>
                </a:extLst>
              </a:tr>
            </a:tbl>
          </a:graphicData>
        </a:graphic>
      </p:graphicFrame>
    </p:spTree>
    <p:extLst>
      <p:ext uri="{BB962C8B-B14F-4D97-AF65-F5344CB8AC3E}">
        <p14:creationId xmlns:p14="http://schemas.microsoft.com/office/powerpoint/2010/main" val="3679863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0325448"/>
              </p:ext>
            </p:extLst>
          </p:nvPr>
        </p:nvGraphicFramePr>
        <p:xfrm>
          <a:off x="463465" y="2091848"/>
          <a:ext cx="11323526" cy="1614804"/>
        </p:xfrm>
        <a:graphic>
          <a:graphicData uri="http://schemas.openxmlformats.org/drawingml/2006/table">
            <a:tbl>
              <a:tblPr/>
              <a:tblGrid>
                <a:gridCol w="597636">
                  <a:extLst>
                    <a:ext uri="{9D8B030D-6E8A-4147-A177-3AD203B41FA5}">
                      <a16:colId xmlns:a16="http://schemas.microsoft.com/office/drawing/2014/main" val="20000"/>
                    </a:ext>
                  </a:extLst>
                </a:gridCol>
                <a:gridCol w="2145178">
                  <a:extLst>
                    <a:ext uri="{9D8B030D-6E8A-4147-A177-3AD203B41FA5}">
                      <a16:colId xmlns:a16="http://schemas.microsoft.com/office/drawing/2014/main" val="20001"/>
                    </a:ext>
                  </a:extLst>
                </a:gridCol>
                <a:gridCol w="2145178">
                  <a:extLst>
                    <a:ext uri="{9D8B030D-6E8A-4147-A177-3AD203B41FA5}">
                      <a16:colId xmlns:a16="http://schemas.microsoft.com/office/drawing/2014/main" val="20002"/>
                    </a:ext>
                  </a:extLst>
                </a:gridCol>
                <a:gridCol w="2145178">
                  <a:extLst>
                    <a:ext uri="{9D8B030D-6E8A-4147-A177-3AD203B41FA5}">
                      <a16:colId xmlns:a16="http://schemas.microsoft.com/office/drawing/2014/main" val="20003"/>
                    </a:ext>
                  </a:extLst>
                </a:gridCol>
                <a:gridCol w="2145178">
                  <a:extLst>
                    <a:ext uri="{9D8B030D-6E8A-4147-A177-3AD203B41FA5}">
                      <a16:colId xmlns:a16="http://schemas.microsoft.com/office/drawing/2014/main" val="20004"/>
                    </a:ext>
                  </a:extLst>
                </a:gridCol>
                <a:gridCol w="2145178">
                  <a:extLst>
                    <a:ext uri="{9D8B030D-6E8A-4147-A177-3AD203B41FA5}">
                      <a16:colId xmlns:a16="http://schemas.microsoft.com/office/drawing/2014/main" val="20005"/>
                    </a:ext>
                  </a:extLst>
                </a:gridCol>
              </a:tblGrid>
              <a:tr h="518617">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No</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Field name</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Data type</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Size</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Constraints</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Description</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72032">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1</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err="1">
                          <a:latin typeface="Times New Roman"/>
                          <a:ea typeface="Times New Roman"/>
                          <a:cs typeface="Times New Roman"/>
                        </a:rPr>
                        <a:t>state_id</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err="1">
                          <a:latin typeface="Times New Roman"/>
                          <a:ea typeface="Times New Roman"/>
                          <a:cs typeface="Times New Roman"/>
                        </a:rPr>
                        <a:t>Int</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11</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Primary key</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Unique id for Admin</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155">
                <a:tc>
                  <a:txBody>
                    <a:bodyPr/>
                    <a:lstStyle/>
                    <a:p>
                      <a:pPr marL="0" marR="0" algn="ctr">
                        <a:lnSpc>
                          <a:spcPct val="115000"/>
                        </a:lnSpc>
                        <a:spcBef>
                          <a:spcPts val="0"/>
                        </a:spcBef>
                        <a:spcAft>
                          <a:spcPts val="0"/>
                        </a:spcAft>
                      </a:pPr>
                      <a:r>
                        <a:rPr lang="en-US" sz="1600" b="0">
                          <a:latin typeface="Times New Roman"/>
                          <a:ea typeface="Times New Roman"/>
                          <a:cs typeface="Times New Roman"/>
                        </a:rPr>
                        <a:t>2</a:t>
                      </a:r>
                      <a:endParaRPr lang="en-US" sz="16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a:latin typeface="Times New Roman"/>
                          <a:ea typeface="Times New Roman"/>
                          <a:cs typeface="Times New Roman"/>
                        </a:rPr>
                        <a:t>State</a:t>
                      </a:r>
                      <a:endParaRPr lang="en-US" sz="16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600" b="0" dirty="0">
                          <a:latin typeface="Times New Roman"/>
                          <a:ea typeface="Times New Roman"/>
                          <a:cs typeface="Times New Roman"/>
                        </a:rPr>
                        <a:t>                  Varchar</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20</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a:latin typeface="Times New Roman"/>
                          <a:ea typeface="Times New Roman"/>
                          <a:cs typeface="Times New Roman"/>
                        </a:rPr>
                        <a:t>Not Null</a:t>
                      </a:r>
                      <a:endParaRPr lang="en-US" sz="16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b="0" dirty="0">
                          <a:latin typeface="Times New Roman"/>
                          <a:ea typeface="Times New Roman"/>
                          <a:cs typeface="Times New Roman"/>
                        </a:rPr>
                        <a:t>State master</a:t>
                      </a:r>
                      <a:endParaRPr lang="en-US" sz="16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49153" name="Rectangle 1"/>
          <p:cNvSpPr>
            <a:spLocks noChangeArrowheads="1"/>
          </p:cNvSpPr>
          <p:nvPr/>
        </p:nvSpPr>
        <p:spPr bwMode="auto">
          <a:xfrm>
            <a:off x="263046" y="498891"/>
            <a:ext cx="1151142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15.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state_master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state_master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State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042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2691740"/>
              </p:ext>
            </p:extLst>
          </p:nvPr>
        </p:nvGraphicFramePr>
        <p:xfrm>
          <a:off x="191729" y="1419529"/>
          <a:ext cx="11604152" cy="5215661"/>
        </p:xfrm>
        <a:graphic>
          <a:graphicData uri="http://schemas.openxmlformats.org/drawingml/2006/table">
            <a:tbl>
              <a:tblPr/>
              <a:tblGrid>
                <a:gridCol w="605367">
                  <a:extLst>
                    <a:ext uri="{9D8B030D-6E8A-4147-A177-3AD203B41FA5}">
                      <a16:colId xmlns:a16="http://schemas.microsoft.com/office/drawing/2014/main" val="20000"/>
                    </a:ext>
                  </a:extLst>
                </a:gridCol>
                <a:gridCol w="2199757">
                  <a:extLst>
                    <a:ext uri="{9D8B030D-6E8A-4147-A177-3AD203B41FA5}">
                      <a16:colId xmlns:a16="http://schemas.microsoft.com/office/drawing/2014/main" val="20001"/>
                    </a:ext>
                  </a:extLst>
                </a:gridCol>
                <a:gridCol w="2199757">
                  <a:extLst>
                    <a:ext uri="{9D8B030D-6E8A-4147-A177-3AD203B41FA5}">
                      <a16:colId xmlns:a16="http://schemas.microsoft.com/office/drawing/2014/main" val="20002"/>
                    </a:ext>
                  </a:extLst>
                </a:gridCol>
                <a:gridCol w="2199757">
                  <a:extLst>
                    <a:ext uri="{9D8B030D-6E8A-4147-A177-3AD203B41FA5}">
                      <a16:colId xmlns:a16="http://schemas.microsoft.com/office/drawing/2014/main" val="20003"/>
                    </a:ext>
                  </a:extLst>
                </a:gridCol>
                <a:gridCol w="2199757">
                  <a:extLst>
                    <a:ext uri="{9D8B030D-6E8A-4147-A177-3AD203B41FA5}">
                      <a16:colId xmlns:a16="http://schemas.microsoft.com/office/drawing/2014/main" val="20004"/>
                    </a:ext>
                  </a:extLst>
                </a:gridCol>
                <a:gridCol w="2199757">
                  <a:extLst>
                    <a:ext uri="{9D8B030D-6E8A-4147-A177-3AD203B41FA5}">
                      <a16:colId xmlns:a16="http://schemas.microsoft.com/office/drawing/2014/main" val="20005"/>
                    </a:ext>
                  </a:extLst>
                </a:gridCol>
              </a:tblGrid>
              <a:tr h="47415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7415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user_id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Int</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2</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a:t>
                      </a: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Foreign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User id</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3</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Varchar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30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User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415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4</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Gender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6</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a:latin typeface="Times New Roman"/>
                          <a:ea typeface="Times New Roman"/>
                          <a:cs typeface="Times New Roman"/>
                        </a:rPr>
                        <a:t>          Gender of user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5</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mobile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Mobile no of user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6</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email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50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Email id for user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7 </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password</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20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Password for user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8</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verification_code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6</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Verification code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9</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status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Status for user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74151">
                <a:tc>
                  <a:txBody>
                    <a:bodyPr/>
                    <a:lstStyle/>
                    <a:p>
                      <a:pPr marL="0" marR="0" algn="ctr">
                        <a:lnSpc>
                          <a:spcPct val="115000"/>
                        </a:lnSpc>
                        <a:spcBef>
                          <a:spcPts val="0"/>
                        </a:spcBef>
                        <a:spcAft>
                          <a:spcPts val="0"/>
                        </a:spcAft>
                      </a:pPr>
                      <a:r>
                        <a:rPr lang="en-US" sz="1400" b="0">
                          <a:latin typeface="Times New Roman"/>
                          <a:ea typeface="Times New Roman"/>
                          <a:cs typeface="Times New Roman"/>
                        </a:rPr>
                        <a:t>10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r_date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DateTime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Random date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
        <p:nvSpPr>
          <p:cNvPr id="1025" name="Rectangle 1"/>
          <p:cNvSpPr>
            <a:spLocks noChangeArrowheads="1"/>
          </p:cNvSpPr>
          <p:nvPr/>
        </p:nvSpPr>
        <p:spPr bwMode="auto">
          <a:xfrm>
            <a:off x="0" y="298474"/>
            <a:ext cx="10985326"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Times New Roman" panose="02020603050405020304" pitchFamily="18" charset="0"/>
                <a:ea typeface="Calibri" pitchFamily="34" charset="0"/>
                <a:cs typeface="Times New Roman" panose="02020603050405020304" pitchFamily="18" charset="0"/>
              </a:rPr>
              <a:t>  </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16.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user_master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user_master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User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536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60983593"/>
              </p:ext>
            </p:extLst>
          </p:nvPr>
        </p:nvGraphicFramePr>
        <p:xfrm>
          <a:off x="275573" y="1453019"/>
          <a:ext cx="11586574" cy="4279039"/>
        </p:xfrm>
        <a:graphic>
          <a:graphicData uri="http://schemas.openxmlformats.org/drawingml/2006/table">
            <a:tbl>
              <a:tblPr/>
              <a:tblGrid>
                <a:gridCol w="611519">
                  <a:extLst>
                    <a:ext uri="{9D8B030D-6E8A-4147-A177-3AD203B41FA5}">
                      <a16:colId xmlns:a16="http://schemas.microsoft.com/office/drawing/2014/main" val="20000"/>
                    </a:ext>
                  </a:extLst>
                </a:gridCol>
                <a:gridCol w="2195011">
                  <a:extLst>
                    <a:ext uri="{9D8B030D-6E8A-4147-A177-3AD203B41FA5}">
                      <a16:colId xmlns:a16="http://schemas.microsoft.com/office/drawing/2014/main" val="20001"/>
                    </a:ext>
                  </a:extLst>
                </a:gridCol>
                <a:gridCol w="2195011">
                  <a:extLst>
                    <a:ext uri="{9D8B030D-6E8A-4147-A177-3AD203B41FA5}">
                      <a16:colId xmlns:a16="http://schemas.microsoft.com/office/drawing/2014/main" val="20002"/>
                    </a:ext>
                  </a:extLst>
                </a:gridCol>
                <a:gridCol w="2195011">
                  <a:extLst>
                    <a:ext uri="{9D8B030D-6E8A-4147-A177-3AD203B41FA5}">
                      <a16:colId xmlns:a16="http://schemas.microsoft.com/office/drawing/2014/main" val="20003"/>
                    </a:ext>
                  </a:extLst>
                </a:gridCol>
                <a:gridCol w="2195011">
                  <a:extLst>
                    <a:ext uri="{9D8B030D-6E8A-4147-A177-3AD203B41FA5}">
                      <a16:colId xmlns:a16="http://schemas.microsoft.com/office/drawing/2014/main" val="20004"/>
                    </a:ext>
                  </a:extLst>
                </a:gridCol>
                <a:gridCol w="2195011">
                  <a:extLst>
                    <a:ext uri="{9D8B030D-6E8A-4147-A177-3AD203B41FA5}">
                      <a16:colId xmlns:a16="http://schemas.microsoft.com/office/drawing/2014/main" val="20005"/>
                    </a:ext>
                  </a:extLst>
                </a:gridCol>
              </a:tblGrid>
              <a:tr h="597719">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45222">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up_id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7719">
                <a:tc>
                  <a:txBody>
                    <a:bodyPr/>
                    <a:lstStyle/>
                    <a:p>
                      <a:pPr marL="0" marR="0" algn="ctr">
                        <a:lnSpc>
                          <a:spcPct val="115000"/>
                        </a:lnSpc>
                        <a:spcBef>
                          <a:spcPts val="0"/>
                        </a:spcBef>
                        <a:spcAft>
                          <a:spcPts val="0"/>
                        </a:spcAft>
                      </a:pPr>
                      <a:r>
                        <a:rPr lang="en-US" sz="1400" b="0">
                          <a:latin typeface="Times New Roman"/>
                          <a:ea typeface="Times New Roman"/>
                          <a:cs typeface="Times New Roman"/>
                        </a:rPr>
                        <a:t>2</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user_id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a:t>
                      </a:r>
                      <a:r>
                        <a:rPr lang="en-US" sz="1400" b="0" baseline="0" dirty="0">
                          <a:latin typeface="Times New Roman"/>
                          <a:ea typeface="Times New Roman"/>
                          <a:cs typeface="Times New Roman"/>
                        </a:rPr>
                        <a:t> </a:t>
                      </a:r>
                      <a:r>
                        <a:rPr lang="en-US" sz="1400" b="0" dirty="0">
                          <a:latin typeface="Times New Roman"/>
                          <a:ea typeface="Times New Roman"/>
                          <a:cs typeface="Times New Roman"/>
                        </a:rPr>
                        <a:t> </a:t>
                      </a: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Foreign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Use of User id</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97719">
                <a:tc>
                  <a:txBody>
                    <a:bodyPr/>
                    <a:lstStyle/>
                    <a:p>
                      <a:pPr marL="0" marR="0" algn="ctr">
                        <a:lnSpc>
                          <a:spcPct val="115000"/>
                        </a:lnSpc>
                        <a:spcBef>
                          <a:spcPts val="0"/>
                        </a:spcBef>
                        <a:spcAft>
                          <a:spcPts val="0"/>
                        </a:spcAft>
                      </a:pPr>
                      <a:r>
                        <a:rPr lang="en-US" sz="1400" b="0">
                          <a:latin typeface="Times New Roman"/>
                          <a:ea typeface="Times New Roman"/>
                          <a:cs typeface="Times New Roman"/>
                        </a:rPr>
                        <a:t>3</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Plan_id</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Foreign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User plan id</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45222">
                <a:tc>
                  <a:txBody>
                    <a:bodyPr/>
                    <a:lstStyle/>
                    <a:p>
                      <a:pPr marL="0" marR="0" algn="ctr">
                        <a:lnSpc>
                          <a:spcPct val="115000"/>
                        </a:lnSpc>
                        <a:spcBef>
                          <a:spcPts val="0"/>
                        </a:spcBef>
                        <a:spcAft>
                          <a:spcPts val="0"/>
                        </a:spcAft>
                      </a:pPr>
                      <a:r>
                        <a:rPr lang="en-US" sz="1400" b="0">
                          <a:latin typeface="Times New Roman"/>
                          <a:ea typeface="Times New Roman"/>
                          <a:cs typeface="Times New Roman"/>
                        </a:rPr>
                        <a:t>4</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plan_start_date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DateTime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Start of the plan date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97719">
                <a:tc>
                  <a:txBody>
                    <a:bodyPr/>
                    <a:lstStyle/>
                    <a:p>
                      <a:pPr marL="0" marR="0" algn="ctr">
                        <a:lnSpc>
                          <a:spcPct val="115000"/>
                        </a:lnSpc>
                        <a:spcBef>
                          <a:spcPts val="0"/>
                        </a:spcBef>
                        <a:spcAft>
                          <a:spcPts val="0"/>
                        </a:spcAft>
                      </a:pPr>
                      <a:r>
                        <a:rPr lang="en-US" sz="1400" b="0">
                          <a:latin typeface="Times New Roman"/>
                          <a:ea typeface="Times New Roman"/>
                          <a:cs typeface="Times New Roman"/>
                        </a:rPr>
                        <a:t>5</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plan_end_date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DateTime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End of the plan date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97719">
                <a:tc>
                  <a:txBody>
                    <a:bodyPr/>
                    <a:lstStyle/>
                    <a:p>
                      <a:pPr marL="0" marR="0" algn="ctr">
                        <a:lnSpc>
                          <a:spcPct val="115000"/>
                        </a:lnSpc>
                        <a:spcBef>
                          <a:spcPts val="0"/>
                        </a:spcBef>
                        <a:spcAft>
                          <a:spcPts val="0"/>
                        </a:spcAft>
                      </a:pPr>
                      <a:r>
                        <a:rPr lang="en-US" sz="1400" b="0">
                          <a:latin typeface="Times New Roman"/>
                          <a:ea typeface="Times New Roman"/>
                          <a:cs typeface="Times New Roman"/>
                        </a:rPr>
                        <a:t>6</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Status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Varchar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Plan status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50177" name="Rectangle 1"/>
          <p:cNvSpPr>
            <a:spLocks noChangeArrowheads="1"/>
          </p:cNvSpPr>
          <p:nvPr/>
        </p:nvSpPr>
        <p:spPr bwMode="auto">
          <a:xfrm>
            <a:off x="225469" y="298476"/>
            <a:ext cx="11373632"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17.user_plan_master: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user_plan_master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User Plan master</a:t>
            </a:r>
            <a:r>
              <a:rPr kumimoji="0" lang="en-US" sz="1600" b="0"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387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42947564"/>
              </p:ext>
            </p:extLst>
          </p:nvPr>
        </p:nvGraphicFramePr>
        <p:xfrm>
          <a:off x="300624" y="1501999"/>
          <a:ext cx="11661731" cy="3288363"/>
        </p:xfrm>
        <a:graphic>
          <a:graphicData uri="http://schemas.openxmlformats.org/drawingml/2006/table">
            <a:tbl>
              <a:tblPr/>
              <a:tblGrid>
                <a:gridCol w="615486">
                  <a:extLst>
                    <a:ext uri="{9D8B030D-6E8A-4147-A177-3AD203B41FA5}">
                      <a16:colId xmlns:a16="http://schemas.microsoft.com/office/drawing/2014/main" val="20000"/>
                    </a:ext>
                  </a:extLst>
                </a:gridCol>
                <a:gridCol w="2209249">
                  <a:extLst>
                    <a:ext uri="{9D8B030D-6E8A-4147-A177-3AD203B41FA5}">
                      <a16:colId xmlns:a16="http://schemas.microsoft.com/office/drawing/2014/main" val="20001"/>
                    </a:ext>
                  </a:extLst>
                </a:gridCol>
                <a:gridCol w="2209249">
                  <a:extLst>
                    <a:ext uri="{9D8B030D-6E8A-4147-A177-3AD203B41FA5}">
                      <a16:colId xmlns:a16="http://schemas.microsoft.com/office/drawing/2014/main" val="20002"/>
                    </a:ext>
                  </a:extLst>
                </a:gridCol>
                <a:gridCol w="2209249">
                  <a:extLst>
                    <a:ext uri="{9D8B030D-6E8A-4147-A177-3AD203B41FA5}">
                      <a16:colId xmlns:a16="http://schemas.microsoft.com/office/drawing/2014/main" val="20003"/>
                    </a:ext>
                  </a:extLst>
                </a:gridCol>
                <a:gridCol w="2209249">
                  <a:extLst>
                    <a:ext uri="{9D8B030D-6E8A-4147-A177-3AD203B41FA5}">
                      <a16:colId xmlns:a16="http://schemas.microsoft.com/office/drawing/2014/main" val="20004"/>
                    </a:ext>
                  </a:extLst>
                </a:gridCol>
                <a:gridCol w="2209249">
                  <a:extLst>
                    <a:ext uri="{9D8B030D-6E8A-4147-A177-3AD203B41FA5}">
                      <a16:colId xmlns:a16="http://schemas.microsoft.com/office/drawing/2014/main" val="20005"/>
                    </a:ext>
                  </a:extLst>
                </a:gridCol>
              </a:tblGrid>
              <a:tr h="516421">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79700">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user_id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11</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9700">
                <a:tc>
                  <a:txBody>
                    <a:bodyPr/>
                    <a:lstStyle/>
                    <a:p>
                      <a:pPr marL="0" marR="0" algn="ctr">
                        <a:lnSpc>
                          <a:spcPct val="115000"/>
                        </a:lnSpc>
                        <a:spcBef>
                          <a:spcPts val="0"/>
                        </a:spcBef>
                        <a:spcAft>
                          <a:spcPts val="0"/>
                        </a:spcAft>
                      </a:pPr>
                      <a:r>
                        <a:rPr lang="en-US" sz="1400" b="0">
                          <a:latin typeface="Times New Roman"/>
                          <a:ea typeface="Times New Roman"/>
                          <a:cs typeface="Times New Roman"/>
                        </a:rPr>
                        <a:t>2</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dob</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dirty="0">
                          <a:latin typeface="Times New Roman"/>
                          <a:ea typeface="Times New Roman"/>
                          <a:cs typeface="Times New Roman"/>
                        </a:rPr>
                        <a:t>                     date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Foreign key</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Date of birth for user</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79700">
                <a:tc>
                  <a:txBody>
                    <a:bodyPr/>
                    <a:lstStyle/>
                    <a:p>
                      <a:pPr marL="0" marR="0" algn="ctr">
                        <a:lnSpc>
                          <a:spcPct val="115000"/>
                        </a:lnSpc>
                        <a:spcBef>
                          <a:spcPts val="0"/>
                        </a:spcBef>
                        <a:spcAft>
                          <a:spcPts val="0"/>
                        </a:spcAft>
                      </a:pPr>
                      <a:r>
                        <a:rPr lang="en-US" sz="1400" b="0">
                          <a:latin typeface="Times New Roman"/>
                          <a:ea typeface="Times New Roman"/>
                          <a:cs typeface="Times New Roman"/>
                        </a:rPr>
                        <a:t>3</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Contact_no</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10</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endParaRPr lang="en-US" sz="1400" b="0" dirty="0">
                        <a:latin typeface="Times New Roman"/>
                        <a:ea typeface="Times New Roman"/>
                        <a:cs typeface="Times New Roman"/>
                      </a:endParaRPr>
                    </a:p>
                    <a:p>
                      <a:pPr marL="0" marR="0" algn="ctr">
                        <a:lnSpc>
                          <a:spcPct val="115000"/>
                        </a:lnSpc>
                        <a:spcBef>
                          <a:spcPts val="0"/>
                        </a:spcBef>
                        <a:spcAft>
                          <a:spcPts val="0"/>
                        </a:spcAft>
                      </a:pPr>
                      <a:r>
                        <a:rPr lang="en-US" sz="1400" b="0" dirty="0">
                          <a:latin typeface="Times New Roman"/>
                          <a:ea typeface="Times New Roman"/>
                          <a:cs typeface="Times New Roman"/>
                        </a:rPr>
                        <a:t>User contact 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6421">
                <a:tc>
                  <a:txBody>
                    <a:bodyPr/>
                    <a:lstStyle/>
                    <a:p>
                      <a:pPr marL="0" marR="0" algn="ctr">
                        <a:lnSpc>
                          <a:spcPct val="115000"/>
                        </a:lnSpc>
                        <a:spcBef>
                          <a:spcPts val="0"/>
                        </a:spcBef>
                        <a:spcAft>
                          <a:spcPts val="0"/>
                        </a:spcAft>
                      </a:pPr>
                      <a:r>
                        <a:rPr lang="en-US" sz="1400" b="0">
                          <a:latin typeface="Times New Roman"/>
                          <a:ea typeface="Times New Roman"/>
                          <a:cs typeface="Times New Roman"/>
                        </a:rPr>
                        <a:t>4</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address</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50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User address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6421">
                <a:tc>
                  <a:txBody>
                    <a:bodyPr/>
                    <a:lstStyle/>
                    <a:p>
                      <a:pPr marL="0" marR="0" algn="ctr">
                        <a:lnSpc>
                          <a:spcPct val="115000"/>
                        </a:lnSpc>
                        <a:spcBef>
                          <a:spcPts val="0"/>
                        </a:spcBef>
                        <a:spcAft>
                          <a:spcPts val="0"/>
                        </a:spcAft>
                      </a:pPr>
                      <a:r>
                        <a:rPr lang="en-US" sz="1400" b="0">
                          <a:latin typeface="Times New Roman"/>
                          <a:ea typeface="Times New Roman"/>
                          <a:cs typeface="Times New Roman"/>
                        </a:rPr>
                        <a:t>5</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photo</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Text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Not null</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User photo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1201" name="Rectangle 1"/>
          <p:cNvSpPr>
            <a:spLocks noChangeArrowheads="1"/>
          </p:cNvSpPr>
          <p:nvPr/>
        </p:nvSpPr>
        <p:spPr bwMode="auto">
          <a:xfrm>
            <a:off x="263046" y="273422"/>
            <a:ext cx="1151142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Times New Roman" panose="02020603050405020304" pitchFamily="18" charset="0"/>
                <a:ea typeface="Calibri" pitchFamily="34" charset="0"/>
                <a:cs typeface="Times New Roman" panose="02020603050405020304" pitchFamily="18" charset="0"/>
              </a:rPr>
              <a:t>18</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user_profile_master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user_profile_master</a:t>
            </a:r>
            <a:r>
              <a:rPr lang="en-US" sz="1600" dirty="0">
                <a:latin typeface="Times New Roman" panose="02020603050405020304" pitchFamily="18" charset="0"/>
                <a:cs typeface="Times New Roman" panose="02020603050405020304" pitchFamily="18" charset="0"/>
              </a:rPr>
              <a:t>.</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user profile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83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09600604"/>
              </p:ext>
            </p:extLst>
          </p:nvPr>
        </p:nvGraphicFramePr>
        <p:xfrm>
          <a:off x="501043" y="1809912"/>
          <a:ext cx="11148160" cy="2025108"/>
        </p:xfrm>
        <a:graphic>
          <a:graphicData uri="http://schemas.openxmlformats.org/drawingml/2006/table">
            <a:tbl>
              <a:tblPr/>
              <a:tblGrid>
                <a:gridCol w="588380">
                  <a:extLst>
                    <a:ext uri="{9D8B030D-6E8A-4147-A177-3AD203B41FA5}">
                      <a16:colId xmlns:a16="http://schemas.microsoft.com/office/drawing/2014/main" val="20000"/>
                    </a:ext>
                  </a:extLst>
                </a:gridCol>
                <a:gridCol w="2111956">
                  <a:extLst>
                    <a:ext uri="{9D8B030D-6E8A-4147-A177-3AD203B41FA5}">
                      <a16:colId xmlns:a16="http://schemas.microsoft.com/office/drawing/2014/main" val="20001"/>
                    </a:ext>
                  </a:extLst>
                </a:gridCol>
                <a:gridCol w="2111956">
                  <a:extLst>
                    <a:ext uri="{9D8B030D-6E8A-4147-A177-3AD203B41FA5}">
                      <a16:colId xmlns:a16="http://schemas.microsoft.com/office/drawing/2014/main" val="20002"/>
                    </a:ext>
                  </a:extLst>
                </a:gridCol>
                <a:gridCol w="2111956">
                  <a:extLst>
                    <a:ext uri="{9D8B030D-6E8A-4147-A177-3AD203B41FA5}">
                      <a16:colId xmlns:a16="http://schemas.microsoft.com/office/drawing/2014/main" val="20003"/>
                    </a:ext>
                  </a:extLst>
                </a:gridCol>
                <a:gridCol w="2111956">
                  <a:extLst>
                    <a:ext uri="{9D8B030D-6E8A-4147-A177-3AD203B41FA5}">
                      <a16:colId xmlns:a16="http://schemas.microsoft.com/office/drawing/2014/main" val="20004"/>
                    </a:ext>
                  </a:extLst>
                </a:gridCol>
                <a:gridCol w="2111956">
                  <a:extLst>
                    <a:ext uri="{9D8B030D-6E8A-4147-A177-3AD203B41FA5}">
                      <a16:colId xmlns:a16="http://schemas.microsoft.com/office/drawing/2014/main" val="20005"/>
                    </a:ext>
                  </a:extLst>
                </a:gridCol>
              </a:tblGrid>
              <a:tr h="675036">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Field name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Data type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Size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Constraints</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Description</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75036">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ur_id</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err="1">
                          <a:latin typeface="Times New Roman"/>
                          <a:ea typeface="Times New Roman"/>
                          <a:cs typeface="Times New Roman"/>
                        </a:rPr>
                        <a:t>int</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11</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Primary key</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Unique id for Admin</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5036">
                <a:tc>
                  <a:txBody>
                    <a:bodyPr/>
                    <a:lstStyle/>
                    <a:p>
                      <a:pPr marL="0" marR="0" algn="ctr">
                        <a:lnSpc>
                          <a:spcPct val="115000"/>
                        </a:lnSpc>
                        <a:spcBef>
                          <a:spcPts val="0"/>
                        </a:spcBef>
                        <a:spcAft>
                          <a:spcPts val="0"/>
                        </a:spcAft>
                      </a:pPr>
                      <a:r>
                        <a:rPr lang="en-US" sz="1400" b="0">
                          <a:latin typeface="Times New Roman"/>
                          <a:ea typeface="Times New Roman"/>
                          <a:cs typeface="Times New Roman"/>
                        </a:rPr>
                        <a:t>2</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a:latin typeface="Times New Roman"/>
                          <a:ea typeface="Times New Roman"/>
                          <a:cs typeface="Times New Roman"/>
                        </a:rPr>
                        <a:t>user_role</a:t>
                      </a:r>
                      <a:endParaRPr lang="en-US" sz="1400" b="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b="0">
                          <a:latin typeface="Times New Roman"/>
                          <a:ea typeface="Times New Roman"/>
                          <a:cs typeface="Times New Roman"/>
                        </a:rPr>
                        <a:t>                 </a:t>
                      </a:r>
                      <a:r>
                        <a:rPr lang="en-US" sz="1400" b="0" dirty="0">
                          <a:latin typeface="Times New Roman"/>
                          <a:ea typeface="Times New Roman"/>
                          <a:cs typeface="Times New Roman"/>
                        </a:rPr>
                        <a:t>varchar</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 10</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Not Null</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0" dirty="0">
                          <a:latin typeface="Times New Roman"/>
                          <a:ea typeface="Times New Roman"/>
                          <a:cs typeface="Times New Roman"/>
                        </a:rPr>
                        <a:t>User role</a:t>
                      </a:r>
                      <a:endParaRPr lang="en-US" sz="1400" b="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52225" name="Rectangle 1"/>
          <p:cNvSpPr>
            <a:spLocks noChangeArrowheads="1"/>
          </p:cNvSpPr>
          <p:nvPr/>
        </p:nvSpPr>
        <p:spPr bwMode="auto">
          <a:xfrm>
            <a:off x="313150" y="561521"/>
            <a:ext cx="11398685"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19.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user_role_master</a:t>
            </a: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Table Name  : </a:t>
            </a:r>
            <a:r>
              <a:rPr kumimoji="0" lang="en-US" sz="1600" b="1" i="0" u="none" strike="noStrike" cap="none" normalizeH="0" baseline="0" dirty="0" err="1">
                <a:ln>
                  <a:noFill/>
                </a:ln>
                <a:solidFill>
                  <a:srgbClr val="000000"/>
                </a:solidFill>
                <a:effectLst/>
                <a:latin typeface="Times New Roman" panose="02020603050405020304" pitchFamily="18" charset="0"/>
                <a:ea typeface="Calibri" pitchFamily="34" charset="0"/>
                <a:cs typeface="Times New Roman" panose="02020603050405020304" pitchFamily="18" charset="0"/>
              </a:rPr>
              <a:t>user_role_master</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sz="1600" b="1" i="0" u="none" strike="noStrike" cap="none" normalizeH="0" baseline="0" dirty="0">
                <a:ln>
                  <a:noFill/>
                </a:ln>
                <a:solidFill>
                  <a:srgbClr val="000000"/>
                </a:solidFill>
                <a:effectLst/>
                <a:latin typeface="Times New Roman" panose="02020603050405020304" pitchFamily="18" charset="0"/>
                <a:ea typeface="Calibri" pitchFamily="34" charset="0"/>
                <a:cs typeface="Times New Roman" panose="02020603050405020304" pitchFamily="18" charset="0"/>
              </a:rPr>
              <a:t>Description: This table is used for user role master.</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555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Picture 158"/>
          <p:cNvPicPr>
            <a:picLocks noChangeAspect="1"/>
          </p:cNvPicPr>
          <p:nvPr/>
        </p:nvPicPr>
        <p:blipFill>
          <a:blip r:embed="rId2"/>
          <a:stretch>
            <a:fillRect/>
          </a:stretch>
        </p:blipFill>
        <p:spPr>
          <a:xfrm>
            <a:off x="0" y="654301"/>
            <a:ext cx="12192000" cy="6097687"/>
          </a:xfrm>
          <a:prstGeom prst="rect">
            <a:avLst/>
          </a:prstGeom>
        </p:spPr>
      </p:pic>
      <p:sp>
        <p:nvSpPr>
          <p:cNvPr id="160" name="TextBox 159"/>
          <p:cNvSpPr txBox="1"/>
          <p:nvPr/>
        </p:nvSpPr>
        <p:spPr>
          <a:xfrm>
            <a:off x="3448334" y="0"/>
            <a:ext cx="5295331"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E-R DIAGRAM</a:t>
            </a:r>
          </a:p>
        </p:txBody>
      </p:sp>
    </p:spTree>
    <p:extLst>
      <p:ext uri="{BB962C8B-B14F-4D97-AF65-F5344CB8AC3E}">
        <p14:creationId xmlns:p14="http://schemas.microsoft.com/office/powerpoint/2010/main" val="3873613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5274" y="382136"/>
            <a:ext cx="3302756"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WEB REFERENCE</a:t>
            </a:r>
          </a:p>
        </p:txBody>
      </p:sp>
      <p:sp>
        <p:nvSpPr>
          <p:cNvPr id="4" name="TextBox 3"/>
          <p:cNvSpPr txBox="1"/>
          <p:nvPr/>
        </p:nvSpPr>
        <p:spPr>
          <a:xfrm>
            <a:off x="1146412" y="1924334"/>
            <a:ext cx="5268038" cy="3477875"/>
          </a:xfrm>
          <a:prstGeom prst="rect">
            <a:avLst/>
          </a:prstGeom>
          <a:noFill/>
        </p:spPr>
        <p:txBody>
          <a:bodyPr wrap="square" rtlCol="0">
            <a:spAutoFit/>
          </a:bodyPr>
          <a:lstStyle/>
          <a:p>
            <a:pPr marL="342900" indent="-342900">
              <a:buFont typeface="Wingdings" panose="05000000000000000000" pitchFamily="2" charset="2"/>
              <a:buChar char="Ø"/>
            </a:pPr>
            <a:r>
              <a:rPr lang="en-US" sz="2200" u="sng" dirty="0">
                <a:latin typeface="Times New Roman" panose="02020603050405020304" pitchFamily="18" charset="0"/>
                <a:cs typeface="Times New Roman" panose="02020603050405020304" pitchFamily="18" charset="0"/>
              </a:rPr>
              <a:t>www.makemytrip.com</a:t>
            </a:r>
          </a:p>
          <a:p>
            <a:pPr marL="342900" indent="-342900">
              <a:buFont typeface="Wingdings" panose="05000000000000000000" pitchFamily="2" charset="2"/>
              <a:buChar char="Ø"/>
            </a:pPr>
            <a:endParaRPr lang="en-US" sz="22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u="sng" dirty="0">
                <a:latin typeface="Times New Roman" panose="02020603050405020304" pitchFamily="18" charset="0"/>
                <a:cs typeface="Times New Roman" panose="02020603050405020304" pitchFamily="18" charset="0"/>
              </a:rPr>
              <a:t>www.yaatra.com</a:t>
            </a:r>
          </a:p>
          <a:p>
            <a:pPr marL="342900" indent="-342900">
              <a:buFont typeface="Wingdings" panose="05000000000000000000" pitchFamily="2" charset="2"/>
              <a:buChar char="Ø"/>
            </a:pPr>
            <a:endParaRPr lang="en-US" sz="22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u="sng" dirty="0">
                <a:latin typeface="Times New Roman" panose="02020603050405020304" pitchFamily="18" charset="0"/>
                <a:cs typeface="Times New Roman" panose="02020603050405020304" pitchFamily="18" charset="0"/>
              </a:rPr>
              <a:t>www.trivago.com</a:t>
            </a:r>
          </a:p>
          <a:p>
            <a:pPr marL="342900" indent="-342900">
              <a:buFont typeface="Wingdings" panose="05000000000000000000" pitchFamily="2" charset="2"/>
              <a:buChar char="Ø"/>
            </a:pPr>
            <a:endParaRPr lang="en-US" sz="22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u="sng" dirty="0">
                <a:latin typeface="Times New Roman" panose="02020603050405020304" pitchFamily="18" charset="0"/>
                <a:cs typeface="Times New Roman" panose="02020603050405020304" pitchFamily="18" charset="0"/>
              </a:rPr>
              <a:t>www.goibibo.com</a:t>
            </a:r>
          </a:p>
          <a:p>
            <a:pPr marL="342900" indent="-342900">
              <a:buFont typeface="Wingdings" panose="05000000000000000000" pitchFamily="2" charset="2"/>
              <a:buChar char="Ø"/>
            </a:pPr>
            <a:endParaRPr lang="en-US" sz="22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82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0" name="Rectangle 7"/>
          <p:cNvSpPr>
            <a:spLocks noChangeArrowheads="1"/>
          </p:cNvSpPr>
          <p:nvPr/>
        </p:nvSpPr>
        <p:spPr bwMode="auto">
          <a:xfrm>
            <a:off x="-590274" y="1230266"/>
            <a:ext cx="6022081" cy="400095"/>
          </a:xfrm>
          <a:prstGeom prst="rect">
            <a:avLst/>
          </a:prstGeom>
          <a:noFill/>
          <a:ln w="9525">
            <a:noFill/>
            <a:miter lim="800000"/>
            <a:headEnd/>
            <a:tailEnd/>
          </a:ln>
        </p:spPr>
        <p:txBody>
          <a:bodyPr wrap="square" lIns="91427" tIns="45713" rIns="91427" bIns="45713">
            <a:spAutoFit/>
          </a:bodyPr>
          <a:lstStyle/>
          <a:p>
            <a:pPr marL="285750" indent="-285750" algn="ctr">
              <a:buFont typeface="Wingdings" panose="05000000000000000000" pitchFamily="2" charset="2"/>
              <a:buChar char="v"/>
              <a:defRPr/>
            </a:pPr>
            <a:r>
              <a:rPr lang="en-US" sz="16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HARDWARE REQUIREMENT</a:t>
            </a:r>
          </a:p>
        </p:txBody>
      </p:sp>
      <p:sp>
        <p:nvSpPr>
          <p:cNvPr id="7" name="Rectangle 7"/>
          <p:cNvSpPr>
            <a:spLocks noChangeArrowheads="1"/>
          </p:cNvSpPr>
          <p:nvPr/>
        </p:nvSpPr>
        <p:spPr bwMode="auto">
          <a:xfrm>
            <a:off x="966644" y="235758"/>
            <a:ext cx="8168640" cy="461651"/>
          </a:xfrm>
          <a:prstGeom prst="rect">
            <a:avLst/>
          </a:prstGeom>
          <a:noFill/>
          <a:ln w="9525">
            <a:noFill/>
            <a:miter lim="800000"/>
            <a:headEnd/>
            <a:tailEnd/>
          </a:ln>
        </p:spPr>
        <p:txBody>
          <a:bodyPr wrap="square" lIns="91427" tIns="45713" rIns="91427" bIns="45713">
            <a:spAutoFit/>
          </a:bodyPr>
          <a:lstStyle/>
          <a:p>
            <a:pPr algn="ctr">
              <a:defRPr/>
            </a:pPr>
            <a:r>
              <a:rPr lang="en-US" sz="2400" b="1" u="sng" dirty="0">
                <a:latin typeface="Times New Roman" panose="02020603050405020304" pitchFamily="18" charset="0"/>
                <a:cs typeface="Times New Roman" pitchFamily="18" charset="0"/>
              </a:rPr>
              <a:t>TECHNICAL SPECIFICATION</a:t>
            </a:r>
          </a:p>
        </p:txBody>
      </p:sp>
      <p:sp>
        <p:nvSpPr>
          <p:cNvPr id="5" name="Content Placeholder 2"/>
          <p:cNvSpPr txBox="1">
            <a:spLocks/>
          </p:cNvSpPr>
          <p:nvPr/>
        </p:nvSpPr>
        <p:spPr>
          <a:xfrm>
            <a:off x="304800" y="1644009"/>
            <a:ext cx="8534400" cy="4947861"/>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Tx/>
              <a:buFont typeface="Wingdings 3" charset="2"/>
              <a:buNone/>
            </a:pPr>
            <a:r>
              <a:rPr lang="en-US" sz="2800" b="1" dirty="0">
                <a:latin typeface="Times New Roman" pitchFamily="18" charset="0"/>
                <a:cs typeface="Times New Roman" pitchFamily="18" charset="0"/>
              </a:rPr>
              <a:t>	</a:t>
            </a:r>
            <a:endParaRPr lang="en-US" sz="2400" dirty="0"/>
          </a:p>
          <a:p>
            <a:pPr>
              <a:buClrTx/>
              <a:buFont typeface="Wingdings" panose="05000000000000000000" pitchFamily="2" charset="2"/>
              <a:buChar char="ü"/>
            </a:pPr>
            <a:r>
              <a:rPr lang="en-US" b="1" u="sng" dirty="0">
                <a:solidFill>
                  <a:schemeClr val="tx1"/>
                </a:solidFill>
                <a:latin typeface="Times New Roman" pitchFamily="18" charset="0"/>
                <a:cs typeface="Times New Roman" pitchFamily="18" charset="0"/>
              </a:rPr>
              <a:t>Server Side</a:t>
            </a:r>
            <a:r>
              <a:rPr lang="en-US" b="1"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 </a:t>
            </a:r>
          </a:p>
          <a:p>
            <a:pPr>
              <a:buClrTx/>
              <a:buFont typeface="Wingdings 3" charset="2"/>
              <a:buNone/>
            </a:pPr>
            <a:endParaRPr lang="en-US" sz="2800" dirty="0">
              <a:latin typeface="Times New Roman" pitchFamily="18" charset="0"/>
              <a:cs typeface="Times New Roman" pitchFamily="18" charset="0"/>
            </a:endParaRPr>
          </a:p>
          <a:p>
            <a:pPr lvl="2">
              <a:buClrTx/>
              <a:buFont typeface="Wingdings" pitchFamily="2" charset="2"/>
              <a:buChar char="Ø"/>
            </a:pPr>
            <a:r>
              <a:rPr lang="en-US" sz="1900" b="1" dirty="0">
                <a:latin typeface="Times New Roman" pitchFamily="18" charset="0"/>
                <a:cs typeface="Times New Roman" pitchFamily="18" charset="0"/>
              </a:rPr>
              <a:t>Processer</a:t>
            </a:r>
            <a:r>
              <a:rPr lang="en-US" sz="1900" dirty="0">
                <a:latin typeface="Times New Roman" pitchFamily="18" charset="0"/>
                <a:cs typeface="Times New Roman" pitchFamily="18" charset="0"/>
              </a:rPr>
              <a:t> : Intel P4 Processer or higher</a:t>
            </a:r>
          </a:p>
          <a:p>
            <a:pPr lvl="2">
              <a:buClrTx/>
              <a:buFont typeface="Wingdings" pitchFamily="2" charset="2"/>
              <a:buChar char="Ø"/>
            </a:pPr>
            <a:r>
              <a:rPr lang="en-US" sz="1900" b="1" dirty="0">
                <a:latin typeface="Times New Roman" pitchFamily="18" charset="0"/>
                <a:cs typeface="Times New Roman" pitchFamily="18" charset="0"/>
              </a:rPr>
              <a:t>Hard disk </a:t>
            </a:r>
            <a:r>
              <a:rPr lang="en-US" sz="1900" dirty="0">
                <a:latin typeface="Times New Roman" pitchFamily="18" charset="0"/>
                <a:cs typeface="Times New Roman" pitchFamily="18" charset="0"/>
              </a:rPr>
              <a:t>: 20 GB or Higher</a:t>
            </a:r>
          </a:p>
          <a:p>
            <a:pPr lvl="2">
              <a:buClrTx/>
              <a:buFont typeface="Wingdings" pitchFamily="2" charset="2"/>
              <a:buChar char="Ø"/>
            </a:pPr>
            <a:r>
              <a:rPr lang="en-US" sz="1900" b="1" dirty="0">
                <a:latin typeface="Times New Roman" pitchFamily="18" charset="0"/>
                <a:cs typeface="Times New Roman" pitchFamily="18" charset="0"/>
              </a:rPr>
              <a:t>RAM: </a:t>
            </a:r>
            <a:r>
              <a:rPr lang="en-US" sz="1900" dirty="0">
                <a:latin typeface="Times New Roman" pitchFamily="18" charset="0"/>
                <a:cs typeface="Times New Roman" pitchFamily="18" charset="0"/>
              </a:rPr>
              <a:t>512MB</a:t>
            </a:r>
          </a:p>
          <a:p>
            <a:pPr lvl="2">
              <a:buClrTx/>
              <a:buFont typeface="Wingdings" pitchFamily="2" charset="2"/>
              <a:buChar char="Ø"/>
            </a:pPr>
            <a:endParaRPr lang="en-US" sz="1900" dirty="0">
              <a:latin typeface="Times New Roman" pitchFamily="18" charset="0"/>
              <a:cs typeface="Times New Roman" pitchFamily="18" charset="0"/>
            </a:endParaRPr>
          </a:p>
          <a:p>
            <a:pPr>
              <a:buClrTx/>
              <a:buFont typeface="Wingdings" panose="05000000000000000000" pitchFamily="2" charset="2"/>
              <a:buChar char="ü"/>
            </a:pPr>
            <a:r>
              <a:rPr lang="en-US" b="1" u="sng" dirty="0">
                <a:solidFill>
                  <a:schemeClr val="tx1"/>
                </a:solidFill>
                <a:latin typeface="Times New Roman" pitchFamily="18" charset="0"/>
                <a:cs typeface="Times New Roman" pitchFamily="18" charset="0"/>
              </a:rPr>
              <a:t>Client Side</a:t>
            </a:r>
            <a:r>
              <a:rPr lang="en-US" b="1"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 </a:t>
            </a:r>
          </a:p>
          <a:p>
            <a:pPr>
              <a:buClrTx/>
              <a:buFont typeface="Wingdings" pitchFamily="2" charset="2"/>
              <a:buChar char="Ø"/>
            </a:pPr>
            <a:endParaRPr lang="en-US" sz="2800" dirty="0"/>
          </a:p>
          <a:p>
            <a:pPr lvl="2">
              <a:buClrTx/>
              <a:buFont typeface="Wingdings" pitchFamily="2" charset="2"/>
              <a:buChar char="Ø"/>
            </a:pPr>
            <a:r>
              <a:rPr lang="en-US" sz="1900" b="1" dirty="0">
                <a:latin typeface="Times New Roman" pitchFamily="18" charset="0"/>
                <a:cs typeface="Times New Roman" pitchFamily="18" charset="0"/>
              </a:rPr>
              <a:t>Processer :</a:t>
            </a:r>
            <a:r>
              <a:rPr lang="en-US" sz="1900" dirty="0">
                <a:latin typeface="Times New Roman" pitchFamily="18" charset="0"/>
                <a:cs typeface="Times New Roman" pitchFamily="18" charset="0"/>
              </a:rPr>
              <a:t> Intel P3 CPU or Higher</a:t>
            </a:r>
          </a:p>
          <a:p>
            <a:pPr lvl="2">
              <a:buClrTx/>
              <a:buFont typeface="Wingdings" pitchFamily="2" charset="2"/>
              <a:buChar char="Ø"/>
            </a:pPr>
            <a:r>
              <a:rPr lang="en-US" sz="1900" b="1" dirty="0">
                <a:latin typeface="Times New Roman" pitchFamily="18" charset="0"/>
                <a:cs typeface="Times New Roman" pitchFamily="18" charset="0"/>
              </a:rPr>
              <a:t>Hard disk</a:t>
            </a: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a:t>
            </a:r>
            <a:r>
              <a:rPr lang="en-US" sz="1900" dirty="0">
                <a:latin typeface="Times New Roman" pitchFamily="18" charset="0"/>
                <a:cs typeface="Times New Roman" pitchFamily="18" charset="0"/>
              </a:rPr>
              <a:t> 10 GB or Higher</a:t>
            </a:r>
          </a:p>
          <a:p>
            <a:pPr lvl="2">
              <a:buClrTx/>
              <a:buFont typeface="Wingdings" pitchFamily="2" charset="2"/>
              <a:buChar char="Ø"/>
            </a:pPr>
            <a:r>
              <a:rPr lang="en-US" sz="1900" b="1" dirty="0">
                <a:latin typeface="Times New Roman" pitchFamily="18" charset="0"/>
                <a:cs typeface="Times New Roman" pitchFamily="18" charset="0"/>
              </a:rPr>
              <a:t>RAM:</a:t>
            </a:r>
            <a:r>
              <a:rPr lang="en-US" sz="1900" dirty="0">
                <a:latin typeface="Times New Roman" pitchFamily="18" charset="0"/>
                <a:cs typeface="Times New Roman" pitchFamily="18" charset="0"/>
              </a:rPr>
              <a:t> 256MB</a:t>
            </a:r>
            <a:r>
              <a:rPr lang="en-US" dirty="0"/>
              <a:t> </a:t>
            </a:r>
            <a:endParaRPr lang="en-US" sz="2800" dirty="0"/>
          </a:p>
          <a:p>
            <a:endParaRPr lang="en-US" sz="2000" dirty="0"/>
          </a:p>
          <a:p>
            <a:endParaRPr lang="en-US" dirty="0"/>
          </a:p>
        </p:txBody>
      </p:sp>
    </p:spTree>
    <p:extLst>
      <p:ext uri="{BB962C8B-B14F-4D97-AF65-F5344CB8AC3E}">
        <p14:creationId xmlns:p14="http://schemas.microsoft.com/office/powerpoint/2010/main" val="2185327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6031" y="2852382"/>
            <a:ext cx="7465324"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6362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1214846" y="790303"/>
            <a:ext cx="3997030" cy="40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7" tIns="45713" rIns="91427" bIns="45713">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en-US" sz="1600" b="1" dirty="0">
                <a:latin typeface="Times New Roman" panose="02020603050405020304" pitchFamily="18" charset="0"/>
                <a:cs typeface="Times New Roman" panose="02020603050405020304" pitchFamily="18" charset="0"/>
              </a:rPr>
              <a:t>   </a:t>
            </a:r>
            <a:r>
              <a:rPr lang="en-US" altLang="en-US" sz="2000" b="1" u="sng" dirty="0">
                <a:latin typeface="Times New Roman" panose="02020603050405020304" pitchFamily="18" charset="0"/>
                <a:cs typeface="Times New Roman" panose="02020603050405020304" pitchFamily="18" charset="0"/>
              </a:rPr>
              <a:t>SOFTWARE REQUIREMENT</a:t>
            </a:r>
          </a:p>
        </p:txBody>
      </p:sp>
      <p:sp>
        <p:nvSpPr>
          <p:cNvPr id="2" name="Rectangle 1"/>
          <p:cNvSpPr/>
          <p:nvPr/>
        </p:nvSpPr>
        <p:spPr>
          <a:xfrm>
            <a:off x="1214846" y="1619794"/>
            <a:ext cx="7929154" cy="3139321"/>
          </a:xfrm>
          <a:prstGeom prst="rect">
            <a:avLst/>
          </a:prstGeom>
        </p:spPr>
        <p:txBody>
          <a:bodyPr wrap="square">
            <a:spAutoFit/>
          </a:bodyPr>
          <a:lstStyle/>
          <a:p>
            <a:pPr lvl="0"/>
            <a:r>
              <a:rPr lang="en-US" b="1" u="sng" dirty="0">
                <a:latin typeface="Times New Roman" pitchFamily="18" charset="0"/>
                <a:cs typeface="Times New Roman" pitchFamily="18" charset="0"/>
              </a:rPr>
              <a:t>Server Side</a:t>
            </a:r>
            <a:r>
              <a:rPr lang="en-US" b="1" dirty="0">
                <a:latin typeface="Times New Roman" pitchFamily="18" charset="0"/>
                <a:cs typeface="Times New Roman" pitchFamily="18" charset="0"/>
              </a:rPr>
              <a:t> : </a:t>
            </a:r>
          </a:p>
          <a:p>
            <a:pPr lvl="0"/>
            <a:endParaRPr lang="en-US" dirty="0">
              <a:latin typeface="Times New Roman" pitchFamily="18" charset="0"/>
              <a:cs typeface="Times New Roman" pitchFamily="18" charset="0"/>
            </a:endParaRPr>
          </a:p>
          <a:p>
            <a:pPr lvl="2"/>
            <a:r>
              <a:rPr lang="en-US" b="1" dirty="0">
                <a:latin typeface="Times New Roman" pitchFamily="18" charset="0"/>
                <a:cs typeface="Times New Roman" pitchFamily="18" charset="0"/>
              </a:rPr>
              <a:t>Platform:</a:t>
            </a:r>
            <a:r>
              <a:rPr lang="en-US" dirty="0">
                <a:latin typeface="Times New Roman" pitchFamily="18" charset="0"/>
                <a:cs typeface="Times New Roman" pitchFamily="18" charset="0"/>
              </a:rPr>
              <a:t> .NET Framework 4.5</a:t>
            </a:r>
          </a:p>
          <a:p>
            <a:pPr lvl="2"/>
            <a:r>
              <a:rPr lang="en-US" b="1" dirty="0">
                <a:latin typeface="Times New Roman" pitchFamily="18" charset="0"/>
                <a:cs typeface="Times New Roman" pitchFamily="18" charset="0"/>
              </a:rPr>
              <a:t>Back End Tools: </a:t>
            </a:r>
            <a:r>
              <a:rPr lang="en-US" dirty="0">
                <a:latin typeface="Times New Roman" pitchFamily="18" charset="0"/>
                <a:cs typeface="Times New Roman" pitchFamily="18" charset="0"/>
              </a:rPr>
              <a:t>My SQL 5.5.8</a:t>
            </a:r>
          </a:p>
          <a:p>
            <a:pPr lvl="2"/>
            <a:r>
              <a:rPr lang="en-US" b="1" dirty="0">
                <a:latin typeface="Times New Roman" pitchFamily="18" charset="0"/>
                <a:cs typeface="Times New Roman" pitchFamily="18" charset="0"/>
              </a:rPr>
              <a:t>Operating System</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Windows Server 2008</a:t>
            </a:r>
          </a:p>
          <a:p>
            <a:pPr lvl="2"/>
            <a:r>
              <a:rPr lang="en-US" b="1" dirty="0">
                <a:latin typeface="Times New Roman" pitchFamily="18" charset="0"/>
                <a:cs typeface="Times New Roman" pitchFamily="18" charset="0"/>
              </a:rPr>
              <a:t>Web Server:</a:t>
            </a:r>
            <a:r>
              <a:rPr lang="en-US" dirty="0">
                <a:latin typeface="Times New Roman" pitchFamily="18" charset="0"/>
                <a:cs typeface="Times New Roman" pitchFamily="18" charset="0"/>
              </a:rPr>
              <a:t> IIS 7.0</a:t>
            </a:r>
          </a:p>
          <a:p>
            <a:pPr lvl="2"/>
            <a:endParaRPr lang="en-US" dirty="0">
              <a:latin typeface="Times New Roman" pitchFamily="18" charset="0"/>
              <a:cs typeface="Times New Roman" pitchFamily="18" charset="0"/>
            </a:endParaRPr>
          </a:p>
          <a:p>
            <a:pPr lvl="0"/>
            <a:r>
              <a:rPr lang="en-US" b="1" u="sng" dirty="0">
                <a:latin typeface="Times New Roman" pitchFamily="18" charset="0"/>
                <a:cs typeface="Times New Roman" pitchFamily="18" charset="0"/>
              </a:rPr>
              <a:t>Client Side</a:t>
            </a:r>
            <a:r>
              <a:rPr lang="en-US" b="1" dirty="0">
                <a:latin typeface="Times New Roman" pitchFamily="18" charset="0"/>
                <a:cs typeface="Times New Roman" pitchFamily="18" charset="0"/>
              </a:rPr>
              <a:t> : </a:t>
            </a:r>
          </a:p>
          <a:p>
            <a:pPr lvl="0"/>
            <a:endParaRPr lang="en-US" dirty="0">
              <a:latin typeface="Times New Roman" pitchFamily="18" charset="0"/>
              <a:cs typeface="Times New Roman" pitchFamily="18" charset="0"/>
            </a:endParaRPr>
          </a:p>
          <a:p>
            <a:pPr lvl="2"/>
            <a:r>
              <a:rPr lang="en-US" b="1" dirty="0">
                <a:latin typeface="Times New Roman" pitchFamily="18" charset="0"/>
                <a:cs typeface="Times New Roman" pitchFamily="18" charset="0"/>
              </a:rPr>
              <a:t>Operating System :</a:t>
            </a:r>
            <a:r>
              <a:rPr lang="en-US" dirty="0">
                <a:latin typeface="Times New Roman" pitchFamily="18" charset="0"/>
                <a:cs typeface="Times New Roman" pitchFamily="18" charset="0"/>
              </a:rPr>
              <a:t> Windows XP or above</a:t>
            </a:r>
          </a:p>
          <a:p>
            <a:pPr lvl="2"/>
            <a:r>
              <a:rPr lang="en-US" b="1" dirty="0">
                <a:latin typeface="Times New Roman" pitchFamily="18" charset="0"/>
                <a:cs typeface="Times New Roman" pitchFamily="18" charset="0"/>
              </a:rPr>
              <a:t>Browser</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Support:</a:t>
            </a:r>
            <a:r>
              <a:rPr lang="en-US" dirty="0">
                <a:latin typeface="Times New Roman" pitchFamily="18" charset="0"/>
                <a:cs typeface="Times New Roman" pitchFamily="18" charset="0"/>
              </a:rPr>
              <a:t> Internet Explorer or  Any Others</a:t>
            </a:r>
          </a:p>
        </p:txBody>
      </p:sp>
    </p:spTree>
    <p:extLst>
      <p:ext uri="{BB962C8B-B14F-4D97-AF65-F5344CB8AC3E}">
        <p14:creationId xmlns:p14="http://schemas.microsoft.com/office/powerpoint/2010/main" val="9508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82881" y="1924333"/>
            <a:ext cx="9927770" cy="4776717"/>
          </a:xfrm>
          <a:prstGeom prst="rect">
            <a:avLst/>
          </a:prstGeom>
        </p:spPr>
        <p:style>
          <a:lnRef idx="0">
            <a:scrgbClr r="0" g="0" b="0"/>
          </a:lnRef>
          <a:fillRef idx="1001">
            <a:schemeClr val="lt1"/>
          </a:fillRef>
          <a:effectRef idx="0">
            <a:scrgbClr r="0" g="0" b="0"/>
          </a:effectRef>
          <a:fontRef idx="major"/>
        </p:style>
        <p:txBody>
          <a:bodyPr>
            <a:normAutofit/>
          </a:bodyPr>
          <a:lstStyle/>
          <a:p>
            <a:pPr marL="285750" lvl="1"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In  the existing system  website works manually.</a:t>
            </a:r>
          </a:p>
          <a:p>
            <a:pPr algn="just"/>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Lot of time consumed for ticket booking , resort booking. </a:t>
            </a:r>
          </a:p>
          <a:p>
            <a:pPr marL="285750" indent="-285750" algn="jus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In manual system the data storage requires to keep track of number of register and customer.</a:t>
            </a:r>
          </a:p>
          <a:p>
            <a:pPr marL="285750" indent="-285750" algn="jus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Difficult to get detail  about resort &amp; travels.</a:t>
            </a:r>
          </a:p>
          <a:p>
            <a:pPr marL="285750" indent="-285750" algn="just">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algn="just">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a:p>
            <a:pPr algn="just"/>
            <a:endParaRPr lang="en-US" altLang="en-US" dirty="0"/>
          </a:p>
          <a:p>
            <a:pPr algn="just"/>
            <a:endParaRPr lang="en-US" altLang="en-US" dirty="0"/>
          </a:p>
          <a:p>
            <a:pPr algn="just"/>
            <a:endParaRPr lang="en-US" altLang="en-US" dirty="0"/>
          </a:p>
          <a:p>
            <a:pPr algn="just">
              <a:buFont typeface="Wingdings 3" panose="05040102010807070707" pitchFamily="18" charset="2"/>
              <a:buNone/>
            </a:pPr>
            <a:endParaRPr lang="en-US" altLang="en-US" sz="2800" dirty="0"/>
          </a:p>
          <a:p>
            <a:pPr marL="274320" indent="-274320">
              <a:spcBef>
                <a:spcPct val="20000"/>
              </a:spcBef>
              <a:defRPr/>
            </a:pPr>
            <a:endParaRPr lang="en-IN" sz="1400" dirty="0">
              <a:latin typeface="Times New Roman" panose="02020603050405020304" pitchFamily="18" charset="0"/>
              <a:cs typeface="Times New Roman" panose="02020603050405020304" pitchFamily="18" charset="0"/>
            </a:endParaRPr>
          </a:p>
        </p:txBody>
      </p:sp>
      <p:sp>
        <p:nvSpPr>
          <p:cNvPr id="4" name="TextBox 2"/>
          <p:cNvSpPr txBox="1">
            <a:spLocks noChangeArrowheads="1"/>
          </p:cNvSpPr>
          <p:nvPr/>
        </p:nvSpPr>
        <p:spPr bwMode="auto">
          <a:xfrm>
            <a:off x="-1737363" y="201706"/>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b="1" u="sng" dirty="0">
                <a:latin typeface="Times New Roman" panose="02020603050405020304" pitchFamily="18" charset="0"/>
                <a:cs typeface="Times New Roman" panose="02020603050405020304" pitchFamily="18" charset="0"/>
              </a:rPr>
              <a:t>PROJECT DESCRIPTION</a:t>
            </a:r>
          </a:p>
        </p:txBody>
      </p:sp>
      <p:sp>
        <p:nvSpPr>
          <p:cNvPr id="2" name="TextBox 1"/>
          <p:cNvSpPr txBox="1"/>
          <p:nvPr/>
        </p:nvSpPr>
        <p:spPr>
          <a:xfrm>
            <a:off x="182882" y="1201003"/>
            <a:ext cx="4375466"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b="1" u="sng" dirty="0"/>
              <a:t>MANUAL &amp; EXISTING SYSTEM</a:t>
            </a:r>
          </a:p>
        </p:txBody>
      </p:sp>
    </p:spTree>
    <p:extLst>
      <p:ext uri="{BB962C8B-B14F-4D97-AF65-F5344CB8AC3E}">
        <p14:creationId xmlns:p14="http://schemas.microsoft.com/office/powerpoint/2010/main" val="21019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022564" y="504967"/>
            <a:ext cx="9198429" cy="6353033"/>
          </a:xfrm>
          <a:prstGeom prst="rect">
            <a:avLst/>
          </a:prstGeom>
          <a:noFill/>
        </p:spPr>
        <p:style>
          <a:lnRef idx="0">
            <a:scrgbClr r="0" g="0" b="0"/>
          </a:lnRef>
          <a:fillRef idx="1001">
            <a:schemeClr val="lt1"/>
          </a:fillRef>
          <a:effectRef idx="0">
            <a:scrgbClr r="0" g="0" b="0"/>
          </a:effectRef>
          <a:fontRef idx="major"/>
        </p:style>
        <p:txBody>
          <a:bodyPr>
            <a:normAutofit/>
          </a:bodyPr>
          <a:lstStyle/>
          <a:p>
            <a:pPr marL="742950" lvl="1" indent="-285750" algn="just">
              <a:lnSpc>
                <a:spcPct val="150000"/>
              </a:lnSpc>
              <a:buFont typeface="Wingdings" panose="05000000000000000000" pitchFamily="2" charset="2"/>
              <a:buChar char="ü"/>
              <a:defRPr/>
            </a:pPr>
            <a:endParaRPr lang="en-US" sz="1400" dirty="0">
              <a:latin typeface="Times New Roman" panose="02020603050405020304" pitchFamily="18" charset="0"/>
              <a:ea typeface="Calibri" panose="020F0502020204030204" pitchFamily="34" charset="0"/>
            </a:endParaRPr>
          </a:p>
        </p:txBody>
      </p:sp>
      <p:sp>
        <p:nvSpPr>
          <p:cNvPr id="4" name="TextBox 3"/>
          <p:cNvSpPr txBox="1"/>
          <p:nvPr/>
        </p:nvSpPr>
        <p:spPr>
          <a:xfrm>
            <a:off x="826373" y="568881"/>
            <a:ext cx="8305800" cy="5078313"/>
          </a:xfrm>
          <a:prstGeom prst="rect">
            <a:avLst/>
          </a:prstGeom>
          <a:noFill/>
        </p:spPr>
        <p:txBody>
          <a:bodyPr wrap="square" rtlCol="0">
            <a:spAutoFit/>
          </a:bodyPr>
          <a:lstStyle/>
          <a:p>
            <a:pPr marL="285750" lvl="0" indent="-285750" algn="just">
              <a:lnSpc>
                <a:spcPct val="150000"/>
              </a:lnSpc>
            </a:pPr>
            <a:endParaRPr lang="en-GB"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itchFamily="2" charset="2"/>
              <a:buChar char="Ø"/>
            </a:pPr>
            <a:r>
              <a:rPr lang="en-GB" dirty="0">
                <a:latin typeface="Times New Roman" panose="02020603050405020304" pitchFamily="18" charset="0"/>
                <a:cs typeface="Times New Roman" panose="02020603050405020304" pitchFamily="18" charset="0"/>
              </a:rPr>
              <a:t>New system can provides various good plans..</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itchFamily="2" charset="2"/>
              <a:buChar char="Ø"/>
            </a:pPr>
            <a:r>
              <a:rPr lang="en-GB" dirty="0">
                <a:latin typeface="Times New Roman" panose="02020603050405020304" pitchFamily="18" charset="0"/>
                <a:cs typeface="Times New Roman" panose="02020603050405020304" pitchFamily="18" charset="0"/>
              </a:rPr>
              <a:t>Many bonus option and good offers .</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In new system user can search the Tour &amp; Resort Packages, plans, of their choice at anywhere and anytime and get the full information about Plan.</a:t>
            </a:r>
          </a:p>
          <a:p>
            <a:pPr marL="285750" lvl="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This system provides Mobile Application and user friendly interface and easy navigation Responsive design layout.</a:t>
            </a:r>
          </a:p>
          <a:p>
            <a:pPr marL="285750" lvl="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Through this system ADMIN handle all over system like manage Customer, category, plans, platform, billing and payment, offers etc...</a:t>
            </a:r>
          </a:p>
          <a:p>
            <a:pPr marL="285750" lvl="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New System can Provides different type of payment options .</a:t>
            </a:r>
          </a:p>
          <a:p>
            <a:pPr marL="285750" lvl="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New System provides FAQ facility.</a:t>
            </a:r>
          </a:p>
          <a:p>
            <a:pPr marL="285750" lvl="0" indent="-285750" algn="just">
              <a:lnSpc>
                <a:spcPct val="150000"/>
              </a:lnSpc>
            </a:pPr>
            <a:r>
              <a:rPr lang="en-US" dirty="0">
                <a:latin typeface="Times New Roman" panose="02020603050405020304" pitchFamily="18" charset="0"/>
                <a:cs typeface="Times New Roman" panose="02020603050405020304" pitchFamily="18" charset="0"/>
              </a:rPr>
              <a:t> </a:t>
            </a:r>
          </a:p>
        </p:txBody>
      </p:sp>
      <p:sp>
        <p:nvSpPr>
          <p:cNvPr id="2" name="Rectangle 1"/>
          <p:cNvSpPr/>
          <p:nvPr/>
        </p:nvSpPr>
        <p:spPr>
          <a:xfrm>
            <a:off x="821802" y="527415"/>
            <a:ext cx="3588034" cy="498663"/>
          </a:xfrm>
          <a:prstGeom prst="rect">
            <a:avLst/>
          </a:prstGeom>
        </p:spPr>
        <p:txBody>
          <a:bodyPr wrap="none">
            <a:spAutoFit/>
          </a:bodyPr>
          <a:lstStyle/>
          <a:p>
            <a:pPr marL="285750" indent="-285750" algn="just">
              <a:lnSpc>
                <a:spcPct val="150000"/>
              </a:lnSpc>
              <a:buFont typeface="Wingdings" panose="05000000000000000000" pitchFamily="2" charset="2"/>
              <a:buChar char="v"/>
              <a:defRPr/>
            </a:pPr>
            <a:r>
              <a:rPr lang="en-US" sz="2000" b="1" u="sng" dirty="0">
                <a:latin typeface="Times New Roman" pitchFamily="18" charset="0"/>
                <a:cs typeface="Times New Roman" pitchFamily="18" charset="0"/>
              </a:rPr>
              <a:t>NEED FOR NEW SYSTEM</a:t>
            </a:r>
          </a:p>
        </p:txBody>
      </p:sp>
    </p:spTree>
    <p:extLst>
      <p:ext uri="{BB962C8B-B14F-4D97-AF65-F5344CB8AC3E}">
        <p14:creationId xmlns:p14="http://schemas.microsoft.com/office/powerpoint/2010/main" val="360097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150125" y="1797411"/>
            <a:ext cx="11668836" cy="4247317"/>
          </a:xfrm>
          <a:prstGeom prst="rect">
            <a:avLst/>
          </a:prstGeom>
          <a:noFill/>
          <a:ln w="9525">
            <a:noFill/>
            <a:miter lim="800000"/>
            <a:headEnd/>
            <a:tailEnd/>
          </a:ln>
          <a:effectLst/>
        </p:spPr>
        <p:txBody>
          <a:bodyPr wrap="square" anchor="ctr">
            <a:spAutoFit/>
          </a:bodyPr>
          <a:lstStyle/>
          <a:p>
            <a:r>
              <a:rPr lang="en-US" sz="1600" b="1" dirty="0">
                <a:latin typeface="Times New Roman" pitchFamily="18" charset="0"/>
                <a:cs typeface="Times New Roman" pitchFamily="18" charset="0"/>
              </a:rPr>
              <a:t>Registration:</a:t>
            </a:r>
            <a:r>
              <a:rPr lang="en-US" sz="1600" dirty="0">
                <a:latin typeface="Times New Roman" pitchFamily="18" charset="0"/>
                <a:cs typeface="Times New Roman" pitchFamily="18" charset="0"/>
              </a:rPr>
              <a:t> User can registration and get activation code on his email or mobile no for verification his account.</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Verification: </a:t>
            </a:r>
            <a:r>
              <a:rPr lang="en-US" sz="1600" dirty="0">
                <a:latin typeface="Times New Roman" pitchFamily="18" charset="0"/>
                <a:cs typeface="Times New Roman" pitchFamily="18" charset="0"/>
              </a:rPr>
              <a:t>User can active his account using activation code after that he can use all services like Select Membership, Add Packages, Booking etc.</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Login Module: </a:t>
            </a:r>
            <a:r>
              <a:rPr lang="en-US" sz="1600" dirty="0">
                <a:latin typeface="Times New Roman" pitchFamily="18" charset="0"/>
                <a:cs typeface="Times New Roman" pitchFamily="18" charset="0"/>
              </a:rPr>
              <a:t>Admin can login his account with admin id and password and Users can login their account with their Email Id and Password using this module.</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Account Management: </a:t>
            </a:r>
            <a:r>
              <a:rPr lang="en-US" sz="1600" dirty="0">
                <a:latin typeface="Times New Roman" pitchFamily="18" charset="0"/>
                <a:cs typeface="Times New Roman" pitchFamily="18" charset="0"/>
              </a:rPr>
              <a:t>Users can view and manage their account profile and booking detail using this module. Users can change their password using change password module and recover their password using forget password module.</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Manage User: </a:t>
            </a:r>
            <a:r>
              <a:rPr lang="en-US" sz="1600" dirty="0">
                <a:latin typeface="Times New Roman" pitchFamily="18" charset="0"/>
                <a:cs typeface="Times New Roman" pitchFamily="18" charset="0"/>
              </a:rPr>
              <a:t>Admin can mange customers and Services provider user detail like, orders, account accept/reject etc.</a:t>
            </a:r>
          </a:p>
          <a:p>
            <a:endParaRPr lang="en-US" sz="1600" b="1" dirty="0">
              <a:latin typeface="Times New Roman" pitchFamily="18" charset="0"/>
              <a:cs typeface="Times New Roman" pitchFamily="18" charset="0"/>
            </a:endParaRPr>
          </a:p>
          <a:p>
            <a:pPr lvl="0"/>
            <a:r>
              <a:rPr lang="en-US" sz="1600" b="1" dirty="0">
                <a:latin typeface="Times New Roman" pitchFamily="18" charset="0"/>
                <a:cs typeface="Times New Roman" pitchFamily="18" charset="0"/>
              </a:rPr>
              <a:t>Plan Details Module: </a:t>
            </a:r>
            <a:r>
              <a:rPr lang="en-US" sz="1600" dirty="0">
                <a:latin typeface="Times New Roman" pitchFamily="18" charset="0"/>
                <a:cs typeface="Times New Roman" pitchFamily="18" charset="0"/>
              </a:rPr>
              <a:t>Admin can add different types of Membership plan detail and Package Type Detail and user can view and calculate all information about Plan and other services.</a:t>
            </a:r>
          </a:p>
          <a:p>
            <a:pPr lvl="0"/>
            <a:endParaRPr lang="en-US" sz="1600" dirty="0">
              <a:latin typeface="Times New Roman" pitchFamily="18" charset="0"/>
              <a:cs typeface="Times New Roman" pitchFamily="18" charset="0"/>
            </a:endParaRPr>
          </a:p>
          <a:p>
            <a:pPr lvl="2">
              <a:tabLst>
                <a:tab pos="914400" algn="l"/>
              </a:tabLst>
              <a:defRPr/>
            </a:pPr>
            <a:endParaRPr lang="en-US" altLang="zh-CN" sz="1400" dirty="0">
              <a:latin typeface="Times New Roman" pitchFamily="18" charset="0"/>
              <a:cs typeface="Times New Roman" pitchFamily="18" charset="0"/>
            </a:endParaRPr>
          </a:p>
        </p:txBody>
      </p:sp>
      <p:sp>
        <p:nvSpPr>
          <p:cNvPr id="3" name="TextBox 2"/>
          <p:cNvSpPr txBox="1">
            <a:spLocks noChangeArrowheads="1"/>
          </p:cNvSpPr>
          <p:nvPr/>
        </p:nvSpPr>
        <p:spPr bwMode="auto">
          <a:xfrm>
            <a:off x="-1611606" y="-38585"/>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b="1" u="sng" dirty="0">
                <a:latin typeface="Times New Roman" panose="02020603050405020304" pitchFamily="18" charset="0"/>
                <a:cs typeface="Times New Roman" panose="02020603050405020304" pitchFamily="18" charset="0"/>
              </a:rPr>
              <a:t> </a:t>
            </a:r>
          </a:p>
        </p:txBody>
      </p:sp>
      <p:sp>
        <p:nvSpPr>
          <p:cNvPr id="2" name="Rectangle 1"/>
          <p:cNvSpPr/>
          <p:nvPr/>
        </p:nvSpPr>
        <p:spPr>
          <a:xfrm>
            <a:off x="1619794" y="1658981"/>
            <a:ext cx="7524206" cy="400110"/>
          </a:xfrm>
          <a:prstGeom prst="rect">
            <a:avLst/>
          </a:prstGeom>
        </p:spPr>
        <p:txBody>
          <a:bodyPr wrap="square">
            <a:spAutoFit/>
          </a:bodyPr>
          <a:lstStyle/>
          <a:p>
            <a:pPr lvl="0" defTabSz="914400" eaLnBrk="0" fontAlgn="base" hangingPunct="0">
              <a:spcBef>
                <a:spcPct val="0"/>
              </a:spcBef>
              <a:spcAft>
                <a:spcPct val="0"/>
              </a:spcAft>
              <a:tabLst>
                <a:tab pos="342900" algn="l"/>
              </a:tabLst>
            </a:pPr>
            <a:endParaRPr lang="en-US" sz="2000" dirty="0">
              <a:latin typeface="Arial" pitchFamily="34" charset="0"/>
              <a:cs typeface="Arial" pitchFamily="34" charset="0"/>
            </a:endParaRPr>
          </a:p>
        </p:txBody>
      </p:sp>
      <p:sp>
        <p:nvSpPr>
          <p:cNvPr id="4" name="TextBox 3"/>
          <p:cNvSpPr txBox="1"/>
          <p:nvPr/>
        </p:nvSpPr>
        <p:spPr>
          <a:xfrm>
            <a:off x="2975211" y="518612"/>
            <a:ext cx="4367281" cy="461665"/>
          </a:xfrm>
          <a:prstGeom prst="rect">
            <a:avLst/>
          </a:prstGeom>
          <a:noFill/>
        </p:spPr>
        <p:txBody>
          <a:bodyPr wrap="square" rtlCol="0">
            <a:spAutoFit/>
          </a:bodyPr>
          <a:lstStyle/>
          <a:p>
            <a:pPr marL="285750" indent="-285750">
              <a:spcBef>
                <a:spcPct val="0"/>
              </a:spcBef>
              <a:buFont typeface="Wingdings" panose="05000000000000000000" pitchFamily="2" charset="2"/>
              <a:buChar char="v"/>
            </a:pPr>
            <a:r>
              <a:rPr lang="en-GB" altLang="en-US" sz="2400" b="1" u="sng" dirty="0">
                <a:latin typeface="Times New Roman" panose="02020603050405020304" pitchFamily="18" charset="0"/>
                <a:cs typeface="Times New Roman" panose="02020603050405020304" pitchFamily="18" charset="0"/>
              </a:rPr>
              <a:t>MODULE SPECIFICATION</a:t>
            </a:r>
          </a:p>
        </p:txBody>
      </p:sp>
    </p:spTree>
    <p:extLst>
      <p:ext uri="{BB962C8B-B14F-4D97-AF65-F5344CB8AC3E}">
        <p14:creationId xmlns:p14="http://schemas.microsoft.com/office/powerpoint/2010/main" val="380225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14422</TotalTime>
  <Words>2734</Words>
  <Application>Microsoft Office PowerPoint</Application>
  <PresentationFormat>Widescreen</PresentationFormat>
  <Paragraphs>1128</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GODwillIT</dc:creator>
  <cp:lastModifiedBy>pranshu trivedi</cp:lastModifiedBy>
  <cp:revision>1999</cp:revision>
  <dcterms:created xsi:type="dcterms:W3CDTF">2016-12-18T04:11:33Z</dcterms:created>
  <dcterms:modified xsi:type="dcterms:W3CDTF">2023-03-19T05:22:13Z</dcterms:modified>
</cp:coreProperties>
</file>