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 id="2147483652" r:id="rId5"/>
  </p:sldMasterIdLst>
  <p:notesMasterIdLst>
    <p:notesMasterId r:id="rId18"/>
  </p:notesMasterIdLst>
  <p:sldIdLst>
    <p:sldId id="292" r:id="rId6"/>
    <p:sldId id="1282" r:id="rId7"/>
    <p:sldId id="1290" r:id="rId8"/>
    <p:sldId id="1291" r:id="rId9"/>
    <p:sldId id="1292" r:id="rId10"/>
    <p:sldId id="1293" r:id="rId11"/>
    <p:sldId id="1294" r:id="rId12"/>
    <p:sldId id="1296" r:id="rId13"/>
    <p:sldId id="1297" r:id="rId14"/>
    <p:sldId id="1298" r:id="rId15"/>
    <p:sldId id="1295" r:id="rId16"/>
    <p:sldId id="1250"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90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7D"/>
    <a:srgbClr val="223366"/>
    <a:srgbClr val="E8ECF8"/>
    <a:srgbClr val="C9D2ED"/>
    <a:srgbClr val="851910"/>
    <a:srgbClr val="0000FF"/>
    <a:srgbClr val="FFCD8C"/>
    <a:srgbClr val="9F5900"/>
    <a:srgbClr val="FF33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03" d="100"/>
          <a:sy n="103" d="100"/>
        </p:scale>
        <p:origin x="874" y="77"/>
      </p:cViewPr>
      <p:guideLst>
        <p:guide orient="horz" pos="588"/>
        <p:guide pos="144"/>
        <p:guide orient="horz" pos="901"/>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t>1</a:t>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03-04-2025</a:t>
            </a:fld>
            <a:endParaRPr lang="en-IN"/>
          </a:p>
        </p:txBody>
      </p:sp>
      <p:sp>
        <p:nvSpPr>
          <p:cNvPr id="3" name="Footer Placeholder 2"/>
          <p:cNvSpPr>
            <a:spLocks noGrp="1"/>
          </p:cNvSpPr>
          <p:nvPr>
            <p:ph type="ftr" sz="quarter" idx="11"/>
          </p:nvPr>
        </p:nvSpPr>
        <p:spPr>
          <a:xfrm>
            <a:off x="3028950" y="4767263"/>
            <a:ext cx="3086100" cy="274637"/>
          </a:xfrm>
          <a:prstGeom prst="rect">
            <a:avLst/>
          </a:prstGeom>
        </p:spPr>
        <p:txBody>
          <a:bodyPr/>
          <a:lstStyle/>
          <a:p>
            <a:endParaRPr lang="en-IN"/>
          </a:p>
        </p:txBody>
      </p:sp>
      <p:sp>
        <p:nvSpPr>
          <p:cNvPr id="4" name="Slide Number Placeholder 3"/>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03-04-2025</a:t>
            </a:fld>
            <a:endParaRPr lang="en-IN"/>
          </a:p>
        </p:txBody>
      </p:sp>
      <p:sp>
        <p:nvSpPr>
          <p:cNvPr id="6" name="Footer Placeholder 5"/>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03-04-2025</a:t>
            </a:fld>
            <a:endParaRPr lang="en-IN"/>
          </a:p>
        </p:txBody>
      </p:sp>
      <p:sp>
        <p:nvSpPr>
          <p:cNvPr id="6" name="Footer Placeholder 5"/>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Vertical Text Placeholder 2"/>
          <p:cNvSpPr>
            <a:spLocks noGrp="1"/>
          </p:cNvSpPr>
          <p:nvPr>
            <p:ph type="body" orient="vert" idx="1"/>
          </p:nvPr>
        </p:nvSpPr>
        <p:spPr>
          <a:xfrm>
            <a:off x="628650" y="1370013"/>
            <a:ext cx="7886700" cy="326231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03-04-2025</a:t>
            </a:fld>
            <a:endParaRPr lang="en-IN"/>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638"/>
            <a:ext cx="1971675" cy="4357687"/>
          </a:xfrm>
          <a:prstGeom prst="rect">
            <a:avLst/>
          </a:prstGeo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28650" y="274638"/>
            <a:ext cx="5762625" cy="435768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03-04-2025</a:t>
            </a:fld>
            <a:endParaRPr lang="en-IN"/>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03-04-2025</a:t>
            </a:fld>
            <a:endParaRPr lang="en-IN"/>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p:cNvSpPr>
            <a:spLocks noGrp="1"/>
          </p:cNvSpPr>
          <p:nvPr>
            <p:ph idx="1"/>
          </p:nvPr>
        </p:nvSpPr>
        <p:spPr>
          <a:xfrm>
            <a:off x="628650" y="1370013"/>
            <a:ext cx="788670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03-04-2025</a:t>
            </a:fld>
            <a:endParaRPr lang="en-IN"/>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700"/>
            <a:ext cx="7886700" cy="2139950"/>
          </a:xfrm>
          <a:prstGeom prst="rect">
            <a:avLst/>
          </a:prstGeo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3441700"/>
            <a:ext cx="7886700" cy="1125538"/>
          </a:xfrm>
          <a:prstGeom prst="rect">
            <a:avLst/>
          </a:prstGeo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03-04-2025</a:t>
            </a:fld>
            <a:endParaRPr lang="en-IN"/>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p:cNvSpPr>
            <a:spLocks noGrp="1"/>
          </p:cNvSpPr>
          <p:nvPr>
            <p:ph sz="half" idx="1"/>
          </p:nvPr>
        </p:nvSpPr>
        <p:spPr>
          <a:xfrm>
            <a:off x="62865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03-04-2025</a:t>
            </a:fld>
            <a:endParaRPr lang="en-IN"/>
          </a:p>
        </p:txBody>
      </p:sp>
      <p:sp>
        <p:nvSpPr>
          <p:cNvPr id="6" name="Footer Placeholder 5"/>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274638"/>
            <a:ext cx="7886700" cy="993775"/>
          </a:xfrm>
          <a:prstGeom prst="rect">
            <a:avLst/>
          </a:prstGeom>
        </p:spPr>
        <p:txBody>
          <a:bodyPr/>
          <a:lstStyle/>
          <a:p>
            <a:r>
              <a:rPr lang="en-US"/>
              <a:t>Click to edit Master title style</a:t>
            </a:r>
            <a:endParaRPr lang="en-IN"/>
          </a:p>
        </p:txBody>
      </p:sp>
      <p:sp>
        <p:nvSpPr>
          <p:cNvPr id="3" name="Text Placeholder 2"/>
          <p:cNvSpPr>
            <a:spLocks noGrp="1"/>
          </p:cNvSpPr>
          <p:nvPr>
            <p:ph type="body" idx="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1879600"/>
            <a:ext cx="3868737" cy="27622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1879600"/>
            <a:ext cx="3887788" cy="27622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03-04-2025</a:t>
            </a:fld>
            <a:endParaRPr lang="en-IN"/>
          </a:p>
        </p:txBody>
      </p:sp>
      <p:sp>
        <p:nvSpPr>
          <p:cNvPr id="8" name="Footer Placeholder 7"/>
          <p:cNvSpPr>
            <a:spLocks noGrp="1"/>
          </p:cNvSpPr>
          <p:nvPr>
            <p:ph type="ftr" sz="quarter" idx="11"/>
          </p:nvPr>
        </p:nvSpPr>
        <p:spPr>
          <a:xfrm>
            <a:off x="3028950" y="4767263"/>
            <a:ext cx="3086100" cy="274637"/>
          </a:xfrm>
          <a:prstGeom prst="rect">
            <a:avLst/>
          </a:prstGeom>
        </p:spPr>
        <p:txBody>
          <a:bodyPr/>
          <a:lstStyle/>
          <a:p>
            <a:endParaRPr lang="en-IN"/>
          </a:p>
        </p:txBody>
      </p:sp>
      <p:sp>
        <p:nvSpPr>
          <p:cNvPr id="9" name="Slide Number Placeholder 8"/>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Date Placeholder 2"/>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03-04-2025</a:t>
            </a:fld>
            <a:endParaRPr lang="en-IN"/>
          </a:p>
        </p:txBody>
      </p:sp>
      <p:sp>
        <p:nvSpPr>
          <p:cNvPr id="4" name="Footer Placeholder 3"/>
          <p:cNvSpPr>
            <a:spLocks noGrp="1"/>
          </p:cNvSpPr>
          <p:nvPr>
            <p:ph type="ftr" sz="quarter" idx="11"/>
          </p:nvPr>
        </p:nvSpPr>
        <p:spPr>
          <a:xfrm>
            <a:off x="3028950" y="4767263"/>
            <a:ext cx="3086100" cy="274637"/>
          </a:xfrm>
          <a:prstGeom prst="rect">
            <a:avLst/>
          </a:prstGeom>
        </p:spPr>
        <p:txBody>
          <a:bodyPr/>
          <a:lstStyle/>
          <a:p>
            <a:endParaRPr lang="en-IN"/>
          </a:p>
        </p:txBody>
      </p:sp>
      <p:sp>
        <p:nvSpPr>
          <p:cNvPr id="5" name="Slide Number Placeholder 4"/>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4" name="Rectangle 3"/>
          <p:cNvSpPr/>
          <p:nvPr userDrawn="1"/>
        </p:nvSpPr>
        <p:spPr>
          <a:xfrm>
            <a:off x="0" y="122877"/>
            <a:ext cx="9144000"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5"/>
          <a:srcRect/>
          <a:stretch>
            <a:fillRect/>
          </a:stretch>
        </p:blipFill>
        <p:spPr>
          <a:xfrm>
            <a:off x="7411959" y="234964"/>
            <a:ext cx="852410" cy="284955"/>
          </a:xfrm>
          <a:prstGeom prst="rect">
            <a:avLst/>
          </a:prstGeom>
          <a:noFill/>
          <a:ln>
            <a:noFill/>
          </a:ln>
        </p:spPr>
      </p:pic>
      <p:sp>
        <p:nvSpPr>
          <p:cNvPr id="5" name="TextBox 4"/>
          <p:cNvSpPr txBox="1"/>
          <p:nvPr userDrawn="1"/>
        </p:nvSpPr>
        <p:spPr>
          <a:xfrm>
            <a:off x="138743" y="189386"/>
            <a:ext cx="345354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600" dirty="0">
                <a:solidFill>
                  <a:schemeClr val="bg1"/>
                </a:solidFill>
              </a:rPr>
              <a:t>Creating A Future-ready Workforce</a:t>
            </a: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5044697" y="5066794"/>
            <a:ext cx="4122549" cy="161945"/>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6137328" y="122877"/>
            <a:ext cx="3006671"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person in a suit talking on a cell phone&#10;&#10;Description automatically generated"/>
          <p:cNvPicPr>
            <a:picLocks noChangeAspect="1"/>
          </p:cNvPicPr>
          <p:nvPr/>
        </p:nvPicPr>
        <p:blipFill>
          <a:blip r:embed="rId3"/>
          <a:stretch>
            <a:fillRect/>
          </a:stretch>
        </p:blipFill>
        <p:spPr>
          <a:xfrm>
            <a:off x="15498" y="0"/>
            <a:ext cx="9144000" cy="5143500"/>
          </a:xfrm>
          <a:prstGeom prst="rect">
            <a:avLst/>
          </a:prstGeom>
        </p:spPr>
      </p:pic>
      <p:sp>
        <p:nvSpPr>
          <p:cNvPr id="2" name="TextBox 1"/>
          <p:cNvSpPr txBox="1"/>
          <p:nvPr/>
        </p:nvSpPr>
        <p:spPr>
          <a:xfrm>
            <a:off x="219934" y="983057"/>
            <a:ext cx="3965230" cy="1384995"/>
          </a:xfrm>
          <a:prstGeom prst="rect">
            <a:avLst/>
          </a:prstGeom>
          <a:noFill/>
        </p:spPr>
        <p:txBody>
          <a:bodyPr wrap="square" rtlCol="0">
            <a:spAutoFit/>
          </a:bodyPr>
          <a:lstStyle/>
          <a:p>
            <a:r>
              <a:rPr lang="en-US" sz="2800" b="1" dirty="0">
                <a:solidFill>
                  <a:srgbClr val="161D23"/>
                </a:solidFill>
              </a:rPr>
              <a:t>NEXT GEN EMPLOYABILITY PROGRAM</a:t>
            </a:r>
          </a:p>
        </p:txBody>
      </p:sp>
      <p:sp>
        <p:nvSpPr>
          <p:cNvPr id="6" name="Rectangle 5"/>
          <p:cNvSpPr/>
          <p:nvPr/>
        </p:nvSpPr>
        <p:spPr>
          <a:xfrm>
            <a:off x="338619" y="2452456"/>
            <a:ext cx="23461" cy="1124328"/>
          </a:xfrm>
          <a:prstGeom prst="rect">
            <a:avLst/>
          </a:prstGeom>
          <a:solidFill>
            <a:srgbClr val="851910"/>
          </a:solidFill>
          <a:ln>
            <a:solidFill>
              <a:srgbClr val="85191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389183" y="2453126"/>
            <a:ext cx="2727901" cy="1200329"/>
          </a:xfrm>
          <a:prstGeom prst="rect">
            <a:avLst/>
          </a:prstGeom>
          <a:noFill/>
        </p:spPr>
        <p:txBody>
          <a:bodyPr wrap="square" rtlCol="0">
            <a:spAutoFit/>
          </a:bodyPr>
          <a:lstStyle/>
          <a:p>
            <a:r>
              <a:rPr lang="en-US" sz="2400" dirty="0">
                <a:solidFill>
                  <a:srgbClr val="161D23"/>
                </a:solidFill>
              </a:rPr>
              <a:t>CREATING A FUTURE-READY WORKFORCE</a:t>
            </a:r>
          </a:p>
        </p:txBody>
      </p:sp>
      <p:sp>
        <p:nvSpPr>
          <p:cNvPr id="21" name="Rectangle 20"/>
          <p:cNvSpPr/>
          <p:nvPr/>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oogle Shape;110;p4" descr="A close up of a sign&#10;&#10;Description automatically generated"/>
          <p:cNvPicPr preferRelativeResize="0"/>
          <p:nvPr/>
        </p:nvPicPr>
        <p:blipFill rotWithShape="1">
          <a:blip r:embed="rId4"/>
          <a:srcRect/>
          <a:stretch>
            <a:fillRect/>
          </a:stretch>
        </p:blipFill>
        <p:spPr>
          <a:xfrm>
            <a:off x="7411959" y="234964"/>
            <a:ext cx="852410" cy="284955"/>
          </a:xfrm>
          <a:prstGeom prst="rect">
            <a:avLst/>
          </a:prstGeom>
          <a:noFill/>
          <a:ln>
            <a:noFill/>
          </a:ln>
        </p:spPr>
      </p:pic>
      <p:sp>
        <p:nvSpPr>
          <p:cNvPr id="23" name="TextBox 22"/>
          <p:cNvSpPr txBox="1"/>
          <p:nvPr/>
        </p:nvSpPr>
        <p:spPr>
          <a:xfrm>
            <a:off x="218705" y="3931116"/>
            <a:ext cx="1338878" cy="276999"/>
          </a:xfrm>
          <a:prstGeom prst="rect">
            <a:avLst/>
          </a:prstGeom>
          <a:noFill/>
        </p:spPr>
        <p:txBody>
          <a:bodyPr wrap="square" rtlCol="0" anchor="ctr">
            <a:spAutoFit/>
          </a:bodyPr>
          <a:lstStyle/>
          <a:p>
            <a:r>
              <a:rPr lang="en-US" sz="1200" b="1" dirty="0">
                <a:solidFill>
                  <a:srgbClr val="161D23"/>
                </a:solidFill>
              </a:rPr>
              <a:t>Student Name :</a:t>
            </a:r>
          </a:p>
        </p:txBody>
      </p:sp>
      <p:sp>
        <p:nvSpPr>
          <p:cNvPr id="24" name="TextBox 23"/>
          <p:cNvSpPr txBox="1"/>
          <p:nvPr/>
        </p:nvSpPr>
        <p:spPr>
          <a:xfrm>
            <a:off x="5466719" y="4420857"/>
            <a:ext cx="1338878" cy="276999"/>
          </a:xfrm>
          <a:prstGeom prst="rect">
            <a:avLst/>
          </a:prstGeom>
          <a:noFill/>
        </p:spPr>
        <p:txBody>
          <a:bodyPr wrap="square" rtlCol="0" anchor="ctr">
            <a:spAutoFit/>
          </a:bodyPr>
          <a:lstStyle/>
          <a:p>
            <a:r>
              <a:rPr lang="en-US" sz="1200" b="1" dirty="0">
                <a:solidFill>
                  <a:srgbClr val="161D23"/>
                </a:solidFill>
              </a:rPr>
              <a:t>College Name :</a:t>
            </a:r>
          </a:p>
        </p:txBody>
      </p:sp>
      <p:sp>
        <p:nvSpPr>
          <p:cNvPr id="25" name="TextBox 24"/>
          <p:cNvSpPr txBox="1"/>
          <p:nvPr/>
        </p:nvSpPr>
        <p:spPr>
          <a:xfrm>
            <a:off x="207099" y="4131990"/>
            <a:ext cx="1644951" cy="275590"/>
          </a:xfrm>
          <a:prstGeom prst="rect">
            <a:avLst/>
          </a:prstGeom>
          <a:noFill/>
        </p:spPr>
        <p:txBody>
          <a:bodyPr wrap="square" rtlCol="0" anchor="ctr">
            <a:spAutoFit/>
          </a:bodyPr>
          <a:lstStyle/>
          <a:p>
            <a:r>
              <a:rPr lang="en-IN" altLang="en-US" sz="1200" dirty="0">
                <a:solidFill>
                  <a:srgbClr val="161D23"/>
                </a:solidFill>
              </a:rPr>
              <a:t>Erabathini Abhiram</a:t>
            </a:r>
          </a:p>
        </p:txBody>
      </p:sp>
      <p:sp>
        <p:nvSpPr>
          <p:cNvPr id="26" name="TextBox 25"/>
          <p:cNvSpPr txBox="1"/>
          <p:nvPr/>
        </p:nvSpPr>
        <p:spPr>
          <a:xfrm>
            <a:off x="218705" y="4465385"/>
            <a:ext cx="1338878" cy="276999"/>
          </a:xfrm>
          <a:prstGeom prst="rect">
            <a:avLst/>
          </a:prstGeom>
          <a:noFill/>
        </p:spPr>
        <p:txBody>
          <a:bodyPr wrap="square" rtlCol="0" anchor="ctr">
            <a:spAutoFit/>
          </a:bodyPr>
          <a:lstStyle/>
          <a:p>
            <a:r>
              <a:rPr lang="en-US" sz="1200" b="1" dirty="0">
                <a:solidFill>
                  <a:srgbClr val="161D23"/>
                </a:solidFill>
              </a:rPr>
              <a:t>Student ID :</a:t>
            </a:r>
          </a:p>
        </p:txBody>
      </p:sp>
      <p:sp>
        <p:nvSpPr>
          <p:cNvPr id="27" name="TextBox 26"/>
          <p:cNvSpPr txBox="1"/>
          <p:nvPr/>
        </p:nvSpPr>
        <p:spPr>
          <a:xfrm>
            <a:off x="207010" y="4666298"/>
            <a:ext cx="2545715" cy="275590"/>
          </a:xfrm>
          <a:prstGeom prst="rect">
            <a:avLst/>
          </a:prstGeom>
          <a:noFill/>
        </p:spPr>
        <p:txBody>
          <a:bodyPr wrap="square" rtlCol="0" anchor="ctr">
            <a:spAutoFit/>
          </a:bodyPr>
          <a:lstStyle/>
          <a:p>
            <a:r>
              <a:rPr lang="en-IN" altLang="en-US" sz="1200" dirty="0">
                <a:solidFill>
                  <a:srgbClr val="161D23"/>
                </a:solidFill>
              </a:rPr>
              <a:t>STU66a2127007a541721897584</a:t>
            </a:r>
          </a:p>
        </p:txBody>
      </p:sp>
      <p:sp>
        <p:nvSpPr>
          <p:cNvPr id="28" name="TextBox 27"/>
          <p:cNvSpPr txBox="1"/>
          <p:nvPr/>
        </p:nvSpPr>
        <p:spPr>
          <a:xfrm>
            <a:off x="5468585" y="4625928"/>
            <a:ext cx="3006671" cy="275590"/>
          </a:xfrm>
          <a:prstGeom prst="rect">
            <a:avLst/>
          </a:prstGeom>
          <a:noFill/>
        </p:spPr>
        <p:txBody>
          <a:bodyPr wrap="square" rtlCol="0" anchor="ctr">
            <a:spAutoFit/>
          </a:bodyPr>
          <a:lstStyle/>
          <a:p>
            <a:r>
              <a:rPr lang="en-IN" altLang="en-US" sz="1200" dirty="0">
                <a:solidFill>
                  <a:srgbClr val="161D23"/>
                </a:solidFill>
              </a:rPr>
              <a:t>Chaitanya Deemed to be University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sp>
        <p:nvSpPr>
          <p:cNvPr id="6" name="Rectangle 5"/>
          <p:cNvSpPr/>
          <p:nvPr/>
        </p:nvSpPr>
        <p:spPr>
          <a:xfrm>
            <a:off x="653415" y="1167765"/>
            <a:ext cx="7772400" cy="3483610"/>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 Box 2"/>
          <p:cNvSpPr txBox="1"/>
          <p:nvPr/>
        </p:nvSpPr>
        <p:spPr>
          <a:xfrm>
            <a:off x="652780" y="1167765"/>
            <a:ext cx="7773035" cy="569595"/>
          </a:xfrm>
          <a:prstGeom prst="rect">
            <a:avLst/>
          </a:prstGeom>
          <a:noFill/>
        </p:spPr>
        <p:txBody>
          <a:bodyPr wrap="square" rtlCol="0">
            <a:noAutofit/>
          </a:bodyPr>
          <a:lstStyle/>
          <a:p>
            <a:endParaRPr lang="en-US"/>
          </a:p>
        </p:txBody>
      </p:sp>
      <p:graphicFrame>
        <p:nvGraphicFramePr>
          <p:cNvPr id="4" name="Table 3"/>
          <p:cNvGraphicFramePr/>
          <p:nvPr/>
        </p:nvGraphicFramePr>
        <p:xfrm>
          <a:off x="640080" y="1152525"/>
          <a:ext cx="7863840" cy="556895"/>
        </p:xfrm>
        <a:graphic>
          <a:graphicData uri="http://schemas.openxmlformats.org/drawingml/2006/table">
            <a:tbl>
              <a:tblPr/>
              <a:tblGrid>
                <a:gridCol w="2621280">
                  <a:extLst>
                    <a:ext uri="{9D8B030D-6E8A-4147-A177-3AD203B41FA5}">
                      <a16:colId xmlns:a16="http://schemas.microsoft.com/office/drawing/2014/main" val="20000"/>
                    </a:ext>
                  </a:extLst>
                </a:gridCol>
                <a:gridCol w="2621280">
                  <a:extLst>
                    <a:ext uri="{9D8B030D-6E8A-4147-A177-3AD203B41FA5}">
                      <a16:colId xmlns:a16="http://schemas.microsoft.com/office/drawing/2014/main" val="20001"/>
                    </a:ext>
                  </a:extLst>
                </a:gridCol>
                <a:gridCol w="2621280">
                  <a:extLst>
                    <a:ext uri="{9D8B030D-6E8A-4147-A177-3AD203B41FA5}">
                      <a16:colId xmlns:a16="http://schemas.microsoft.com/office/drawing/2014/main" val="20002"/>
                    </a:ext>
                  </a:extLst>
                </a:gridCol>
              </a:tblGrid>
              <a:tr h="556895">
                <a:tc>
                  <a:txBody>
                    <a:bodyPr/>
                    <a:lstStyle/>
                    <a:p>
                      <a:r>
                        <a:rPr lang="en-IN" altLang="en-US" sz="1100"/>
                        <a:t>    </a:t>
                      </a:r>
                      <a:r>
                        <a:rPr lang="en-US" altLang="zh-CN" sz="1100"/>
                        <a:t>Metric</a:t>
                      </a:r>
                    </a:p>
                  </a:txBody>
                  <a:tcPr marL="0" marR="0" marT="0" marB="0" anchor="ctr">
                    <a:lnL>
                      <a:noFill/>
                    </a:lnL>
                    <a:lnR>
                      <a:noFill/>
                    </a:lnR>
                    <a:lnT>
                      <a:noFill/>
                    </a:lnT>
                    <a:lnB>
                      <a:noFill/>
                    </a:lnB>
                    <a:noFill/>
                  </a:tcPr>
                </a:tc>
                <a:tc>
                  <a:txBody>
                    <a:bodyPr/>
                    <a:lstStyle/>
                    <a:p>
                      <a:r>
                        <a:rPr lang="en-US" altLang="zh-CN" sz="1100"/>
                        <a:t>Test Description</a:t>
                      </a:r>
                    </a:p>
                  </a:txBody>
                  <a:tcPr marL="0" marR="0" marT="0" marB="0" anchor="ctr">
                    <a:lnL>
                      <a:noFill/>
                    </a:lnL>
                    <a:lnR>
                      <a:noFill/>
                    </a:lnR>
                    <a:lnT>
                      <a:noFill/>
                    </a:lnT>
                    <a:lnB>
                      <a:noFill/>
                    </a:lnB>
                    <a:noFill/>
                  </a:tcPr>
                </a:tc>
                <a:tc>
                  <a:txBody>
                    <a:bodyPr/>
                    <a:lstStyle/>
                    <a:p>
                      <a:r>
                        <a:rPr lang="en-US" altLang="zh-CN" sz="1100"/>
                        <a:t>Expected Output</a:t>
                      </a:r>
                    </a:p>
                  </a:txBody>
                  <a:tcPr marL="0" marR="0" marT="0" marB="0" anchor="ctr">
                    <a:lnL>
                      <a:noFill/>
                    </a:lnL>
                    <a:lnR>
                      <a:noFill/>
                    </a:lnR>
                    <a:lnT>
                      <a:noFill/>
                    </a:lnT>
                    <a:lnB>
                      <a:noFill/>
                    </a:lnB>
                    <a:noFill/>
                  </a:tcPr>
                </a:tc>
                <a:extLst>
                  <a:ext uri="{0D108BD9-81ED-4DB2-BD59-A6C34878D82A}">
                    <a16:rowId xmlns:a16="http://schemas.microsoft.com/office/drawing/2014/main" val="10000"/>
                  </a:ext>
                </a:extLst>
              </a:tr>
            </a:tbl>
          </a:graphicData>
        </a:graphic>
      </p:graphicFrame>
      <p:graphicFrame>
        <p:nvGraphicFramePr>
          <p:cNvPr id="7" name="Table 6"/>
          <p:cNvGraphicFramePr/>
          <p:nvPr/>
        </p:nvGraphicFramePr>
        <p:xfrm>
          <a:off x="640080" y="1661795"/>
          <a:ext cx="7863840" cy="335280"/>
        </p:xfrm>
        <a:graphic>
          <a:graphicData uri="http://schemas.openxmlformats.org/drawingml/2006/table">
            <a:tbl>
              <a:tblPr/>
              <a:tblGrid>
                <a:gridCol w="2621280">
                  <a:extLst>
                    <a:ext uri="{9D8B030D-6E8A-4147-A177-3AD203B41FA5}">
                      <a16:colId xmlns:a16="http://schemas.microsoft.com/office/drawing/2014/main" val="20000"/>
                    </a:ext>
                  </a:extLst>
                </a:gridCol>
                <a:gridCol w="2621280">
                  <a:extLst>
                    <a:ext uri="{9D8B030D-6E8A-4147-A177-3AD203B41FA5}">
                      <a16:colId xmlns:a16="http://schemas.microsoft.com/office/drawing/2014/main" val="20001"/>
                    </a:ext>
                  </a:extLst>
                </a:gridCol>
                <a:gridCol w="2621280">
                  <a:extLst>
                    <a:ext uri="{9D8B030D-6E8A-4147-A177-3AD203B41FA5}">
                      <a16:colId xmlns:a16="http://schemas.microsoft.com/office/drawing/2014/main" val="20002"/>
                    </a:ext>
                  </a:extLst>
                </a:gridCol>
              </a:tblGrid>
              <a:tr h="0">
                <a:tc>
                  <a:txBody>
                    <a:bodyPr/>
                    <a:lstStyle/>
                    <a:p>
                      <a:r>
                        <a:rPr lang="en-IN" altLang="en-US" sz="1100"/>
                        <a:t>    </a:t>
                      </a:r>
                      <a:r>
                        <a:rPr lang="en-US" altLang="zh-CN" sz="1100"/>
                        <a:t>Response Time</a:t>
                      </a:r>
                    </a:p>
                  </a:txBody>
                  <a:tcPr marL="0" marR="0" marT="0" marB="0" anchor="ctr">
                    <a:lnL>
                      <a:noFill/>
                    </a:lnL>
                    <a:lnR>
                      <a:noFill/>
                    </a:lnR>
                    <a:lnT>
                      <a:noFill/>
                    </a:lnT>
                    <a:lnB>
                      <a:noFill/>
                    </a:lnB>
                    <a:noFill/>
                  </a:tcPr>
                </a:tc>
                <a:tc>
                  <a:txBody>
                    <a:bodyPr/>
                    <a:lstStyle/>
                    <a:p>
                      <a:r>
                        <a:rPr lang="en-US" altLang="zh-CN" sz="1100"/>
                        <a:t>Time taken to load auction pages and place bids.</a:t>
                      </a:r>
                    </a:p>
                  </a:txBody>
                  <a:tcPr marL="0" marR="0" marT="0" marB="0" anchor="ctr">
                    <a:lnL>
                      <a:noFill/>
                    </a:lnL>
                    <a:lnR>
                      <a:noFill/>
                    </a:lnR>
                    <a:lnT>
                      <a:noFill/>
                    </a:lnT>
                    <a:lnB>
                      <a:noFill/>
                    </a:lnB>
                    <a:noFill/>
                  </a:tcPr>
                </a:tc>
                <a:tc>
                  <a:txBody>
                    <a:bodyPr/>
                    <a:lstStyle/>
                    <a:p>
                      <a:r>
                        <a:rPr lang="en-US" altLang="zh-CN" sz="1100"/>
                        <a:t>&lt; 2 seconds</a:t>
                      </a:r>
                    </a:p>
                  </a:txBody>
                  <a:tcPr marL="0" marR="0" marT="0" marB="0" anchor="ctr">
                    <a:lnL>
                      <a:noFill/>
                    </a:lnL>
                    <a:lnR>
                      <a:noFill/>
                    </a:lnR>
                    <a:lnT>
                      <a:noFill/>
                    </a:lnT>
                    <a:lnB>
                      <a:noFill/>
                    </a:lnB>
                    <a:noFill/>
                  </a:tcPr>
                </a:tc>
                <a:extLst>
                  <a:ext uri="{0D108BD9-81ED-4DB2-BD59-A6C34878D82A}">
                    <a16:rowId xmlns:a16="http://schemas.microsoft.com/office/drawing/2014/main" val="10000"/>
                  </a:ext>
                </a:extLst>
              </a:tr>
            </a:tbl>
          </a:graphicData>
        </a:graphic>
      </p:graphicFrame>
      <p:graphicFrame>
        <p:nvGraphicFramePr>
          <p:cNvPr id="8" name="Table 7"/>
          <p:cNvGraphicFramePr/>
          <p:nvPr/>
        </p:nvGraphicFramePr>
        <p:xfrm>
          <a:off x="640080" y="2068830"/>
          <a:ext cx="7863840" cy="335280"/>
        </p:xfrm>
        <a:graphic>
          <a:graphicData uri="http://schemas.openxmlformats.org/drawingml/2006/table">
            <a:tbl>
              <a:tblPr/>
              <a:tblGrid>
                <a:gridCol w="2621280">
                  <a:extLst>
                    <a:ext uri="{9D8B030D-6E8A-4147-A177-3AD203B41FA5}">
                      <a16:colId xmlns:a16="http://schemas.microsoft.com/office/drawing/2014/main" val="20000"/>
                    </a:ext>
                  </a:extLst>
                </a:gridCol>
                <a:gridCol w="2621280">
                  <a:extLst>
                    <a:ext uri="{9D8B030D-6E8A-4147-A177-3AD203B41FA5}">
                      <a16:colId xmlns:a16="http://schemas.microsoft.com/office/drawing/2014/main" val="20001"/>
                    </a:ext>
                  </a:extLst>
                </a:gridCol>
                <a:gridCol w="2621280">
                  <a:extLst>
                    <a:ext uri="{9D8B030D-6E8A-4147-A177-3AD203B41FA5}">
                      <a16:colId xmlns:a16="http://schemas.microsoft.com/office/drawing/2014/main" val="20002"/>
                    </a:ext>
                  </a:extLst>
                </a:gridCol>
              </a:tblGrid>
              <a:tr h="0">
                <a:tc>
                  <a:txBody>
                    <a:bodyPr/>
                    <a:lstStyle/>
                    <a:p>
                      <a:r>
                        <a:rPr lang="en-IN" altLang="en-US" sz="1100"/>
                        <a:t>    </a:t>
                      </a:r>
                      <a:r>
                        <a:rPr lang="en-US" altLang="zh-CN" sz="1100"/>
                        <a:t>Concurrent Users</a:t>
                      </a:r>
                    </a:p>
                  </a:txBody>
                  <a:tcPr marL="0" marR="0" marT="0" marB="0" anchor="ctr">
                    <a:lnL>
                      <a:noFill/>
                    </a:lnL>
                    <a:lnR>
                      <a:noFill/>
                    </a:lnR>
                    <a:lnT>
                      <a:noFill/>
                    </a:lnT>
                    <a:lnB>
                      <a:noFill/>
                    </a:lnB>
                    <a:noFill/>
                  </a:tcPr>
                </a:tc>
                <a:tc>
                  <a:txBody>
                    <a:bodyPr/>
                    <a:lstStyle/>
                    <a:p>
                      <a:r>
                        <a:rPr lang="en-US" altLang="zh-CN" sz="1100"/>
                        <a:t>Number of users the platform can handle simultaneously.</a:t>
                      </a:r>
                    </a:p>
                  </a:txBody>
                  <a:tcPr marL="0" marR="0" marT="0" marB="0" anchor="ctr">
                    <a:lnL>
                      <a:noFill/>
                    </a:lnL>
                    <a:lnR>
                      <a:noFill/>
                    </a:lnR>
                    <a:lnT>
                      <a:noFill/>
                    </a:lnT>
                    <a:lnB>
                      <a:noFill/>
                    </a:lnB>
                    <a:noFill/>
                  </a:tcPr>
                </a:tc>
                <a:tc>
                  <a:txBody>
                    <a:bodyPr/>
                    <a:lstStyle/>
                    <a:p>
                      <a:r>
                        <a:rPr lang="en-US" altLang="zh-CN" sz="1100"/>
                        <a:t>10,000+ users</a:t>
                      </a:r>
                    </a:p>
                  </a:txBody>
                  <a:tcPr marL="0" marR="0" marT="0" marB="0" anchor="ctr">
                    <a:lnL>
                      <a:noFill/>
                    </a:lnL>
                    <a:lnR>
                      <a:noFill/>
                    </a:lnR>
                    <a:lnT>
                      <a:noFill/>
                    </a:lnT>
                    <a:lnB>
                      <a:noFill/>
                    </a:lnB>
                    <a:noFill/>
                  </a:tcPr>
                </a:tc>
                <a:extLst>
                  <a:ext uri="{0D108BD9-81ED-4DB2-BD59-A6C34878D82A}">
                    <a16:rowId xmlns:a16="http://schemas.microsoft.com/office/drawing/2014/main" val="10000"/>
                  </a:ext>
                </a:extLst>
              </a:tr>
            </a:tbl>
          </a:graphicData>
        </a:graphic>
      </p:graphicFrame>
      <p:graphicFrame>
        <p:nvGraphicFramePr>
          <p:cNvPr id="9" name="Table 8"/>
          <p:cNvGraphicFramePr/>
          <p:nvPr/>
        </p:nvGraphicFramePr>
        <p:xfrm>
          <a:off x="640080" y="2404110"/>
          <a:ext cx="7863840" cy="335280"/>
        </p:xfrm>
        <a:graphic>
          <a:graphicData uri="http://schemas.openxmlformats.org/drawingml/2006/table">
            <a:tbl>
              <a:tblPr/>
              <a:tblGrid>
                <a:gridCol w="2621280">
                  <a:extLst>
                    <a:ext uri="{9D8B030D-6E8A-4147-A177-3AD203B41FA5}">
                      <a16:colId xmlns:a16="http://schemas.microsoft.com/office/drawing/2014/main" val="20000"/>
                    </a:ext>
                  </a:extLst>
                </a:gridCol>
                <a:gridCol w="2621280">
                  <a:extLst>
                    <a:ext uri="{9D8B030D-6E8A-4147-A177-3AD203B41FA5}">
                      <a16:colId xmlns:a16="http://schemas.microsoft.com/office/drawing/2014/main" val="20001"/>
                    </a:ext>
                  </a:extLst>
                </a:gridCol>
                <a:gridCol w="2621280">
                  <a:extLst>
                    <a:ext uri="{9D8B030D-6E8A-4147-A177-3AD203B41FA5}">
                      <a16:colId xmlns:a16="http://schemas.microsoft.com/office/drawing/2014/main" val="20002"/>
                    </a:ext>
                  </a:extLst>
                </a:gridCol>
              </a:tblGrid>
              <a:tr h="0">
                <a:tc>
                  <a:txBody>
                    <a:bodyPr/>
                    <a:lstStyle/>
                    <a:p>
                      <a:r>
                        <a:rPr lang="en-IN" altLang="en-US" sz="1100"/>
                        <a:t>    </a:t>
                      </a:r>
                      <a:r>
                        <a:rPr lang="en-US" altLang="zh-CN" sz="1100"/>
                        <a:t>Bid Processing Speed</a:t>
                      </a:r>
                      <a:r>
                        <a:rPr lang="en-IN" altLang="en-US" sz="1100"/>
                        <a:t> </a:t>
                      </a:r>
                    </a:p>
                  </a:txBody>
                  <a:tcPr marL="0" marR="0" marT="0" marB="0" anchor="ctr">
                    <a:lnL>
                      <a:noFill/>
                    </a:lnL>
                    <a:lnR>
                      <a:noFill/>
                    </a:lnR>
                    <a:lnT>
                      <a:noFill/>
                    </a:lnT>
                    <a:lnB>
                      <a:noFill/>
                    </a:lnB>
                    <a:noFill/>
                  </a:tcPr>
                </a:tc>
                <a:tc>
                  <a:txBody>
                    <a:bodyPr/>
                    <a:lstStyle/>
                    <a:p>
                      <a:r>
                        <a:rPr lang="en-US" altLang="zh-CN" sz="1100"/>
                        <a:t>Time taken to process a bid and update the auction.</a:t>
                      </a:r>
                    </a:p>
                  </a:txBody>
                  <a:tcPr marL="0" marR="0" marT="0" marB="0" anchor="ctr">
                    <a:lnL>
                      <a:noFill/>
                    </a:lnL>
                    <a:lnR>
                      <a:noFill/>
                    </a:lnR>
                    <a:lnT>
                      <a:noFill/>
                    </a:lnT>
                    <a:lnB>
                      <a:noFill/>
                    </a:lnB>
                    <a:noFill/>
                  </a:tcPr>
                </a:tc>
                <a:tc>
                  <a:txBody>
                    <a:bodyPr/>
                    <a:lstStyle/>
                    <a:p>
                      <a:r>
                        <a:rPr lang="en-US" altLang="zh-CN" sz="1100"/>
                        <a:t>&lt; 1 second</a:t>
                      </a:r>
                    </a:p>
                  </a:txBody>
                  <a:tcPr marL="0" marR="0" marT="0" marB="0" anchor="ctr">
                    <a:lnL>
                      <a:noFill/>
                    </a:lnL>
                    <a:lnR>
                      <a:noFill/>
                    </a:lnR>
                    <a:lnT>
                      <a:noFill/>
                    </a:lnT>
                    <a:lnB>
                      <a:noFill/>
                    </a:lnB>
                    <a:noFill/>
                  </a:tcPr>
                </a:tc>
                <a:extLst>
                  <a:ext uri="{0D108BD9-81ED-4DB2-BD59-A6C34878D82A}">
                    <a16:rowId xmlns:a16="http://schemas.microsoft.com/office/drawing/2014/main" val="10000"/>
                  </a:ext>
                </a:extLst>
              </a:tr>
            </a:tbl>
          </a:graphicData>
        </a:graphic>
      </p:graphicFrame>
      <p:graphicFrame>
        <p:nvGraphicFramePr>
          <p:cNvPr id="10" name="Table 9"/>
          <p:cNvGraphicFramePr/>
          <p:nvPr/>
        </p:nvGraphicFramePr>
        <p:xfrm>
          <a:off x="640080" y="2739390"/>
          <a:ext cx="7863840" cy="335280"/>
        </p:xfrm>
        <a:graphic>
          <a:graphicData uri="http://schemas.openxmlformats.org/drawingml/2006/table">
            <a:tbl>
              <a:tblPr/>
              <a:tblGrid>
                <a:gridCol w="2621280">
                  <a:extLst>
                    <a:ext uri="{9D8B030D-6E8A-4147-A177-3AD203B41FA5}">
                      <a16:colId xmlns:a16="http://schemas.microsoft.com/office/drawing/2014/main" val="20000"/>
                    </a:ext>
                  </a:extLst>
                </a:gridCol>
                <a:gridCol w="2621280">
                  <a:extLst>
                    <a:ext uri="{9D8B030D-6E8A-4147-A177-3AD203B41FA5}">
                      <a16:colId xmlns:a16="http://schemas.microsoft.com/office/drawing/2014/main" val="20001"/>
                    </a:ext>
                  </a:extLst>
                </a:gridCol>
                <a:gridCol w="2621280">
                  <a:extLst>
                    <a:ext uri="{9D8B030D-6E8A-4147-A177-3AD203B41FA5}">
                      <a16:colId xmlns:a16="http://schemas.microsoft.com/office/drawing/2014/main" val="20002"/>
                    </a:ext>
                  </a:extLst>
                </a:gridCol>
              </a:tblGrid>
              <a:tr h="0">
                <a:tc>
                  <a:txBody>
                    <a:bodyPr/>
                    <a:lstStyle/>
                    <a:p>
                      <a:r>
                        <a:rPr lang="en-IN" altLang="en-US" sz="1100"/>
                        <a:t>    </a:t>
                      </a:r>
                      <a:r>
                        <a:rPr lang="en-US" altLang="zh-CN" sz="1100"/>
                        <a:t>Transaction Success Rate</a:t>
                      </a:r>
                    </a:p>
                  </a:txBody>
                  <a:tcPr marL="0" marR="0" marT="0" marB="0" anchor="ctr">
                    <a:lnL>
                      <a:noFill/>
                    </a:lnL>
                    <a:lnR>
                      <a:noFill/>
                    </a:lnR>
                    <a:lnT>
                      <a:noFill/>
                    </a:lnT>
                    <a:lnB>
                      <a:noFill/>
                    </a:lnB>
                    <a:noFill/>
                  </a:tcPr>
                </a:tc>
                <a:tc>
                  <a:txBody>
                    <a:bodyPr/>
                    <a:lstStyle/>
                    <a:p>
                      <a:r>
                        <a:rPr lang="en-US" altLang="zh-CN" sz="1100"/>
                        <a:t>Percentage of successful payment transactions.</a:t>
                      </a:r>
                    </a:p>
                  </a:txBody>
                  <a:tcPr marL="0" marR="0" marT="0" marB="0" anchor="ctr">
                    <a:lnL>
                      <a:noFill/>
                    </a:lnL>
                    <a:lnR>
                      <a:noFill/>
                    </a:lnR>
                    <a:lnT>
                      <a:noFill/>
                    </a:lnT>
                    <a:lnB>
                      <a:noFill/>
                    </a:lnB>
                    <a:noFill/>
                  </a:tcPr>
                </a:tc>
                <a:tc>
                  <a:txBody>
                    <a:bodyPr/>
                    <a:lstStyle/>
                    <a:p>
                      <a:r>
                        <a:rPr lang="en-US" altLang="zh-CN" sz="1100"/>
                        <a:t>&gt; 98%</a:t>
                      </a:r>
                    </a:p>
                  </a:txBody>
                  <a:tcPr marL="0" marR="0" marT="0" marB="0" anchor="ctr">
                    <a:lnL>
                      <a:noFill/>
                    </a:lnL>
                    <a:lnR>
                      <a:noFill/>
                    </a:lnR>
                    <a:lnT>
                      <a:noFill/>
                    </a:lnT>
                    <a:lnB>
                      <a:noFill/>
                    </a:lnB>
                    <a:noFill/>
                  </a:tcPr>
                </a:tc>
                <a:extLst>
                  <a:ext uri="{0D108BD9-81ED-4DB2-BD59-A6C34878D82A}">
                    <a16:rowId xmlns:a16="http://schemas.microsoft.com/office/drawing/2014/main" val="10000"/>
                  </a:ext>
                </a:extLst>
              </a:tr>
            </a:tbl>
          </a:graphicData>
        </a:graphic>
      </p:graphicFrame>
      <p:graphicFrame>
        <p:nvGraphicFramePr>
          <p:cNvPr id="11" name="Table 10"/>
          <p:cNvGraphicFramePr/>
          <p:nvPr/>
        </p:nvGraphicFramePr>
        <p:xfrm>
          <a:off x="640080" y="3074670"/>
          <a:ext cx="7863840" cy="335280"/>
        </p:xfrm>
        <a:graphic>
          <a:graphicData uri="http://schemas.openxmlformats.org/drawingml/2006/table">
            <a:tbl>
              <a:tblPr/>
              <a:tblGrid>
                <a:gridCol w="2621280">
                  <a:extLst>
                    <a:ext uri="{9D8B030D-6E8A-4147-A177-3AD203B41FA5}">
                      <a16:colId xmlns:a16="http://schemas.microsoft.com/office/drawing/2014/main" val="20000"/>
                    </a:ext>
                  </a:extLst>
                </a:gridCol>
                <a:gridCol w="2621280">
                  <a:extLst>
                    <a:ext uri="{9D8B030D-6E8A-4147-A177-3AD203B41FA5}">
                      <a16:colId xmlns:a16="http://schemas.microsoft.com/office/drawing/2014/main" val="20001"/>
                    </a:ext>
                  </a:extLst>
                </a:gridCol>
                <a:gridCol w="2621280">
                  <a:extLst>
                    <a:ext uri="{9D8B030D-6E8A-4147-A177-3AD203B41FA5}">
                      <a16:colId xmlns:a16="http://schemas.microsoft.com/office/drawing/2014/main" val="20002"/>
                    </a:ext>
                  </a:extLst>
                </a:gridCol>
              </a:tblGrid>
              <a:tr h="0">
                <a:tc>
                  <a:txBody>
                    <a:bodyPr/>
                    <a:lstStyle/>
                    <a:p>
                      <a:r>
                        <a:rPr lang="en-IN" altLang="en-US" sz="1100"/>
                        <a:t>     </a:t>
                      </a:r>
                      <a:r>
                        <a:rPr lang="en-US" altLang="zh-CN" sz="1100"/>
                        <a:t>Real-time Updates</a:t>
                      </a:r>
                    </a:p>
                  </a:txBody>
                  <a:tcPr marL="0" marR="0" marT="0" marB="0" anchor="ctr">
                    <a:lnL>
                      <a:noFill/>
                    </a:lnL>
                    <a:lnR>
                      <a:noFill/>
                    </a:lnR>
                    <a:lnT>
                      <a:noFill/>
                    </a:lnT>
                    <a:lnB>
                      <a:noFill/>
                    </a:lnB>
                    <a:noFill/>
                  </a:tcPr>
                </a:tc>
                <a:tc>
                  <a:txBody>
                    <a:bodyPr/>
                    <a:lstStyle/>
                    <a:p>
                      <a:r>
                        <a:rPr lang="en-US" altLang="zh-CN" sz="1100"/>
                        <a:t>Delay in displaying new bids to all participants.</a:t>
                      </a:r>
                    </a:p>
                  </a:txBody>
                  <a:tcPr marL="0" marR="0" marT="0" marB="0" anchor="ctr">
                    <a:lnL>
                      <a:noFill/>
                    </a:lnL>
                    <a:lnR>
                      <a:noFill/>
                    </a:lnR>
                    <a:lnT>
                      <a:noFill/>
                    </a:lnT>
                    <a:lnB>
                      <a:noFill/>
                    </a:lnB>
                    <a:noFill/>
                  </a:tcPr>
                </a:tc>
                <a:tc>
                  <a:txBody>
                    <a:bodyPr/>
                    <a:lstStyle/>
                    <a:p>
                      <a:r>
                        <a:rPr lang="en-US" altLang="zh-CN" sz="1100"/>
                        <a:t>&lt; 500ms</a:t>
                      </a:r>
                    </a:p>
                  </a:txBody>
                  <a:tcPr marL="0" marR="0" marT="0" marB="0" anchor="ctr">
                    <a:lnL>
                      <a:noFill/>
                    </a:lnL>
                    <a:lnR>
                      <a:noFill/>
                    </a:lnR>
                    <a:lnT>
                      <a:noFill/>
                    </a:lnT>
                    <a:lnB>
                      <a:noFill/>
                    </a:lnB>
                    <a:noFill/>
                  </a:tcPr>
                </a:tc>
                <a:extLst>
                  <a:ext uri="{0D108BD9-81ED-4DB2-BD59-A6C34878D82A}">
                    <a16:rowId xmlns:a16="http://schemas.microsoft.com/office/drawing/2014/main" val="10000"/>
                  </a:ext>
                </a:extLst>
              </a:tr>
            </a:tbl>
          </a:graphicData>
        </a:graphic>
      </p:graphicFrame>
      <p:graphicFrame>
        <p:nvGraphicFramePr>
          <p:cNvPr id="12" name="Table 11"/>
          <p:cNvGraphicFramePr/>
          <p:nvPr/>
        </p:nvGraphicFramePr>
        <p:xfrm>
          <a:off x="640080" y="3409950"/>
          <a:ext cx="7863840" cy="167640"/>
        </p:xfrm>
        <a:graphic>
          <a:graphicData uri="http://schemas.openxmlformats.org/drawingml/2006/table">
            <a:tbl>
              <a:tblPr/>
              <a:tblGrid>
                <a:gridCol w="2621280">
                  <a:extLst>
                    <a:ext uri="{9D8B030D-6E8A-4147-A177-3AD203B41FA5}">
                      <a16:colId xmlns:a16="http://schemas.microsoft.com/office/drawing/2014/main" val="20000"/>
                    </a:ext>
                  </a:extLst>
                </a:gridCol>
                <a:gridCol w="2621280">
                  <a:extLst>
                    <a:ext uri="{9D8B030D-6E8A-4147-A177-3AD203B41FA5}">
                      <a16:colId xmlns:a16="http://schemas.microsoft.com/office/drawing/2014/main" val="20001"/>
                    </a:ext>
                  </a:extLst>
                </a:gridCol>
                <a:gridCol w="2621280">
                  <a:extLst>
                    <a:ext uri="{9D8B030D-6E8A-4147-A177-3AD203B41FA5}">
                      <a16:colId xmlns:a16="http://schemas.microsoft.com/office/drawing/2014/main" val="20002"/>
                    </a:ext>
                  </a:extLst>
                </a:gridCol>
              </a:tblGrid>
              <a:tr h="0">
                <a:tc>
                  <a:txBody>
                    <a:bodyPr/>
                    <a:lstStyle/>
                    <a:p>
                      <a:r>
                        <a:rPr lang="en-IN" altLang="en-US" sz="1100"/>
                        <a:t>     </a:t>
                      </a:r>
                      <a:r>
                        <a:rPr lang="en-US" altLang="zh-CN" sz="1100"/>
                        <a:t>Server Uptime</a:t>
                      </a:r>
                    </a:p>
                  </a:txBody>
                  <a:tcPr marL="0" marR="0" marT="0" marB="0" anchor="ctr">
                    <a:lnL>
                      <a:noFill/>
                    </a:lnL>
                    <a:lnR>
                      <a:noFill/>
                    </a:lnR>
                    <a:lnT>
                      <a:noFill/>
                    </a:lnT>
                    <a:lnB>
                      <a:noFill/>
                    </a:lnB>
                    <a:noFill/>
                  </a:tcPr>
                </a:tc>
                <a:tc>
                  <a:txBody>
                    <a:bodyPr/>
                    <a:lstStyle/>
                    <a:p>
                      <a:r>
                        <a:rPr lang="en-US" altLang="zh-CN" sz="1100"/>
                        <a:t>Availability of the platform over a period.</a:t>
                      </a:r>
                    </a:p>
                  </a:txBody>
                  <a:tcPr marL="0" marR="0" marT="0" marB="0" anchor="ctr">
                    <a:lnL>
                      <a:noFill/>
                    </a:lnL>
                    <a:lnR>
                      <a:noFill/>
                    </a:lnR>
                    <a:lnT>
                      <a:noFill/>
                    </a:lnT>
                    <a:lnB>
                      <a:noFill/>
                    </a:lnB>
                    <a:noFill/>
                  </a:tcPr>
                </a:tc>
                <a:tc>
                  <a:txBody>
                    <a:bodyPr/>
                    <a:lstStyle/>
                    <a:p>
                      <a:r>
                        <a:rPr lang="en-US" altLang="zh-CN" sz="1100"/>
                        <a:t>99.9% uptime</a:t>
                      </a:r>
                    </a:p>
                  </a:txBody>
                  <a:tcPr marL="0" marR="0" marT="0" marB="0" anchor="ctr">
                    <a:lnL>
                      <a:noFill/>
                    </a:lnL>
                    <a:lnR>
                      <a:noFill/>
                    </a:lnR>
                    <a:lnT>
                      <a:noFill/>
                    </a:lnT>
                    <a:lnB>
                      <a:noFill/>
                    </a:lnB>
                    <a:noFill/>
                  </a:tcPr>
                </a:tc>
                <a:extLst>
                  <a:ext uri="{0D108BD9-81ED-4DB2-BD59-A6C34878D82A}">
                    <a16:rowId xmlns:a16="http://schemas.microsoft.com/office/drawing/2014/main" val="10000"/>
                  </a:ext>
                </a:extLst>
              </a:tr>
            </a:tbl>
          </a:graphicData>
        </a:graphic>
      </p:graphicFrame>
      <p:sp>
        <p:nvSpPr>
          <p:cNvPr id="13" name="Text Box 12"/>
          <p:cNvSpPr txBox="1"/>
          <p:nvPr/>
        </p:nvSpPr>
        <p:spPr>
          <a:xfrm>
            <a:off x="640080" y="3592830"/>
            <a:ext cx="7771765" cy="1016000"/>
          </a:xfrm>
          <a:prstGeom prst="rect">
            <a:avLst/>
          </a:prstGeom>
          <a:noFill/>
        </p:spPr>
        <p:txBody>
          <a:bodyPr wrap="square" rtlCol="0">
            <a:noAutofit/>
          </a:bodyPr>
          <a:lstStyle/>
          <a:p>
            <a:r>
              <a:rPr lang="en-IN" altLang="en-US" b="1"/>
              <a:t>  </a:t>
            </a:r>
            <a:r>
              <a:rPr lang="en-US" altLang="en-US" b="1"/>
              <a:t>Performance Summary:</a:t>
            </a:r>
          </a:p>
          <a:p>
            <a:endParaRPr lang="en-US" altLang="en-US" sz="1100"/>
          </a:p>
          <a:p>
            <a:r>
              <a:rPr lang="en-IN" altLang="en-US" sz="1100"/>
              <a:t>   </a:t>
            </a:r>
            <a:r>
              <a:rPr lang="en-US" altLang="en-US" sz="1100"/>
              <a:t>Bid Processing Speed: ~500ms per bid</a:t>
            </a:r>
            <a:r>
              <a:rPr lang="en-IN" altLang="en-US" sz="1100"/>
              <a:t>                                    </a:t>
            </a:r>
            <a:r>
              <a:rPr lang="en-US" altLang="en-US" sz="1100">
                <a:sym typeface="+mn-ea"/>
              </a:rPr>
              <a:t>Transaction Success Rate: 98%+</a:t>
            </a:r>
            <a:endParaRPr lang="en-US" altLang="en-US" sz="1100"/>
          </a:p>
          <a:p>
            <a:endParaRPr lang="en-US" altLang="en-US" sz="1100"/>
          </a:p>
          <a:p>
            <a:r>
              <a:rPr lang="en-IN" altLang="en-US" sz="1100">
                <a:sym typeface="+mn-ea"/>
              </a:rPr>
              <a:t>   Concurrent Users Supported</a:t>
            </a:r>
            <a:r>
              <a:rPr lang="en-US" altLang="en-US" sz="1100">
                <a:sym typeface="+mn-ea"/>
              </a:rPr>
              <a:t>:</a:t>
            </a:r>
            <a:r>
              <a:rPr lang="en-IN" altLang="en-US" sz="1100">
                <a:sym typeface="+mn-ea"/>
              </a:rPr>
              <a:t>10000+                                        </a:t>
            </a:r>
            <a:r>
              <a:rPr lang="en-US" altLang="en-US" sz="1100">
                <a:sym typeface="+mn-ea"/>
              </a:rPr>
              <a:t>Server Uptime: 99.9%</a:t>
            </a:r>
            <a:endParaRPr lang="en-US" altLang="en-US" sz="1100"/>
          </a:p>
          <a:p>
            <a:endParaRPr lang="en-US" altLang="en-US" sz="1100"/>
          </a:p>
          <a:p>
            <a:endParaRPr lang="en-US" altLang="en-US" sz="1100"/>
          </a:p>
          <a:p>
            <a:endParaRPr lang="en-US" altLang="en-US" sz="1100"/>
          </a:p>
          <a:p>
            <a:endParaRPr lang="en-US" altLang="en-US" sz="1100"/>
          </a:p>
          <a:p>
            <a:endParaRPr lang="en-US" altLang="en-US" sz="1100"/>
          </a:p>
          <a:p>
            <a:endParaRPr lang="en-US" altLang="en-US" sz="11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Conclusion</a:t>
            </a:r>
            <a:endParaRPr lang="en-IN" sz="1600" dirty="0">
              <a:solidFill>
                <a:srgbClr val="213163"/>
              </a:solidFill>
            </a:endParaRPr>
          </a:p>
        </p:txBody>
      </p:sp>
      <p:sp>
        <p:nvSpPr>
          <p:cNvPr id="4" name="TextBox 3"/>
          <p:cNvSpPr txBox="1"/>
          <p:nvPr/>
        </p:nvSpPr>
        <p:spPr>
          <a:xfrm>
            <a:off x="142495" y="1149763"/>
            <a:ext cx="4445003" cy="2677656"/>
          </a:xfrm>
          <a:prstGeom prst="rect">
            <a:avLst/>
          </a:prstGeom>
          <a:noFill/>
        </p:spPr>
        <p:txBody>
          <a:bodyPr wrap="square" rtlCol="0">
            <a:spAutoFit/>
          </a:bodyPr>
          <a:lstStyle/>
          <a:p>
            <a:pPr marL="173990" indent="-173990">
              <a:spcAft>
                <a:spcPts val="800"/>
              </a:spcAft>
              <a:buFont typeface="Arial" panose="020B0604020202020204" pitchFamily="34" charset="0"/>
              <a:buChar char="•"/>
            </a:pPr>
            <a:r>
              <a:rPr lang="en-US" altLang="en-US" dirty="0">
                <a:latin typeface="+mn-lt"/>
              </a:rPr>
              <a:t>The online auction platform provides a secure, transparent, and efficient digital marketplace for buyers and sellers. By integrating real-time bidding, automated auction management, and secure payment processing, the system enhances user experience and ensures fairness in transactions. The use of modern web technologies like React, Django/Node.js, and WebSockets enables smooth operation and scalability. With strong security measures such as authentication and fraud detection, the platform ensures safe and reliable auctions. </a:t>
            </a:r>
          </a:p>
        </p:txBody>
      </p:sp>
      <p:pic>
        <p:nvPicPr>
          <p:cNvPr id="2" name="Picture 1" descr="A pen and papers with check marks&#10;&#10;Description automatically generated"/>
          <p:cNvPicPr>
            <a:picLocks noChangeAspect="1"/>
          </p:cNvPicPr>
          <p:nvPr/>
        </p:nvPicPr>
        <p:blipFill rotWithShape="1">
          <a:blip r:embed="rId3"/>
          <a:srcRect t="17" r="7" b="14"/>
          <a:stretch>
            <a:fillRect/>
          </a:stretch>
        </p:blipFill>
        <p:spPr>
          <a:xfrm>
            <a:off x="4798082" y="1398625"/>
            <a:ext cx="4104015" cy="289333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close-up of a thank you card&#10;&#10;Description automatically generated"/>
          <p:cNvPicPr>
            <a:picLocks noChangeAspect="1"/>
          </p:cNvPicPr>
          <p:nvPr/>
        </p:nvPicPr>
        <p:blipFill rotWithShape="1">
          <a:blip r:embed="rId3"/>
          <a:srcRect l="9710" t="21904" r="9339"/>
          <a:stretch>
            <a:fillRect/>
          </a:stretch>
        </p:blipFill>
        <p:spPr>
          <a:xfrm>
            <a:off x="575375" y="402956"/>
            <a:ext cx="7993251" cy="4337588"/>
          </a:xfrm>
          <a:prstGeom prst="rect">
            <a:avLst/>
          </a:prstGeom>
        </p:spPr>
      </p:pic>
      <p:grpSp>
        <p:nvGrpSpPr>
          <p:cNvPr id="2" name="Group 1"/>
          <p:cNvGrpSpPr/>
          <p:nvPr/>
        </p:nvGrpSpPr>
        <p:grpSpPr>
          <a:xfrm>
            <a:off x="3471621" y="3184902"/>
            <a:ext cx="2200759" cy="813661"/>
            <a:chOff x="3246895" y="3184902"/>
            <a:chExt cx="2200759" cy="813661"/>
          </a:xfrm>
        </p:grpSpPr>
        <p:sp>
          <p:nvSpPr>
            <p:cNvPr id="7" name="Rectangle: Rounded Corners 6"/>
            <p:cNvSpPr/>
            <p:nvPr/>
          </p:nvSpPr>
          <p:spPr>
            <a:xfrm>
              <a:off x="3246895" y="3184902"/>
              <a:ext cx="2200759" cy="813661"/>
            </a:xfrm>
            <a:prstGeom prst="roundRect">
              <a:avLst>
                <a:gd name="adj" fmla="val 12730"/>
              </a:avLst>
            </a:prstGeom>
            <a:solidFill>
              <a:schemeClr val="bg1">
                <a:alpha val="44000"/>
              </a:schemeClr>
            </a:solid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6" name="Picture 5" descr="A close up of a logo&#10;&#10;Description automatically generated"/>
            <p:cNvPicPr>
              <a:picLocks noChangeAspect="1"/>
            </p:cNvPicPr>
            <p:nvPr/>
          </p:nvPicPr>
          <p:blipFill>
            <a:blip r:embed="rId4"/>
            <a:stretch>
              <a:fillRect/>
            </a:stretch>
          </p:blipFill>
          <p:spPr>
            <a:xfrm>
              <a:off x="3551416" y="3332885"/>
              <a:ext cx="1591717" cy="517694"/>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grpSp>
        <p:nvGrpSpPr>
          <p:cNvPr id="10" name="Group 9"/>
          <p:cNvGrpSpPr/>
          <p:nvPr/>
        </p:nvGrpSpPr>
        <p:grpSpPr>
          <a:xfrm>
            <a:off x="743919" y="1340601"/>
            <a:ext cx="7656162" cy="3161654"/>
            <a:chOff x="922150" y="1325103"/>
            <a:chExt cx="7656162" cy="3161654"/>
          </a:xfrm>
        </p:grpSpPr>
        <p:sp>
          <p:nvSpPr>
            <p:cNvPr id="3" name="Rectangle 2"/>
            <p:cNvSpPr/>
            <p:nvPr/>
          </p:nvSpPr>
          <p:spPr>
            <a:xfrm>
              <a:off x="1376643" y="1571218"/>
              <a:ext cx="7201669" cy="2623250"/>
            </a:xfrm>
            <a:prstGeom prst="rect">
              <a:avLst/>
            </a:prstGeom>
            <a:solidFill>
              <a:srgbClr val="E8ECF8"/>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Rectangle 1"/>
            <p:cNvSpPr/>
            <p:nvPr/>
          </p:nvSpPr>
          <p:spPr>
            <a:xfrm>
              <a:off x="922150" y="1325103"/>
              <a:ext cx="697424" cy="3161654"/>
            </a:xfrm>
            <a:prstGeom prst="rect">
              <a:avLst/>
            </a:prstGeom>
            <a:solidFill>
              <a:srgbClr val="223366"/>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2859380" y="1823109"/>
              <a:ext cx="4409149" cy="30777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pPr>
              <a:r>
                <a:rPr lang="en-US" sz="2000" b="1" dirty="0">
                  <a:solidFill>
                    <a:srgbClr val="223366"/>
                  </a:solidFill>
                  <a:latin typeface="Arial" panose="020B0604020202020204"/>
                  <a:cs typeface="Arial" panose="020B0604020202020204"/>
                </a:rPr>
                <a:t>CAPSTONE PROJECT SHOWCASE</a:t>
              </a:r>
            </a:p>
          </p:txBody>
        </p:sp>
        <p:sp>
          <p:nvSpPr>
            <p:cNvPr id="9" name="TextBox 7"/>
            <p:cNvSpPr txBox="1"/>
            <p:nvPr/>
          </p:nvSpPr>
          <p:spPr>
            <a:xfrm>
              <a:off x="1899598" y="3431892"/>
              <a:ext cx="6328712"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dirty="0">
                  <a:solidFill>
                    <a:schemeClr val="accent2">
                      <a:lumMod val="75000"/>
                    </a:schemeClr>
                  </a:solidFill>
                  <a:latin typeface="+mj-lt"/>
                </a:rPr>
                <a:t>Abstract | Problem Statement | Project Overview |</a:t>
              </a:r>
              <a:r>
                <a:rPr lang="en-US" sz="1600" dirty="0">
                  <a:solidFill>
                    <a:schemeClr val="accent2">
                      <a:lumMod val="75000"/>
                    </a:schemeClr>
                  </a:solidFill>
                  <a:latin typeface="+mj-lt"/>
                  <a:ea typeface="+mn-lt"/>
                  <a:cs typeface="Poppins"/>
                </a:rPr>
                <a:t> Proposed </a:t>
              </a:r>
              <a:r>
                <a:rPr lang="en-US" sz="1600" dirty="0">
                  <a:solidFill>
                    <a:schemeClr val="accent2">
                      <a:lumMod val="75000"/>
                    </a:schemeClr>
                  </a:solidFill>
                  <a:latin typeface="+mj-lt"/>
                  <a:ea typeface="+mn-lt"/>
                  <a:cs typeface="+mn-lt"/>
                </a:rPr>
                <a:t>Solution </a:t>
              </a:r>
              <a:r>
                <a:rPr lang="en-US" sz="1600" dirty="0">
                  <a:solidFill>
                    <a:schemeClr val="accent2">
                      <a:lumMod val="75000"/>
                    </a:schemeClr>
                  </a:solidFill>
                  <a:latin typeface="+mj-lt"/>
                </a:rPr>
                <a:t>| </a:t>
              </a:r>
              <a:r>
                <a:rPr lang="en-US" sz="1600" dirty="0">
                  <a:solidFill>
                    <a:schemeClr val="accent2">
                      <a:lumMod val="75000"/>
                    </a:schemeClr>
                  </a:solidFill>
                  <a:latin typeface="+mj-lt"/>
                  <a:ea typeface="+mn-lt"/>
                  <a:cs typeface="Poppins"/>
                </a:rPr>
                <a:t>Technology Used</a:t>
              </a:r>
              <a:r>
                <a:rPr lang="en-US" sz="1600" dirty="0">
                  <a:solidFill>
                    <a:schemeClr val="accent2">
                      <a:lumMod val="75000"/>
                    </a:schemeClr>
                  </a:solidFill>
                  <a:latin typeface="+mj-lt"/>
                </a:rPr>
                <a:t> | Modelling &amp; Results </a:t>
              </a:r>
              <a:r>
                <a:rPr lang="en-US" sz="1600" dirty="0">
                  <a:solidFill>
                    <a:schemeClr val="accent2">
                      <a:lumMod val="75000"/>
                    </a:schemeClr>
                  </a:solidFill>
                  <a:latin typeface="+mj-lt"/>
                  <a:ea typeface="+mn-lt"/>
                  <a:cs typeface="+mn-lt"/>
                </a:rPr>
                <a:t>| Conclusion | Q&amp;A</a:t>
              </a:r>
              <a:endParaRPr lang="en-US" sz="1600" dirty="0">
                <a:solidFill>
                  <a:schemeClr val="accent2">
                    <a:lumMod val="75000"/>
                  </a:schemeClr>
                </a:solidFill>
                <a:latin typeface="+mj-lt"/>
                <a:cs typeface="Poppins"/>
              </a:endParaRPr>
            </a:p>
          </p:txBody>
        </p:sp>
        <p:sp>
          <p:nvSpPr>
            <p:cNvPr id="8" name="TextBox 10"/>
            <p:cNvSpPr txBox="1"/>
            <p:nvPr/>
          </p:nvSpPr>
          <p:spPr>
            <a:xfrm>
              <a:off x="2402240" y="2534555"/>
              <a:ext cx="5323429" cy="511175"/>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dirty="0">
                  <a:latin typeface="+mj-lt"/>
                </a:rPr>
                <a:t>Project Title</a:t>
              </a:r>
            </a:p>
            <a:p>
              <a:pPr algn="ctr">
                <a:lnSpc>
                  <a:spcPts val="1995"/>
                </a:lnSpc>
                <a:spcBef>
                  <a:spcPct val="0"/>
                </a:spcBef>
              </a:pPr>
              <a:r>
                <a:rPr lang="en-IN" altLang="en-US" sz="1600" b="1" dirty="0">
                  <a:latin typeface="+mj-lt"/>
                  <a:cs typeface="Poppins"/>
                </a:rPr>
                <a:t>Online Auction Platform</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Abstract</a:t>
            </a:r>
            <a:endParaRPr lang="en-IN" sz="1600" dirty="0">
              <a:solidFill>
                <a:srgbClr val="213163"/>
              </a:solidFill>
            </a:endParaRPr>
          </a:p>
        </p:txBody>
      </p:sp>
      <p:grpSp>
        <p:nvGrpSpPr>
          <p:cNvPr id="29" name="Group 28"/>
          <p:cNvGrpSpPr/>
          <p:nvPr/>
        </p:nvGrpSpPr>
        <p:grpSpPr>
          <a:xfrm>
            <a:off x="735884" y="1338243"/>
            <a:ext cx="7719937" cy="3323608"/>
            <a:chOff x="712031" y="1234880"/>
            <a:chExt cx="7719937" cy="3323608"/>
          </a:xfrm>
        </p:grpSpPr>
        <p:grpSp>
          <p:nvGrpSpPr>
            <p:cNvPr id="28" name="Group 27"/>
            <p:cNvGrpSpPr/>
            <p:nvPr/>
          </p:nvGrpSpPr>
          <p:grpSpPr>
            <a:xfrm>
              <a:off x="712031" y="1234880"/>
              <a:ext cx="7719937" cy="643467"/>
              <a:chOff x="712031" y="1234880"/>
              <a:chExt cx="7719937" cy="643467"/>
            </a:xfrm>
          </p:grpSpPr>
          <p:sp>
            <p:nvSpPr>
              <p:cNvPr id="4" name="Rectangle 3"/>
              <p:cNvSpPr/>
              <p:nvPr/>
            </p:nvSpPr>
            <p:spPr>
              <a:xfrm>
                <a:off x="1372430" y="1234880"/>
                <a:ext cx="7059538" cy="643466"/>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9pPr>
              </a:lstStyle>
              <a:p>
                <a:pPr marL="91440"/>
                <a:r>
                  <a:rPr lang="en-US" altLang="en-US" sz="1400" dirty="0">
                    <a:solidFill>
                      <a:schemeClr val="tx1"/>
                    </a:solidFill>
                    <a:latin typeface="+mj-lt"/>
                    <a:cs typeface="Times New Roman" panose="02020603050405020304" pitchFamily="18" charset="0"/>
                  </a:rPr>
                  <a:t>Purpose: An online auction platform allows users to buy and sell items through a bidding process over the internet, making transactions more accessible and convenient.</a:t>
                </a:r>
                <a:endParaRPr lang="en-US" sz="1400" dirty="0">
                  <a:solidFill>
                    <a:schemeClr val="tx1"/>
                  </a:solidFill>
                  <a:latin typeface="+mj-lt"/>
                  <a:cs typeface="Times New Roman" panose="02020603050405020304" pitchFamily="18" charset="0"/>
                </a:endParaRPr>
              </a:p>
            </p:txBody>
          </p:sp>
          <p:sp>
            <p:nvSpPr>
              <p:cNvPr id="5" name="Rectangle: Rounded Corners 4"/>
              <p:cNvSpPr/>
              <p:nvPr/>
            </p:nvSpPr>
            <p:spPr>
              <a:xfrm>
                <a:off x="712031" y="1234880"/>
                <a:ext cx="677333" cy="643467"/>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9pPr>
              </a:lstStyle>
              <a:p>
                <a:pPr algn="ctr"/>
                <a:r>
                  <a:rPr lang="en-US"/>
                  <a:t>1</a:t>
                </a:r>
              </a:p>
            </p:txBody>
          </p:sp>
        </p:grpSp>
        <p:grpSp>
          <p:nvGrpSpPr>
            <p:cNvPr id="27" name="Group 26"/>
            <p:cNvGrpSpPr/>
            <p:nvPr/>
          </p:nvGrpSpPr>
          <p:grpSpPr>
            <a:xfrm>
              <a:off x="712031" y="2128260"/>
              <a:ext cx="7719937" cy="643467"/>
              <a:chOff x="712031" y="1974905"/>
              <a:chExt cx="7719937" cy="643467"/>
            </a:xfrm>
          </p:grpSpPr>
          <p:sp>
            <p:nvSpPr>
              <p:cNvPr id="17" name="Rectangle 16"/>
              <p:cNvSpPr/>
              <p:nvPr/>
            </p:nvSpPr>
            <p:spPr>
              <a:xfrm>
                <a:off x="1372430" y="1974905"/>
                <a:ext cx="7059538" cy="643466"/>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9pPr>
              </a:lstStyle>
              <a:p>
                <a:pPr marL="91440"/>
                <a:r>
                  <a:rPr lang="en-US" altLang="en-US" sz="1400" dirty="0">
                    <a:solidFill>
                      <a:schemeClr val="tx1"/>
                    </a:solidFill>
                    <a:latin typeface="+mj-lt"/>
                    <a:cs typeface="Times New Roman" panose="02020603050405020304" pitchFamily="18" charset="0"/>
                  </a:rPr>
                  <a:t>Key Features: It includes user registration, item listing, bidding system, secure payment options, and automated winner selection based on the highest bid.</a:t>
                </a:r>
                <a:endParaRPr lang="en-US" sz="1400" dirty="0">
                  <a:solidFill>
                    <a:schemeClr val="tx1"/>
                  </a:solidFill>
                  <a:latin typeface="+mj-lt"/>
                  <a:cs typeface="Times New Roman" panose="02020603050405020304" pitchFamily="18" charset="0"/>
                </a:endParaRPr>
              </a:p>
            </p:txBody>
          </p:sp>
          <p:sp>
            <p:nvSpPr>
              <p:cNvPr id="18" name="Rectangle: Rounded Corners 17"/>
              <p:cNvSpPr/>
              <p:nvPr/>
            </p:nvSpPr>
            <p:spPr>
              <a:xfrm>
                <a:off x="712031" y="1974905"/>
                <a:ext cx="677333" cy="643467"/>
              </a:xfrm>
              <a:prstGeom prst="roundRect">
                <a:avLst/>
              </a:prstGeom>
              <a:solidFill>
                <a:schemeClr val="bg2">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9pPr>
              </a:lstStyle>
              <a:p>
                <a:pPr algn="ctr"/>
                <a:r>
                  <a:rPr lang="en-US" dirty="0"/>
                  <a:t>2</a:t>
                </a:r>
              </a:p>
            </p:txBody>
          </p:sp>
        </p:grpSp>
        <p:grpSp>
          <p:nvGrpSpPr>
            <p:cNvPr id="26" name="Group 25"/>
            <p:cNvGrpSpPr/>
            <p:nvPr/>
          </p:nvGrpSpPr>
          <p:grpSpPr>
            <a:xfrm>
              <a:off x="712031" y="3021640"/>
              <a:ext cx="7719937" cy="643467"/>
              <a:chOff x="712031" y="2737676"/>
              <a:chExt cx="7719937" cy="643467"/>
            </a:xfrm>
          </p:grpSpPr>
          <p:sp>
            <p:nvSpPr>
              <p:cNvPr id="20" name="Rectangle 19"/>
              <p:cNvSpPr/>
              <p:nvPr/>
            </p:nvSpPr>
            <p:spPr>
              <a:xfrm>
                <a:off x="1372430" y="2737676"/>
                <a:ext cx="7059538" cy="643466"/>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9pPr>
              </a:lstStyle>
              <a:p>
                <a:pPr marL="91440"/>
                <a:r>
                  <a:rPr lang="en-US" altLang="en-US" sz="1400" dirty="0">
                    <a:solidFill>
                      <a:schemeClr val="tx1"/>
                    </a:solidFill>
                    <a:latin typeface="+mj-lt"/>
                    <a:cs typeface="Times New Roman" panose="02020603050405020304" pitchFamily="18" charset="0"/>
                  </a:rPr>
                  <a:t>Benefits: Sellers reach a wider audience, buyers get competitive pricing, and the system ensures transparency and efficiency in transactions.</a:t>
                </a:r>
                <a:endParaRPr lang="en-US" sz="1400" dirty="0">
                  <a:solidFill>
                    <a:schemeClr val="tx1"/>
                  </a:solidFill>
                  <a:latin typeface="+mj-lt"/>
                  <a:cs typeface="Times New Roman" panose="02020603050405020304" pitchFamily="18" charset="0"/>
                </a:endParaRPr>
              </a:p>
            </p:txBody>
          </p:sp>
          <p:sp>
            <p:nvSpPr>
              <p:cNvPr id="21" name="Rectangle: Rounded Corners 20"/>
              <p:cNvSpPr/>
              <p:nvPr/>
            </p:nvSpPr>
            <p:spPr>
              <a:xfrm>
                <a:off x="712031" y="2737676"/>
                <a:ext cx="677333" cy="643467"/>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9pPr>
              </a:lstStyle>
              <a:p>
                <a:pPr algn="ctr"/>
                <a:r>
                  <a:rPr lang="en-US" dirty="0"/>
                  <a:t>3</a:t>
                </a:r>
              </a:p>
            </p:txBody>
          </p:sp>
        </p:grpSp>
        <p:grpSp>
          <p:nvGrpSpPr>
            <p:cNvPr id="25" name="Group 24"/>
            <p:cNvGrpSpPr/>
            <p:nvPr/>
          </p:nvGrpSpPr>
          <p:grpSpPr>
            <a:xfrm>
              <a:off x="712031" y="3915021"/>
              <a:ext cx="7719937" cy="643467"/>
              <a:chOff x="712031" y="3477701"/>
              <a:chExt cx="7719937" cy="643467"/>
            </a:xfrm>
          </p:grpSpPr>
          <p:sp>
            <p:nvSpPr>
              <p:cNvPr id="23" name="Rectangle 22"/>
              <p:cNvSpPr/>
              <p:nvPr/>
            </p:nvSpPr>
            <p:spPr>
              <a:xfrm>
                <a:off x="1372430" y="3477701"/>
                <a:ext cx="7059538" cy="643466"/>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9pPr>
              </a:lstStyle>
              <a:p>
                <a:pPr marL="91440"/>
                <a:r>
                  <a:rPr lang="en-IN" altLang="en-US" sz="1400" dirty="0">
                    <a:solidFill>
                      <a:schemeClr val="tx1"/>
                    </a:solidFill>
                    <a:latin typeface="+mj-lt"/>
                    <a:cs typeface="Times New Roman" panose="02020603050405020304" pitchFamily="18" charset="0"/>
                  </a:rPr>
                  <a:t>Technology:The platform uses databases for storing user and product data, real-time updates for bids, and secure payment gateways to facilitate safe transactions.</a:t>
                </a:r>
              </a:p>
            </p:txBody>
          </p:sp>
          <p:sp>
            <p:nvSpPr>
              <p:cNvPr id="24" name="Rectangle: Rounded Corners 23"/>
              <p:cNvSpPr/>
              <p:nvPr/>
            </p:nvSpPr>
            <p:spPr>
              <a:xfrm>
                <a:off x="712031" y="3477701"/>
                <a:ext cx="677333" cy="643467"/>
              </a:xfrm>
              <a:prstGeom prst="roundRect">
                <a:avLst/>
              </a:prstGeom>
              <a:solidFill>
                <a:schemeClr val="bg2">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9pPr>
              </a:lstStyle>
              <a:p>
                <a:pPr algn="ctr"/>
                <a:r>
                  <a:rPr lang="en-US" dirty="0"/>
                  <a:t>4</a:t>
                </a: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p:cNvSpPr txBox="1"/>
          <p:nvPr/>
        </p:nvSpPr>
        <p:spPr>
          <a:xfrm>
            <a:off x="142495" y="1284891"/>
            <a:ext cx="5058525" cy="4789805"/>
          </a:xfrm>
          <a:prstGeom prst="rect">
            <a:avLst/>
          </a:prstGeom>
          <a:noFill/>
        </p:spPr>
        <p:txBody>
          <a:bodyPr wrap="square" rtlCol="0">
            <a:spAutoFit/>
          </a:bodyPr>
          <a:lstStyle/>
          <a:p>
            <a:pPr marL="173990" indent="-173990">
              <a:spcAft>
                <a:spcPts val="800"/>
              </a:spcAft>
              <a:buFont typeface="Arial" panose="020B0604020202020204" pitchFamily="34" charset="0"/>
              <a:buChar char="•"/>
            </a:pPr>
            <a:r>
              <a:rPr lang="en-US" altLang="en-US" dirty="0">
                <a:latin typeface="+mn-lt"/>
              </a:rPr>
              <a:t>Traditional auction systems are often limited by geographical constraints, time restrictions, and lack of transparency, making it difficult for buyers and sellers to participate effectively. An online auction platform aims to address these challenges by providing a digital marketplace where users can list, bid on, and purchase items in a fair, secure, and automated manner. The platform should ensure real-time bidding, fraud prevention, and seamless transaction processing to enhance user trust and engagement.</a:t>
            </a:r>
          </a:p>
          <a:p>
            <a:pPr marL="173990" indent="-173990">
              <a:spcAft>
                <a:spcPts val="800"/>
              </a:spcAft>
              <a:buFont typeface="Arial" panose="020B0604020202020204" pitchFamily="34" charset="0"/>
              <a:buChar char="•"/>
            </a:pPr>
            <a:endParaRPr lang="en-US" altLang="en-US" dirty="0">
              <a:latin typeface="+mn-lt"/>
            </a:endParaRPr>
          </a:p>
          <a:p>
            <a:pPr marL="173990" indent="-173990">
              <a:spcAft>
                <a:spcPts val="800"/>
              </a:spcAft>
              <a:buFont typeface="Arial" panose="020B0604020202020204" pitchFamily="34" charset="0"/>
              <a:buChar char="•"/>
            </a:pPr>
            <a:endParaRPr lang="en-US" altLang="en-US" dirty="0">
              <a:latin typeface="+mn-lt"/>
            </a:endParaRPr>
          </a:p>
          <a:p>
            <a:pPr marL="173990" indent="-173990">
              <a:spcAft>
                <a:spcPts val="800"/>
              </a:spcAft>
              <a:buFont typeface="Arial" panose="020B0604020202020204" pitchFamily="34" charset="0"/>
              <a:buChar char="•"/>
            </a:pPr>
            <a:endParaRPr lang="en-US" altLang="en-US" dirty="0">
              <a:latin typeface="+mn-lt"/>
            </a:endParaRPr>
          </a:p>
          <a:p>
            <a:pPr marL="173990" indent="-173990">
              <a:spcAft>
                <a:spcPts val="800"/>
              </a:spcAft>
              <a:buFont typeface="Arial" panose="020B0604020202020204" pitchFamily="34" charset="0"/>
              <a:buChar char="•"/>
            </a:pPr>
            <a:endParaRPr lang="en-US" altLang="en-US" dirty="0">
              <a:latin typeface="+mn-lt"/>
            </a:endParaRPr>
          </a:p>
          <a:p>
            <a:pPr marL="173990" indent="-173990">
              <a:spcAft>
                <a:spcPts val="800"/>
              </a:spcAft>
              <a:buFont typeface="Arial" panose="020B0604020202020204" pitchFamily="34" charset="0"/>
              <a:buChar char="•"/>
            </a:pPr>
            <a:endParaRPr lang="en-US" altLang="en-US" dirty="0">
              <a:latin typeface="+mn-lt"/>
            </a:endParaRPr>
          </a:p>
          <a:p>
            <a:pPr marL="173990" indent="-173990">
              <a:spcAft>
                <a:spcPts val="800"/>
              </a:spcAft>
              <a:buFont typeface="Arial" panose="020B0604020202020204" pitchFamily="34" charset="0"/>
              <a:buChar char="•"/>
            </a:pPr>
            <a:endParaRPr lang="en-US" altLang="en-US" dirty="0">
              <a:latin typeface="+mn-lt"/>
            </a:endParaRPr>
          </a:p>
          <a:p>
            <a:pPr marL="173990" indent="-173990">
              <a:spcAft>
                <a:spcPts val="800"/>
              </a:spcAft>
              <a:buFont typeface="Arial" panose="020B0604020202020204" pitchFamily="34" charset="0"/>
              <a:buChar char="•"/>
            </a:pPr>
            <a:endParaRPr lang="en-US" altLang="en-US" dirty="0">
              <a:latin typeface="+mn-lt"/>
            </a:endParaRPr>
          </a:p>
          <a:p>
            <a:pPr marL="173990" indent="-173990">
              <a:spcAft>
                <a:spcPts val="800"/>
              </a:spcAft>
              <a:buFont typeface="Arial" panose="020B0604020202020204" pitchFamily="34" charset="0"/>
              <a:buChar char="•"/>
            </a:pPr>
            <a:endParaRPr lang="en-US" altLang="en-US" dirty="0">
              <a:latin typeface="+mn-lt"/>
            </a:endParaRPr>
          </a:p>
        </p:txBody>
      </p:sp>
      <p:sp>
        <p:nvSpPr>
          <p:cNvPr id="2" name="TextBox 1"/>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Problem Statement</a:t>
            </a:r>
            <a:endParaRPr lang="en-IN" sz="1600" dirty="0">
              <a:solidFill>
                <a:srgbClr val="213163"/>
              </a:solidFill>
            </a:endParaRPr>
          </a:p>
        </p:txBody>
      </p:sp>
      <p:grpSp>
        <p:nvGrpSpPr>
          <p:cNvPr id="3" name="Group 2"/>
          <p:cNvGrpSpPr/>
          <p:nvPr/>
        </p:nvGrpSpPr>
        <p:grpSpPr>
          <a:xfrm>
            <a:off x="5699883" y="1288468"/>
            <a:ext cx="3189304" cy="2766856"/>
            <a:chOff x="4578211" y="760307"/>
            <a:chExt cx="4510006" cy="3741355"/>
          </a:xfrm>
        </p:grpSpPr>
        <p:pic>
          <p:nvPicPr>
            <p:cNvPr id="4" name="Picture 3" descr="A purple question mark with gears&#10;&#10;Description automatically generated"/>
            <p:cNvPicPr>
              <a:picLocks noChangeAspect="1"/>
            </p:cNvPicPr>
            <p:nvPr/>
          </p:nvPicPr>
          <p:blipFill rotWithShape="1">
            <a:blip r:embed="rId3"/>
            <a:srcRect l="11111" t="10028" r="10940" b="11567"/>
            <a:stretch>
              <a:fillRect/>
            </a:stretch>
          </p:blipFill>
          <p:spPr>
            <a:xfrm>
              <a:off x="5486396" y="760307"/>
              <a:ext cx="3601821" cy="3622886"/>
            </a:xfrm>
            <a:prstGeom prst="rect">
              <a:avLst/>
            </a:prstGeom>
          </p:spPr>
        </p:pic>
        <p:pic>
          <p:nvPicPr>
            <p:cNvPr id="5" name="Picture 4" descr="Businessman with clipboard"/>
            <p:cNvPicPr>
              <a:picLocks noChangeAspect="1"/>
            </p:cNvPicPr>
            <p:nvPr/>
          </p:nvPicPr>
          <p:blipFill rotWithShape="1">
            <a:blip r:embed="rId4"/>
            <a:srcRect b="46"/>
            <a:stretch>
              <a:fillRect/>
            </a:stretch>
          </p:blipFill>
          <p:spPr>
            <a:xfrm>
              <a:off x="4578211" y="2188308"/>
              <a:ext cx="2340981" cy="2313354"/>
            </a:xfrm>
            <a:prstGeom prst="rect">
              <a:avLst/>
            </a:prstGeom>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Project Overview</a:t>
            </a:r>
            <a:endParaRPr lang="en-IN" sz="1600" dirty="0">
              <a:solidFill>
                <a:srgbClr val="213163"/>
              </a:solidFill>
            </a:endParaRPr>
          </a:p>
        </p:txBody>
      </p:sp>
      <p:sp>
        <p:nvSpPr>
          <p:cNvPr id="3" name="TextBox 2"/>
          <p:cNvSpPr txBox="1"/>
          <p:nvPr/>
        </p:nvSpPr>
        <p:spPr>
          <a:xfrm>
            <a:off x="143805" y="1142014"/>
            <a:ext cx="5055021" cy="2891790"/>
          </a:xfrm>
          <a:prstGeom prst="rect">
            <a:avLst/>
          </a:prstGeom>
          <a:noFill/>
        </p:spPr>
        <p:txBody>
          <a:bodyPr wrap="square" rtlCol="0">
            <a:spAutoFit/>
          </a:bodyPr>
          <a:lstStyle/>
          <a:p>
            <a:pPr marL="173990" indent="-173990">
              <a:spcAft>
                <a:spcPts val="800"/>
              </a:spcAft>
              <a:buFont typeface="Arial" panose="020B0604020202020204" pitchFamily="34" charset="0"/>
              <a:buChar char="•"/>
            </a:pPr>
            <a:r>
              <a:rPr lang="en-US" altLang="en-US" dirty="0">
                <a:latin typeface="+mn-lt"/>
              </a:rPr>
              <a:t>The Online Auction Platform is a web-based system designed to facilitate seamless and secure bidding for buyers and sellers. It provides a digital marketplace where users can list products, place bids in real-time, and complete transactions securely. The platform incorporates key features such as user authentication, auction management, automated bid updates, and secure payment integration. By leveraging modern web technologies like React, Django, and MySQL, it ensures an interactive and efficient auctioning experience. This project aims to eliminate geographical barriers, enhance transparency, and provide a fair bidding environment, making online auctions more accessible and reliable for users worldwide.</a:t>
            </a:r>
          </a:p>
        </p:txBody>
      </p:sp>
      <p:pic>
        <p:nvPicPr>
          <p:cNvPr id="5" name="Picture 4" descr="Person writing on whiteboard"/>
          <p:cNvPicPr>
            <a:picLocks noChangeAspect="1"/>
          </p:cNvPicPr>
          <p:nvPr/>
        </p:nvPicPr>
        <p:blipFill rotWithShape="1">
          <a:blip r:embed="rId3"/>
          <a:srcRect r="18"/>
          <a:stretch>
            <a:fillRect/>
          </a:stretch>
        </p:blipFill>
        <p:spPr>
          <a:xfrm>
            <a:off x="5419077" y="1360299"/>
            <a:ext cx="3453703" cy="274718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Proposed Solution</a:t>
            </a:r>
            <a:endParaRPr lang="en-IN" sz="1600" dirty="0">
              <a:solidFill>
                <a:srgbClr val="213163"/>
              </a:solidFill>
            </a:endParaRPr>
          </a:p>
        </p:txBody>
      </p:sp>
      <p:sp>
        <p:nvSpPr>
          <p:cNvPr id="3" name="TextBox 2"/>
          <p:cNvSpPr txBox="1"/>
          <p:nvPr/>
        </p:nvSpPr>
        <p:spPr>
          <a:xfrm>
            <a:off x="126996" y="1134562"/>
            <a:ext cx="8912926" cy="6277610"/>
          </a:xfrm>
          <a:prstGeom prst="rect">
            <a:avLst/>
          </a:prstGeom>
          <a:noFill/>
        </p:spPr>
        <p:txBody>
          <a:bodyPr wrap="square" rtlCol="0">
            <a:spAutoFit/>
          </a:bodyPr>
          <a:lstStyle/>
          <a:p>
            <a:pPr marL="173990" indent="-173990">
              <a:spcAft>
                <a:spcPts val="800"/>
              </a:spcAft>
              <a:buFont typeface="Arial" panose="020B0604020202020204" pitchFamily="34" charset="0"/>
              <a:buChar char="•"/>
            </a:pPr>
            <a:r>
              <a:rPr lang="en-US" altLang="en-US" dirty="0">
                <a:latin typeface="+mn-lt"/>
              </a:rPr>
              <a:t>To address the limitations of traditional auctions, we propose developing a web-based online auction platform that enables seamless, transparent, and secure bidding. The platform will provide a user-friendly interface where sellers can list items with descriptions, images, and starting bids, while buyers can participate in real-time auctions.</a:t>
            </a:r>
          </a:p>
          <a:p>
            <a:pPr marL="173990" indent="-173990">
              <a:spcAft>
                <a:spcPts val="800"/>
              </a:spcAft>
              <a:buFont typeface="Arial" panose="020B0604020202020204" pitchFamily="34" charset="0"/>
              <a:buChar char="•"/>
            </a:pPr>
            <a:endParaRPr lang="en-US" altLang="en-US" dirty="0">
              <a:latin typeface="+mn-lt"/>
            </a:endParaRPr>
          </a:p>
          <a:p>
            <a:pPr marL="173990" indent="-173990">
              <a:spcAft>
                <a:spcPts val="800"/>
              </a:spcAft>
              <a:buFont typeface="Arial" panose="020B0604020202020204" pitchFamily="34" charset="0"/>
              <a:buChar char="•"/>
            </a:pPr>
            <a:r>
              <a:rPr lang="en-US" altLang="en-US" dirty="0">
                <a:latin typeface="+mn-lt"/>
              </a:rPr>
              <a:t>Key features include automated bidding updates, ensuring users receive instant notifications about bid changes and auction results. A secure authentication system will prevent unauthorized access, while fraud detection mechanisms will safeguard transactions. The platform will integrate payment gateways for smooth and reliable financial transactions. Additionally, auction timers and auto-closing mechanisms will regulate bidding periods, ensuring fairness.</a:t>
            </a:r>
          </a:p>
          <a:p>
            <a:pPr marL="173990" indent="-173990">
              <a:spcAft>
                <a:spcPts val="800"/>
              </a:spcAft>
              <a:buFont typeface="Arial" panose="020B0604020202020204" pitchFamily="34" charset="0"/>
              <a:buChar char="•"/>
            </a:pPr>
            <a:endParaRPr lang="en-US" altLang="en-US" dirty="0">
              <a:latin typeface="+mn-lt"/>
            </a:endParaRPr>
          </a:p>
          <a:p>
            <a:pPr marL="173990" indent="-173990">
              <a:spcAft>
                <a:spcPts val="800"/>
              </a:spcAft>
              <a:buFont typeface="Arial" panose="020B0604020202020204" pitchFamily="34" charset="0"/>
              <a:buChar char="•"/>
            </a:pPr>
            <a:r>
              <a:rPr lang="en-US" altLang="en-US" dirty="0">
                <a:latin typeface="+mn-lt"/>
              </a:rPr>
              <a:t>By leveraging technologies such as React for frontend, Django/Node.js for backend, and MySQL/MongoDB for data management, the solution will offer high performance, scalability, and security. This proposed system will enhance accessibility, eliminate geographical barriers, and provide a fair and efficient digital auction experience.</a:t>
            </a:r>
          </a:p>
          <a:p>
            <a:pPr marL="173990" indent="-173990">
              <a:spcAft>
                <a:spcPts val="800"/>
              </a:spcAft>
              <a:buFont typeface="Arial" panose="020B0604020202020204" pitchFamily="34" charset="0"/>
              <a:buChar char="•"/>
            </a:pPr>
            <a:endParaRPr lang="en-US" altLang="en-US" dirty="0">
              <a:latin typeface="+mn-lt"/>
            </a:endParaRPr>
          </a:p>
          <a:p>
            <a:pPr marL="173990" indent="-173990">
              <a:spcAft>
                <a:spcPts val="800"/>
              </a:spcAft>
              <a:buFont typeface="Arial" panose="020B0604020202020204" pitchFamily="34" charset="0"/>
              <a:buChar char="•"/>
            </a:pPr>
            <a:endParaRPr lang="en-US" altLang="en-US" dirty="0">
              <a:latin typeface="+mn-lt"/>
            </a:endParaRPr>
          </a:p>
          <a:p>
            <a:pPr marL="173990" indent="-173990">
              <a:spcAft>
                <a:spcPts val="800"/>
              </a:spcAft>
              <a:buFont typeface="Arial" panose="020B0604020202020204" pitchFamily="34" charset="0"/>
              <a:buChar char="•"/>
            </a:pPr>
            <a:endParaRPr lang="en-US" altLang="en-US" dirty="0">
              <a:latin typeface="+mn-lt"/>
            </a:endParaRPr>
          </a:p>
          <a:p>
            <a:pPr marL="173990" indent="-173990">
              <a:spcAft>
                <a:spcPts val="800"/>
              </a:spcAft>
              <a:buFont typeface="Arial" panose="020B0604020202020204" pitchFamily="34" charset="0"/>
              <a:buChar char="•"/>
            </a:pPr>
            <a:endParaRPr lang="en-US" altLang="en-US" dirty="0">
              <a:latin typeface="+mn-lt"/>
            </a:endParaRPr>
          </a:p>
          <a:p>
            <a:pPr marL="173990" indent="-173990">
              <a:spcAft>
                <a:spcPts val="800"/>
              </a:spcAft>
              <a:buFont typeface="Arial" panose="020B0604020202020204" pitchFamily="34" charset="0"/>
              <a:buChar char="•"/>
            </a:pPr>
            <a:endParaRPr lang="en-US" altLang="en-US" dirty="0">
              <a:latin typeface="+mn-lt"/>
            </a:endParaRPr>
          </a:p>
          <a:p>
            <a:pPr marL="173990" indent="-173990">
              <a:spcAft>
                <a:spcPts val="800"/>
              </a:spcAft>
              <a:buFont typeface="Arial" panose="020B0604020202020204" pitchFamily="34" charset="0"/>
              <a:buChar char="•"/>
            </a:pPr>
            <a:endParaRPr lang="en-US" altLang="en-US" dirty="0">
              <a:latin typeface="+mn-lt"/>
            </a:endParaRPr>
          </a:p>
          <a:p>
            <a:pPr marL="173990" indent="-173990">
              <a:spcAft>
                <a:spcPts val="800"/>
              </a:spcAft>
              <a:buFont typeface="Arial" panose="020B0604020202020204" pitchFamily="34" charset="0"/>
              <a:buChar char="•"/>
            </a:pPr>
            <a:endParaRPr lang="en-US" altLang="en-US" dirty="0">
              <a:latin typeface="+mn-lt"/>
            </a:endParaRPr>
          </a:p>
          <a:p>
            <a:pPr marL="173990" indent="-173990">
              <a:spcAft>
                <a:spcPts val="800"/>
              </a:spcAft>
              <a:buFont typeface="Arial" panose="020B0604020202020204" pitchFamily="34" charset="0"/>
              <a:buChar char="•"/>
            </a:pPr>
            <a:endParaRPr lang="en-US" altLang="en-US" dirty="0">
              <a:latin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Technology used</a:t>
            </a:r>
            <a:endParaRPr lang="en-IN" sz="1600" dirty="0">
              <a:solidFill>
                <a:srgbClr val="213163"/>
              </a:solidFill>
            </a:endParaRPr>
          </a:p>
        </p:txBody>
      </p:sp>
      <p:sp>
        <p:nvSpPr>
          <p:cNvPr id="3" name="TextBox 2"/>
          <p:cNvSpPr txBox="1"/>
          <p:nvPr/>
        </p:nvSpPr>
        <p:spPr>
          <a:xfrm>
            <a:off x="406562" y="1022261"/>
            <a:ext cx="7094492" cy="3816429"/>
          </a:xfrm>
          <a:prstGeom prst="rect">
            <a:avLst/>
          </a:prstGeom>
          <a:noFill/>
        </p:spPr>
        <p:txBody>
          <a:bodyPr wrap="square" rtlCol="0">
            <a:spAutoFit/>
          </a:bodyPr>
          <a:lstStyle/>
          <a:p>
            <a:pPr marL="173990" indent="-173990">
              <a:spcAft>
                <a:spcPts val="800"/>
              </a:spcAft>
              <a:buFont typeface="Arial" panose="020B0604020202020204" pitchFamily="34" charset="0"/>
              <a:buChar char="•"/>
            </a:pPr>
            <a:r>
              <a:rPr lang="en-US" altLang="en-US" b="1" dirty="0">
                <a:latin typeface="+mn-lt"/>
              </a:rPr>
              <a:t>Frontend</a:t>
            </a:r>
            <a:r>
              <a:rPr lang="en-US" altLang="en-US" dirty="0">
                <a:latin typeface="+mn-lt"/>
              </a:rPr>
              <a:t>: HTML, CSS, and JavaScript for structuring and styling the user interface.</a:t>
            </a:r>
          </a:p>
          <a:p>
            <a:pPr marL="173990" indent="-173990">
              <a:spcAft>
                <a:spcPts val="800"/>
              </a:spcAft>
              <a:buFont typeface="Arial" panose="020B0604020202020204" pitchFamily="34" charset="0"/>
              <a:buChar char="•"/>
            </a:pPr>
            <a:endParaRPr lang="en-US" altLang="en-US" dirty="0">
              <a:latin typeface="+mn-lt"/>
            </a:endParaRPr>
          </a:p>
          <a:p>
            <a:pPr marL="173990" indent="-173990">
              <a:spcAft>
                <a:spcPts val="800"/>
              </a:spcAft>
              <a:buFont typeface="Arial" panose="020B0604020202020204" pitchFamily="34" charset="0"/>
              <a:buChar char="•"/>
            </a:pPr>
            <a:r>
              <a:rPr lang="en-US" altLang="en-US" b="1" dirty="0">
                <a:latin typeface="+mn-lt"/>
              </a:rPr>
              <a:t>Framework</a:t>
            </a:r>
            <a:r>
              <a:rPr lang="en-US" altLang="en-US" dirty="0">
                <a:latin typeface="+mn-lt"/>
              </a:rPr>
              <a:t>: React.js, Angular, or Vue.js for building </a:t>
            </a:r>
            <a:r>
              <a:rPr lang="en-IN" altLang="en-US" dirty="0">
                <a:latin typeface="+mn-lt"/>
              </a:rPr>
              <a:t>       </a:t>
            </a:r>
            <a:r>
              <a:rPr lang="en-US" altLang="en-US" dirty="0">
                <a:latin typeface="+mn-lt"/>
              </a:rPr>
              <a:t>a dynamic and interactive UI.</a:t>
            </a:r>
          </a:p>
          <a:p>
            <a:pPr marL="173990" indent="-173990">
              <a:spcAft>
                <a:spcPts val="800"/>
              </a:spcAft>
              <a:buFont typeface="Arial" panose="020B0604020202020204" pitchFamily="34" charset="0"/>
              <a:buChar char="•"/>
            </a:pPr>
            <a:endParaRPr lang="en-US" altLang="en-US" dirty="0">
              <a:latin typeface="+mn-lt"/>
            </a:endParaRPr>
          </a:p>
          <a:p>
            <a:pPr marL="173990" indent="-173990">
              <a:spcAft>
                <a:spcPts val="800"/>
              </a:spcAft>
              <a:buFont typeface="Arial" panose="020B0604020202020204" pitchFamily="34" charset="0"/>
              <a:buChar char="•"/>
            </a:pPr>
            <a:r>
              <a:rPr lang="en-US" altLang="en-US" b="1" dirty="0">
                <a:latin typeface="+mn-lt"/>
              </a:rPr>
              <a:t>Backend</a:t>
            </a:r>
            <a:r>
              <a:rPr lang="en-US" altLang="en-US" dirty="0">
                <a:latin typeface="+mn-lt"/>
              </a:rPr>
              <a:t>: Node.js with Express or Python with Django/Flask for handling business logic.</a:t>
            </a:r>
          </a:p>
          <a:p>
            <a:pPr marL="173990" indent="-173990">
              <a:spcAft>
                <a:spcPts val="800"/>
              </a:spcAft>
              <a:buFont typeface="Arial" panose="020B0604020202020204" pitchFamily="34" charset="0"/>
              <a:buChar char="•"/>
            </a:pPr>
            <a:endParaRPr lang="en-US" altLang="en-US" dirty="0">
              <a:latin typeface="+mn-lt"/>
            </a:endParaRPr>
          </a:p>
          <a:p>
            <a:pPr marL="173990" indent="-173990">
              <a:spcAft>
                <a:spcPts val="800"/>
              </a:spcAft>
              <a:buFont typeface="Arial" panose="020B0604020202020204" pitchFamily="34" charset="0"/>
              <a:buChar char="•"/>
            </a:pPr>
            <a:r>
              <a:rPr lang="en-US" altLang="en-US" b="1" dirty="0">
                <a:latin typeface="+mn-lt"/>
              </a:rPr>
              <a:t>Database</a:t>
            </a:r>
            <a:r>
              <a:rPr lang="en-US" altLang="en-US" dirty="0">
                <a:latin typeface="+mn-lt"/>
              </a:rPr>
              <a:t>: MySQL or PostgreSQL for relational data storage, MongoDB for NoSQL storage.</a:t>
            </a:r>
          </a:p>
          <a:p>
            <a:pPr marL="173990" indent="-173990">
              <a:spcAft>
                <a:spcPts val="800"/>
              </a:spcAft>
              <a:buFont typeface="Arial" panose="020B0604020202020204" pitchFamily="34" charset="0"/>
              <a:buChar char="•"/>
            </a:pPr>
            <a:endParaRPr lang="en-US" altLang="en-US" dirty="0">
              <a:latin typeface="+mn-lt"/>
            </a:endParaRPr>
          </a:p>
          <a:p>
            <a:pPr marL="173990" indent="-173990">
              <a:spcAft>
                <a:spcPts val="800"/>
              </a:spcAft>
              <a:buFont typeface="Arial" panose="020B0604020202020204" pitchFamily="34" charset="0"/>
              <a:buChar char="•"/>
            </a:pPr>
            <a:r>
              <a:rPr lang="en-US" altLang="en-US" b="1" dirty="0">
                <a:latin typeface="+mn-lt"/>
              </a:rPr>
              <a:t>Authentication</a:t>
            </a:r>
            <a:r>
              <a:rPr lang="en-US" altLang="en-US" dirty="0">
                <a:latin typeface="+mn-lt"/>
              </a:rPr>
              <a:t>: JWT (JSON Web Token) or OAuth for secure user authentication.</a:t>
            </a:r>
          </a:p>
          <a:p>
            <a:pPr marL="173990" indent="-173990">
              <a:spcAft>
                <a:spcPts val="800"/>
              </a:spcAft>
              <a:buFont typeface="Arial" panose="020B0604020202020204" pitchFamily="34" charset="0"/>
              <a:buChar char="•"/>
            </a:pPr>
            <a:endParaRPr lang="en-US" altLang="en-US" dirty="0">
              <a:latin typeface="+mn-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sp>
        <p:nvSpPr>
          <p:cNvPr id="6" name="Rectangle 5"/>
          <p:cNvSpPr/>
          <p:nvPr/>
        </p:nvSpPr>
        <p:spPr>
          <a:xfrm>
            <a:off x="636905" y="1243330"/>
            <a:ext cx="7646035" cy="3483610"/>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 Box 1"/>
          <p:cNvSpPr txBox="1"/>
          <p:nvPr/>
        </p:nvSpPr>
        <p:spPr>
          <a:xfrm>
            <a:off x="700405" y="1243330"/>
            <a:ext cx="7581900" cy="4642485"/>
          </a:xfrm>
          <a:prstGeom prst="rect">
            <a:avLst/>
          </a:prstGeom>
          <a:noFill/>
        </p:spPr>
        <p:txBody>
          <a:bodyPr wrap="square" rtlCol="0">
            <a:noAutofit/>
          </a:bodyPr>
          <a:lstStyle/>
          <a:p>
            <a:r>
              <a:rPr lang="en-US" altLang="en-US" b="1" dirty="0"/>
              <a:t>1. System Modeling</a:t>
            </a:r>
            <a:endParaRPr lang="en-US" altLang="en-US" dirty="0"/>
          </a:p>
          <a:p>
            <a:r>
              <a:rPr lang="en-US" altLang="en-US" dirty="0"/>
              <a:t>The online auction platform is modeled using a three-tier architecture:</a:t>
            </a:r>
          </a:p>
          <a:p>
            <a:endParaRPr lang="en-US" altLang="en-US" dirty="0"/>
          </a:p>
          <a:p>
            <a:r>
              <a:rPr lang="en-US" altLang="en-US" b="1" dirty="0"/>
              <a:t>Presentation Layer</a:t>
            </a:r>
            <a:r>
              <a:rPr lang="en-US" altLang="en-US" dirty="0"/>
              <a:t> </a:t>
            </a:r>
            <a:r>
              <a:rPr lang="en-US" altLang="en-US" b="1" dirty="0"/>
              <a:t>(Frontend)</a:t>
            </a:r>
          </a:p>
          <a:p>
            <a:endParaRPr lang="en-US" altLang="en-US" dirty="0"/>
          </a:p>
          <a:p>
            <a:r>
              <a:rPr lang="en-US" altLang="en-US" dirty="0"/>
              <a:t>Developed using React.js/Angular/Vue.js for an interactive UI.</a:t>
            </a:r>
          </a:p>
          <a:p>
            <a:endParaRPr lang="en-US" altLang="en-US" dirty="0"/>
          </a:p>
          <a:p>
            <a:r>
              <a:rPr lang="en-US" altLang="en-US" dirty="0"/>
              <a:t>Displays auction items, bidding interface, and user authentication pages.</a:t>
            </a:r>
          </a:p>
          <a:p>
            <a:endParaRPr lang="en-US" altLang="en-US" dirty="0"/>
          </a:p>
          <a:p>
            <a:r>
              <a:rPr lang="en-US" altLang="en-US" b="1" dirty="0"/>
              <a:t>Business Logic Layer</a:t>
            </a:r>
            <a:r>
              <a:rPr lang="en-US" altLang="en-US" dirty="0"/>
              <a:t> </a:t>
            </a:r>
            <a:r>
              <a:rPr lang="en-US" altLang="en-US" b="1" dirty="0"/>
              <a:t>(Backend)</a:t>
            </a:r>
          </a:p>
          <a:p>
            <a:endParaRPr lang="en-US" altLang="en-US" dirty="0"/>
          </a:p>
          <a:p>
            <a:r>
              <a:rPr lang="en-US" altLang="en-US" dirty="0"/>
              <a:t>Implemented using Node.js with Express or Python with Django/Flask.</a:t>
            </a:r>
          </a:p>
          <a:p>
            <a:endParaRPr lang="en-US" altLang="en-US" dirty="0"/>
          </a:p>
          <a:p>
            <a:r>
              <a:rPr lang="en-US" altLang="en-US" dirty="0"/>
              <a:t>Manages user authentication, bid processing, and auction rules.</a:t>
            </a:r>
          </a:p>
          <a:p>
            <a:endParaRPr lang="en-US" altLang="en-US" dirty="0"/>
          </a:p>
          <a:p>
            <a:endParaRPr lang="en-US"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sp>
        <p:nvSpPr>
          <p:cNvPr id="6" name="Rectangle 5"/>
          <p:cNvSpPr/>
          <p:nvPr/>
        </p:nvSpPr>
        <p:spPr>
          <a:xfrm>
            <a:off x="596900" y="1243330"/>
            <a:ext cx="7700645" cy="3483610"/>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 Box 2"/>
          <p:cNvSpPr txBox="1"/>
          <p:nvPr/>
        </p:nvSpPr>
        <p:spPr>
          <a:xfrm>
            <a:off x="596900" y="1243330"/>
            <a:ext cx="7700010" cy="3483610"/>
          </a:xfrm>
          <a:prstGeom prst="rect">
            <a:avLst/>
          </a:prstGeom>
          <a:noFill/>
        </p:spPr>
        <p:txBody>
          <a:bodyPr wrap="square" rtlCol="0">
            <a:noAutofit/>
          </a:bodyPr>
          <a:lstStyle/>
          <a:p>
            <a:r>
              <a:rPr lang="en-US" altLang="en-US" b="1" dirty="0"/>
              <a:t>Data Layer</a:t>
            </a:r>
            <a:r>
              <a:rPr lang="en-US" altLang="en-US" dirty="0"/>
              <a:t> (Database)</a:t>
            </a:r>
          </a:p>
          <a:p>
            <a:r>
              <a:rPr lang="en-US" altLang="en-US" dirty="0"/>
              <a:t>Uses MySQL/PostgreSQL for structured data storage and MongoDB for flexibility.</a:t>
            </a:r>
          </a:p>
          <a:p>
            <a:endParaRPr lang="en-US" altLang="en-US" dirty="0"/>
          </a:p>
          <a:p>
            <a:r>
              <a:rPr lang="en-US" altLang="en-US" dirty="0"/>
              <a:t>Stores user details, auction items, bidding history, and transaction records.</a:t>
            </a:r>
          </a:p>
          <a:p>
            <a:endParaRPr lang="en-US" altLang="en-US" dirty="0"/>
          </a:p>
          <a:p>
            <a:r>
              <a:rPr lang="en-US" altLang="en-US" b="1" dirty="0"/>
              <a:t>2. Results and Expected Outcomes</a:t>
            </a:r>
          </a:p>
          <a:p>
            <a:r>
              <a:rPr lang="en-US" altLang="en-US" b="1" dirty="0"/>
              <a:t>Real-Time Bidding</a:t>
            </a:r>
            <a:r>
              <a:rPr lang="en-US" altLang="en-US" dirty="0"/>
              <a:t>: Users experience instant bid updates using WebSocket's/Firebase.</a:t>
            </a:r>
          </a:p>
          <a:p>
            <a:endParaRPr lang="en-US" altLang="en-US" dirty="0"/>
          </a:p>
          <a:p>
            <a:r>
              <a:rPr lang="en-US" altLang="en-US" b="1" dirty="0"/>
              <a:t>Secure Transactions</a:t>
            </a:r>
            <a:r>
              <a:rPr lang="en-US" altLang="en-US" dirty="0"/>
              <a:t>: Encrypted payments via PayPal, Stripe, or Razor pay ensure safety.</a:t>
            </a:r>
          </a:p>
          <a:p>
            <a:endParaRPr lang="en-US" altLang="en-US" dirty="0"/>
          </a:p>
          <a:p>
            <a:r>
              <a:rPr lang="en-US" altLang="en-US" b="1" dirty="0"/>
              <a:t>Fair Auction System</a:t>
            </a:r>
            <a:r>
              <a:rPr lang="en-US" altLang="en-US" dirty="0"/>
              <a:t>: Automated bidding rules prevent fraud and ensure transparency.</a:t>
            </a:r>
          </a:p>
          <a:p>
            <a:endParaRPr lang="en-US" altLang="en-US" dirty="0"/>
          </a:p>
          <a:p>
            <a:r>
              <a:rPr lang="en-US" altLang="en-US" b="1" dirty="0"/>
              <a:t>Scalability</a:t>
            </a:r>
            <a:r>
              <a:rPr lang="en-US" altLang="en-US" dirty="0"/>
              <a:t>: Hosting on AWS, Google Cloud, or Firebase supports multiple concurrent users.</a:t>
            </a:r>
          </a:p>
          <a:p>
            <a:endParaRPr lang="en-US" altLang="en-US" dirty="0"/>
          </a:p>
          <a:p>
            <a:r>
              <a:rPr lang="en-US" altLang="en-US" b="1" dirty="0"/>
              <a:t>User Engagement</a:t>
            </a:r>
            <a:r>
              <a:rPr lang="en-US" altLang="en-US" dirty="0"/>
              <a:t>: Notifications and real-time alerts keep users informed throughout the auction.</a:t>
            </a:r>
          </a:p>
          <a:p>
            <a:endParaRPr lang="en-US" altLang="en-US"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datastoreItem>
</file>

<file path=customXml/itemProps2.xml><?xml version="1.0" encoding="utf-8"?>
<ds:datastoreItem xmlns:ds="http://schemas.openxmlformats.org/officeDocument/2006/customXml" ds:itemID="{A6559A34-456E-49A1-8157-9E3D18BFAD36}">
  <ds:schemaRefs/>
</ds:datastoreItem>
</file>

<file path=customXml/itemProps3.xml><?xml version="1.0" encoding="utf-8"?>
<ds:datastoreItem xmlns:ds="http://schemas.openxmlformats.org/officeDocument/2006/customXml" ds:itemID="{7D9E5D5E-A365-4A49-8140-C8CC82A61608}">
  <ds:schemaRefs/>
</ds:datastoreItem>
</file>

<file path=docProps/app.xml><?xml version="1.0" encoding="utf-8"?>
<Properties xmlns="http://schemas.openxmlformats.org/officeDocument/2006/extended-properties" xmlns:vt="http://schemas.openxmlformats.org/officeDocument/2006/docPropsVTypes">
  <TotalTime>4</TotalTime>
  <Words>1051</Words>
  <Application>Microsoft Office PowerPoint</Application>
  <PresentationFormat>On-screen Show (16:9)</PresentationFormat>
  <Paragraphs>119</Paragraphs>
  <Slides>12</Slides>
  <Notes>12</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12</vt:i4>
      </vt:variant>
    </vt:vector>
  </HeadingPairs>
  <TitlesOfParts>
    <vt:vector size="16" baseType="lpstr">
      <vt:lpstr>Arial</vt:lpstr>
      <vt:lpstr>Times New Roman</vt:lpstr>
      <vt:lpstr>Simple Light</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Nagateja Reddy Goli</cp:lastModifiedBy>
  <cp:revision>57</cp:revision>
  <dcterms:created xsi:type="dcterms:W3CDTF">2025-04-02T12:59:30Z</dcterms:created>
  <dcterms:modified xsi:type="dcterms:W3CDTF">2025-04-03T04:36:58Z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NXPowerLiteLastOptimized">
    <vt:lpwstr>1434197</vt:lpwstr>
  </property>
  <property fmtid="{D5CDD505-2E9C-101B-9397-08002B2CF9AE}" pid="4" name="NXPowerLiteSettings">
    <vt:lpwstr>F7000400038000</vt:lpwstr>
  </property>
  <property fmtid="{D5CDD505-2E9C-101B-9397-08002B2CF9AE}" pid="5" name="NXPowerLiteVersion">
    <vt:lpwstr>S10.2.0</vt:lpwstr>
  </property>
  <property fmtid="{D5CDD505-2E9C-101B-9397-08002B2CF9AE}" pid="6" name="ICV">
    <vt:lpwstr>FCDEB6635C5E4C59AA2C38B9C0E2806E_13</vt:lpwstr>
  </property>
  <property fmtid="{D5CDD505-2E9C-101B-9397-08002B2CF9AE}" pid="7" name="KSOProductBuildVer">
    <vt:lpwstr>1033-12.2.0.20326</vt:lpwstr>
  </property>
</Properties>
</file>