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36E4972-0402-4A42-967C-3EDBD522157E}">
  <a:tblStyle styleId="{536E4972-0402-4A42-967C-3EDBD522157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8d44e372a3_0_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" name="Google Shape;70;g38d44e372a3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dac69c251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g38dac69c251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38dac69c251_0_1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g38dac69c251_0_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38dac69c251_0_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g38dac69c251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8dc82cc0f8_0_10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8" name="Google Shape;148;g38dc82cc0f8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38dc82cc0f8_0_2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3" name="Google Shape;153;g38dc82cc0f8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38dc82cc0f8_0_2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38dc82cc0f8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38dc82cc0f8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5" name="Google Shape;165;g38dc82cc0f8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8dc82cc0f8_0_3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38dc82cc0f8_0_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c9c5a0934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g36c9c5a0934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38d44e372a3_0_1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" name="Google Shape;90;g38d44e372a3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6c9c5a0934_0_3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g36c9c5a0934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d44e372a3_0_6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g38d44e372a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c9c5a0934_0_6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7" name="Google Shape;117;g36c9c5a0934_0_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6c9c5a0934_0_69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4" name="Google Shape;124;g36c9c5a0934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2"/>
          <p:cNvSpPr txBox="1">
            <a:spLocks noGrp="1"/>
          </p:cNvSpPr>
          <p:nvPr>
            <p:ph type="body" idx="1"/>
          </p:nvPr>
        </p:nvSpPr>
        <p:spPr>
          <a:xfrm>
            <a:off x="658368" y="3968496"/>
            <a:ext cx="6638544" cy="1650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 i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544" cy="23865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pic>
        <p:nvPicPr>
          <p:cNvPr id="17" name="Google Shape;17;p2" descr="University at Buffalo, The State University of New York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60400" y="6041226"/>
            <a:ext cx="4800600" cy="35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Graph">
  <p:cSld name="Content and Graph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1" name="Google Shape;61;p11"/>
          <p:cNvSpPr>
            <a:spLocks noGrp="1"/>
          </p:cNvSpPr>
          <p:nvPr>
            <p:ph type="chart" idx="2"/>
          </p:nvPr>
        </p:nvSpPr>
        <p:spPr>
          <a:xfrm>
            <a:off x="5161935" y="1976285"/>
            <a:ext cx="6325152" cy="3967316"/>
          </a:xfrm>
          <a:prstGeom prst="rect">
            <a:avLst/>
          </a:prstGeom>
          <a:solidFill>
            <a:srgbClr val="BFBFBF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None/>
              <a:defRPr sz="16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2" name="Google Shape;62;p11"/>
          <p:cNvSpPr txBox="1">
            <a:spLocks noGrp="1"/>
          </p:cNvSpPr>
          <p:nvPr>
            <p:ph type="ftr" idx="11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ftr" idx="11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3"/>
          <p:cNvSpPr txBox="1">
            <a:spLocks noGrp="1"/>
          </p:cNvSpPr>
          <p:nvPr>
            <p:ph type="ftr" idx="11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vider Slide">
  <p:cSld name="Divider Slide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3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>
            <a:lvl1pPr lvl="0" algn="l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  <a:defRPr sz="6000" b="1" i="0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>
            <a:lvl1pPr lvl="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3360"/>
              <a:buNone/>
              <a:defRPr sz="2800" b="0">
                <a:solidFill>
                  <a:schemeClr val="lt1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/>
            </a:lvl2pPr>
            <a:lvl3pPr lvl="2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/>
            </a:lvl3pPr>
            <a:lvl4pPr lvl="3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4pPr>
            <a:lvl5pPr lvl="4" algn="ctr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pic>
        <p:nvPicPr>
          <p:cNvPr id="21" name="Google Shape;21;p3" descr="University at Buffalo, The State University of New York logo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55600" y="321146"/>
            <a:ext cx="4800600" cy="35602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Double Content" type="twoObj">
  <p:cSld name="TWO_OBJECTS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500372" cy="39486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2"/>
          </p:nvPr>
        </p:nvSpPr>
        <p:spPr>
          <a:xfrm>
            <a:off x="5410200" y="2185416"/>
            <a:ext cx="4498848" cy="39502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ulleted List">
  <p:cSld name="Bulleted Lis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695147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ftr" idx="11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7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5138928" cy="393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8" name="Google Shape;38;p7"/>
          <p:cNvSpPr txBox="1">
            <a:spLocks noGrp="1"/>
          </p:cNvSpPr>
          <p:nvPr>
            <p:ph type="body" idx="2"/>
          </p:nvPr>
        </p:nvSpPr>
        <p:spPr>
          <a:xfrm>
            <a:off x="566928" y="2593340"/>
            <a:ext cx="5140515" cy="35357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3"/>
          </p:nvPr>
        </p:nvSpPr>
        <p:spPr>
          <a:xfrm>
            <a:off x="6172200" y="2185416"/>
            <a:ext cx="5138928" cy="3949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>
            <a:lvl1pPr marL="457200" lvl="0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 cap="none">
                <a:solidFill>
                  <a:schemeClr val="dk2"/>
                </a:solidFill>
              </a:defRPr>
            </a:lvl1pPr>
            <a:lvl2pPr marL="914400" lvl="1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400"/>
              <a:buNone/>
              <a:defRPr sz="2000" b="1"/>
            </a:lvl2pPr>
            <a:lvl3pPr marL="1371600" lvl="2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None/>
              <a:defRPr sz="1800" b="1"/>
            </a:lvl3pPr>
            <a:lvl4pPr marL="1828800" lvl="3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4pPr>
            <a:lvl5pPr marL="2286000" lvl="4" indent="-22860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192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4"/>
          </p:nvPr>
        </p:nvSpPr>
        <p:spPr>
          <a:xfrm>
            <a:off x="6172200" y="2590800"/>
            <a:ext cx="5138928" cy="35387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ftr" idx="11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Photo">
  <p:cSld name="Content and Photo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>
            <a:spLocks noGrp="1"/>
          </p:cNvSpPr>
          <p:nvPr>
            <p:ph type="pic" idx="2"/>
          </p:nvPr>
        </p:nvSpPr>
        <p:spPr>
          <a:xfrm>
            <a:off x="5098566" y="927100"/>
            <a:ext cx="7093434" cy="5930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44" name="Google Shape;44;p8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ftr" idx="11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and Three Photos">
  <p:cSld name="Content and Three Photos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1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12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•"/>
              <a:defRPr/>
            </a:lvl1pPr>
            <a:lvl2pPr marL="914400" lvl="1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2pPr>
            <a:lvl3pPr marL="1371600" lvl="2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3pPr>
            <a:lvl4pPr marL="1828800" lvl="3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4pPr>
            <a:lvl5pPr marL="2286000" lvl="4" indent="-365760" algn="l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SzPts val="2160"/>
              <a:buChar char="-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9"/>
          <p:cNvSpPr>
            <a:spLocks noGrp="1"/>
          </p:cNvSpPr>
          <p:nvPr>
            <p:ph type="pic" idx="2"/>
          </p:nvPr>
        </p:nvSpPr>
        <p:spPr>
          <a:xfrm>
            <a:off x="5114631" y="934720"/>
            <a:ext cx="7077369" cy="3064678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1" name="Google Shape;51;p9"/>
          <p:cNvSpPr>
            <a:spLocks noGrp="1"/>
          </p:cNvSpPr>
          <p:nvPr>
            <p:ph type="pic" idx="3"/>
          </p:nvPr>
        </p:nvSpPr>
        <p:spPr>
          <a:xfrm>
            <a:off x="5114631" y="3998296"/>
            <a:ext cx="360252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2" name="Google Shape;52;p9"/>
          <p:cNvSpPr>
            <a:spLocks noGrp="1"/>
          </p:cNvSpPr>
          <p:nvPr>
            <p:ph type="pic" idx="4"/>
          </p:nvPr>
        </p:nvSpPr>
        <p:spPr>
          <a:xfrm>
            <a:off x="8701089" y="3998296"/>
            <a:ext cx="3490912" cy="2857500"/>
          </a:xfrm>
          <a:prstGeom prst="rect">
            <a:avLst/>
          </a:prstGeom>
          <a:solidFill>
            <a:srgbClr val="BFBFBF"/>
          </a:solidFill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53" name="Google Shape;53;p9"/>
          <p:cNvSpPr txBox="1">
            <a:spLocks noGrp="1"/>
          </p:cNvSpPr>
          <p:nvPr>
            <p:ph type="ftr" idx="11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ull Width Photo">
  <p:cSld name="Full Width Photo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0"/>
          <p:cNvSpPr>
            <a:spLocks noGrp="1"/>
          </p:cNvSpPr>
          <p:nvPr>
            <p:ph type="pic" idx="2"/>
          </p:nvPr>
        </p:nvSpPr>
        <p:spPr>
          <a:xfrm>
            <a:off x="0" y="927100"/>
            <a:ext cx="12192000" cy="5930900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sp>
      <p:sp>
        <p:nvSpPr>
          <p:cNvPr id="57" name="Google Shape;57;p10"/>
          <p:cNvSpPr txBox="1">
            <a:spLocks noGrp="1"/>
          </p:cNvSpPr>
          <p:nvPr>
            <p:ph type="ftr" idx="11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10515600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  <a:defRPr sz="3600" b="0" i="0" u="none" strike="noStrike" cap="none">
                <a:solidFill>
                  <a:schemeClr val="dk2"/>
                </a:solidFill>
                <a:latin typeface="Georgia"/>
                <a:ea typeface="Georgia"/>
                <a:cs typeface="Georgia"/>
                <a:sym typeface="Georgi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10515600" cy="39682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65760" algn="l" rtl="0">
              <a:lnSpc>
                <a:spcPct val="130000"/>
              </a:lnSpc>
              <a:spcBef>
                <a:spcPts val="600"/>
              </a:spcBef>
              <a:spcAft>
                <a:spcPts val="0"/>
              </a:spcAft>
              <a:buClr>
                <a:schemeClr val="dk2"/>
              </a:buClr>
              <a:buSzPts val="2160"/>
              <a:buFont typeface="NTR"/>
              <a:buChar char="-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12" name="Google Shape;12;p1" descr="University at Buffalo, The State University of New York logo"/>
          <p:cNvPicPr preferRelativeResize="0"/>
          <p:nvPr/>
        </p:nvPicPr>
        <p:blipFill rotWithShape="1">
          <a:blip r:embed="rId15">
            <a:alphaModFix/>
          </a:blip>
          <a:srcRect/>
          <a:stretch/>
        </p:blipFill>
        <p:spPr>
          <a:xfrm>
            <a:off x="355600" y="321146"/>
            <a:ext cx="4800600" cy="356029"/>
          </a:xfrm>
          <a:prstGeom prst="rect">
            <a:avLst/>
          </a:prstGeom>
          <a:noFill/>
          <a:ln>
            <a:noFill/>
          </a:ln>
        </p:spPr>
      </p:pic>
      <p:sp>
        <p:nvSpPr>
          <p:cNvPr id="13" name="Google Shape;13;p1"/>
          <p:cNvSpPr txBox="1">
            <a:spLocks noGrp="1"/>
          </p:cNvSpPr>
          <p:nvPr>
            <p:ph type="ftr" idx="11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4nTXA4U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4"/>
          <p:cNvSpPr txBox="1">
            <a:spLocks noGrp="1"/>
          </p:cNvSpPr>
          <p:nvPr>
            <p:ph type="ctrTitle"/>
          </p:nvPr>
        </p:nvSpPr>
        <p:spPr>
          <a:xfrm>
            <a:off x="658368" y="1490472"/>
            <a:ext cx="6638400" cy="238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Advanced Data Visualization with Python &amp; Tableau</a:t>
            </a:r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body" idx="1"/>
          </p:nvPr>
        </p:nvSpPr>
        <p:spPr>
          <a:xfrm>
            <a:off x="658375" y="3968500"/>
            <a:ext cx="6819000" cy="165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/>
              <a:t>CSE Workshops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sz="2000"/>
              <a:t>Speakers: Abhinav Tembulkar &amp; Shubham Kumar Agrawal</a:t>
            </a:r>
            <a:endParaRPr sz="2000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 sz="2000"/>
              <a:t>Event Manager: Dhivya Ganeshan</a:t>
            </a:r>
            <a:endParaRPr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3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Simpson’s Paradox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4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6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</a:pPr>
            <a:r>
              <a:rPr lang="en-US"/>
              <a:t>The Paradox</a:t>
            </a:r>
            <a:endParaRPr/>
          </a:p>
        </p:txBody>
      </p:sp>
      <p:sp>
        <p:nvSpPr>
          <p:cNvPr id="139" name="Google Shape;139;p24"/>
          <p:cNvSpPr txBox="1">
            <a:spLocks noGrp="1"/>
          </p:cNvSpPr>
          <p:nvPr>
            <p:ph type="body" idx="1"/>
          </p:nvPr>
        </p:nvSpPr>
        <p:spPr>
          <a:xfrm>
            <a:off x="566923" y="2185425"/>
            <a:ext cx="11122200" cy="3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Simpson’s Paradox happens when a trend that appears in several groups of data reverses or disappears when the groups are combined.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At first glance, Aggregate numbers appear to show men being admitted more often than women. 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Looking at totals → it looked like women were discriminated against.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Looking at departments → no bias (and sometimes a small advantage for women).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Takeaway: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Simpson's paradox is just a special case of ommitted variable bias.</a:t>
            </a:r>
            <a:endParaRPr/>
          </a:p>
          <a:p>
            <a:pPr marL="45720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24"/>
          <p:cNvSpPr txBox="1">
            <a:spLocks noGrp="1"/>
          </p:cNvSpPr>
          <p:nvPr>
            <p:ph type="ftr" idx="11"/>
          </p:nvPr>
        </p:nvSpPr>
        <p:spPr>
          <a:xfrm>
            <a:off x="7574280" y="6319774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5" name="Google Shape;145;p25" title="Screenshot 2025-10-16 at 8.56.45 PM.png"/>
          <p:cNvPicPr preferRelativeResize="0">
            <a:picLocks noGrp="1"/>
          </p:cNvPicPr>
          <p:nvPr>
            <p:ph type="pic" idx="2"/>
          </p:nvPr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41075" y="982575"/>
            <a:ext cx="9709850" cy="5875425"/>
          </a:xfrm>
          <a:prstGeom prst="rect">
            <a:avLst/>
          </a:prstGeom>
          <a:solidFill>
            <a:srgbClr val="BFBFBF"/>
          </a:solidFill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6"/>
          <p:cNvSpPr txBox="1">
            <a:spLocks noGrp="1"/>
          </p:cNvSpPr>
          <p:nvPr>
            <p:ph type="ctrTitle"/>
          </p:nvPr>
        </p:nvSpPr>
        <p:spPr>
          <a:xfrm>
            <a:off x="658375" y="1490677"/>
            <a:ext cx="6638400" cy="283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900"/>
              <a:t>Advanced Visualizations using Tableau</a:t>
            </a:r>
            <a:endParaRPr sz="59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7"/>
          <p:cNvSpPr txBox="1">
            <a:spLocks noGrp="1"/>
          </p:cNvSpPr>
          <p:nvPr>
            <p:ph type="title"/>
          </p:nvPr>
        </p:nvSpPr>
        <p:spPr>
          <a:xfrm>
            <a:off x="755904" y="1999488"/>
            <a:ext cx="9268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</a:pPr>
            <a:r>
              <a:rPr lang="en-US"/>
              <a:t>Prerequisites</a:t>
            </a:r>
            <a:endParaRPr/>
          </a:p>
        </p:txBody>
      </p:sp>
      <p:sp>
        <p:nvSpPr>
          <p:cNvPr id="156" name="Google Shape;156;p27"/>
          <p:cNvSpPr txBox="1">
            <a:spLocks noGrp="1"/>
          </p:cNvSpPr>
          <p:nvPr>
            <p:ph type="body" idx="1"/>
          </p:nvPr>
        </p:nvSpPr>
        <p:spPr>
          <a:xfrm>
            <a:off x="755904" y="2913888"/>
            <a:ext cx="9268800" cy="5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Familiarity with:</a:t>
            </a:r>
            <a:br>
              <a:rPr lang="en-US"/>
            </a:br>
            <a:r>
              <a:rPr lang="en-US"/>
              <a:t>- Basic charts (bar, line, pie)</a:t>
            </a:r>
            <a:br>
              <a:rPr lang="en-US"/>
            </a:br>
            <a:r>
              <a:rPr lang="en-US"/>
              <a:t>- Filters and sorting</a:t>
            </a:r>
            <a:br>
              <a:rPr lang="en-US"/>
            </a:br>
            <a:r>
              <a:rPr lang="en-US"/>
              <a:t>- Connecting to data sources</a:t>
            </a:r>
            <a:br>
              <a:rPr lang="en-US"/>
            </a:br>
            <a:br>
              <a:rPr lang="en-US"/>
            </a:br>
            <a:r>
              <a:rPr lang="en-US"/>
              <a:t>Tools Required:</a:t>
            </a:r>
            <a:br>
              <a:rPr lang="en-US"/>
            </a:br>
            <a:r>
              <a:rPr lang="en-US"/>
              <a:t>- Tableau Desktop / Tableau Public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8"/>
          <p:cNvSpPr txBox="1">
            <a:spLocks noGrp="1"/>
          </p:cNvSpPr>
          <p:nvPr>
            <p:ph type="title"/>
          </p:nvPr>
        </p:nvSpPr>
        <p:spPr>
          <a:xfrm>
            <a:off x="755904" y="1999488"/>
            <a:ext cx="9268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</a:pPr>
            <a:r>
              <a:rPr lang="en-US"/>
              <a:t>Why go beyond basic charts?</a:t>
            </a:r>
            <a:endParaRPr/>
          </a:p>
        </p:txBody>
      </p:sp>
      <p:sp>
        <p:nvSpPr>
          <p:cNvPr id="162" name="Google Shape;162;p28"/>
          <p:cNvSpPr txBox="1">
            <a:spLocks noGrp="1"/>
          </p:cNvSpPr>
          <p:nvPr>
            <p:ph type="body" idx="1"/>
          </p:nvPr>
        </p:nvSpPr>
        <p:spPr>
          <a:xfrm>
            <a:off x="755904" y="2913888"/>
            <a:ext cx="9268800" cy="5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To create sophisticated visualizations that reveal deeper truths</a:t>
            </a:r>
            <a:endParaRPr/>
          </a:p>
          <a:p>
            <a:pPr marL="457200" lvl="0" indent="-349250" algn="l" rtl="0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To tell a cohesive data story.</a:t>
            </a:r>
            <a:endParaRPr/>
          </a:p>
          <a:p>
            <a:pPr marL="457200" lvl="0" indent="-349250" algn="l" rtl="0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To make your dashboards more interactive and modern.</a:t>
            </a:r>
            <a:endParaRPr/>
          </a:p>
          <a:p>
            <a:pPr marL="457200" lvl="0" indent="-349250" algn="l" rtl="0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To accommodate a wider range of data types.</a:t>
            </a:r>
            <a:endParaRPr/>
          </a:p>
          <a:p>
            <a:pPr marL="457200" lvl="0" indent="-349250" algn="l" rtl="0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To improve communication and engagement</a:t>
            </a:r>
            <a:r>
              <a:rPr lang="en-US" b="1"/>
              <a:t>.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9"/>
          <p:cNvSpPr txBox="1">
            <a:spLocks noGrp="1"/>
          </p:cNvSpPr>
          <p:nvPr>
            <p:ph type="title"/>
          </p:nvPr>
        </p:nvSpPr>
        <p:spPr>
          <a:xfrm>
            <a:off x="755904" y="1999488"/>
            <a:ext cx="9268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</a:pPr>
            <a:r>
              <a:rPr lang="en-US"/>
              <a:t>Why go beyond basic charts?</a:t>
            </a:r>
            <a:endParaRPr/>
          </a:p>
        </p:txBody>
      </p:sp>
      <p:sp>
        <p:nvSpPr>
          <p:cNvPr id="168" name="Google Shape;168;p29"/>
          <p:cNvSpPr txBox="1">
            <a:spLocks noGrp="1"/>
          </p:cNvSpPr>
          <p:nvPr>
            <p:ph type="body" idx="1"/>
          </p:nvPr>
        </p:nvSpPr>
        <p:spPr>
          <a:xfrm>
            <a:off x="755904" y="2913888"/>
            <a:ext cx="9268800" cy="52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49250" algn="l" rtl="0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Level of Detail (LOD) Calculations</a:t>
            </a:r>
            <a:endParaRPr/>
          </a:p>
          <a:p>
            <a:pPr marL="457200" lvl="0" indent="-349250" algn="l" rtl="0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Table Calculations</a:t>
            </a:r>
            <a:endParaRPr/>
          </a:p>
          <a:p>
            <a:pPr marL="457200" lvl="0" indent="-349250" algn="l" rtl="0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Parameters for Dynamic Control</a:t>
            </a:r>
            <a:endParaRPr/>
          </a:p>
          <a:p>
            <a:pPr marL="457200" lvl="0" indent="-349250" algn="l" rtl="0">
              <a:lnSpc>
                <a:spcPct val="130000"/>
              </a:lnSpc>
              <a:spcBef>
                <a:spcPts val="700"/>
              </a:spcBef>
              <a:spcAft>
                <a:spcPts val="0"/>
              </a:spcAft>
              <a:buSzPts val="2100"/>
              <a:buChar char="•"/>
            </a:pPr>
            <a:r>
              <a:rPr lang="en-US"/>
              <a:t>Dashboard Interactivity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0"/>
          <p:cNvSpPr txBox="1">
            <a:spLocks noGrp="1"/>
          </p:cNvSpPr>
          <p:nvPr>
            <p:ph type="title"/>
          </p:nvPr>
        </p:nvSpPr>
        <p:spPr>
          <a:xfrm>
            <a:off x="755904" y="1999488"/>
            <a:ext cx="92688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900"/>
              <a:buNone/>
            </a:pPr>
            <a:r>
              <a:rPr lang="en-US"/>
              <a:t>Q&amp;A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5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544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544" cy="22129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/>
              <a:t>Why visualization matters 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6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6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</a:pPr>
            <a:r>
              <a:rPr lang="en-US"/>
              <a:t>Same data, different stories</a:t>
            </a:r>
            <a:endParaRPr/>
          </a:p>
        </p:txBody>
      </p:sp>
      <p:sp>
        <p:nvSpPr>
          <p:cNvPr id="85" name="Google Shape;85;p16"/>
          <p:cNvSpPr txBox="1">
            <a:spLocks noGrp="1"/>
          </p:cNvSpPr>
          <p:nvPr>
            <p:ph type="body" idx="1"/>
          </p:nvPr>
        </p:nvSpPr>
        <p:spPr>
          <a:xfrm>
            <a:off x="566925" y="2185425"/>
            <a:ext cx="11122200" cy="12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 sz="2200" i="1"/>
              <a:t>Behind every dataset lies a story — visualization is the language that reveals it.</a:t>
            </a:r>
            <a:endParaRPr sz="2200" i="1"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 sz="2200"/>
              <a:t>Here are four Anscombe datasets with exactly same summaries. How different can actual datasets be ? </a:t>
            </a:r>
            <a:endParaRPr sz="220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sp>
        <p:nvSpPr>
          <p:cNvPr id="86" name="Google Shape;86;p16"/>
          <p:cNvSpPr txBox="1">
            <a:spLocks noGrp="1"/>
          </p:cNvSpPr>
          <p:nvPr>
            <p:ph type="ftr" idx="11"/>
          </p:nvPr>
        </p:nvSpPr>
        <p:spPr>
          <a:xfrm>
            <a:off x="7574280" y="6319774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graphicFrame>
        <p:nvGraphicFramePr>
          <p:cNvPr id="87" name="Google Shape;87;p16"/>
          <p:cNvGraphicFramePr/>
          <p:nvPr/>
        </p:nvGraphicFramePr>
        <p:xfrm>
          <a:off x="952500" y="3569375"/>
          <a:ext cx="10442400" cy="1981050"/>
        </p:xfrm>
        <a:graphic>
          <a:graphicData uri="http://schemas.openxmlformats.org/drawingml/2006/table">
            <a:tbl>
              <a:tblPr>
                <a:noFill/>
                <a:tableStyleId>{536E4972-0402-4A42-967C-3EDBD522157E}</a:tableStyleId>
              </a:tblPr>
              <a:tblGrid>
                <a:gridCol w="174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4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40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04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7404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7404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Dataset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Mean(x)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Mean(y)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Var(x)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Var(y)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Cor(x,y)</a:t>
                      </a:r>
                      <a:endParaRPr/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</a:t>
                      </a:r>
                      <a:endParaRPr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9.00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7.50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11.00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4.13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0.82</a:t>
                      </a:r>
                      <a:endParaRPr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II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9.00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7.50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11.00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4.13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III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9.00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7.50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11.00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4.13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IV</a:t>
                      </a:r>
                      <a:endParaRPr/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9.00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7.50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11.00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4.13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0.82</a:t>
                      </a:r>
                      <a:endParaRPr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7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00" cy="4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</a:pPr>
            <a:r>
              <a:rPr lang="en-US" sz="2600"/>
              <a:t>Same data, different stories</a:t>
            </a:r>
            <a:endParaRPr sz="2600"/>
          </a:p>
        </p:txBody>
      </p:sp>
      <p:sp>
        <p:nvSpPr>
          <p:cNvPr id="93" name="Google Shape;93;p17"/>
          <p:cNvSpPr txBox="1">
            <a:spLocks noGrp="1"/>
          </p:cNvSpPr>
          <p:nvPr>
            <p:ph type="body" idx="1"/>
          </p:nvPr>
        </p:nvSpPr>
        <p:spPr>
          <a:xfrm>
            <a:off x="566928" y="2185416"/>
            <a:ext cx="4248900" cy="3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Visualization reveals structure. 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Based on summaries, dataset should have similar structure. 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However, datasets have radically different structure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Shapes, clusters and outliers only appear when we visualize data. </a:t>
            </a:r>
            <a:endParaRPr/>
          </a:p>
        </p:txBody>
      </p:sp>
      <p:pic>
        <p:nvPicPr>
          <p:cNvPr id="94" name="Google Shape;94;p17" title="anscombe_2x2.png"/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l="3951" r="3942"/>
          <a:stretch/>
        </p:blipFill>
        <p:spPr>
          <a:xfrm>
            <a:off x="5098566" y="927100"/>
            <a:ext cx="7093502" cy="5931001"/>
          </a:xfrm>
          <a:prstGeom prst="rect">
            <a:avLst/>
          </a:prstGeom>
          <a:solidFill>
            <a:srgbClr val="BFBFBF"/>
          </a:solidFill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8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6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</a:pPr>
            <a:r>
              <a:rPr lang="en-US"/>
              <a:t>Same data, different stories</a:t>
            </a:r>
            <a:endParaRPr/>
          </a:p>
        </p:txBody>
      </p:sp>
      <p:sp>
        <p:nvSpPr>
          <p:cNvPr id="100" name="Google Shape;100;p18"/>
          <p:cNvSpPr txBox="1">
            <a:spLocks noGrp="1"/>
          </p:cNvSpPr>
          <p:nvPr>
            <p:ph type="body" idx="1"/>
          </p:nvPr>
        </p:nvSpPr>
        <p:spPr>
          <a:xfrm>
            <a:off x="566923" y="2185425"/>
            <a:ext cx="10873200" cy="396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Aggregates can trick our understanding of data.</a:t>
            </a:r>
            <a:endParaRPr/>
          </a:p>
          <a:p>
            <a:pPr marL="457200" lvl="0" indent="-37211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260"/>
              <a:buChar char="●"/>
            </a:pPr>
            <a:r>
              <a:rPr lang="en-US" sz="1900"/>
              <a:t>Anscombe lesson: same summaries ≠ same data — shape matters.</a:t>
            </a:r>
            <a:endParaRPr sz="1900"/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Let’s explore a different dataset , </a:t>
            </a:r>
            <a:endParaRPr sz="2000"/>
          </a:p>
          <a:p>
            <a:pPr marL="457200" lvl="0" indent="-35560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We’ll start with aggregates, facet data by one metric to see how stories completely changes.</a:t>
            </a:r>
            <a:endParaRPr sz="2000"/>
          </a:p>
        </p:txBody>
      </p:sp>
      <p:sp>
        <p:nvSpPr>
          <p:cNvPr id="101" name="Google Shape;101;p18"/>
          <p:cNvSpPr txBox="1">
            <a:spLocks noGrp="1"/>
          </p:cNvSpPr>
          <p:nvPr>
            <p:ph type="ftr" idx="11"/>
          </p:nvPr>
        </p:nvSpPr>
        <p:spPr>
          <a:xfrm>
            <a:off x="7574280" y="6319774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9"/>
          <p:cNvSpPr txBox="1">
            <a:spLocks noGrp="1"/>
          </p:cNvSpPr>
          <p:nvPr>
            <p:ph type="ctrTitle"/>
          </p:nvPr>
        </p:nvSpPr>
        <p:spPr>
          <a:xfrm>
            <a:off x="658368" y="1490663"/>
            <a:ext cx="66384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b" anchorCtr="0">
            <a:noAutofit/>
          </a:bodyPr>
          <a:lstStyle/>
          <a:p>
            <a:pPr marL="0" lvl="0" indent="0" algn="l" rtl="0">
              <a:lnSpc>
                <a:spcPct val="96666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"/>
              <a:buNone/>
            </a:pPr>
            <a:r>
              <a:rPr lang="en-US"/>
              <a:t>UC Berkeley Dataset</a:t>
            </a:r>
            <a:endParaRPr/>
          </a:p>
        </p:txBody>
      </p:sp>
      <p:sp>
        <p:nvSpPr>
          <p:cNvPr id="107" name="Google Shape;107;p19"/>
          <p:cNvSpPr txBox="1">
            <a:spLocks noGrp="1"/>
          </p:cNvSpPr>
          <p:nvPr>
            <p:ph type="subTitle" idx="1"/>
          </p:nvPr>
        </p:nvSpPr>
        <p:spPr>
          <a:xfrm>
            <a:off x="658368" y="3970337"/>
            <a:ext cx="6638400" cy="221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3360"/>
              <a:buNone/>
            </a:pPr>
            <a:r>
              <a:rPr lang="en-US"/>
              <a:t>How trends reverse upon visualization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0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472" cy="5909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</a:pPr>
            <a:r>
              <a:rPr lang="en-US"/>
              <a:t>UC Berkeley Dataset</a:t>
            </a:r>
            <a:endParaRPr/>
          </a:p>
        </p:txBody>
      </p:sp>
      <p:sp>
        <p:nvSpPr>
          <p:cNvPr id="113" name="Google Shape;113;p20"/>
          <p:cNvSpPr txBox="1">
            <a:spLocks noGrp="1"/>
          </p:cNvSpPr>
          <p:nvPr>
            <p:ph type="body" idx="1"/>
          </p:nvPr>
        </p:nvSpPr>
        <p:spPr>
          <a:xfrm>
            <a:off x="566923" y="2185425"/>
            <a:ext cx="11122200" cy="3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In 1973, UC Berkeley recorded graduate admissions decisions across six departments with counts by gender.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At first glance, Aggregate numbers appear to show men being admitted more often than women. 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UC Berkeley was sued for discrimination against women in graduate school admissions. 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The data of percent acceptance indisputably show that, if a male applies to Berkeley, he is more likely to be admitted than a female that applies (44% vs. 35%).</a:t>
            </a:r>
            <a:endParaRPr/>
          </a:p>
          <a:p>
            <a:pPr marL="457200" lvl="0" indent="-36576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But are the first impressions accurate ? Let’s find out</a:t>
            </a:r>
            <a:endParaRPr/>
          </a:p>
        </p:txBody>
      </p:sp>
      <p:sp>
        <p:nvSpPr>
          <p:cNvPr id="114" name="Google Shape;114;p20"/>
          <p:cNvSpPr txBox="1">
            <a:spLocks noGrp="1"/>
          </p:cNvSpPr>
          <p:nvPr>
            <p:ph type="ftr" idx="11"/>
          </p:nvPr>
        </p:nvSpPr>
        <p:spPr>
          <a:xfrm>
            <a:off x="7574280" y="6319774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1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6951600" cy="5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</a:pPr>
            <a:r>
              <a:rPr lang="en-US"/>
              <a:t>UC Berkeley Dataset</a:t>
            </a:r>
            <a:endParaRPr/>
          </a:p>
        </p:txBody>
      </p:sp>
      <p:sp>
        <p:nvSpPr>
          <p:cNvPr id="120" name="Google Shape;120;p21"/>
          <p:cNvSpPr txBox="1">
            <a:spLocks noGrp="1"/>
          </p:cNvSpPr>
          <p:nvPr>
            <p:ph type="body" idx="1"/>
          </p:nvPr>
        </p:nvSpPr>
        <p:spPr>
          <a:xfrm>
            <a:off x="566923" y="2185425"/>
            <a:ext cx="11122200" cy="396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Scope &amp; year: Graduate admissions decisions at UC Berkeley, 1973.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Contents: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Applicants: ~12,763 total</a:t>
            </a:r>
            <a:endParaRPr/>
          </a:p>
          <a:p>
            <a:pPr marL="457200" lvl="0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●"/>
            </a:pPr>
            <a:r>
              <a:rPr lang="en-US"/>
              <a:t>Variables:</a:t>
            </a:r>
            <a:endParaRPr/>
          </a:p>
          <a:p>
            <a:pPr marL="914400" lvl="1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○"/>
            </a:pPr>
            <a:r>
              <a:rPr lang="en-US"/>
              <a:t>Gender: Male / Female</a:t>
            </a:r>
            <a:endParaRPr/>
          </a:p>
          <a:p>
            <a:pPr marL="914400" lvl="1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○"/>
            </a:pPr>
            <a:r>
              <a:rPr lang="en-US"/>
              <a:t>Department: A–F (6 departments)</a:t>
            </a:r>
            <a:endParaRPr/>
          </a:p>
          <a:p>
            <a:pPr marL="914400" lvl="1" indent="-365760" algn="l" rtl="0">
              <a:spcBef>
                <a:spcPts val="0"/>
              </a:spcBef>
              <a:spcAft>
                <a:spcPts val="0"/>
              </a:spcAft>
              <a:buSzPts val="2160"/>
              <a:buChar char="○"/>
            </a:pPr>
            <a:r>
              <a:rPr lang="en-US"/>
              <a:t>Admission Status : Admitted or Rejected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1" name="Google Shape;121;p21"/>
          <p:cNvSpPr txBox="1">
            <a:spLocks noGrp="1"/>
          </p:cNvSpPr>
          <p:nvPr>
            <p:ph type="ftr" idx="11"/>
          </p:nvPr>
        </p:nvSpPr>
        <p:spPr>
          <a:xfrm>
            <a:off x="7574280" y="6319774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2"/>
          <p:cNvSpPr txBox="1">
            <a:spLocks noGrp="1"/>
          </p:cNvSpPr>
          <p:nvPr>
            <p:ph type="title"/>
          </p:nvPr>
        </p:nvSpPr>
        <p:spPr>
          <a:xfrm>
            <a:off x="566928" y="1499616"/>
            <a:ext cx="4248900" cy="108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</a:pPr>
            <a:r>
              <a:rPr lang="en-US"/>
              <a:t>Link to Materials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Georgia"/>
              <a:buNone/>
            </a:pPr>
            <a:endParaRPr/>
          </a:p>
        </p:txBody>
      </p:sp>
      <p:sp>
        <p:nvSpPr>
          <p:cNvPr id="127" name="Google Shape;127;p22"/>
          <p:cNvSpPr txBox="1">
            <a:spLocks noGrp="1"/>
          </p:cNvSpPr>
          <p:nvPr>
            <p:ph type="body" idx="1"/>
          </p:nvPr>
        </p:nvSpPr>
        <p:spPr>
          <a:xfrm>
            <a:off x="566925" y="2600699"/>
            <a:ext cx="4248900" cy="35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/>
              <a:t>In this notebook, we will investigate the dataset ourselves and find out who is wrong. </a:t>
            </a: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endParaRPr/>
          </a:p>
          <a:p>
            <a:pPr marL="0" lvl="0" indent="0" algn="l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SzPts val="2160"/>
              <a:buNone/>
            </a:pPr>
            <a:r>
              <a:rPr lang="en-US"/>
              <a:t>Link: </a:t>
            </a:r>
            <a:r>
              <a:rPr lang="en-US" u="sng">
                <a:solidFill>
                  <a:srgbClr val="005BBB"/>
                </a:solidFill>
                <a:highlight>
                  <a:srgbClr val="F5F5F5"/>
                </a:highlight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http://bit.ly/4nTXA4U</a:t>
            </a:r>
            <a:r>
              <a:rPr lang="en-US">
                <a:highlight>
                  <a:srgbClr val="F5F5F5"/>
                </a:highlight>
              </a:rPr>
              <a:t> </a:t>
            </a:r>
            <a:endParaRPr/>
          </a:p>
        </p:txBody>
      </p:sp>
      <p:pic>
        <p:nvPicPr>
          <p:cNvPr id="128" name="Google Shape;128;p22" title="MaterialsQR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95128" y="1652588"/>
            <a:ext cx="2857500" cy="3552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B Brand Colors">
      <a:dk1>
        <a:srgbClr val="666666"/>
      </a:dk1>
      <a:lt1>
        <a:srgbClr val="FFFFFF"/>
      </a:lt1>
      <a:dk2>
        <a:srgbClr val="005BBB"/>
      </a:dk2>
      <a:lt2>
        <a:srgbClr val="FFFFFF"/>
      </a:lt2>
      <a:accent1>
        <a:srgbClr val="005BBB"/>
      </a:accent1>
      <a:accent2>
        <a:srgbClr val="41B6E6"/>
      </a:accent2>
      <a:accent3>
        <a:srgbClr val="E56D54"/>
      </a:accent3>
      <a:accent4>
        <a:srgbClr val="666666"/>
      </a:accent4>
      <a:accent5>
        <a:srgbClr val="007681"/>
      </a:accent5>
      <a:accent6>
        <a:srgbClr val="003E51"/>
      </a:accent6>
      <a:hlink>
        <a:srgbClr val="005BBB"/>
      </a:hlink>
      <a:folHlink>
        <a:srgbClr val="D86A4E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17</Slides>
  <Notes>17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Office Theme</vt:lpstr>
      <vt:lpstr>Advanced Data Visualization with Python &amp; Tableau</vt:lpstr>
      <vt:lpstr>Introduction</vt:lpstr>
      <vt:lpstr>Same data, different stories</vt:lpstr>
      <vt:lpstr>Same data, different stories</vt:lpstr>
      <vt:lpstr>Same data, different stories</vt:lpstr>
      <vt:lpstr>UC Berkeley Dataset</vt:lpstr>
      <vt:lpstr>UC Berkeley Dataset</vt:lpstr>
      <vt:lpstr>UC Berkeley Dataset</vt:lpstr>
      <vt:lpstr>Link to Materials </vt:lpstr>
      <vt:lpstr>Simpson’s Paradox</vt:lpstr>
      <vt:lpstr>The Paradox</vt:lpstr>
      <vt:lpstr>PowerPoint Presentation</vt:lpstr>
      <vt:lpstr>Advanced Visualizations using Tableau</vt:lpstr>
      <vt:lpstr>Prerequisites</vt:lpstr>
      <vt:lpstr>Why go beyond basic charts?</vt:lpstr>
      <vt:lpstr>Why go beyond basic charts?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revision>1</cp:revision>
  <dcterms:modified xsi:type="dcterms:W3CDTF">2025-10-17T19:54:49Z</dcterms:modified>
</cp:coreProperties>
</file>