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836" r:id="rId2"/>
    <p:sldId id="1132" r:id="rId3"/>
    <p:sldId id="1138" r:id="rId4"/>
    <p:sldId id="1139" r:id="rId5"/>
    <p:sldId id="1142" r:id="rId6"/>
    <p:sldId id="1143" r:id="rId7"/>
    <p:sldId id="1144" r:id="rId8"/>
    <p:sldId id="112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2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F67B1-B3DE-4DED-971D-EFB6812129C7}" type="datetimeFigureOut">
              <a:rPr lang="zh-CN" altLang="en-US" smtClean="0"/>
              <a:t>2021/11/23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AA211-9653-4648-80E7-BFA970B528CD}" type="slidenum">
              <a:rPr lang="zh-CN" altLang="en-US" smtClean="0"/>
              <a:t>‹#›</a:t>
            </a:fld>
            <a:endParaRPr lang="zh-CN" altLang="en-US"/>
          </a:p>
        </p:txBody>
      </p:sp>
    </p:spTree>
    <p:extLst>
      <p:ext uri="{BB962C8B-B14F-4D97-AF65-F5344CB8AC3E}">
        <p14:creationId xmlns:p14="http://schemas.microsoft.com/office/powerpoint/2010/main" val="149329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extLst>
      <p:ext uri="{BB962C8B-B14F-4D97-AF65-F5344CB8AC3E}">
        <p14:creationId xmlns:p14="http://schemas.microsoft.com/office/powerpoint/2010/main" val="118898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9ABC0-61AB-43DD-A7D8-706CCBB05237}" type="slidenum">
              <a:rPr lang="zh-CN" altLang="en-US" smtClean="0"/>
              <a:pPr/>
              <a:t>2</a:t>
            </a:fld>
            <a:endParaRPr lang="zh-CN" altLang="en-US"/>
          </a:p>
        </p:txBody>
      </p:sp>
    </p:spTree>
    <p:extLst>
      <p:ext uri="{BB962C8B-B14F-4D97-AF65-F5344CB8AC3E}">
        <p14:creationId xmlns:p14="http://schemas.microsoft.com/office/powerpoint/2010/main" val="71121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8</a:t>
            </a:fld>
            <a:endParaRPr lang="zh-CN" altLang="en-US"/>
          </a:p>
        </p:txBody>
      </p:sp>
    </p:spTree>
    <p:extLst>
      <p:ext uri="{BB962C8B-B14F-4D97-AF65-F5344CB8AC3E}">
        <p14:creationId xmlns:p14="http://schemas.microsoft.com/office/powerpoint/2010/main" val="225634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4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2256928" y="-1172501"/>
            <a:ext cx="8255000" cy="7289800"/>
          </a:xfrm>
          <a:prstGeom prst="rect">
            <a:avLst/>
          </a:prstGeom>
          <a:noFill/>
        </p:spPr>
      </p:pic>
      <p:sp>
        <p:nvSpPr>
          <p:cNvPr id="10" name="矩形 259"/>
          <p:cNvSpPr>
            <a:spLocks noChangeArrowheads="1"/>
          </p:cNvSpPr>
          <p:nvPr/>
        </p:nvSpPr>
        <p:spPr bwMode="auto">
          <a:xfrm>
            <a:off x="4965192" y="2039273"/>
            <a:ext cx="7013448" cy="1083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b="1" dirty="0"/>
              <a:t>Capturing Detailed Deformations</a:t>
            </a:r>
          </a:p>
          <a:p>
            <a:pPr>
              <a:buNone/>
            </a:pPr>
            <a:r>
              <a:rPr lang="en-US" altLang="zh-CN" b="1" dirty="0"/>
              <a:t> of Moving Human Bodies</a:t>
            </a:r>
            <a:endParaRPr lang="en-US" altLang="zh-CN" sz="2800" b="1" dirty="0">
              <a:solidFill>
                <a:schemeClr val="tx1">
                  <a:lumMod val="65000"/>
                  <a:lumOff val="35000"/>
                </a:schemeClr>
              </a:solidFill>
              <a:cs typeface="Arial" panose="020B0604020202020204" pitchFamily="34" charset="0"/>
            </a:endParaRPr>
          </a:p>
        </p:txBody>
      </p:sp>
      <p:sp>
        <p:nvSpPr>
          <p:cNvPr id="11" name="矩形 259"/>
          <p:cNvSpPr>
            <a:spLocks noChangeArrowheads="1"/>
          </p:cNvSpPr>
          <p:nvPr/>
        </p:nvSpPr>
        <p:spPr bwMode="auto">
          <a:xfrm>
            <a:off x="5586910" y="4117679"/>
            <a:ext cx="451250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800" dirty="0">
                <a:solidFill>
                  <a:schemeClr val="tx1">
                    <a:lumMod val="65000"/>
                    <a:lumOff val="35000"/>
                  </a:schemeClr>
                </a:solidFill>
                <a:cs typeface="Arial" panose="020B0604020202020204" pitchFamily="34" charset="0"/>
              </a:rPr>
              <a:t>Report Person: </a:t>
            </a:r>
            <a:r>
              <a:rPr lang="zh-CN" altLang="en-US" sz="1800" dirty="0">
                <a:solidFill>
                  <a:schemeClr val="tx1">
                    <a:lumMod val="65000"/>
                    <a:lumOff val="35000"/>
                  </a:schemeClr>
                </a:solidFill>
                <a:cs typeface="Arial" panose="020B0604020202020204" pitchFamily="34" charset="0"/>
              </a:rPr>
              <a:t>李秋惠</a:t>
            </a:r>
          </a:p>
        </p:txBody>
      </p:sp>
    </p:spTree>
    <p:extLst>
      <p:ext uri="{BB962C8B-B14F-4D97-AF65-F5344CB8AC3E}">
        <p14:creationId xmlns:p14="http://schemas.microsoft.com/office/powerpoint/2010/main" val="1557010203"/>
      </p:ext>
    </p:extLst>
  </p:cSld>
  <p:clrMapOvr>
    <a:masterClrMapping/>
  </p:clrMapOvr>
  <p:transition spd="med">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grpSp>
        <p:nvGrpSpPr>
          <p:cNvPr id="2" name="Group 40"/>
          <p:cNvGrpSpPr/>
          <p:nvPr/>
        </p:nvGrpSpPr>
        <p:grpSpPr>
          <a:xfrm>
            <a:off x="8628699" y="2714427"/>
            <a:ext cx="2747887" cy="2538776"/>
            <a:chOff x="6572264" y="1643056"/>
            <a:chExt cx="2061184" cy="1903642"/>
          </a:xfrm>
        </p:grpSpPr>
        <p:sp>
          <p:nvSpPr>
            <p:cNvPr id="9" name="Arc 10"/>
            <p:cNvSpPr/>
            <p:nvPr/>
          </p:nvSpPr>
          <p:spPr>
            <a:xfrm>
              <a:off x="6572264" y="1643056"/>
              <a:ext cx="1903642" cy="1903642"/>
            </a:xfrm>
            <a:prstGeom prst="arc">
              <a:avLst>
                <a:gd name="adj1" fmla="val 21571566"/>
                <a:gd name="adj2" fmla="val 10822907"/>
              </a:avLst>
            </a:prstGeom>
            <a:solidFill>
              <a:schemeClr val="accent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04</a:t>
              </a:r>
            </a:p>
          </p:txBody>
        </p:sp>
        <p:sp>
          <p:nvSpPr>
            <p:cNvPr id="10" name="Rectangle 15"/>
            <p:cNvSpPr/>
            <p:nvPr/>
          </p:nvSpPr>
          <p:spPr>
            <a:xfrm>
              <a:off x="6715141" y="1714494"/>
              <a:ext cx="1918307"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局限性</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39"/>
          <p:cNvGrpSpPr/>
          <p:nvPr/>
        </p:nvGrpSpPr>
        <p:grpSpPr>
          <a:xfrm>
            <a:off x="6057267" y="2714427"/>
            <a:ext cx="2631020" cy="2538776"/>
            <a:chOff x="4643438" y="1643056"/>
            <a:chExt cx="1973522" cy="1903642"/>
          </a:xfrm>
        </p:grpSpPr>
        <p:sp>
          <p:nvSpPr>
            <p:cNvPr id="22" name="Arc 9"/>
            <p:cNvSpPr/>
            <p:nvPr/>
          </p:nvSpPr>
          <p:spPr>
            <a:xfrm>
              <a:off x="4643438" y="1643056"/>
              <a:ext cx="1903642" cy="1903642"/>
            </a:xfrm>
            <a:prstGeom prst="arc">
              <a:avLst>
                <a:gd name="adj1" fmla="val 10782369"/>
                <a:gd name="adj2" fmla="val 0"/>
              </a:avLst>
            </a:prstGeom>
            <a:solidFill>
              <a:schemeClr val="accent3"/>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03</a:t>
              </a:r>
            </a:p>
          </p:txBody>
        </p:sp>
        <p:sp>
          <p:nvSpPr>
            <p:cNvPr id="23" name="Rectangle 12"/>
            <p:cNvSpPr/>
            <p:nvPr/>
          </p:nvSpPr>
          <p:spPr>
            <a:xfrm>
              <a:off x="4786313" y="2786064"/>
              <a:ext cx="1830647"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创新点</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37"/>
          <p:cNvGrpSpPr/>
          <p:nvPr/>
        </p:nvGrpSpPr>
        <p:grpSpPr>
          <a:xfrm>
            <a:off x="914402" y="2714427"/>
            <a:ext cx="2589311" cy="2538776"/>
            <a:chOff x="785786" y="1643056"/>
            <a:chExt cx="1942236" cy="1903642"/>
          </a:xfrm>
        </p:grpSpPr>
        <p:sp>
          <p:nvSpPr>
            <p:cNvPr id="29" name="Arc 7"/>
            <p:cNvSpPr/>
            <p:nvPr/>
          </p:nvSpPr>
          <p:spPr>
            <a:xfrm>
              <a:off x="785786" y="1643056"/>
              <a:ext cx="1903642" cy="1903642"/>
            </a:xfrm>
            <a:prstGeom prst="arc">
              <a:avLst>
                <a:gd name="adj1" fmla="val 10782369"/>
                <a:gd name="adj2" fmla="val 0"/>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01</a:t>
              </a:r>
            </a:p>
          </p:txBody>
        </p:sp>
        <p:sp>
          <p:nvSpPr>
            <p:cNvPr id="30" name="Rectangle 13"/>
            <p:cNvSpPr/>
            <p:nvPr/>
          </p:nvSpPr>
          <p:spPr>
            <a:xfrm>
              <a:off x="928662" y="2786064"/>
              <a:ext cx="1799360" cy="376987"/>
            </a:xfrm>
            <a:prstGeom prst="rect">
              <a:avLst/>
            </a:prstGeom>
          </p:spPr>
          <p:txBody>
            <a:bodyPr wrap="square">
              <a:spAutoFit/>
            </a:bodyPr>
            <a:lstStyle/>
            <a:p>
              <a:pPr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38"/>
          <p:cNvGrpSpPr/>
          <p:nvPr/>
        </p:nvGrpSpPr>
        <p:grpSpPr>
          <a:xfrm>
            <a:off x="3485835" y="2714427"/>
            <a:ext cx="2610164" cy="2538776"/>
            <a:chOff x="2714612" y="1643056"/>
            <a:chExt cx="1957878" cy="1903642"/>
          </a:xfrm>
        </p:grpSpPr>
        <p:sp>
          <p:nvSpPr>
            <p:cNvPr id="35" name="Arc 8"/>
            <p:cNvSpPr/>
            <p:nvPr/>
          </p:nvSpPr>
          <p:spPr>
            <a:xfrm>
              <a:off x="2714612" y="1643056"/>
              <a:ext cx="1903642" cy="1903642"/>
            </a:xfrm>
            <a:prstGeom prst="arc">
              <a:avLst>
                <a:gd name="adj1" fmla="val 21571566"/>
                <a:gd name="adj2" fmla="val 10822907"/>
              </a:avLst>
            </a:prstGeom>
            <a:solidFill>
              <a:schemeClr val="accent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02</a:t>
              </a:r>
            </a:p>
          </p:txBody>
        </p:sp>
        <p:sp>
          <p:nvSpPr>
            <p:cNvPr id="36" name="Rectangle 14"/>
            <p:cNvSpPr/>
            <p:nvPr/>
          </p:nvSpPr>
          <p:spPr>
            <a:xfrm>
              <a:off x="2857487" y="1755031"/>
              <a:ext cx="1815003"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研究工作</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Title 9"/>
          <p:cNvSpPr txBox="1">
            <a:spLocks/>
          </p:cNvSpPr>
          <p:nvPr/>
        </p:nvSpPr>
        <p:spPr>
          <a:xfrm>
            <a:off x="865803" y="523438"/>
            <a:ext cx="1709568" cy="697317"/>
          </a:xfrm>
          <a:prstGeom prst="rect">
            <a:avLst/>
          </a:prstGeom>
        </p:spPr>
        <p:txBody>
          <a:bodyPr lIns="86697" tIns="43348" rIns="86697" bIns="4334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867" dirty="0">
                <a:solidFill>
                  <a:schemeClr val="bg1">
                    <a:lumMod val="50000"/>
                  </a:schemeClr>
                </a:solidFill>
                <a:latin typeface="微软雅黑" panose="020B0503020204020204" pitchFamily="34" charset="-122"/>
                <a:ea typeface="微软雅黑" panose="020B0503020204020204" pitchFamily="34" charset="-122"/>
                <a:cs typeface="+mn-ea"/>
                <a:sym typeface="+mn-lt"/>
              </a:rPr>
              <a:t>目录</a:t>
            </a:r>
            <a:endParaRPr lang="en-AU" sz="5867"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Subtitle 10"/>
          <p:cNvSpPr txBox="1">
            <a:spLocks/>
          </p:cNvSpPr>
          <p:nvPr/>
        </p:nvSpPr>
        <p:spPr>
          <a:xfrm>
            <a:off x="2479360" y="821389"/>
            <a:ext cx="1792437" cy="374124"/>
          </a:xfrm>
          <a:prstGeom prst="rect">
            <a:avLst/>
          </a:prstGeom>
        </p:spPr>
        <p:txBody>
          <a:bodyPr lIns="86697" tIns="43348" rIns="86697" bIns="43348"/>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733" dirty="0">
                <a:solidFill>
                  <a:schemeClr val="bg1">
                    <a:lumMod val="50000"/>
                  </a:schemeClr>
                </a:solidFill>
                <a:latin typeface="Agency FB" panose="020B0503020202020204" pitchFamily="34" charset="0"/>
                <a:ea typeface="微软雅黑" panose="020B0503020204020204" pitchFamily="34" charset="-122"/>
              </a:rPr>
              <a:t>CONTENTS</a:t>
            </a:r>
          </a:p>
        </p:txBody>
      </p:sp>
    </p:spTree>
    <p:extLst>
      <p:ext uri="{BB962C8B-B14F-4D97-AF65-F5344CB8AC3E}">
        <p14:creationId xmlns:p14="http://schemas.microsoft.com/office/powerpoint/2010/main" val="2464073230"/>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6" name="Rectangle 24"/>
          <p:cNvSpPr>
            <a:spLocks noChangeArrowheads="1"/>
          </p:cNvSpPr>
          <p:nvPr/>
        </p:nvSpPr>
        <p:spPr bwMode="auto">
          <a:xfrm>
            <a:off x="6684761" y="2153549"/>
            <a:ext cx="5004823" cy="75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400" b="1" dirty="0">
                <a:solidFill>
                  <a:schemeClr val="bg1">
                    <a:lumMod val="50000"/>
                  </a:schemeClr>
                </a:solidFill>
                <a:latin typeface="微软雅黑" pitchFamily="34" charset="-122"/>
                <a:ea typeface="微软雅黑" pitchFamily="34" charset="-122"/>
              </a:rPr>
              <a:t>当需要精确测量时，传统的工作采用附在动作捕捉服上或粘在皮肤上的反光标记或者在皮肤上绘制彩色图案来进行标记，存在一定的局限性，不能捕捉因呼吸而导致的肌肉变形或运动的细节</a:t>
            </a:r>
            <a:r>
              <a:rPr lang="zh-CN" altLang="en-US" sz="1400" dirty="0">
                <a:solidFill>
                  <a:schemeClr val="bg1">
                    <a:lumMod val="50000"/>
                  </a:schemeClr>
                </a:solidFill>
                <a:latin typeface="微软雅黑" pitchFamily="34" charset="-122"/>
                <a:ea typeface="微软雅黑" pitchFamily="34" charset="-122"/>
              </a:rPr>
              <a:t>。</a:t>
            </a:r>
            <a:endParaRPr lang="en-US" altLang="zh-CN" sz="1400" dirty="0">
              <a:solidFill>
                <a:schemeClr val="bg1">
                  <a:lumMod val="50000"/>
                </a:schemeClr>
              </a:solidFill>
              <a:latin typeface="微软雅黑" pitchFamily="34" charset="-122"/>
              <a:ea typeface="微软雅黑" pitchFamily="34" charset="-122"/>
            </a:endParaRPr>
          </a:p>
        </p:txBody>
      </p:sp>
      <p:sp>
        <p:nvSpPr>
          <p:cNvPr id="8" name="任意多边形 7"/>
          <p:cNvSpPr/>
          <p:nvPr/>
        </p:nvSpPr>
        <p:spPr>
          <a:xfrm>
            <a:off x="6216649" y="2327594"/>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9" name="任意多边形 8"/>
          <p:cNvSpPr/>
          <p:nvPr/>
        </p:nvSpPr>
        <p:spPr>
          <a:xfrm>
            <a:off x="6216649" y="3423127"/>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10" name="任意多边形 9"/>
          <p:cNvSpPr/>
          <p:nvPr/>
        </p:nvSpPr>
        <p:spPr>
          <a:xfrm>
            <a:off x="6203952" y="4571342"/>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13" name="文本框 12">
            <a:extLst>
              <a:ext uri="{FF2B5EF4-FFF2-40B4-BE49-F238E27FC236}">
                <a16:creationId xmlns:a16="http://schemas.microsoft.com/office/drawing/2014/main" id="{128AA0D6-3667-41D7-96A9-8F36218E9CBF}"/>
              </a:ext>
            </a:extLst>
          </p:cNvPr>
          <p:cNvSpPr txBox="1"/>
          <p:nvPr/>
        </p:nvSpPr>
        <p:spPr>
          <a:xfrm>
            <a:off x="124287" y="248574"/>
            <a:ext cx="2743200" cy="523220"/>
          </a:xfrm>
          <a:prstGeom prst="rect">
            <a:avLst/>
          </a:prstGeom>
          <a:noFill/>
        </p:spPr>
        <p:txBody>
          <a:bodyPr wrap="square" rtlCol="0">
            <a:spAutoFit/>
          </a:bodyPr>
          <a:lstStyle/>
          <a:p>
            <a:pPr marL="0" indent="0" algn="ctr">
              <a:buNone/>
            </a:pPr>
            <a:r>
              <a:rPr lang="en-US" altLang="zh-CN" sz="2800" b="1" dirty="0">
                <a:solidFill>
                  <a:schemeClr val="bg1">
                    <a:lumMod val="50000"/>
                  </a:schemeClr>
                </a:solidFill>
                <a:latin typeface="+mj-ea"/>
                <a:ea typeface="+mj-ea"/>
              </a:rPr>
              <a:t>1</a:t>
            </a:r>
            <a:r>
              <a:rPr lang="en-US" altLang="zh-CN" sz="2800" b="1" dirty="0">
                <a:solidFill>
                  <a:schemeClr val="bg1">
                    <a:lumMod val="50000"/>
                  </a:schemeClr>
                </a:solidFill>
                <a:latin typeface="Agency FB" panose="020B0503020202020204" pitchFamily="34" charset="0"/>
                <a:ea typeface="微软雅黑" panose="020B0503020204020204" pitchFamily="34" charset="-122"/>
              </a:rPr>
              <a:t>. </a:t>
            </a:r>
            <a:r>
              <a:rPr lang="zh-CN" altLang="en-US" sz="2800" b="1" dirty="0">
                <a:solidFill>
                  <a:schemeClr val="bg1">
                    <a:lumMod val="50000"/>
                  </a:schemeClr>
                </a:solidFill>
                <a:latin typeface="Agency FB" panose="020B0503020202020204" pitchFamily="34" charset="0"/>
                <a:ea typeface="微软雅黑" panose="020B0503020204020204" pitchFamily="34" charset="-122"/>
              </a:rPr>
              <a:t>研究背景</a:t>
            </a:r>
            <a:endParaRPr lang="en-US" altLang="zh-CN" sz="2800" b="1" dirty="0">
              <a:solidFill>
                <a:schemeClr val="bg1">
                  <a:lumMod val="50000"/>
                </a:schemeClr>
              </a:solidFill>
              <a:latin typeface="Agency FB" panose="020B0503020202020204" pitchFamily="34" charset="0"/>
              <a:ea typeface="微软雅黑" panose="020B0503020204020204" pitchFamily="34" charset="-122"/>
            </a:endParaRPr>
          </a:p>
        </p:txBody>
      </p:sp>
      <p:pic>
        <p:nvPicPr>
          <p:cNvPr id="24" name="图片 23">
            <a:extLst>
              <a:ext uri="{FF2B5EF4-FFF2-40B4-BE49-F238E27FC236}">
                <a16:creationId xmlns:a16="http://schemas.microsoft.com/office/drawing/2014/main" id="{EBB10F17-622F-4B14-BE48-586680CD57B3}"/>
              </a:ext>
            </a:extLst>
          </p:cNvPr>
          <p:cNvPicPr>
            <a:picLocks noChangeAspect="1"/>
          </p:cNvPicPr>
          <p:nvPr/>
        </p:nvPicPr>
        <p:blipFill>
          <a:blip r:embed="rId2"/>
          <a:stretch>
            <a:fillRect/>
          </a:stretch>
        </p:blipFill>
        <p:spPr>
          <a:xfrm>
            <a:off x="251330" y="1929436"/>
            <a:ext cx="5295865" cy="3355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Rectangle 24">
            <a:extLst>
              <a:ext uri="{FF2B5EF4-FFF2-40B4-BE49-F238E27FC236}">
                <a16:creationId xmlns:a16="http://schemas.microsoft.com/office/drawing/2014/main" id="{71B05D79-002D-4612-923D-0DA17114C189}"/>
              </a:ext>
            </a:extLst>
          </p:cNvPr>
          <p:cNvSpPr>
            <a:spLocks noChangeArrowheads="1"/>
          </p:cNvSpPr>
          <p:nvPr/>
        </p:nvSpPr>
        <p:spPr bwMode="auto">
          <a:xfrm>
            <a:off x="6734513" y="3241211"/>
            <a:ext cx="4942373" cy="75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400" b="1" dirty="0">
                <a:solidFill>
                  <a:schemeClr val="bg1">
                    <a:lumMod val="50000"/>
                  </a:schemeClr>
                </a:solidFill>
                <a:latin typeface="微软雅黑" pitchFamily="34" charset="-122"/>
                <a:ea typeface="微软雅黑" pitchFamily="34" charset="-122"/>
              </a:rPr>
              <a:t>为了捕捉具有高细节的运动物体，</a:t>
            </a:r>
            <a:r>
              <a:rPr lang="en-US" altLang="zh-CN" sz="1400" b="1" dirty="0">
                <a:solidFill>
                  <a:schemeClr val="bg1">
                    <a:lumMod val="50000"/>
                  </a:schemeClr>
                </a:solidFill>
                <a:latin typeface="微软雅黑" pitchFamily="34" charset="-122"/>
                <a:ea typeface="微软雅黑" pitchFamily="34" charset="-122"/>
              </a:rPr>
              <a:t>Bogo</a:t>
            </a:r>
            <a:r>
              <a:rPr lang="zh-CN" altLang="en-US" sz="1400" b="1" dirty="0">
                <a:solidFill>
                  <a:schemeClr val="bg1">
                    <a:lumMod val="50000"/>
                  </a:schemeClr>
                </a:solidFill>
                <a:latin typeface="微软雅黑" pitchFamily="34" charset="-122"/>
                <a:ea typeface="微软雅黑" pitchFamily="34" charset="-122"/>
              </a:rPr>
              <a:t>等人提出了</a:t>
            </a:r>
            <a:r>
              <a:rPr lang="en-US" altLang="zh-CN" sz="1400" b="1" dirty="0">
                <a:solidFill>
                  <a:schemeClr val="bg1">
                    <a:lumMod val="50000"/>
                  </a:schemeClr>
                </a:solidFill>
                <a:latin typeface="微软雅黑" pitchFamily="34" charset="-122"/>
                <a:ea typeface="微软雅黑" pitchFamily="34" charset="-122"/>
              </a:rPr>
              <a:t>DFAUST</a:t>
            </a:r>
            <a:r>
              <a:rPr lang="zh-CN" altLang="en-US" sz="1400" b="1" dirty="0">
                <a:solidFill>
                  <a:schemeClr val="bg1">
                    <a:lumMod val="50000"/>
                  </a:schemeClr>
                </a:solidFill>
                <a:latin typeface="微软雅黑" pitchFamily="34" charset="-122"/>
                <a:ea typeface="微软雅黑" pitchFamily="34" charset="-122"/>
              </a:rPr>
              <a:t>方法：首先从几何角度将模板人体模型注册到</a:t>
            </a:r>
            <a:r>
              <a:rPr lang="en-US" altLang="zh-CN" sz="1400" b="1" dirty="0">
                <a:solidFill>
                  <a:schemeClr val="bg1">
                    <a:lumMod val="50000"/>
                  </a:schemeClr>
                </a:solidFill>
                <a:latin typeface="微软雅黑" pitchFamily="34" charset="-122"/>
                <a:ea typeface="微软雅黑" pitchFamily="34" charset="-122"/>
              </a:rPr>
              <a:t>3D</a:t>
            </a:r>
            <a:r>
              <a:rPr lang="zh-CN" altLang="en-US" sz="1400" b="1" dirty="0">
                <a:solidFill>
                  <a:schemeClr val="bg1">
                    <a:lumMod val="50000"/>
                  </a:schemeClr>
                </a:solidFill>
                <a:latin typeface="微软雅黑" pitchFamily="34" charset="-122"/>
                <a:ea typeface="微软雅黑" pitchFamily="34" charset="-122"/>
              </a:rPr>
              <a:t>扫描，然后使用皮肤上的彩色图案通过光流获得高精度的时间对应。</a:t>
            </a:r>
            <a:endParaRPr lang="en-US" altLang="zh-CN" sz="1400" b="1" dirty="0">
              <a:solidFill>
                <a:schemeClr val="bg1">
                  <a:lumMod val="50000"/>
                </a:schemeClr>
              </a:solidFill>
              <a:latin typeface="微软雅黑" pitchFamily="34" charset="-122"/>
              <a:ea typeface="微软雅黑" pitchFamily="34" charset="-122"/>
            </a:endParaRPr>
          </a:p>
        </p:txBody>
      </p:sp>
      <p:sp>
        <p:nvSpPr>
          <p:cNvPr id="26" name="Rectangle 24">
            <a:extLst>
              <a:ext uri="{FF2B5EF4-FFF2-40B4-BE49-F238E27FC236}">
                <a16:creationId xmlns:a16="http://schemas.microsoft.com/office/drawing/2014/main" id="{82A4E00D-A63B-46F9-9AA4-D802C801726B}"/>
              </a:ext>
            </a:extLst>
          </p:cNvPr>
          <p:cNvSpPr>
            <a:spLocks noChangeArrowheads="1"/>
          </p:cNvSpPr>
          <p:nvPr/>
        </p:nvSpPr>
        <p:spPr bwMode="auto">
          <a:xfrm>
            <a:off x="6734513" y="4273032"/>
            <a:ext cx="4942372" cy="101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400" b="1" dirty="0">
                <a:solidFill>
                  <a:schemeClr val="bg1">
                    <a:lumMod val="50000"/>
                  </a:schemeClr>
                </a:solidFill>
                <a:latin typeface="微软雅黑" pitchFamily="34" charset="-122"/>
                <a:ea typeface="微软雅黑" pitchFamily="34" charset="-122"/>
              </a:rPr>
              <a:t>文章提出了一个基于新型运动捕捉套装和神经网络的人体动作捕捉方法。新型动作捕捉套装的图案由黑白棋盘和白色棋盘格角上的两个字母代码构成，能够精确定位身体表面的点，并允许通过识别代码直接标记角落，这是</a:t>
            </a:r>
            <a:r>
              <a:rPr lang="en-US" altLang="zh-CN" sz="1400" b="1" dirty="0">
                <a:solidFill>
                  <a:schemeClr val="bg1">
                    <a:lumMod val="50000"/>
                  </a:schemeClr>
                </a:solidFill>
                <a:latin typeface="微软雅黑" pitchFamily="34" charset="-122"/>
                <a:ea typeface="微软雅黑" pitchFamily="34" charset="-122"/>
              </a:rPr>
              <a:t>DFAUST</a:t>
            </a:r>
            <a:r>
              <a:rPr lang="zh-CN" altLang="en-US" sz="1400" b="1" dirty="0">
                <a:solidFill>
                  <a:schemeClr val="bg1">
                    <a:lumMod val="50000"/>
                  </a:schemeClr>
                </a:solidFill>
                <a:latin typeface="微软雅黑" pitchFamily="34" charset="-122"/>
                <a:ea typeface="微软雅黑" pitchFamily="34" charset="-122"/>
              </a:rPr>
              <a:t>方法做不到的。</a:t>
            </a:r>
            <a:endParaRPr lang="en-US" altLang="zh-CN" sz="1400" b="1" dirty="0">
              <a:solidFill>
                <a:schemeClr val="bg1">
                  <a:lumMod val="50000"/>
                </a:schemeClr>
              </a:solidFill>
              <a:latin typeface="微软雅黑" pitchFamily="34" charset="-122"/>
              <a:ea typeface="微软雅黑" pitchFamily="34"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70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9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2" presetClass="entr" presetSubtype="2" fill="hold" grpId="0" nodeType="withEffect">
                                  <p:stCondLst>
                                    <p:cond delay="6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28AA0D6-3667-41D7-96A9-8F36218E9CBF}"/>
              </a:ext>
            </a:extLst>
          </p:cNvPr>
          <p:cNvSpPr txBox="1"/>
          <p:nvPr/>
        </p:nvSpPr>
        <p:spPr>
          <a:xfrm>
            <a:off x="124287" y="248574"/>
            <a:ext cx="4356273" cy="523220"/>
          </a:xfrm>
          <a:prstGeom prst="rect">
            <a:avLst/>
          </a:prstGeom>
          <a:noFill/>
        </p:spPr>
        <p:txBody>
          <a:bodyPr wrap="square" rtlCol="0">
            <a:spAutoFit/>
          </a:bodyPr>
          <a:lstStyle/>
          <a:p>
            <a:pPr marL="0" indent="0" algn="ctr">
              <a:buNone/>
            </a:pPr>
            <a:r>
              <a:rPr lang="en-US" altLang="zh-CN" sz="2800" b="1" dirty="0">
                <a:solidFill>
                  <a:schemeClr val="bg1">
                    <a:lumMod val="50000"/>
                  </a:schemeClr>
                </a:solidFill>
                <a:latin typeface="+mj-ea"/>
                <a:ea typeface="+mj-ea"/>
              </a:rPr>
              <a:t>2</a:t>
            </a:r>
            <a:r>
              <a:rPr lang="en-US" altLang="zh-CN" sz="2800" b="1" dirty="0">
                <a:solidFill>
                  <a:schemeClr val="bg1">
                    <a:lumMod val="50000"/>
                  </a:schemeClr>
                </a:solidFill>
                <a:latin typeface="Agency FB" panose="020B0503020202020204" pitchFamily="34" charset="0"/>
                <a:ea typeface="微软雅黑" panose="020B0503020204020204" pitchFamily="34" charset="-122"/>
              </a:rPr>
              <a:t>. </a:t>
            </a:r>
            <a:r>
              <a:rPr lang="zh-CN" altLang="en-US" sz="2800" b="1" dirty="0">
                <a:solidFill>
                  <a:schemeClr val="bg1">
                    <a:lumMod val="50000"/>
                  </a:schemeClr>
                </a:solidFill>
                <a:latin typeface="Agency FB" panose="020B0503020202020204" pitchFamily="34" charset="0"/>
                <a:ea typeface="微软雅黑" panose="020B0503020204020204" pitchFamily="34" charset="-122"/>
              </a:rPr>
              <a:t>研究工作</a:t>
            </a:r>
            <a:r>
              <a:rPr lang="en-US" altLang="zh-CN" sz="2800" b="1" dirty="0">
                <a:solidFill>
                  <a:schemeClr val="bg1">
                    <a:lumMod val="50000"/>
                  </a:schemeClr>
                </a:solidFill>
                <a:latin typeface="Agency FB" panose="020B0503020202020204" pitchFamily="34" charset="0"/>
                <a:ea typeface="微软雅黑" panose="020B0503020204020204" pitchFamily="34" charset="-122"/>
              </a:rPr>
              <a:t>——</a:t>
            </a:r>
            <a:r>
              <a:rPr lang="zh-CN" altLang="en-US" sz="2800" b="1" dirty="0">
                <a:solidFill>
                  <a:schemeClr val="bg1">
                    <a:lumMod val="50000"/>
                  </a:schemeClr>
                </a:solidFill>
                <a:latin typeface="Agency FB" panose="020B0503020202020204" pitchFamily="34" charset="0"/>
                <a:ea typeface="微软雅黑" panose="020B0503020204020204" pitchFamily="34" charset="-122"/>
              </a:rPr>
              <a:t>数据采集</a:t>
            </a:r>
            <a:endParaRPr lang="en-US" altLang="zh-CN" sz="2800" b="1" dirty="0">
              <a:solidFill>
                <a:schemeClr val="bg1">
                  <a:lumMod val="50000"/>
                </a:schemeClr>
              </a:solidFill>
              <a:latin typeface="Agency FB" panose="020B0503020202020204" pitchFamily="34" charset="0"/>
              <a:ea typeface="微软雅黑" panose="020B0503020204020204" pitchFamily="34" charset="-122"/>
            </a:endParaRPr>
          </a:p>
        </p:txBody>
      </p:sp>
      <p:grpSp>
        <p:nvGrpSpPr>
          <p:cNvPr id="14" name="组合 7">
            <a:extLst>
              <a:ext uri="{FF2B5EF4-FFF2-40B4-BE49-F238E27FC236}">
                <a16:creationId xmlns:a16="http://schemas.microsoft.com/office/drawing/2014/main" id="{CD890510-117F-49DC-B410-21FAAEE0DBBE}"/>
              </a:ext>
            </a:extLst>
          </p:cNvPr>
          <p:cNvGrpSpPr/>
          <p:nvPr/>
        </p:nvGrpSpPr>
        <p:grpSpPr>
          <a:xfrm>
            <a:off x="1448190" y="4872636"/>
            <a:ext cx="589447" cy="606748"/>
            <a:chOff x="1463339" y="1072758"/>
            <a:chExt cx="1546058" cy="1546058"/>
          </a:xfrm>
          <a:effectLst>
            <a:outerShdw blurRad="330200" dist="215900" dir="6900000" sx="81000" sy="81000" algn="t" rotWithShape="0">
              <a:prstClr val="black">
                <a:alpha val="42000"/>
              </a:prstClr>
            </a:outerShdw>
          </a:effectLst>
        </p:grpSpPr>
        <p:sp>
          <p:nvSpPr>
            <p:cNvPr id="15" name="同心圆 8">
              <a:extLst>
                <a:ext uri="{FF2B5EF4-FFF2-40B4-BE49-F238E27FC236}">
                  <a16:creationId xmlns:a16="http://schemas.microsoft.com/office/drawing/2014/main" id="{F933BE9D-A088-4576-B699-2FE86E352C75}"/>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6" name="椭圆 15">
              <a:extLst>
                <a:ext uri="{FF2B5EF4-FFF2-40B4-BE49-F238E27FC236}">
                  <a16:creationId xmlns:a16="http://schemas.microsoft.com/office/drawing/2014/main" id="{C16F32A6-EB79-4802-8E8C-F0CB63CF8BC0}"/>
                </a:ext>
              </a:extLst>
            </p:cNvPr>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7" name="椭圆 16">
            <a:extLst>
              <a:ext uri="{FF2B5EF4-FFF2-40B4-BE49-F238E27FC236}">
                <a16:creationId xmlns:a16="http://schemas.microsoft.com/office/drawing/2014/main" id="{BD0F42A4-E184-4CBF-926B-0FBD1F01FA2C}"/>
              </a:ext>
            </a:extLst>
          </p:cNvPr>
          <p:cNvSpPr/>
          <p:nvPr/>
        </p:nvSpPr>
        <p:spPr>
          <a:xfrm>
            <a:off x="1519855" y="4946405"/>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18" name="组合 11">
            <a:extLst>
              <a:ext uri="{FF2B5EF4-FFF2-40B4-BE49-F238E27FC236}">
                <a16:creationId xmlns:a16="http://schemas.microsoft.com/office/drawing/2014/main" id="{4DEFE75C-4CCD-49F0-95DC-24F3316C71FD}"/>
              </a:ext>
            </a:extLst>
          </p:cNvPr>
          <p:cNvGrpSpPr/>
          <p:nvPr/>
        </p:nvGrpSpPr>
        <p:grpSpPr>
          <a:xfrm>
            <a:off x="1437019" y="5836423"/>
            <a:ext cx="589447" cy="606748"/>
            <a:chOff x="1463339" y="1072758"/>
            <a:chExt cx="1546058" cy="1546058"/>
          </a:xfrm>
          <a:effectLst>
            <a:outerShdw blurRad="330200" dist="215900" dir="6900000" sx="81000" sy="81000" algn="t" rotWithShape="0">
              <a:prstClr val="black">
                <a:alpha val="49000"/>
              </a:prstClr>
            </a:outerShdw>
          </a:effectLst>
        </p:grpSpPr>
        <p:sp>
          <p:nvSpPr>
            <p:cNvPr id="19" name="同心圆 12">
              <a:extLst>
                <a:ext uri="{FF2B5EF4-FFF2-40B4-BE49-F238E27FC236}">
                  <a16:creationId xmlns:a16="http://schemas.microsoft.com/office/drawing/2014/main" id="{D97C0BE1-2292-4DAB-AFFB-7C69661CE00D}"/>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0" name="椭圆 19">
              <a:extLst>
                <a:ext uri="{FF2B5EF4-FFF2-40B4-BE49-F238E27FC236}">
                  <a16:creationId xmlns:a16="http://schemas.microsoft.com/office/drawing/2014/main" id="{C564D829-A334-41DF-AB83-BEB51E2948F3}"/>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21" name="椭圆 20">
            <a:extLst>
              <a:ext uri="{FF2B5EF4-FFF2-40B4-BE49-F238E27FC236}">
                <a16:creationId xmlns:a16="http://schemas.microsoft.com/office/drawing/2014/main" id="{01A809B1-1B47-4922-B480-71CF43B37452}"/>
              </a:ext>
            </a:extLst>
          </p:cNvPr>
          <p:cNvSpPr/>
          <p:nvPr/>
        </p:nvSpPr>
        <p:spPr>
          <a:xfrm>
            <a:off x="1508684" y="5910191"/>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22" name="组合 6">
            <a:extLst>
              <a:ext uri="{FF2B5EF4-FFF2-40B4-BE49-F238E27FC236}">
                <a16:creationId xmlns:a16="http://schemas.microsoft.com/office/drawing/2014/main" id="{C1316703-006F-4D87-92B7-0D0D821CC6A1}"/>
              </a:ext>
            </a:extLst>
          </p:cNvPr>
          <p:cNvGrpSpPr/>
          <p:nvPr/>
        </p:nvGrpSpPr>
        <p:grpSpPr>
          <a:xfrm>
            <a:off x="2245853" y="4831914"/>
            <a:ext cx="6636515" cy="817655"/>
            <a:chOff x="6084168" y="1189133"/>
            <a:chExt cx="1669538" cy="1001045"/>
          </a:xfrm>
        </p:grpSpPr>
        <p:sp>
          <p:nvSpPr>
            <p:cNvPr id="23" name="TextBox 20">
              <a:extLst>
                <a:ext uri="{FF2B5EF4-FFF2-40B4-BE49-F238E27FC236}">
                  <a16:creationId xmlns:a16="http://schemas.microsoft.com/office/drawing/2014/main" id="{FDAA5A42-7B44-4028-84FE-E6F116C8F268}"/>
                </a:ext>
              </a:extLst>
            </p:cNvPr>
            <p:cNvSpPr txBox="1"/>
            <p:nvPr/>
          </p:nvSpPr>
          <p:spPr>
            <a:xfrm>
              <a:off x="6084168" y="1514664"/>
              <a:ext cx="1669538" cy="675514"/>
            </a:xfrm>
            <a:prstGeom prst="rect">
              <a:avLst/>
            </a:prstGeom>
            <a:noFill/>
          </p:spPr>
          <p:txBody>
            <a:bodyPr wrap="square" lIns="94115" tIns="47057" rIns="94115" bIns="47057" rtlCol="0">
              <a:spAutoFit/>
            </a:bodyPr>
            <a:lstStyle/>
            <a:p>
              <a:pPr>
                <a:lnSpc>
                  <a:spcPct val="130000"/>
                </a:lnSpc>
              </a:pPr>
              <a:r>
                <a:rPr lang="zh-CN" altLang="en-US" sz="1200" b="1" dirty="0">
                  <a:latin typeface="微软雅黑" pitchFamily="34" charset="-122"/>
                  <a:ea typeface="微软雅黑" pitchFamily="34" charset="-122"/>
                </a:rPr>
                <a:t>新型的运动捕捉套装带有特殊的基准标记，由棋盘形的角组成，用于精确的局部定位，两个字母代码用于唯一的标记。</a:t>
              </a:r>
            </a:p>
          </p:txBody>
        </p:sp>
        <p:sp>
          <p:nvSpPr>
            <p:cNvPr id="27" name="TextBox 21">
              <a:extLst>
                <a:ext uri="{FF2B5EF4-FFF2-40B4-BE49-F238E27FC236}">
                  <a16:creationId xmlns:a16="http://schemas.microsoft.com/office/drawing/2014/main" id="{734FD866-CF7B-4349-B4BB-D07CD188CE99}"/>
                </a:ext>
              </a:extLst>
            </p:cNvPr>
            <p:cNvSpPr txBox="1"/>
            <p:nvPr/>
          </p:nvSpPr>
          <p:spPr>
            <a:xfrm>
              <a:off x="6109640" y="1189133"/>
              <a:ext cx="1008112" cy="349018"/>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新型运动捕捉套装</a:t>
              </a:r>
            </a:p>
          </p:txBody>
        </p:sp>
      </p:grpSp>
      <p:grpSp>
        <p:nvGrpSpPr>
          <p:cNvPr id="28" name="组合 29">
            <a:extLst>
              <a:ext uri="{FF2B5EF4-FFF2-40B4-BE49-F238E27FC236}">
                <a16:creationId xmlns:a16="http://schemas.microsoft.com/office/drawing/2014/main" id="{18DCEDAA-39D8-43D4-9E35-A582AB195342}"/>
              </a:ext>
            </a:extLst>
          </p:cNvPr>
          <p:cNvGrpSpPr/>
          <p:nvPr/>
        </p:nvGrpSpPr>
        <p:grpSpPr>
          <a:xfrm>
            <a:off x="2245852" y="5796243"/>
            <a:ext cx="6550675" cy="831471"/>
            <a:chOff x="6084170" y="2476479"/>
            <a:chExt cx="1669538" cy="857179"/>
          </a:xfrm>
        </p:grpSpPr>
        <p:sp>
          <p:nvSpPr>
            <p:cNvPr id="29" name="TextBox 22">
              <a:extLst>
                <a:ext uri="{FF2B5EF4-FFF2-40B4-BE49-F238E27FC236}">
                  <a16:creationId xmlns:a16="http://schemas.microsoft.com/office/drawing/2014/main" id="{323E4932-3199-443C-A51C-41F4D51D7E34}"/>
                </a:ext>
              </a:extLst>
            </p:cNvPr>
            <p:cNvSpPr txBox="1"/>
            <p:nvPr/>
          </p:nvSpPr>
          <p:spPr>
            <a:xfrm>
              <a:off x="6084170" y="2764838"/>
              <a:ext cx="1669538" cy="568820"/>
            </a:xfrm>
            <a:prstGeom prst="rect">
              <a:avLst/>
            </a:prstGeom>
            <a:noFill/>
          </p:spPr>
          <p:txBody>
            <a:bodyPr wrap="square" lIns="94115" tIns="47057" rIns="94115" bIns="47057" rtlCol="0">
              <a:spAutoFit/>
            </a:bodyPr>
            <a:lstStyle/>
            <a:p>
              <a:pPr>
                <a:lnSpc>
                  <a:spcPct val="130000"/>
                </a:lnSpc>
              </a:pPr>
              <a:r>
                <a:rPr lang="zh-CN" altLang="en-US" sz="1200" b="1" dirty="0">
                  <a:latin typeface="微软雅黑" pitchFamily="34" charset="-122"/>
                  <a:ea typeface="微软雅黑" pitchFamily="34" charset="-122"/>
                </a:rPr>
                <a:t>用这种改进的身体模型来插值静止姿势中缺失的角点，从而生成没有任何孔的最终网格。</a:t>
              </a:r>
            </a:p>
          </p:txBody>
        </p:sp>
        <p:sp>
          <p:nvSpPr>
            <p:cNvPr id="30" name="TextBox 23">
              <a:extLst>
                <a:ext uri="{FF2B5EF4-FFF2-40B4-BE49-F238E27FC236}">
                  <a16:creationId xmlns:a16="http://schemas.microsoft.com/office/drawing/2014/main" id="{E6FA5555-7A32-4BF8-98C1-B88B556C24BC}"/>
                </a:ext>
              </a:extLst>
            </p:cNvPr>
            <p:cNvSpPr txBox="1"/>
            <p:nvPr/>
          </p:nvSpPr>
          <p:spPr>
            <a:xfrm>
              <a:off x="6109640" y="2476479"/>
              <a:ext cx="1008112" cy="293892"/>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缺失值填补</a:t>
              </a:r>
            </a:p>
          </p:txBody>
        </p:sp>
      </p:grpSp>
      <p:sp>
        <p:nvSpPr>
          <p:cNvPr id="31" name="TextBox 26">
            <a:extLst>
              <a:ext uri="{FF2B5EF4-FFF2-40B4-BE49-F238E27FC236}">
                <a16:creationId xmlns:a16="http://schemas.microsoft.com/office/drawing/2014/main" id="{138F1225-E058-483A-806D-B095524CF408}"/>
              </a:ext>
            </a:extLst>
          </p:cNvPr>
          <p:cNvSpPr txBox="1"/>
          <p:nvPr/>
        </p:nvSpPr>
        <p:spPr>
          <a:xfrm>
            <a:off x="1519856" y="4983516"/>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32" name="TextBox 27">
            <a:extLst>
              <a:ext uri="{FF2B5EF4-FFF2-40B4-BE49-F238E27FC236}">
                <a16:creationId xmlns:a16="http://schemas.microsoft.com/office/drawing/2014/main" id="{0AF225B7-9BEC-4FD4-B796-4E22E21B2CE6}"/>
              </a:ext>
            </a:extLst>
          </p:cNvPr>
          <p:cNvSpPr txBox="1"/>
          <p:nvPr/>
        </p:nvSpPr>
        <p:spPr>
          <a:xfrm>
            <a:off x="1503979" y="5992967"/>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pic>
        <p:nvPicPr>
          <p:cNvPr id="11" name="图片 10">
            <a:extLst>
              <a:ext uri="{FF2B5EF4-FFF2-40B4-BE49-F238E27FC236}">
                <a16:creationId xmlns:a16="http://schemas.microsoft.com/office/drawing/2014/main" id="{0D65D47E-1E67-41CD-B221-D5C9769741D9}"/>
              </a:ext>
            </a:extLst>
          </p:cNvPr>
          <p:cNvPicPr>
            <a:picLocks noChangeAspect="1"/>
          </p:cNvPicPr>
          <p:nvPr/>
        </p:nvPicPr>
        <p:blipFill>
          <a:blip r:embed="rId2"/>
          <a:stretch>
            <a:fillRect/>
          </a:stretch>
        </p:blipFill>
        <p:spPr>
          <a:xfrm>
            <a:off x="612229" y="837363"/>
            <a:ext cx="10204064" cy="3871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37834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2/3*#ppt_w"/>
                                          </p:val>
                                        </p:tav>
                                        <p:tav tm="100000">
                                          <p:val>
                                            <p:strVal val="#ppt_w"/>
                                          </p:val>
                                        </p:tav>
                                      </p:tavLst>
                                    </p:anim>
                                    <p:anim calcmode="lin" valueType="num">
                                      <p:cBhvr>
                                        <p:cTn id="8" dur="500" fill="hold"/>
                                        <p:tgtEl>
                                          <p:spTgt spid="14"/>
                                        </p:tgtEl>
                                        <p:attrNameLst>
                                          <p:attrName>ppt_h</p:attrName>
                                        </p:attrNameLst>
                                      </p:cBhvr>
                                      <p:tavLst>
                                        <p:tav tm="0">
                                          <p:val>
                                            <p:strVal val="2/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strVal val="4/3*#ppt_w"/>
                                          </p:val>
                                        </p:tav>
                                        <p:tav tm="100000">
                                          <p:val>
                                            <p:strVal val="#ppt_w"/>
                                          </p:val>
                                        </p:tav>
                                      </p:tavLst>
                                    </p:anim>
                                    <p:anim calcmode="lin" valueType="num">
                                      <p:cBhvr>
                                        <p:cTn id="12" dur="500" fill="hold"/>
                                        <p:tgtEl>
                                          <p:spTgt spid="17"/>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strVal val="4/3*#ppt_w"/>
                                          </p:val>
                                        </p:tav>
                                        <p:tav tm="100000">
                                          <p:val>
                                            <p:strVal val="#ppt_w"/>
                                          </p:val>
                                        </p:tav>
                                      </p:tavLst>
                                    </p:anim>
                                    <p:anim calcmode="lin" valueType="num">
                                      <p:cBhvr>
                                        <p:cTn id="16" dur="500" fill="hold"/>
                                        <p:tgtEl>
                                          <p:spTgt spid="31"/>
                                        </p:tgtEl>
                                        <p:attrNameLst>
                                          <p:attrName>ppt_h</p:attrName>
                                        </p:attrNameLst>
                                      </p:cBhvr>
                                      <p:tavLst>
                                        <p:tav tm="0">
                                          <p:val>
                                            <p:strVal val="4/3*#ppt_h"/>
                                          </p:val>
                                        </p:tav>
                                        <p:tav tm="100000">
                                          <p:val>
                                            <p:strVal val="#ppt_h"/>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3" presetClass="entr" presetSubtype="272"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strVal val="2/3*#ppt_w"/>
                                          </p:val>
                                        </p:tav>
                                        <p:tav tm="100000">
                                          <p:val>
                                            <p:strVal val="#ppt_w"/>
                                          </p:val>
                                        </p:tav>
                                      </p:tavLst>
                                    </p:anim>
                                    <p:anim calcmode="lin" valueType="num">
                                      <p:cBhvr>
                                        <p:cTn id="26" dur="500" fill="hold"/>
                                        <p:tgtEl>
                                          <p:spTgt spid="18"/>
                                        </p:tgtEl>
                                        <p:attrNameLst>
                                          <p:attrName>ppt_h</p:attrName>
                                        </p:attrNameLst>
                                      </p:cBhvr>
                                      <p:tavLst>
                                        <p:tav tm="0">
                                          <p:val>
                                            <p:strVal val="2/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strVal val="4/3*#ppt_w"/>
                                          </p:val>
                                        </p:tav>
                                        <p:tav tm="100000">
                                          <p:val>
                                            <p:strVal val="#ppt_w"/>
                                          </p:val>
                                        </p:tav>
                                      </p:tavLst>
                                    </p:anim>
                                    <p:anim calcmode="lin" valueType="num">
                                      <p:cBhvr>
                                        <p:cTn id="30" dur="500" fill="hold"/>
                                        <p:tgtEl>
                                          <p:spTgt spid="32"/>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strVal val="4/3*#ppt_w"/>
                                          </p:val>
                                        </p:tav>
                                        <p:tav tm="100000">
                                          <p:val>
                                            <p:strVal val="#ppt_w"/>
                                          </p:val>
                                        </p:tav>
                                      </p:tavLst>
                                    </p:anim>
                                    <p:anim calcmode="lin" valueType="num">
                                      <p:cBhvr>
                                        <p:cTn id="34" dur="500" fill="hold"/>
                                        <p:tgtEl>
                                          <p:spTgt spid="21"/>
                                        </p:tgtEl>
                                        <p:attrNameLst>
                                          <p:attrName>ppt_h</p:attrName>
                                        </p:attrNameLst>
                                      </p:cBhvr>
                                      <p:tavLst>
                                        <p:tav tm="0">
                                          <p:val>
                                            <p:strVal val="4/3*#ppt_h"/>
                                          </p:val>
                                        </p:tav>
                                        <p:tav tm="100000">
                                          <p:val>
                                            <p:strVal val="#ppt_h"/>
                                          </p:val>
                                        </p:tav>
                                      </p:tavLst>
                                    </p:anim>
                                  </p:childTnLst>
                                </p:cTn>
                              </p:par>
                            </p:childTnLst>
                          </p:cTn>
                        </p:par>
                        <p:par>
                          <p:cTn id="35" fill="hold">
                            <p:stCondLst>
                              <p:cond delay="1500"/>
                            </p:stCondLst>
                            <p:childTnLst>
                              <p:par>
                                <p:cTn id="36" presetID="2" presetClass="entr" presetSubtype="2"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1+#ppt_w/2"/>
                                          </p:val>
                                        </p:tav>
                                        <p:tav tm="100000">
                                          <p:val>
                                            <p:strVal val="#ppt_x"/>
                                          </p:val>
                                        </p:tav>
                                      </p:tavLst>
                                    </p:anim>
                                    <p:anim calcmode="lin" valueType="num">
                                      <p:cBhvr additive="base">
                                        <p:cTn id="39"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28AA0D6-3667-41D7-96A9-8F36218E9CBF}"/>
              </a:ext>
            </a:extLst>
          </p:cNvPr>
          <p:cNvSpPr txBox="1"/>
          <p:nvPr/>
        </p:nvSpPr>
        <p:spPr>
          <a:xfrm>
            <a:off x="124287" y="248574"/>
            <a:ext cx="435627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cs"/>
              </a:rPr>
              <a:t>2</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研究工作</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图像处理</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pic>
        <p:nvPicPr>
          <p:cNvPr id="24" name="图片 23">
            <a:extLst>
              <a:ext uri="{FF2B5EF4-FFF2-40B4-BE49-F238E27FC236}">
                <a16:creationId xmlns:a16="http://schemas.microsoft.com/office/drawing/2014/main" id="{88D83B24-1054-4A73-B083-32E170D4D71E}"/>
              </a:ext>
            </a:extLst>
          </p:cNvPr>
          <p:cNvPicPr>
            <a:picLocks noChangeAspect="1"/>
          </p:cNvPicPr>
          <p:nvPr/>
        </p:nvPicPr>
        <p:blipFill>
          <a:blip r:embed="rId2"/>
          <a:stretch>
            <a:fillRect/>
          </a:stretch>
        </p:blipFill>
        <p:spPr>
          <a:xfrm>
            <a:off x="531876" y="1490472"/>
            <a:ext cx="11128248" cy="4261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3249027"/>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6" name="Oval 5"/>
          <p:cNvSpPr>
            <a:spLocks noChangeArrowheads="1"/>
          </p:cNvSpPr>
          <p:nvPr/>
        </p:nvSpPr>
        <p:spPr bwMode="auto">
          <a:xfrm>
            <a:off x="4859115" y="1895313"/>
            <a:ext cx="1023512" cy="1025529"/>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7" name="Oval 6"/>
          <p:cNvSpPr>
            <a:spLocks noChangeArrowheads="1"/>
          </p:cNvSpPr>
          <p:nvPr/>
        </p:nvSpPr>
        <p:spPr bwMode="auto">
          <a:xfrm>
            <a:off x="6108751" y="2077287"/>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8" name="Oval 7"/>
          <p:cNvSpPr>
            <a:spLocks noChangeArrowheads="1"/>
          </p:cNvSpPr>
          <p:nvPr/>
        </p:nvSpPr>
        <p:spPr bwMode="auto">
          <a:xfrm>
            <a:off x="5481381" y="2599405"/>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9" name="Oval 8"/>
          <p:cNvSpPr>
            <a:spLocks noChangeArrowheads="1"/>
          </p:cNvSpPr>
          <p:nvPr/>
        </p:nvSpPr>
        <p:spPr bwMode="auto">
          <a:xfrm>
            <a:off x="6135952" y="2578997"/>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0" name="Oval 9"/>
          <p:cNvSpPr>
            <a:spLocks noChangeArrowheads="1"/>
          </p:cNvSpPr>
          <p:nvPr/>
        </p:nvSpPr>
        <p:spPr bwMode="auto">
          <a:xfrm>
            <a:off x="6521895" y="2965058"/>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1" name="Oval 10"/>
          <p:cNvSpPr>
            <a:spLocks noChangeArrowheads="1"/>
          </p:cNvSpPr>
          <p:nvPr/>
        </p:nvSpPr>
        <p:spPr bwMode="auto">
          <a:xfrm>
            <a:off x="5092039" y="3274587"/>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6" name="Oval 11"/>
          <p:cNvSpPr>
            <a:spLocks noChangeArrowheads="1"/>
          </p:cNvSpPr>
          <p:nvPr/>
        </p:nvSpPr>
        <p:spPr bwMode="auto">
          <a:xfrm>
            <a:off x="4264052" y="3009275"/>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7" name="Freeform 12"/>
          <p:cNvSpPr/>
          <p:nvPr/>
        </p:nvSpPr>
        <p:spPr bwMode="auto">
          <a:xfrm>
            <a:off x="4862515" y="2145315"/>
            <a:ext cx="2390460" cy="3214341"/>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18" name="Oval 13"/>
          <p:cNvSpPr>
            <a:spLocks noChangeArrowheads="1"/>
          </p:cNvSpPr>
          <p:nvPr/>
        </p:nvSpPr>
        <p:spPr bwMode="auto">
          <a:xfrm>
            <a:off x="4264051" y="2252462"/>
            <a:ext cx="1217332" cy="1217708"/>
          </a:xfrm>
          <a:prstGeom prst="ellipse">
            <a:avLst/>
          </a:prstGeom>
          <a:solidFill>
            <a:schemeClr val="accent1"/>
          </a:solidFill>
          <a:ln>
            <a:noFill/>
          </a:ln>
        </p:spPr>
        <p:txBody>
          <a:bodyPr vert="horz" wrap="square" lIns="0" tIns="0" rIns="0" bIns="0" numCol="1" anchor="t" anchorCtr="0" compatLnSpc="1"/>
          <a:lstStyle/>
          <a:p>
            <a:pPr algn="ctr"/>
            <a:r>
              <a:rPr lang="en-US" altLang="zh-CN" sz="3200" b="1" dirty="0">
                <a:solidFill>
                  <a:schemeClr val="bg1"/>
                </a:solidFill>
              </a:rPr>
              <a:t>01</a:t>
            </a:r>
          </a:p>
          <a:p>
            <a:pPr algn="ctr"/>
            <a:r>
              <a:rPr lang="zh-CN" altLang="en-US" sz="1333" dirty="0">
                <a:solidFill>
                  <a:schemeClr val="bg1"/>
                </a:solidFill>
              </a:rPr>
              <a:t>不受归纳偏见影响</a:t>
            </a:r>
          </a:p>
        </p:txBody>
      </p:sp>
      <p:sp>
        <p:nvSpPr>
          <p:cNvPr id="19" name="Oval 14"/>
          <p:cNvSpPr>
            <a:spLocks noChangeArrowheads="1"/>
          </p:cNvSpPr>
          <p:nvPr/>
        </p:nvSpPr>
        <p:spPr bwMode="auto">
          <a:xfrm>
            <a:off x="5467781" y="1511802"/>
            <a:ext cx="1217332" cy="1217708"/>
          </a:xfrm>
          <a:prstGeom prst="ellipse">
            <a:avLst/>
          </a:prstGeom>
          <a:solidFill>
            <a:schemeClr val="accent2"/>
          </a:solidFill>
          <a:ln>
            <a:noFill/>
          </a:ln>
        </p:spPr>
        <p:txBody>
          <a:bodyPr vert="horz" wrap="square" lIns="0" tIns="0" rIns="0" bIns="0" numCol="1" anchor="t" anchorCtr="0" compatLnSpc="1"/>
          <a:lstStyle/>
          <a:p>
            <a:pPr algn="ctr"/>
            <a:r>
              <a:rPr lang="en-US" altLang="zh-CN" sz="3200" b="1" dirty="0">
                <a:solidFill>
                  <a:schemeClr val="bg1"/>
                </a:solidFill>
              </a:rPr>
              <a:t>02</a:t>
            </a:r>
          </a:p>
          <a:p>
            <a:pPr algn="ctr"/>
            <a:r>
              <a:rPr lang="zh-CN" altLang="en-US" sz="1333" dirty="0">
                <a:solidFill>
                  <a:schemeClr val="bg1"/>
                </a:solidFill>
              </a:rPr>
              <a:t>鲁棒性强</a:t>
            </a:r>
          </a:p>
        </p:txBody>
      </p:sp>
      <p:sp>
        <p:nvSpPr>
          <p:cNvPr id="20" name="Freeform 17"/>
          <p:cNvSpPr>
            <a:spLocks noEditPoints="1"/>
          </p:cNvSpPr>
          <p:nvPr/>
        </p:nvSpPr>
        <p:spPr bwMode="auto">
          <a:xfrm>
            <a:off x="9411081" y="1586519"/>
            <a:ext cx="244432" cy="329203"/>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121920" tIns="60960" rIns="121920" bIns="60960" numCol="1" anchor="t" anchorCtr="0" compatLnSpc="1"/>
          <a:lstStyle/>
          <a:p>
            <a:endParaRPr lang="zh-CN" altLang="en-US" sz="2400"/>
          </a:p>
        </p:txBody>
      </p:sp>
      <p:sp>
        <p:nvSpPr>
          <p:cNvPr id="21" name="Freeform 18"/>
          <p:cNvSpPr>
            <a:spLocks noEditPoints="1"/>
          </p:cNvSpPr>
          <p:nvPr/>
        </p:nvSpPr>
        <p:spPr bwMode="auto">
          <a:xfrm>
            <a:off x="8697471" y="4497615"/>
            <a:ext cx="327507" cy="268477"/>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121920" tIns="60960" rIns="121920" bIns="60960" numCol="1" anchor="t" anchorCtr="0" compatLnSpc="1"/>
          <a:lstStyle/>
          <a:p>
            <a:endParaRPr lang="zh-CN" altLang="en-US" sz="2400"/>
          </a:p>
        </p:txBody>
      </p:sp>
      <p:sp>
        <p:nvSpPr>
          <p:cNvPr id="22" name="Freeform 19"/>
          <p:cNvSpPr>
            <a:spLocks noEditPoints="1"/>
          </p:cNvSpPr>
          <p:nvPr/>
        </p:nvSpPr>
        <p:spPr bwMode="auto">
          <a:xfrm>
            <a:off x="3415305" y="4472045"/>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2"/>
          </a:solidFill>
          <a:ln>
            <a:noFill/>
          </a:ln>
        </p:spPr>
        <p:txBody>
          <a:bodyPr vert="horz" wrap="square" lIns="121920" tIns="60960" rIns="121920" bIns="60960" numCol="1" anchor="t" anchorCtr="0" compatLnSpc="1"/>
          <a:lstStyle/>
          <a:p>
            <a:endParaRPr lang="zh-CN" altLang="en-US" sz="2400"/>
          </a:p>
        </p:txBody>
      </p:sp>
      <p:sp>
        <p:nvSpPr>
          <p:cNvPr id="23" name="Freeform 20"/>
          <p:cNvSpPr>
            <a:spLocks noEditPoints="1"/>
          </p:cNvSpPr>
          <p:nvPr/>
        </p:nvSpPr>
        <p:spPr bwMode="auto">
          <a:xfrm>
            <a:off x="2480252" y="1564144"/>
            <a:ext cx="332299" cy="373949"/>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
        <p:nvSpPr>
          <p:cNvPr id="24" name="Rectangle 24"/>
          <p:cNvSpPr>
            <a:spLocks noChangeArrowheads="1"/>
          </p:cNvSpPr>
          <p:nvPr/>
        </p:nvSpPr>
        <p:spPr bwMode="auto">
          <a:xfrm>
            <a:off x="8304245" y="2157681"/>
            <a:ext cx="2458104" cy="165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600" b="1" dirty="0">
                <a:solidFill>
                  <a:schemeClr val="bg1">
                    <a:lumMod val="50000"/>
                  </a:schemeClr>
                </a:solidFill>
                <a:latin typeface="微软雅黑" pitchFamily="34" charset="-122"/>
                <a:ea typeface="微软雅黑" pitchFamily="34" charset="-122"/>
              </a:rPr>
              <a:t>鲁棒性强</a:t>
            </a:r>
            <a:endParaRPr lang="en-US" altLang="zh-CN" sz="1600" b="1" dirty="0">
              <a:solidFill>
                <a:schemeClr val="bg1">
                  <a:lumMod val="50000"/>
                </a:schemeClr>
              </a:solidFill>
              <a:latin typeface="微软雅黑" pitchFamily="34" charset="-122"/>
              <a:ea typeface="微软雅黑" pitchFamily="34" charset="-122"/>
            </a:endParaRPr>
          </a:p>
          <a:p>
            <a:pPr>
              <a:lnSpc>
                <a:spcPct val="120000"/>
              </a:lnSpc>
              <a:spcBef>
                <a:spcPts val="400"/>
              </a:spcBef>
            </a:pPr>
            <a:r>
              <a:rPr lang="zh-CN" altLang="en-US" sz="1200" dirty="0">
                <a:solidFill>
                  <a:schemeClr val="bg1">
                    <a:lumMod val="50000"/>
                  </a:schemeClr>
                </a:solidFill>
                <a:latin typeface="微软雅黑" pitchFamily="34" charset="-122"/>
                <a:ea typeface="微软雅黑" pitchFamily="34" charset="-122"/>
              </a:rPr>
              <a:t>文章介绍了一种新型的基准标记和运动捕捉套装，它仅使用局部图像块实现标记定位和唯一标记。由于不使用时间跟踪，该套装对标记的遮挡具有鲁棒性，并且还可以并行处理，因为每个帧都可以独立处理</a:t>
            </a:r>
            <a:r>
              <a:rPr lang="zh-CN" altLang="en-US" sz="1067" dirty="0">
                <a:solidFill>
                  <a:schemeClr val="bg1">
                    <a:lumMod val="50000"/>
                  </a:schemeClr>
                </a:solidFill>
                <a:latin typeface="微软雅黑" pitchFamily="34" charset="-122"/>
                <a:ea typeface="微软雅黑" pitchFamily="34" charset="-122"/>
              </a:rPr>
              <a:t>。</a:t>
            </a:r>
            <a:endParaRPr lang="en-US" altLang="zh-CN" sz="1067" dirty="0">
              <a:solidFill>
                <a:schemeClr val="bg1">
                  <a:lumMod val="50000"/>
                </a:schemeClr>
              </a:solidFill>
              <a:latin typeface="微软雅黑" pitchFamily="34" charset="-122"/>
              <a:ea typeface="微软雅黑" pitchFamily="34" charset="-122"/>
            </a:endParaRPr>
          </a:p>
        </p:txBody>
      </p:sp>
      <p:sp>
        <p:nvSpPr>
          <p:cNvPr id="25" name="Rectangle 24"/>
          <p:cNvSpPr>
            <a:spLocks noChangeArrowheads="1"/>
          </p:cNvSpPr>
          <p:nvPr/>
        </p:nvSpPr>
        <p:spPr bwMode="auto">
          <a:xfrm>
            <a:off x="1251751" y="2157681"/>
            <a:ext cx="2623702" cy="165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600" b="1" dirty="0">
                <a:solidFill>
                  <a:schemeClr val="bg1">
                    <a:lumMod val="50000"/>
                  </a:schemeClr>
                </a:solidFill>
                <a:latin typeface="微软雅黑" pitchFamily="34" charset="-122"/>
                <a:ea typeface="微软雅黑" pitchFamily="34" charset="-122"/>
              </a:rPr>
              <a:t>不受归纳偏见影响</a:t>
            </a:r>
            <a:endParaRPr lang="zh-CN" altLang="en-US" sz="1600" b="1" dirty="0">
              <a:solidFill>
                <a:schemeClr val="bg1">
                  <a:lumMod val="50000"/>
                </a:schemeClr>
              </a:solidFill>
            </a:endParaRPr>
          </a:p>
          <a:p>
            <a:pPr defTabSz="1219170">
              <a:lnSpc>
                <a:spcPct val="120000"/>
              </a:lnSpc>
              <a:spcBef>
                <a:spcPts val="400"/>
              </a:spcBef>
              <a:defRPr/>
            </a:pPr>
            <a:r>
              <a:rPr lang="zh-CN" altLang="en-US" sz="1200" dirty="0">
                <a:solidFill>
                  <a:schemeClr val="bg1">
                    <a:lumMod val="50000"/>
                  </a:schemeClr>
                </a:solidFill>
                <a:latin typeface="微软雅黑" pitchFamily="34" charset="-122"/>
                <a:ea typeface="微软雅黑" pitchFamily="34" charset="-122"/>
              </a:rPr>
              <a:t>文章提出了一种新的方法来测量每一帧的三维标记位置，并自动推断相应的标记标签。这是在没有任何人体形状或运动学先验知识的情况下实现的，也就是说，文章的数据是“原始测量”，不受任何类型的建模或归纳偏见的影响。</a:t>
            </a:r>
            <a:endParaRPr lang="en-US" altLang="zh-CN" sz="1200" dirty="0">
              <a:solidFill>
                <a:schemeClr val="bg1">
                  <a:lumMod val="50000"/>
                </a:schemeClr>
              </a:solidFill>
              <a:latin typeface="微软雅黑" pitchFamily="34" charset="-122"/>
              <a:ea typeface="微软雅黑" pitchFamily="34" charset="-122"/>
            </a:endParaRPr>
          </a:p>
        </p:txBody>
      </p:sp>
      <p:sp>
        <p:nvSpPr>
          <p:cNvPr id="26" name="Rectangle 24"/>
          <p:cNvSpPr>
            <a:spLocks noChangeArrowheads="1"/>
          </p:cNvSpPr>
          <p:nvPr/>
        </p:nvSpPr>
        <p:spPr bwMode="auto">
          <a:xfrm>
            <a:off x="2382756" y="4971155"/>
            <a:ext cx="2458104" cy="1657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600" b="1" dirty="0">
                <a:solidFill>
                  <a:schemeClr val="bg1">
                    <a:lumMod val="50000"/>
                  </a:schemeClr>
                </a:solidFill>
                <a:latin typeface="微软雅黑" pitchFamily="34" charset="-122"/>
                <a:ea typeface="微软雅黑" pitchFamily="34" charset="-122"/>
              </a:rPr>
              <a:t>低成本</a:t>
            </a:r>
            <a:endParaRPr lang="en-US" altLang="zh-CN" sz="1600" b="1" dirty="0">
              <a:solidFill>
                <a:schemeClr val="bg1">
                  <a:lumMod val="50000"/>
                </a:schemeClr>
              </a:solidFill>
              <a:latin typeface="微软雅黑" pitchFamily="34" charset="-122"/>
              <a:ea typeface="微软雅黑" pitchFamily="34" charset="-122"/>
            </a:endParaRPr>
          </a:p>
          <a:p>
            <a:pPr>
              <a:lnSpc>
                <a:spcPct val="120000"/>
              </a:lnSpc>
              <a:spcBef>
                <a:spcPts val="400"/>
              </a:spcBef>
            </a:pPr>
            <a:r>
              <a:rPr lang="zh-CN" altLang="en-US" sz="1200" dirty="0">
                <a:solidFill>
                  <a:schemeClr val="bg1">
                    <a:lumMod val="50000"/>
                  </a:schemeClr>
                </a:solidFill>
                <a:latin typeface="微软雅黑" pitchFamily="34" charset="-122"/>
                <a:ea typeface="微软雅黑" pitchFamily="34" charset="-122"/>
              </a:rPr>
              <a:t>文章中的所有结果都是通过使用</a:t>
            </a:r>
            <a:r>
              <a:rPr lang="en-US" altLang="zh-CN" sz="1200" dirty="0">
                <a:solidFill>
                  <a:schemeClr val="bg1">
                    <a:lumMod val="50000"/>
                  </a:schemeClr>
                </a:solidFill>
                <a:latin typeface="微软雅黑" pitchFamily="34" charset="-122"/>
                <a:ea typeface="微软雅黑" pitchFamily="34" charset="-122"/>
              </a:rPr>
              <a:t>16</a:t>
            </a:r>
            <a:r>
              <a:rPr lang="zh-CN" altLang="en-US" sz="1200" dirty="0">
                <a:solidFill>
                  <a:schemeClr val="bg1">
                    <a:lumMod val="50000"/>
                  </a:schemeClr>
                </a:solidFill>
                <a:latin typeface="微软雅黑" pitchFamily="34" charset="-122"/>
                <a:ea typeface="微软雅黑" pitchFamily="34" charset="-122"/>
              </a:rPr>
              <a:t>台商品</a:t>
            </a:r>
            <a:r>
              <a:rPr lang="en-US" altLang="zh-CN" sz="1200" dirty="0">
                <a:solidFill>
                  <a:schemeClr val="bg1">
                    <a:lumMod val="50000"/>
                  </a:schemeClr>
                </a:solidFill>
                <a:latin typeface="微软雅黑" pitchFamily="34" charset="-122"/>
                <a:ea typeface="微软雅黑" pitchFamily="34" charset="-122"/>
              </a:rPr>
              <a:t>RGB</a:t>
            </a:r>
            <a:r>
              <a:rPr lang="zh-CN" altLang="en-US" sz="1200" dirty="0">
                <a:solidFill>
                  <a:schemeClr val="bg1">
                    <a:lumMod val="50000"/>
                  </a:schemeClr>
                </a:solidFill>
                <a:latin typeface="微软雅黑" pitchFamily="34" charset="-122"/>
                <a:ea typeface="微软雅黑" pitchFamily="34" charset="-122"/>
              </a:rPr>
              <a:t>摄像机和被动照明的实验多摄像机系统获得的。与需要大量的硬件投资和工程专业知识的系统相比，该系统很容易从廉价的现成部件构建，易于复制、部署和使用。</a:t>
            </a:r>
            <a:endParaRPr lang="en-US" altLang="zh-CN" sz="1200" dirty="0">
              <a:solidFill>
                <a:schemeClr val="bg1">
                  <a:lumMod val="50000"/>
                </a:schemeClr>
              </a:solidFill>
              <a:latin typeface="微软雅黑" pitchFamily="34" charset="-122"/>
              <a:ea typeface="微软雅黑" pitchFamily="34" charset="-122"/>
            </a:endParaRPr>
          </a:p>
        </p:txBody>
      </p:sp>
      <p:sp>
        <p:nvSpPr>
          <p:cNvPr id="27" name="Rectangle 24"/>
          <p:cNvSpPr>
            <a:spLocks noChangeArrowheads="1"/>
          </p:cNvSpPr>
          <p:nvPr/>
        </p:nvSpPr>
        <p:spPr bwMode="auto">
          <a:xfrm>
            <a:off x="7632171" y="4971155"/>
            <a:ext cx="2458104" cy="99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1600" b="1" dirty="0">
                <a:solidFill>
                  <a:schemeClr val="bg1">
                    <a:lumMod val="50000"/>
                  </a:schemeClr>
                </a:solidFill>
                <a:latin typeface="微软雅黑" pitchFamily="34" charset="-122"/>
                <a:ea typeface="微软雅黑" pitchFamily="34" charset="-122"/>
              </a:rPr>
              <a:t>适用面广</a:t>
            </a:r>
            <a:endParaRPr lang="en-US" altLang="zh-CN" sz="1600" b="1" dirty="0">
              <a:solidFill>
                <a:schemeClr val="bg1">
                  <a:lumMod val="50000"/>
                </a:schemeClr>
              </a:solidFill>
              <a:latin typeface="微软雅黑" pitchFamily="34" charset="-122"/>
              <a:ea typeface="微软雅黑" pitchFamily="34" charset="-122"/>
            </a:endParaRPr>
          </a:p>
          <a:p>
            <a:pPr>
              <a:lnSpc>
                <a:spcPct val="120000"/>
              </a:lnSpc>
              <a:spcBef>
                <a:spcPts val="400"/>
              </a:spcBef>
            </a:pPr>
            <a:r>
              <a:rPr lang="zh-CN" altLang="en-US" sz="1200" dirty="0">
                <a:solidFill>
                  <a:schemeClr val="bg1">
                    <a:lumMod val="50000"/>
                  </a:schemeClr>
                </a:solidFill>
                <a:latin typeface="微软雅黑" pitchFamily="34" charset="-122"/>
                <a:ea typeface="微软雅黑" pitchFamily="34" charset="-122"/>
              </a:rPr>
              <a:t>文章提出的方法可用于对各种人体姿势的高度精确捕捉，包括挑战性动作，如瑜伽、体操或在地面上滚动。</a:t>
            </a:r>
            <a:endParaRPr lang="en-US" altLang="zh-CN" sz="1200" dirty="0">
              <a:solidFill>
                <a:schemeClr val="bg1">
                  <a:lumMod val="50000"/>
                </a:schemeClr>
              </a:solidFill>
              <a:latin typeface="微软雅黑" pitchFamily="34" charset="-122"/>
              <a:ea typeface="微软雅黑" pitchFamily="34" charset="-122"/>
            </a:endParaRPr>
          </a:p>
        </p:txBody>
      </p:sp>
      <p:sp>
        <p:nvSpPr>
          <p:cNvPr id="28" name="Oval 14"/>
          <p:cNvSpPr>
            <a:spLocks noChangeArrowheads="1"/>
          </p:cNvSpPr>
          <p:nvPr/>
        </p:nvSpPr>
        <p:spPr bwMode="auto">
          <a:xfrm>
            <a:off x="6685113" y="1915722"/>
            <a:ext cx="1217332" cy="1217708"/>
          </a:xfrm>
          <a:prstGeom prst="ellipse">
            <a:avLst/>
          </a:prstGeom>
          <a:solidFill>
            <a:schemeClr val="accent3"/>
          </a:solidFill>
          <a:ln>
            <a:noFill/>
          </a:ln>
        </p:spPr>
        <p:txBody>
          <a:bodyPr vert="horz" wrap="square" lIns="0" tIns="0" rIns="0" bIns="0" numCol="1" anchor="t" anchorCtr="0" compatLnSpc="1"/>
          <a:lstStyle/>
          <a:p>
            <a:pPr algn="ctr"/>
            <a:r>
              <a:rPr lang="en-US" altLang="zh-CN" sz="3200" b="1" dirty="0">
                <a:solidFill>
                  <a:schemeClr val="bg1"/>
                </a:solidFill>
              </a:rPr>
              <a:t>03</a:t>
            </a:r>
          </a:p>
          <a:p>
            <a:pPr algn="ctr"/>
            <a:r>
              <a:rPr lang="zh-CN" altLang="en-US" sz="1333" dirty="0">
                <a:solidFill>
                  <a:schemeClr val="bg1"/>
                </a:solidFill>
              </a:rPr>
              <a:t>低成本</a:t>
            </a:r>
          </a:p>
        </p:txBody>
      </p:sp>
      <p:sp>
        <p:nvSpPr>
          <p:cNvPr id="29" name="Oval 14"/>
          <p:cNvSpPr>
            <a:spLocks noChangeArrowheads="1"/>
          </p:cNvSpPr>
          <p:nvPr/>
        </p:nvSpPr>
        <p:spPr bwMode="auto">
          <a:xfrm>
            <a:off x="6054542" y="3061150"/>
            <a:ext cx="1217332" cy="1217708"/>
          </a:xfrm>
          <a:prstGeom prst="ellipse">
            <a:avLst/>
          </a:prstGeom>
          <a:solidFill>
            <a:schemeClr val="accent4"/>
          </a:solidFill>
          <a:ln>
            <a:noFill/>
          </a:ln>
        </p:spPr>
        <p:txBody>
          <a:bodyPr vert="horz" wrap="square" lIns="0" tIns="0" rIns="0" bIns="0" numCol="1" anchor="t" anchorCtr="0" compatLnSpc="1"/>
          <a:lstStyle/>
          <a:p>
            <a:pPr algn="ctr"/>
            <a:r>
              <a:rPr lang="en-US" altLang="zh-CN" sz="3200" b="1" dirty="0">
                <a:solidFill>
                  <a:schemeClr val="bg1"/>
                </a:solidFill>
              </a:rPr>
              <a:t>04</a:t>
            </a:r>
          </a:p>
          <a:p>
            <a:pPr algn="ctr"/>
            <a:r>
              <a:rPr lang="zh-CN" altLang="en-US" sz="1333" dirty="0">
                <a:solidFill>
                  <a:schemeClr val="bg1"/>
                </a:solidFill>
              </a:rPr>
              <a:t>适用面广</a:t>
            </a:r>
          </a:p>
        </p:txBody>
      </p:sp>
      <p:sp>
        <p:nvSpPr>
          <p:cNvPr id="30" name="文本框 29">
            <a:extLst>
              <a:ext uri="{FF2B5EF4-FFF2-40B4-BE49-F238E27FC236}">
                <a16:creationId xmlns:a16="http://schemas.microsoft.com/office/drawing/2014/main" id="{D078D5A5-627E-4CFC-886A-DDE7462B544B}"/>
              </a:ext>
            </a:extLst>
          </p:cNvPr>
          <p:cNvSpPr txBox="1"/>
          <p:nvPr/>
        </p:nvSpPr>
        <p:spPr>
          <a:xfrm>
            <a:off x="124287" y="248574"/>
            <a:ext cx="225846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cs"/>
              </a:rPr>
              <a:t>3</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创新点</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47" presetClass="entr" presetSubtype="0" fill="hold" grpId="0" nodeType="withEffect">
                                  <p:stCondLst>
                                    <p:cond delay="15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500" fill="hold"/>
                                        <p:tgtEl>
                                          <p:spTgt spid="25"/>
                                        </p:tgtEl>
                                        <p:attrNameLst>
                                          <p:attrName>ppt_y</p:attrName>
                                        </p:attrNameLst>
                                      </p:cBhvr>
                                      <p:tavLst>
                                        <p:tav tm="0">
                                          <p:val>
                                            <p:strVal val="#ppt_y+.1"/>
                                          </p:val>
                                        </p:tav>
                                        <p:tav tm="100000">
                                          <p:val>
                                            <p:strVal val="#ppt_y"/>
                                          </p:val>
                                        </p:tav>
                                      </p:tavLst>
                                    </p:anim>
                                  </p:childTnLst>
                                </p:cTn>
                              </p:par>
                              <p:par>
                                <p:cTn id="46" presetID="53" presetClass="entr" presetSubtype="16" fill="hold" grpId="0" nodeType="withEffect">
                                  <p:stCondLst>
                                    <p:cond delay="20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par>
                                <p:cTn id="51" presetID="47" presetClass="entr" presetSubtype="0" fill="hold" grpId="0" nodeType="withEffect">
                                  <p:stCondLst>
                                    <p:cond delay="20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0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anim calcmode="lin" valueType="num">
                                      <p:cBhvr>
                                        <p:cTn id="59" dur="500" fill="hold"/>
                                        <p:tgtEl>
                                          <p:spTgt spid="26"/>
                                        </p:tgtEl>
                                        <p:attrNameLst>
                                          <p:attrName>ppt_x</p:attrName>
                                        </p:attrNameLst>
                                      </p:cBhvr>
                                      <p:tavLst>
                                        <p:tav tm="0">
                                          <p:val>
                                            <p:strVal val="#ppt_x"/>
                                          </p:val>
                                        </p:tav>
                                        <p:tav tm="100000">
                                          <p:val>
                                            <p:strVal val="#ppt_x"/>
                                          </p:val>
                                        </p:tav>
                                      </p:tavLst>
                                    </p:anim>
                                    <p:anim calcmode="lin" valueType="num">
                                      <p:cBhvr>
                                        <p:cTn id="60" dur="500" fill="hold"/>
                                        <p:tgtEl>
                                          <p:spTgt spid="26"/>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250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Effect transition="in" filter="fade">
                                      <p:cBhvr>
                                        <p:cTn id="65" dur="500"/>
                                        <p:tgtEl>
                                          <p:spTgt spid="28"/>
                                        </p:tgtEl>
                                      </p:cBhvr>
                                    </p:animEffect>
                                  </p:childTnLst>
                                </p:cTn>
                              </p:par>
                              <p:par>
                                <p:cTn id="66" presetID="47" presetClass="entr" presetSubtype="0" fill="hold" grpId="0" nodeType="withEffect">
                                  <p:stCondLst>
                                    <p:cond delay="250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strVal val="#ppt_x"/>
                                          </p:val>
                                        </p:tav>
                                        <p:tav tm="100000">
                                          <p:val>
                                            <p:strVal val="#ppt_x"/>
                                          </p:val>
                                        </p:tav>
                                      </p:tavLst>
                                    </p:anim>
                                    <p:anim calcmode="lin" valueType="num">
                                      <p:cBhvr>
                                        <p:cTn id="70" dur="5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par>
                                <p:cTn id="76" presetID="53" presetClass="entr" presetSubtype="16" fill="hold" grpId="0" nodeType="withEffect">
                                  <p:stCondLst>
                                    <p:cond delay="30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7" presetClass="entr" presetSubtype="0" fill="hold" grpId="0" nodeType="withEffect">
                                  <p:stCondLst>
                                    <p:cond delay="3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anim calcmode="lin" valueType="num">
                                      <p:cBhvr>
                                        <p:cTn id="84" dur="500" fill="hold"/>
                                        <p:tgtEl>
                                          <p:spTgt spid="21"/>
                                        </p:tgtEl>
                                        <p:attrNameLst>
                                          <p:attrName>ppt_x</p:attrName>
                                        </p:attrNameLst>
                                      </p:cBhvr>
                                      <p:tavLst>
                                        <p:tav tm="0">
                                          <p:val>
                                            <p:strVal val="#ppt_x"/>
                                          </p:val>
                                        </p:tav>
                                        <p:tav tm="100000">
                                          <p:val>
                                            <p:strVal val="#ppt_x"/>
                                          </p:val>
                                        </p:tav>
                                      </p:tavLst>
                                    </p:anim>
                                    <p:anim calcmode="lin" valueType="num">
                                      <p:cBhvr>
                                        <p:cTn id="85" dur="5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30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D078D5A5-627E-4CFC-886A-DDE7462B544B}"/>
              </a:ext>
            </a:extLst>
          </p:cNvPr>
          <p:cNvSpPr txBox="1"/>
          <p:nvPr/>
        </p:nvSpPr>
        <p:spPr>
          <a:xfrm>
            <a:off x="124287" y="248574"/>
            <a:ext cx="225846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prstClr val="white">
                    <a:lumMod val="50000"/>
                  </a:prstClr>
                </a:solidFill>
                <a:latin typeface="宋体" panose="02010600030101010101" pitchFamily="2" charset="-122"/>
                <a:ea typeface="宋体" panose="02010600030101010101" pitchFamily="2" charset="-122"/>
              </a:rPr>
              <a:t>4</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局限性</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grpSp>
        <p:nvGrpSpPr>
          <p:cNvPr id="76" name="组合 7">
            <a:extLst>
              <a:ext uri="{FF2B5EF4-FFF2-40B4-BE49-F238E27FC236}">
                <a16:creationId xmlns:a16="http://schemas.microsoft.com/office/drawing/2014/main" id="{4FE77C7A-504B-41A2-B158-784878F30376}"/>
              </a:ext>
            </a:extLst>
          </p:cNvPr>
          <p:cNvGrpSpPr/>
          <p:nvPr/>
        </p:nvGrpSpPr>
        <p:grpSpPr>
          <a:xfrm>
            <a:off x="2194834" y="1540066"/>
            <a:ext cx="589447" cy="606748"/>
            <a:chOff x="1463339" y="1072758"/>
            <a:chExt cx="1546058" cy="1546058"/>
          </a:xfrm>
          <a:effectLst>
            <a:outerShdw blurRad="330200" dist="215900" dir="6900000" sx="81000" sy="81000" algn="t" rotWithShape="0">
              <a:prstClr val="black">
                <a:alpha val="42000"/>
              </a:prstClr>
            </a:outerShdw>
          </a:effectLst>
        </p:grpSpPr>
        <p:sp>
          <p:nvSpPr>
            <p:cNvPr id="77" name="同心圆 8">
              <a:extLst>
                <a:ext uri="{FF2B5EF4-FFF2-40B4-BE49-F238E27FC236}">
                  <a16:creationId xmlns:a16="http://schemas.microsoft.com/office/drawing/2014/main" id="{D2A19DD0-C283-4836-AC80-81744DAD03F4}"/>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8" name="椭圆 77">
              <a:extLst>
                <a:ext uri="{FF2B5EF4-FFF2-40B4-BE49-F238E27FC236}">
                  <a16:creationId xmlns:a16="http://schemas.microsoft.com/office/drawing/2014/main" id="{ED5C8319-0808-4D34-9590-DB6D3F6AB0D4}"/>
                </a:ext>
              </a:extLst>
            </p:cNvPr>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79" name="椭圆 78">
            <a:extLst>
              <a:ext uri="{FF2B5EF4-FFF2-40B4-BE49-F238E27FC236}">
                <a16:creationId xmlns:a16="http://schemas.microsoft.com/office/drawing/2014/main" id="{C5CF4148-8F67-4966-9C0D-877CC9862CAF}"/>
              </a:ext>
            </a:extLst>
          </p:cNvPr>
          <p:cNvSpPr/>
          <p:nvPr/>
        </p:nvSpPr>
        <p:spPr>
          <a:xfrm>
            <a:off x="2266499" y="1613835"/>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80" name="组合 11">
            <a:extLst>
              <a:ext uri="{FF2B5EF4-FFF2-40B4-BE49-F238E27FC236}">
                <a16:creationId xmlns:a16="http://schemas.microsoft.com/office/drawing/2014/main" id="{3BB19D28-B1D9-4B99-87EE-4A5EAD78D614}"/>
              </a:ext>
            </a:extLst>
          </p:cNvPr>
          <p:cNvGrpSpPr/>
          <p:nvPr/>
        </p:nvGrpSpPr>
        <p:grpSpPr>
          <a:xfrm>
            <a:off x="2152644" y="2544122"/>
            <a:ext cx="589447" cy="606748"/>
            <a:chOff x="1463339" y="1072758"/>
            <a:chExt cx="1546058" cy="1546058"/>
          </a:xfrm>
          <a:effectLst>
            <a:outerShdw blurRad="330200" dist="215900" dir="6900000" sx="81000" sy="81000" algn="t" rotWithShape="0">
              <a:prstClr val="black">
                <a:alpha val="49000"/>
              </a:prstClr>
            </a:outerShdw>
          </a:effectLst>
        </p:grpSpPr>
        <p:sp>
          <p:nvSpPr>
            <p:cNvPr id="81" name="同心圆 12">
              <a:extLst>
                <a:ext uri="{FF2B5EF4-FFF2-40B4-BE49-F238E27FC236}">
                  <a16:creationId xmlns:a16="http://schemas.microsoft.com/office/drawing/2014/main" id="{F15B9283-89C8-4ADB-BD97-E7713148523A}"/>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82" name="椭圆 81">
              <a:extLst>
                <a:ext uri="{FF2B5EF4-FFF2-40B4-BE49-F238E27FC236}">
                  <a16:creationId xmlns:a16="http://schemas.microsoft.com/office/drawing/2014/main" id="{D4CA00CA-9531-4798-BB3A-654C11BC53BE}"/>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83" name="椭圆 82">
            <a:extLst>
              <a:ext uri="{FF2B5EF4-FFF2-40B4-BE49-F238E27FC236}">
                <a16:creationId xmlns:a16="http://schemas.microsoft.com/office/drawing/2014/main" id="{0CE49517-5758-41CB-8406-27036E098DC6}"/>
              </a:ext>
            </a:extLst>
          </p:cNvPr>
          <p:cNvSpPr/>
          <p:nvPr/>
        </p:nvSpPr>
        <p:spPr>
          <a:xfrm>
            <a:off x="2224309" y="2617890"/>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84" name="组合 15">
            <a:extLst>
              <a:ext uri="{FF2B5EF4-FFF2-40B4-BE49-F238E27FC236}">
                <a16:creationId xmlns:a16="http://schemas.microsoft.com/office/drawing/2014/main" id="{F465FD6A-C7E7-43DB-B19A-FC5E27214E41}"/>
              </a:ext>
            </a:extLst>
          </p:cNvPr>
          <p:cNvGrpSpPr/>
          <p:nvPr/>
        </p:nvGrpSpPr>
        <p:grpSpPr>
          <a:xfrm>
            <a:off x="2134329" y="3566786"/>
            <a:ext cx="589447" cy="606748"/>
            <a:chOff x="1463339" y="1072758"/>
            <a:chExt cx="1546058" cy="1546058"/>
          </a:xfrm>
          <a:effectLst>
            <a:outerShdw blurRad="330200" dist="215900" dir="6900000" sx="81000" sy="81000" algn="t" rotWithShape="0">
              <a:prstClr val="black">
                <a:alpha val="49000"/>
              </a:prstClr>
            </a:outerShdw>
          </a:effectLst>
        </p:grpSpPr>
        <p:sp>
          <p:nvSpPr>
            <p:cNvPr id="85" name="同心圆 16">
              <a:extLst>
                <a:ext uri="{FF2B5EF4-FFF2-40B4-BE49-F238E27FC236}">
                  <a16:creationId xmlns:a16="http://schemas.microsoft.com/office/drawing/2014/main" id="{7DCF08F2-026D-4BCD-B840-478FAC77B03B}"/>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86" name="椭圆 85">
              <a:extLst>
                <a:ext uri="{FF2B5EF4-FFF2-40B4-BE49-F238E27FC236}">
                  <a16:creationId xmlns:a16="http://schemas.microsoft.com/office/drawing/2014/main" id="{C20FCFEB-FD06-4418-84CD-2D333212F2DD}"/>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87" name="椭圆 86">
            <a:extLst>
              <a:ext uri="{FF2B5EF4-FFF2-40B4-BE49-F238E27FC236}">
                <a16:creationId xmlns:a16="http://schemas.microsoft.com/office/drawing/2014/main" id="{4D21F9C2-7FBC-469C-82B4-959F96744DB2}"/>
              </a:ext>
            </a:extLst>
          </p:cNvPr>
          <p:cNvSpPr/>
          <p:nvPr/>
        </p:nvSpPr>
        <p:spPr>
          <a:xfrm>
            <a:off x="2205994" y="3640554"/>
            <a:ext cx="446118" cy="45921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90" name="TextBox 21">
            <a:extLst>
              <a:ext uri="{FF2B5EF4-FFF2-40B4-BE49-F238E27FC236}">
                <a16:creationId xmlns:a16="http://schemas.microsoft.com/office/drawing/2014/main" id="{DD5720C1-5D8A-4C5D-8773-4C97545187C5}"/>
              </a:ext>
            </a:extLst>
          </p:cNvPr>
          <p:cNvSpPr txBox="1"/>
          <p:nvPr/>
        </p:nvSpPr>
        <p:spPr>
          <a:xfrm>
            <a:off x="2973772" y="1595090"/>
            <a:ext cx="3573460" cy="366575"/>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必须穿一套特殊的动作捕捉服。</a:t>
            </a:r>
          </a:p>
        </p:txBody>
      </p:sp>
      <p:sp>
        <p:nvSpPr>
          <p:cNvPr id="93" name="TextBox 23">
            <a:extLst>
              <a:ext uri="{FF2B5EF4-FFF2-40B4-BE49-F238E27FC236}">
                <a16:creationId xmlns:a16="http://schemas.microsoft.com/office/drawing/2014/main" id="{5F85D674-5419-419F-9A28-9AAD97A79EDB}"/>
              </a:ext>
            </a:extLst>
          </p:cNvPr>
          <p:cNvSpPr txBox="1"/>
          <p:nvPr/>
        </p:nvSpPr>
        <p:spPr>
          <a:xfrm>
            <a:off x="2973772" y="2482486"/>
            <a:ext cx="8051733" cy="782074"/>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如果对裸露的皮肤进行成像，当前的相机分辨率（</a:t>
            </a:r>
            <a:r>
              <a:rPr lang="en-US" altLang="zh-CN" b="1" dirty="0">
                <a:solidFill>
                  <a:schemeClr val="bg1">
                    <a:lumMod val="50000"/>
                  </a:schemeClr>
                </a:solidFill>
                <a:latin typeface="微软雅黑" pitchFamily="34" charset="-122"/>
                <a:ea typeface="微软雅黑" pitchFamily="34" charset="-122"/>
                <a:cs typeface="华文黑体" pitchFamily="2" charset="-122"/>
              </a:rPr>
              <a:t>4000×2160</a:t>
            </a:r>
            <a:r>
              <a:rPr lang="zh-CN" altLang="en-US" b="1" dirty="0">
                <a:solidFill>
                  <a:schemeClr val="bg1">
                    <a:lumMod val="50000"/>
                  </a:schemeClr>
                </a:solidFill>
                <a:latin typeface="微软雅黑" pitchFamily="34" charset="-122"/>
                <a:ea typeface="微软雅黑" pitchFamily="34" charset="-122"/>
                <a:cs typeface="华文黑体" pitchFamily="2" charset="-122"/>
              </a:rPr>
              <a:t>）无法从皮肤获得足够的细节。</a:t>
            </a:r>
          </a:p>
        </p:txBody>
      </p:sp>
      <p:sp>
        <p:nvSpPr>
          <p:cNvPr id="96" name="TextBox 25">
            <a:extLst>
              <a:ext uri="{FF2B5EF4-FFF2-40B4-BE49-F238E27FC236}">
                <a16:creationId xmlns:a16="http://schemas.microsoft.com/office/drawing/2014/main" id="{BF8768C2-C9F3-4853-90FA-9124C74D8C6D}"/>
              </a:ext>
            </a:extLst>
          </p:cNvPr>
          <p:cNvSpPr txBox="1"/>
          <p:nvPr/>
        </p:nvSpPr>
        <p:spPr>
          <a:xfrm>
            <a:off x="2973772" y="3697011"/>
            <a:ext cx="7635043" cy="366575"/>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关注点在与身体的运动捕捉，忽略了脸部和手部的运动捕捉</a:t>
            </a:r>
            <a:r>
              <a:rPr lang="zh-CN" altLang="en-US" sz="1200" b="1" dirty="0">
                <a:solidFill>
                  <a:schemeClr val="bg1">
                    <a:lumMod val="50000"/>
                  </a:schemeClr>
                </a:solidFill>
                <a:latin typeface="微软雅黑" pitchFamily="34" charset="-122"/>
                <a:ea typeface="微软雅黑" pitchFamily="34" charset="-122"/>
                <a:cs typeface="华文黑体" pitchFamily="2" charset="-122"/>
              </a:rPr>
              <a:t>。</a:t>
            </a:r>
          </a:p>
        </p:txBody>
      </p:sp>
      <p:sp>
        <p:nvSpPr>
          <p:cNvPr id="97" name="TextBox 26">
            <a:extLst>
              <a:ext uri="{FF2B5EF4-FFF2-40B4-BE49-F238E27FC236}">
                <a16:creationId xmlns:a16="http://schemas.microsoft.com/office/drawing/2014/main" id="{16909648-6993-4200-93C3-4BD4096DCBC9}"/>
              </a:ext>
            </a:extLst>
          </p:cNvPr>
          <p:cNvSpPr txBox="1"/>
          <p:nvPr/>
        </p:nvSpPr>
        <p:spPr>
          <a:xfrm>
            <a:off x="2266500" y="1650946"/>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98" name="TextBox 27">
            <a:extLst>
              <a:ext uri="{FF2B5EF4-FFF2-40B4-BE49-F238E27FC236}">
                <a16:creationId xmlns:a16="http://schemas.microsoft.com/office/drawing/2014/main" id="{BD5A5D86-C17B-4D20-9537-4E301BF9E489}"/>
              </a:ext>
            </a:extLst>
          </p:cNvPr>
          <p:cNvSpPr txBox="1"/>
          <p:nvPr/>
        </p:nvSpPr>
        <p:spPr>
          <a:xfrm>
            <a:off x="2219604" y="2700666"/>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99" name="TextBox 28">
            <a:extLst>
              <a:ext uri="{FF2B5EF4-FFF2-40B4-BE49-F238E27FC236}">
                <a16:creationId xmlns:a16="http://schemas.microsoft.com/office/drawing/2014/main" id="{0B4A3E12-E2FE-40F6-A675-EF81119A5190}"/>
              </a:ext>
            </a:extLst>
          </p:cNvPr>
          <p:cNvSpPr txBox="1"/>
          <p:nvPr/>
        </p:nvSpPr>
        <p:spPr>
          <a:xfrm>
            <a:off x="2201289" y="3697011"/>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03</a:t>
            </a:r>
            <a:endParaRPr lang="zh-CN" altLang="en-US" dirty="0">
              <a:solidFill>
                <a:schemeClr val="bg1"/>
              </a:solidFill>
              <a:latin typeface="DFGothic-EB" panose="02010609010101010101" pitchFamily="1" charset="-128"/>
              <a:ea typeface="DFGothic-EB" panose="02010609010101010101" pitchFamily="1" charset="-128"/>
            </a:endParaRPr>
          </a:p>
        </p:txBody>
      </p:sp>
      <p:grpSp>
        <p:nvGrpSpPr>
          <p:cNvPr id="100" name="组合 89">
            <a:extLst>
              <a:ext uri="{FF2B5EF4-FFF2-40B4-BE49-F238E27FC236}">
                <a16:creationId xmlns:a16="http://schemas.microsoft.com/office/drawing/2014/main" id="{8DE9F6D6-3401-4EAE-BE04-53FD29411BE1}"/>
              </a:ext>
            </a:extLst>
          </p:cNvPr>
          <p:cNvGrpSpPr/>
          <p:nvPr/>
        </p:nvGrpSpPr>
        <p:grpSpPr>
          <a:xfrm>
            <a:off x="2152644" y="4637417"/>
            <a:ext cx="589447" cy="606748"/>
            <a:chOff x="1463339" y="1072758"/>
            <a:chExt cx="1546058" cy="1546058"/>
          </a:xfrm>
          <a:effectLst>
            <a:outerShdw blurRad="330200" dist="215900" dir="6900000" sx="81000" sy="81000" algn="t" rotWithShape="0">
              <a:prstClr val="black">
                <a:alpha val="49000"/>
              </a:prstClr>
            </a:outerShdw>
          </a:effectLst>
        </p:grpSpPr>
        <p:sp>
          <p:nvSpPr>
            <p:cNvPr id="101" name="同心圆 91">
              <a:extLst>
                <a:ext uri="{FF2B5EF4-FFF2-40B4-BE49-F238E27FC236}">
                  <a16:creationId xmlns:a16="http://schemas.microsoft.com/office/drawing/2014/main" id="{D2E94C5C-5780-462A-AF9D-D8E577589E40}"/>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02" name="椭圆 101">
              <a:extLst>
                <a:ext uri="{FF2B5EF4-FFF2-40B4-BE49-F238E27FC236}">
                  <a16:creationId xmlns:a16="http://schemas.microsoft.com/office/drawing/2014/main" id="{66A519AF-D3E6-419A-8C20-832F52E80C11}"/>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03" name="椭圆 102">
            <a:extLst>
              <a:ext uri="{FF2B5EF4-FFF2-40B4-BE49-F238E27FC236}">
                <a16:creationId xmlns:a16="http://schemas.microsoft.com/office/drawing/2014/main" id="{A6ED2E17-7D59-40A4-9A12-F21C62FAF59F}"/>
              </a:ext>
            </a:extLst>
          </p:cNvPr>
          <p:cNvSpPr/>
          <p:nvPr/>
        </p:nvSpPr>
        <p:spPr>
          <a:xfrm>
            <a:off x="2224309" y="4711186"/>
            <a:ext cx="446118" cy="45921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106" name="TextBox 101">
            <a:extLst>
              <a:ext uri="{FF2B5EF4-FFF2-40B4-BE49-F238E27FC236}">
                <a16:creationId xmlns:a16="http://schemas.microsoft.com/office/drawing/2014/main" id="{5145485C-91A5-44BC-BD5E-E194BD7CF938}"/>
              </a:ext>
            </a:extLst>
          </p:cNvPr>
          <p:cNvSpPr txBox="1"/>
          <p:nvPr/>
        </p:nvSpPr>
        <p:spPr>
          <a:xfrm>
            <a:off x="2973772" y="4736211"/>
            <a:ext cx="7501877" cy="366575"/>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文章的数据处理是离线的，将来可以创建一个实时的版本。</a:t>
            </a:r>
          </a:p>
        </p:txBody>
      </p:sp>
      <p:sp>
        <p:nvSpPr>
          <p:cNvPr id="107" name="TextBox 102">
            <a:extLst>
              <a:ext uri="{FF2B5EF4-FFF2-40B4-BE49-F238E27FC236}">
                <a16:creationId xmlns:a16="http://schemas.microsoft.com/office/drawing/2014/main" id="{70BCA4E9-6861-429F-8A06-ACAADD903674}"/>
              </a:ext>
            </a:extLst>
          </p:cNvPr>
          <p:cNvSpPr txBox="1"/>
          <p:nvPr/>
        </p:nvSpPr>
        <p:spPr>
          <a:xfrm>
            <a:off x="2224308" y="4764797"/>
            <a:ext cx="52895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04</a:t>
            </a:r>
            <a:endParaRPr lang="zh-CN" altLang="en-US" dirty="0">
              <a:solidFill>
                <a:schemeClr val="bg1"/>
              </a:solidFill>
              <a:latin typeface="DFGothic-EB" panose="02010609010101010101" pitchFamily="1" charset="-128"/>
              <a:ea typeface="DFGothic-EB" panose="02010609010101010101" pitchFamily="1" charset="-128"/>
            </a:endParaRPr>
          </a:p>
        </p:txBody>
      </p:sp>
    </p:spTree>
    <p:extLst>
      <p:ext uri="{BB962C8B-B14F-4D97-AF65-F5344CB8AC3E}">
        <p14:creationId xmlns:p14="http://schemas.microsoft.com/office/powerpoint/2010/main" val="380357690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strVal val="2/3*#ppt_w"/>
                                          </p:val>
                                        </p:tav>
                                        <p:tav tm="100000">
                                          <p:val>
                                            <p:strVal val="#ppt_w"/>
                                          </p:val>
                                        </p:tav>
                                      </p:tavLst>
                                    </p:anim>
                                    <p:anim calcmode="lin" valueType="num">
                                      <p:cBhvr>
                                        <p:cTn id="8" dur="500" fill="hold"/>
                                        <p:tgtEl>
                                          <p:spTgt spid="76"/>
                                        </p:tgtEl>
                                        <p:attrNameLst>
                                          <p:attrName>ppt_h</p:attrName>
                                        </p:attrNameLst>
                                      </p:cBhvr>
                                      <p:tavLst>
                                        <p:tav tm="0">
                                          <p:val>
                                            <p:strVal val="2/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strVal val="4/3*#ppt_w"/>
                                          </p:val>
                                        </p:tav>
                                        <p:tav tm="100000">
                                          <p:val>
                                            <p:strVal val="#ppt_w"/>
                                          </p:val>
                                        </p:tav>
                                      </p:tavLst>
                                    </p:anim>
                                    <p:anim calcmode="lin" valueType="num">
                                      <p:cBhvr>
                                        <p:cTn id="12" dur="500" fill="hold"/>
                                        <p:tgtEl>
                                          <p:spTgt spid="7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strVal val="4/3*#ppt_w"/>
                                          </p:val>
                                        </p:tav>
                                        <p:tav tm="100000">
                                          <p:val>
                                            <p:strVal val="#ppt_w"/>
                                          </p:val>
                                        </p:tav>
                                      </p:tavLst>
                                    </p:anim>
                                    <p:anim calcmode="lin" valueType="num">
                                      <p:cBhvr>
                                        <p:cTn id="16" dur="500" fill="hold"/>
                                        <p:tgtEl>
                                          <p:spTgt spid="97"/>
                                        </p:tgtEl>
                                        <p:attrNameLst>
                                          <p:attrName>ppt_h</p:attrName>
                                        </p:attrNameLst>
                                      </p:cBhvr>
                                      <p:tavLst>
                                        <p:tav tm="0">
                                          <p:val>
                                            <p:strVal val="4/3*#ppt_h"/>
                                          </p:val>
                                        </p:tav>
                                        <p:tav tm="100000">
                                          <p:val>
                                            <p:strVal val="#ppt_h"/>
                                          </p:val>
                                        </p:tav>
                                      </p:tavLst>
                                    </p:anim>
                                  </p:childTnLst>
                                </p:cTn>
                              </p:par>
                            </p:childTnLst>
                          </p:cTn>
                        </p:par>
                        <p:par>
                          <p:cTn id="17" fill="hold">
                            <p:stCondLst>
                              <p:cond delay="500"/>
                            </p:stCondLst>
                            <p:childTnLst>
                              <p:par>
                                <p:cTn id="18" presetID="23" presetClass="entr" presetSubtype="272"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p:cTn id="20" dur="500" fill="hold"/>
                                        <p:tgtEl>
                                          <p:spTgt spid="80"/>
                                        </p:tgtEl>
                                        <p:attrNameLst>
                                          <p:attrName>ppt_w</p:attrName>
                                        </p:attrNameLst>
                                      </p:cBhvr>
                                      <p:tavLst>
                                        <p:tav tm="0">
                                          <p:val>
                                            <p:strVal val="2/3*#ppt_w"/>
                                          </p:val>
                                        </p:tav>
                                        <p:tav tm="100000">
                                          <p:val>
                                            <p:strVal val="#ppt_w"/>
                                          </p:val>
                                        </p:tav>
                                      </p:tavLst>
                                    </p:anim>
                                    <p:anim calcmode="lin" valueType="num">
                                      <p:cBhvr>
                                        <p:cTn id="21" dur="500" fill="hold"/>
                                        <p:tgtEl>
                                          <p:spTgt spid="80"/>
                                        </p:tgtEl>
                                        <p:attrNameLst>
                                          <p:attrName>ppt_h</p:attrName>
                                        </p:attrNameLst>
                                      </p:cBhvr>
                                      <p:tavLst>
                                        <p:tav tm="0">
                                          <p:val>
                                            <p:strVal val="2/3*#ppt_h"/>
                                          </p:val>
                                        </p:tav>
                                        <p:tav tm="100000">
                                          <p:val>
                                            <p:strVal val="#ppt_h"/>
                                          </p:val>
                                        </p:tav>
                                      </p:tavLst>
                                    </p:anim>
                                  </p:childTnLst>
                                </p:cTn>
                              </p:par>
                              <p:par>
                                <p:cTn id="22" presetID="23" presetClass="entr" presetSubtype="288"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p:cTn id="24" dur="500" fill="hold"/>
                                        <p:tgtEl>
                                          <p:spTgt spid="98"/>
                                        </p:tgtEl>
                                        <p:attrNameLst>
                                          <p:attrName>ppt_w</p:attrName>
                                        </p:attrNameLst>
                                      </p:cBhvr>
                                      <p:tavLst>
                                        <p:tav tm="0">
                                          <p:val>
                                            <p:strVal val="4/3*#ppt_w"/>
                                          </p:val>
                                        </p:tav>
                                        <p:tav tm="100000">
                                          <p:val>
                                            <p:strVal val="#ppt_w"/>
                                          </p:val>
                                        </p:tav>
                                      </p:tavLst>
                                    </p:anim>
                                    <p:anim calcmode="lin" valueType="num">
                                      <p:cBhvr>
                                        <p:cTn id="25" dur="500" fill="hold"/>
                                        <p:tgtEl>
                                          <p:spTgt spid="98"/>
                                        </p:tgtEl>
                                        <p:attrNameLst>
                                          <p:attrName>ppt_h</p:attrName>
                                        </p:attrNameLst>
                                      </p:cBhvr>
                                      <p:tavLst>
                                        <p:tav tm="0">
                                          <p:val>
                                            <p:strVal val="4/3*#ppt_h"/>
                                          </p:val>
                                        </p:tav>
                                        <p:tav tm="100000">
                                          <p:val>
                                            <p:strVal val="#ppt_h"/>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 calcmode="lin" valueType="num">
                                      <p:cBhvr>
                                        <p:cTn id="28" dur="500" fill="hold"/>
                                        <p:tgtEl>
                                          <p:spTgt spid="83"/>
                                        </p:tgtEl>
                                        <p:attrNameLst>
                                          <p:attrName>ppt_w</p:attrName>
                                        </p:attrNameLst>
                                      </p:cBhvr>
                                      <p:tavLst>
                                        <p:tav tm="0">
                                          <p:val>
                                            <p:strVal val="4/3*#ppt_w"/>
                                          </p:val>
                                        </p:tav>
                                        <p:tav tm="100000">
                                          <p:val>
                                            <p:strVal val="#ppt_w"/>
                                          </p:val>
                                        </p:tav>
                                      </p:tavLst>
                                    </p:anim>
                                    <p:anim calcmode="lin" valueType="num">
                                      <p:cBhvr>
                                        <p:cTn id="29" dur="500" fill="hold"/>
                                        <p:tgtEl>
                                          <p:spTgt spid="83"/>
                                        </p:tgtEl>
                                        <p:attrNameLst>
                                          <p:attrName>ppt_h</p:attrName>
                                        </p:attrNameLst>
                                      </p:cBhvr>
                                      <p:tavLst>
                                        <p:tav tm="0">
                                          <p:val>
                                            <p:strVal val="4/3*#ppt_h"/>
                                          </p:val>
                                        </p:tav>
                                        <p:tav tm="100000">
                                          <p:val>
                                            <p:strVal val="#ppt_h"/>
                                          </p:val>
                                        </p:tav>
                                      </p:tavLst>
                                    </p:anim>
                                  </p:childTnLst>
                                </p:cTn>
                              </p:par>
                            </p:childTnLst>
                          </p:cTn>
                        </p:par>
                        <p:par>
                          <p:cTn id="30" fill="hold">
                            <p:stCondLst>
                              <p:cond delay="1000"/>
                            </p:stCondLst>
                            <p:childTnLst>
                              <p:par>
                                <p:cTn id="31" presetID="23" presetClass="entr" presetSubtype="272" fill="hold"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500" fill="hold"/>
                                        <p:tgtEl>
                                          <p:spTgt spid="84"/>
                                        </p:tgtEl>
                                        <p:attrNameLst>
                                          <p:attrName>ppt_w</p:attrName>
                                        </p:attrNameLst>
                                      </p:cBhvr>
                                      <p:tavLst>
                                        <p:tav tm="0">
                                          <p:val>
                                            <p:strVal val="2/3*#ppt_w"/>
                                          </p:val>
                                        </p:tav>
                                        <p:tav tm="100000">
                                          <p:val>
                                            <p:strVal val="#ppt_w"/>
                                          </p:val>
                                        </p:tav>
                                      </p:tavLst>
                                    </p:anim>
                                    <p:anim calcmode="lin" valueType="num">
                                      <p:cBhvr>
                                        <p:cTn id="34" dur="500" fill="hold"/>
                                        <p:tgtEl>
                                          <p:spTgt spid="84"/>
                                        </p:tgtEl>
                                        <p:attrNameLst>
                                          <p:attrName>ppt_h</p:attrName>
                                        </p:attrNameLst>
                                      </p:cBhvr>
                                      <p:tavLst>
                                        <p:tav tm="0">
                                          <p:val>
                                            <p:strVal val="2/3*#ppt_h"/>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p:cTn id="37" dur="500" fill="hold"/>
                                        <p:tgtEl>
                                          <p:spTgt spid="87"/>
                                        </p:tgtEl>
                                        <p:attrNameLst>
                                          <p:attrName>ppt_w</p:attrName>
                                        </p:attrNameLst>
                                      </p:cBhvr>
                                      <p:tavLst>
                                        <p:tav tm="0">
                                          <p:val>
                                            <p:strVal val="4/3*#ppt_w"/>
                                          </p:val>
                                        </p:tav>
                                        <p:tav tm="100000">
                                          <p:val>
                                            <p:strVal val="#ppt_w"/>
                                          </p:val>
                                        </p:tav>
                                      </p:tavLst>
                                    </p:anim>
                                    <p:anim calcmode="lin" valueType="num">
                                      <p:cBhvr>
                                        <p:cTn id="38" dur="500" fill="hold"/>
                                        <p:tgtEl>
                                          <p:spTgt spid="87"/>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0"/>
                                  </p:stCondLst>
                                  <p:childTnLst>
                                    <p:set>
                                      <p:cBhvr>
                                        <p:cTn id="40" dur="1" fill="hold">
                                          <p:stCondLst>
                                            <p:cond delay="0"/>
                                          </p:stCondLst>
                                        </p:cTn>
                                        <p:tgtEl>
                                          <p:spTgt spid="99"/>
                                        </p:tgtEl>
                                        <p:attrNameLst>
                                          <p:attrName>style.visibility</p:attrName>
                                        </p:attrNameLst>
                                      </p:cBhvr>
                                      <p:to>
                                        <p:strVal val="visible"/>
                                      </p:to>
                                    </p:set>
                                    <p:anim calcmode="lin" valueType="num">
                                      <p:cBhvr>
                                        <p:cTn id="41" dur="500" fill="hold"/>
                                        <p:tgtEl>
                                          <p:spTgt spid="99"/>
                                        </p:tgtEl>
                                        <p:attrNameLst>
                                          <p:attrName>ppt_w</p:attrName>
                                        </p:attrNameLst>
                                      </p:cBhvr>
                                      <p:tavLst>
                                        <p:tav tm="0">
                                          <p:val>
                                            <p:strVal val="4/3*#ppt_w"/>
                                          </p:val>
                                        </p:tav>
                                        <p:tav tm="100000">
                                          <p:val>
                                            <p:strVal val="#ppt_w"/>
                                          </p:val>
                                        </p:tav>
                                      </p:tavLst>
                                    </p:anim>
                                    <p:anim calcmode="lin" valueType="num">
                                      <p:cBhvr>
                                        <p:cTn id="42" dur="500" fill="hold"/>
                                        <p:tgtEl>
                                          <p:spTgt spid="99"/>
                                        </p:tgtEl>
                                        <p:attrNameLst>
                                          <p:attrName>ppt_h</p:attrName>
                                        </p:attrNameLst>
                                      </p:cBhvr>
                                      <p:tavLst>
                                        <p:tav tm="0">
                                          <p:val>
                                            <p:strVal val="4/3*#ppt_h"/>
                                          </p:val>
                                        </p:tav>
                                        <p:tav tm="100000">
                                          <p:val>
                                            <p:strVal val="#ppt_h"/>
                                          </p:val>
                                        </p:tav>
                                      </p:tavLst>
                                    </p:anim>
                                  </p:childTnLst>
                                </p:cTn>
                              </p:par>
                            </p:childTnLst>
                          </p:cTn>
                        </p:par>
                        <p:par>
                          <p:cTn id="43" fill="hold">
                            <p:stCondLst>
                              <p:cond delay="1500"/>
                            </p:stCondLst>
                            <p:childTnLst>
                              <p:par>
                                <p:cTn id="44" presetID="23" presetClass="entr" presetSubtype="272" fill="hold" nodeType="afterEffect">
                                  <p:stCondLst>
                                    <p:cond delay="0"/>
                                  </p:stCondLst>
                                  <p:childTnLst>
                                    <p:set>
                                      <p:cBhvr>
                                        <p:cTn id="45" dur="1" fill="hold">
                                          <p:stCondLst>
                                            <p:cond delay="0"/>
                                          </p:stCondLst>
                                        </p:cTn>
                                        <p:tgtEl>
                                          <p:spTgt spid="100"/>
                                        </p:tgtEl>
                                        <p:attrNameLst>
                                          <p:attrName>style.visibility</p:attrName>
                                        </p:attrNameLst>
                                      </p:cBhvr>
                                      <p:to>
                                        <p:strVal val="visible"/>
                                      </p:to>
                                    </p:set>
                                    <p:anim calcmode="lin" valueType="num">
                                      <p:cBhvr>
                                        <p:cTn id="46" dur="500" fill="hold"/>
                                        <p:tgtEl>
                                          <p:spTgt spid="100"/>
                                        </p:tgtEl>
                                        <p:attrNameLst>
                                          <p:attrName>ppt_w</p:attrName>
                                        </p:attrNameLst>
                                      </p:cBhvr>
                                      <p:tavLst>
                                        <p:tav tm="0">
                                          <p:val>
                                            <p:strVal val="2/3*#ppt_w"/>
                                          </p:val>
                                        </p:tav>
                                        <p:tav tm="100000">
                                          <p:val>
                                            <p:strVal val="#ppt_w"/>
                                          </p:val>
                                        </p:tav>
                                      </p:tavLst>
                                    </p:anim>
                                    <p:anim calcmode="lin" valueType="num">
                                      <p:cBhvr>
                                        <p:cTn id="47" dur="500" fill="hold"/>
                                        <p:tgtEl>
                                          <p:spTgt spid="100"/>
                                        </p:tgtEl>
                                        <p:attrNameLst>
                                          <p:attrName>ppt_h</p:attrName>
                                        </p:attrNameLst>
                                      </p:cBhvr>
                                      <p:tavLst>
                                        <p:tav tm="0">
                                          <p:val>
                                            <p:strVal val="2/3*#ppt_h"/>
                                          </p:val>
                                        </p:tav>
                                        <p:tav tm="100000">
                                          <p:val>
                                            <p:strVal val="#ppt_h"/>
                                          </p:val>
                                        </p:tav>
                                      </p:tavLst>
                                    </p:anim>
                                  </p:childTnLst>
                                </p:cTn>
                              </p:par>
                              <p:par>
                                <p:cTn id="48" presetID="23" presetClass="entr" presetSubtype="288" fill="hold" grpId="0" nodeType="withEffect">
                                  <p:stCondLst>
                                    <p:cond delay="0"/>
                                  </p:stCondLst>
                                  <p:childTnLst>
                                    <p:set>
                                      <p:cBhvr>
                                        <p:cTn id="49" dur="1" fill="hold">
                                          <p:stCondLst>
                                            <p:cond delay="0"/>
                                          </p:stCondLst>
                                        </p:cTn>
                                        <p:tgtEl>
                                          <p:spTgt spid="103"/>
                                        </p:tgtEl>
                                        <p:attrNameLst>
                                          <p:attrName>style.visibility</p:attrName>
                                        </p:attrNameLst>
                                      </p:cBhvr>
                                      <p:to>
                                        <p:strVal val="visible"/>
                                      </p:to>
                                    </p:set>
                                    <p:anim calcmode="lin" valueType="num">
                                      <p:cBhvr>
                                        <p:cTn id="50" dur="500" fill="hold"/>
                                        <p:tgtEl>
                                          <p:spTgt spid="103"/>
                                        </p:tgtEl>
                                        <p:attrNameLst>
                                          <p:attrName>ppt_w</p:attrName>
                                        </p:attrNameLst>
                                      </p:cBhvr>
                                      <p:tavLst>
                                        <p:tav tm="0">
                                          <p:val>
                                            <p:strVal val="4/3*#ppt_w"/>
                                          </p:val>
                                        </p:tav>
                                        <p:tav tm="100000">
                                          <p:val>
                                            <p:strVal val="#ppt_w"/>
                                          </p:val>
                                        </p:tav>
                                      </p:tavLst>
                                    </p:anim>
                                    <p:anim calcmode="lin" valueType="num">
                                      <p:cBhvr>
                                        <p:cTn id="51" dur="500" fill="hold"/>
                                        <p:tgtEl>
                                          <p:spTgt spid="103"/>
                                        </p:tgtEl>
                                        <p:attrNameLst>
                                          <p:attrName>ppt_h</p:attrName>
                                        </p:attrNameLst>
                                      </p:cBhvr>
                                      <p:tavLst>
                                        <p:tav tm="0">
                                          <p:val>
                                            <p:strVal val="4/3*#ppt_h"/>
                                          </p:val>
                                        </p:tav>
                                        <p:tav tm="100000">
                                          <p:val>
                                            <p:strVal val="#ppt_h"/>
                                          </p:val>
                                        </p:tav>
                                      </p:tavLst>
                                    </p:anim>
                                  </p:childTnLst>
                                </p:cTn>
                              </p:par>
                              <p:par>
                                <p:cTn id="52" presetID="23" presetClass="entr" presetSubtype="288" fill="hold" grpId="0" nodeType="withEffect">
                                  <p:stCondLst>
                                    <p:cond delay="0"/>
                                  </p:stCondLst>
                                  <p:childTnLst>
                                    <p:set>
                                      <p:cBhvr>
                                        <p:cTn id="53" dur="1" fill="hold">
                                          <p:stCondLst>
                                            <p:cond delay="0"/>
                                          </p:stCondLst>
                                        </p:cTn>
                                        <p:tgtEl>
                                          <p:spTgt spid="107"/>
                                        </p:tgtEl>
                                        <p:attrNameLst>
                                          <p:attrName>style.visibility</p:attrName>
                                        </p:attrNameLst>
                                      </p:cBhvr>
                                      <p:to>
                                        <p:strVal val="visible"/>
                                      </p:to>
                                    </p:set>
                                    <p:anim calcmode="lin" valueType="num">
                                      <p:cBhvr>
                                        <p:cTn id="54" dur="500" fill="hold"/>
                                        <p:tgtEl>
                                          <p:spTgt spid="107"/>
                                        </p:tgtEl>
                                        <p:attrNameLst>
                                          <p:attrName>ppt_w</p:attrName>
                                        </p:attrNameLst>
                                      </p:cBhvr>
                                      <p:tavLst>
                                        <p:tav tm="0">
                                          <p:val>
                                            <p:strVal val="4/3*#ppt_w"/>
                                          </p:val>
                                        </p:tav>
                                        <p:tav tm="100000">
                                          <p:val>
                                            <p:strVal val="#ppt_w"/>
                                          </p:val>
                                        </p:tav>
                                      </p:tavLst>
                                    </p:anim>
                                    <p:anim calcmode="lin" valueType="num">
                                      <p:cBhvr>
                                        <p:cTn id="55" dur="500" fill="hold"/>
                                        <p:tgtEl>
                                          <p:spTgt spid="10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87" grpId="0" animBg="1"/>
      <p:bldP spid="97" grpId="0"/>
      <p:bldP spid="98" grpId="0"/>
      <p:bldP spid="99" grpId="0"/>
      <p:bldP spid="103" grpId="0" animBg="1"/>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2256928" y="-1172501"/>
            <a:ext cx="8255000" cy="7289800"/>
          </a:xfrm>
          <a:prstGeom prst="rect">
            <a:avLst/>
          </a:prstGeom>
          <a:noFill/>
        </p:spPr>
      </p:pic>
      <p:sp>
        <p:nvSpPr>
          <p:cNvPr id="13" name="矩形 259"/>
          <p:cNvSpPr>
            <a:spLocks noChangeArrowheads="1"/>
          </p:cNvSpPr>
          <p:nvPr/>
        </p:nvSpPr>
        <p:spPr bwMode="auto">
          <a:xfrm>
            <a:off x="5376597" y="1684251"/>
            <a:ext cx="3311691"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cap="all" dirty="0">
                <a:solidFill>
                  <a:schemeClr val="tx1">
                    <a:lumMod val="65000"/>
                    <a:lumOff val="35000"/>
                  </a:schemeClr>
                </a:solidFill>
                <a:latin typeface="Impact" panose="020B0806030902050204" pitchFamily="34" charset="0"/>
                <a:cs typeface="Arial" panose="020B0604020202020204" pitchFamily="34" charset="0"/>
              </a:rPr>
              <a:t>Thanks</a:t>
            </a:r>
            <a:r>
              <a:rPr lang="zh-CN" altLang="en-US" sz="8000" cap="all" dirty="0">
                <a:solidFill>
                  <a:schemeClr val="tx1">
                    <a:lumMod val="65000"/>
                    <a:lumOff val="35000"/>
                  </a:schemeClr>
                </a:solidFill>
                <a:latin typeface="Impact" panose="020B0806030902050204" pitchFamily="34" charset="0"/>
                <a:cs typeface="Arial" panose="020B0604020202020204" pitchFamily="34" charset="0"/>
              </a:rPr>
              <a:t>！</a:t>
            </a:r>
          </a:p>
        </p:txBody>
      </p:sp>
      <p:sp>
        <p:nvSpPr>
          <p:cNvPr id="7" name="矩形 259">
            <a:extLst>
              <a:ext uri="{FF2B5EF4-FFF2-40B4-BE49-F238E27FC236}">
                <a16:creationId xmlns:a16="http://schemas.microsoft.com/office/drawing/2014/main" id="{A60FC510-F750-4560-8457-092D29B54F27}"/>
              </a:ext>
            </a:extLst>
          </p:cNvPr>
          <p:cNvSpPr>
            <a:spLocks noChangeArrowheads="1"/>
          </p:cNvSpPr>
          <p:nvPr/>
        </p:nvSpPr>
        <p:spPr bwMode="auto">
          <a:xfrm>
            <a:off x="5586910" y="4117679"/>
            <a:ext cx="451250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800" dirty="0">
                <a:solidFill>
                  <a:schemeClr val="tx1">
                    <a:lumMod val="65000"/>
                    <a:lumOff val="35000"/>
                  </a:schemeClr>
                </a:solidFill>
                <a:cs typeface="Arial" panose="020B0604020202020204" pitchFamily="34" charset="0"/>
              </a:rPr>
              <a:t>Report Person: </a:t>
            </a:r>
            <a:r>
              <a:rPr lang="zh-CN" altLang="en-US" sz="1800" dirty="0">
                <a:solidFill>
                  <a:schemeClr val="tx1">
                    <a:lumMod val="65000"/>
                    <a:lumOff val="35000"/>
                  </a:schemeClr>
                </a:solidFill>
                <a:cs typeface="Arial" panose="020B0604020202020204" pitchFamily="34" charset="0"/>
              </a:rPr>
              <a:t>李秋惠</a:t>
            </a:r>
          </a:p>
        </p:txBody>
      </p:sp>
    </p:spTree>
    <p:extLst>
      <p:ext uri="{BB962C8B-B14F-4D97-AF65-F5344CB8AC3E}">
        <p14:creationId xmlns:p14="http://schemas.microsoft.com/office/powerpoint/2010/main" val="16833102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3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591</Words>
  <Application>Microsoft Office PowerPoint</Application>
  <PresentationFormat>宽屏</PresentationFormat>
  <Paragraphs>56</Paragraphs>
  <Slides>8</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DFGothic-EB</vt:lpstr>
      <vt:lpstr>等线</vt:lpstr>
      <vt:lpstr>宋体</vt:lpstr>
      <vt:lpstr>微软雅黑</vt:lpstr>
      <vt:lpstr>Agency FB</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liqiuhui</dc:creator>
  <cp:lastModifiedBy>秋惠 李</cp:lastModifiedBy>
  <cp:revision>85</cp:revision>
  <dcterms:created xsi:type="dcterms:W3CDTF">2021-11-23T12:37:07Z</dcterms:created>
  <dcterms:modified xsi:type="dcterms:W3CDTF">2021-11-23T13:24:50Z</dcterms:modified>
</cp:coreProperties>
</file>