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6858000" cy="9144000"/>
  <p:embeddedFontLst>
    <p:embeddedFont>
      <p:font typeface="Quattrocento Sans"/>
      <p:regular r:id="rId16"/>
      <p:bold r:id="rId17"/>
      <p:italic r:id="rId18"/>
      <p:boldItalic r:id="rId19"/>
    </p:embeddedFon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28">
          <p15:clr>
            <a:srgbClr val="A4A3A4"/>
          </p15:clr>
        </p15:guide>
        <p15:guide id="2" pos="3864">
          <p15:clr>
            <a:srgbClr val="A4A3A4"/>
          </p15:clr>
        </p15:guide>
        <p15:guide id="3" pos="7512">
          <p15:clr>
            <a:srgbClr val="A4A3A4"/>
          </p15:clr>
        </p15:guide>
        <p15:guide id="4" pos="144">
          <p15:clr>
            <a:srgbClr val="A4A3A4"/>
          </p15:clr>
        </p15:guide>
        <p15:guide id="5" orient="horz" pos="624">
          <p15:clr>
            <a:srgbClr val="A4A3A4"/>
          </p15:clr>
        </p15:guide>
        <p15:guide id="6" orient="horz" pos="4056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g64c7GUA3yr90KTYv6xJeRbdKO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8CC7BA-470F-4070-97CA-F321CC8BE5F0}">
  <a:tblStyle styleId="{B88CC7BA-470F-4070-97CA-F321CC8BE5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28" orient="horz"/>
        <p:guide pos="3864"/>
        <p:guide pos="7512"/>
        <p:guide pos="144"/>
        <p:guide pos="624" orient="horz"/>
        <p:guide pos="405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5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4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Quattrocento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889c966cd1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889c966cd1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3889c966cd1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889c966cd1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889c966cd1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3889c966cd1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6" name="Google Shape;3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2" name="Google Shape;42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3" name="Google Shape;4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b="0" i="0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8576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492312" y="3500387"/>
            <a:ext cx="9501352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b="1" lang="en-IN">
                <a:solidFill>
                  <a:schemeClr val="lt1"/>
                </a:solidFill>
              </a:rPr>
              <a:t>Supermarket-chain </a:t>
            </a:r>
            <a:br>
              <a:rPr b="1" lang="en-IN">
                <a:solidFill>
                  <a:schemeClr val="lt1"/>
                </a:solidFill>
              </a:rPr>
            </a:br>
            <a:r>
              <a:rPr b="1" lang="en-IN">
                <a:solidFill>
                  <a:schemeClr val="lt1"/>
                </a:solidFill>
              </a:rPr>
              <a:t>sales analysis</a:t>
            </a:r>
            <a:endParaRPr>
              <a:solidFill>
                <a:schemeClr val="accent4"/>
              </a:solidFill>
            </a:endParaRPr>
          </a:p>
        </p:txBody>
      </p:sp>
      <p:grpSp>
        <p:nvGrpSpPr>
          <p:cNvPr descr="Icon of chart. " id="90" name="Google Shape;90;p1"/>
          <p:cNvGrpSpPr/>
          <p:nvPr/>
        </p:nvGrpSpPr>
        <p:grpSpPr>
          <a:xfrm>
            <a:off x="5851021" y="2668943"/>
            <a:ext cx="489958" cy="492680"/>
            <a:chOff x="2025650" y="4786313"/>
            <a:chExt cx="285750" cy="287338"/>
          </a:xfrm>
        </p:grpSpPr>
        <p:sp>
          <p:nvSpPr>
            <p:cNvPr id="91" name="Google Shape;91;p1"/>
            <p:cNvSpPr/>
            <p:nvPr/>
          </p:nvSpPr>
          <p:spPr>
            <a:xfrm>
              <a:off x="2025650" y="4786313"/>
              <a:ext cx="285750" cy="287338"/>
            </a:xfrm>
            <a:custGeom>
              <a:rect b="b" l="l" r="r" t="t"/>
              <a:pathLst>
                <a:path extrusionOk="0" h="903" w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2054225" y="4843463"/>
              <a:ext cx="200025" cy="73025"/>
            </a:xfrm>
            <a:custGeom>
              <a:rect b="b" l="l" r="r" t="t"/>
              <a:pathLst>
                <a:path extrusionOk="0" h="226" w="632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93" name="Google Shape;93;p1"/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12700">
            <a:solidFill>
              <a:srgbClr val="5F020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3786673" y="5375158"/>
            <a:ext cx="461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By Yog Gupta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1963938" y="3391500"/>
            <a:ext cx="8264100" cy="1696200"/>
          </a:xfrm>
          <a:prstGeom prst="rect">
            <a:avLst/>
          </a:prstGeom>
          <a:solidFill>
            <a:srgbClr val="08576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 Tariff Impact and Rectification Analysis </a:t>
            </a:r>
            <a:endParaRPr b="1" sz="6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lang="en-IN"/>
              <a:t>Summary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838200" y="1878496"/>
            <a:ext cx="10515600" cy="3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800">
                <a:solidFill>
                  <a:schemeClr val="dk1"/>
                </a:solidFill>
              </a:rPr>
              <a:t>This presentation shows how newly imposed U.S. tariffs could affect Indian export categories and how much of the loss can be </a:t>
            </a:r>
            <a:r>
              <a:rPr b="1" lang="en-IN" sz="2800">
                <a:solidFill>
                  <a:schemeClr val="dk1"/>
                </a:solidFill>
              </a:rPr>
              <a:t>absorbed</a:t>
            </a:r>
            <a:r>
              <a:rPr lang="en-IN" sz="2800">
                <a:solidFill>
                  <a:schemeClr val="dk1"/>
                </a:solidFill>
              </a:rPr>
              <a:t> or </a:t>
            </a:r>
            <a:r>
              <a:rPr b="1" lang="en-IN" sz="2800">
                <a:solidFill>
                  <a:schemeClr val="dk1"/>
                </a:solidFill>
              </a:rPr>
              <a:t>recovered</a:t>
            </a:r>
            <a:r>
              <a:rPr lang="en-IN" sz="2800">
                <a:solidFill>
                  <a:schemeClr val="dk1"/>
                </a:solidFill>
              </a:rPr>
              <a:t> using policy, operational and demand‑side levers. The workflow combines </a:t>
            </a:r>
            <a:r>
              <a:rPr b="1" lang="en-IN" sz="2800">
                <a:solidFill>
                  <a:schemeClr val="dk1"/>
                </a:solidFill>
              </a:rPr>
              <a:t>time‑series regression (XGBoost/XGBRegressor)</a:t>
            </a:r>
            <a:r>
              <a:rPr lang="en-IN" sz="2800">
                <a:solidFill>
                  <a:schemeClr val="dk1"/>
                </a:solidFill>
              </a:rPr>
              <a:t> with an </a:t>
            </a:r>
            <a:r>
              <a:rPr b="1" lang="en-IN" sz="2800">
                <a:solidFill>
                  <a:schemeClr val="dk1"/>
                </a:solidFill>
              </a:rPr>
              <a:t>economics layer (elasticity + pass‑through)</a:t>
            </a:r>
            <a:r>
              <a:rPr lang="en-IN" sz="2800">
                <a:solidFill>
                  <a:schemeClr val="dk1"/>
                </a:solidFill>
              </a:rPr>
              <a:t> and </a:t>
            </a:r>
            <a:r>
              <a:rPr b="1" lang="en-IN" sz="2800">
                <a:solidFill>
                  <a:schemeClr val="dk1"/>
                </a:solidFill>
              </a:rPr>
              <a:t>quantified levers</a:t>
            </a:r>
            <a:r>
              <a:rPr lang="en-IN" sz="2800">
                <a:solidFill>
                  <a:schemeClr val="dk1"/>
                </a:solidFill>
              </a:rPr>
              <a:t> (rebates, cost savings, loyalty/bundling, etc.).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228595" y="1581912"/>
            <a:ext cx="4461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The India’s yearly exports to US are categorised in 9 categories as shown here. 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In the year 2021-22, an </a:t>
            </a:r>
            <a:r>
              <a:rPr b="1" lang="en-IN" sz="1800">
                <a:solidFill>
                  <a:schemeClr val="dk1"/>
                </a:solidFill>
              </a:rPr>
              <a:t>outlier </a:t>
            </a:r>
            <a:r>
              <a:rPr lang="en-IN" sz="1800">
                <a:solidFill>
                  <a:schemeClr val="dk1"/>
                </a:solidFill>
              </a:rPr>
              <a:t>was observed in some sectors. Probably due to market opening after the COVID 1st wave.</a:t>
            </a:r>
            <a:br>
              <a:rPr lang="en-IN" sz="1800">
                <a:solidFill>
                  <a:schemeClr val="dk1"/>
                </a:solidFill>
              </a:rPr>
            </a:br>
            <a:br>
              <a:rPr lang="en-IN" sz="1800">
                <a:solidFill>
                  <a:schemeClr val="dk1"/>
                </a:solidFill>
              </a:rPr>
            </a:br>
            <a:r>
              <a:rPr lang="en-IN" sz="1800">
                <a:solidFill>
                  <a:schemeClr val="dk1"/>
                </a:solidFill>
              </a:rPr>
              <a:t>The trade values for each sector in 2021-22 were replaced with average of previous 3 years data of respective sectors.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1470924" y="184438"/>
            <a:ext cx="8541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Yearly exports by category</a:t>
            </a:r>
            <a:endParaRPr sz="4400"/>
          </a:p>
        </p:txBody>
      </p:sp>
      <p:pic>
        <p:nvPicPr>
          <p:cNvPr id="110" name="Google Shape;11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4083" y="1722178"/>
            <a:ext cx="7137916" cy="3947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889c966cd1_0_30"/>
          <p:cNvSpPr txBox="1"/>
          <p:nvPr>
            <p:ph type="title"/>
          </p:nvPr>
        </p:nvSpPr>
        <p:spPr>
          <a:xfrm>
            <a:off x="3972000" y="227325"/>
            <a:ext cx="42480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Cleaned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/>
              <a:t>(Data after the outlier removal)</a:t>
            </a:r>
            <a:endParaRPr sz="1100"/>
          </a:p>
        </p:txBody>
      </p:sp>
      <p:sp>
        <p:nvSpPr>
          <p:cNvPr id="117" name="Google Shape;117;g3889c966cd1_0_30"/>
          <p:cNvSpPr txBox="1"/>
          <p:nvPr>
            <p:ph idx="1" type="body"/>
          </p:nvPr>
        </p:nvSpPr>
        <p:spPr>
          <a:xfrm>
            <a:off x="548075" y="3061600"/>
            <a:ext cx="3914100" cy="216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The outlier removal resulted in some clear insights, like the rapid surge of demands in a few sectors while others nearly flatlined.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590"/>
          </a:p>
        </p:txBody>
      </p:sp>
      <p:pic>
        <p:nvPicPr>
          <p:cNvPr id="118" name="Google Shape;118;g3889c966cd1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175" y="1811275"/>
            <a:ext cx="7448550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title"/>
          </p:nvPr>
        </p:nvSpPr>
        <p:spPr>
          <a:xfrm>
            <a:off x="911550" y="990600"/>
            <a:ext cx="4399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IN" sz="4400"/>
              <a:t>The average sectoral growth per year </a:t>
            </a:r>
            <a:endParaRPr sz="4400"/>
          </a:p>
        </p:txBody>
      </p:sp>
      <p:sp>
        <p:nvSpPr>
          <p:cNvPr id="124" name="Google Shape;124;p4"/>
          <p:cNvSpPr txBox="1"/>
          <p:nvPr>
            <p:ph idx="1" type="body"/>
          </p:nvPr>
        </p:nvSpPr>
        <p:spPr>
          <a:xfrm>
            <a:off x="945000" y="3836250"/>
            <a:ext cx="4332900" cy="26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The average growth rate from FY 2016 to FY 2024 could exceed to more than 40%.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IN" sz="1800">
                <a:latin typeface="Arial"/>
                <a:ea typeface="Arial"/>
                <a:cs typeface="Arial"/>
                <a:sym typeface="Arial"/>
              </a:rPr>
              <a:t> E&amp;SW sector comprising Electronics goods  shows maximum growth followed by Engineering products and Chemicals.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4100" y="895350"/>
            <a:ext cx="5715000" cy="56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889c966cd1_0_13"/>
          <p:cNvSpPr txBox="1"/>
          <p:nvPr>
            <p:ph type="title"/>
          </p:nvPr>
        </p:nvSpPr>
        <p:spPr>
          <a:xfrm>
            <a:off x="2014200" y="285025"/>
            <a:ext cx="8163600" cy="940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/>
              <a:t>Exports comparison for FY 2025</a:t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/>
              <a:t>(Predicted using XGBoost. Based on elasticity of each sector)</a:t>
            </a:r>
            <a:endParaRPr sz="1200"/>
          </a:p>
        </p:txBody>
      </p:sp>
      <p:pic>
        <p:nvPicPr>
          <p:cNvPr id="132" name="Google Shape;132;g3889c966cd1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223" y="1529631"/>
            <a:ext cx="10525549" cy="5224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>
            <p:ph type="title"/>
          </p:nvPr>
        </p:nvSpPr>
        <p:spPr>
          <a:xfrm>
            <a:off x="1425900" y="356775"/>
            <a:ext cx="93402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IN" sz="4400"/>
              <a:t>Estimated Impact on each sector</a:t>
            </a:r>
            <a:endParaRPr sz="4400"/>
          </a:p>
        </p:txBody>
      </p:sp>
      <p:sp>
        <p:nvSpPr>
          <p:cNvPr id="138" name="Google Shape;138;p5"/>
          <p:cNvSpPr txBox="1"/>
          <p:nvPr>
            <p:ph idx="1" type="body"/>
          </p:nvPr>
        </p:nvSpPr>
        <p:spPr>
          <a:xfrm>
            <a:off x="2710525" y="4466450"/>
            <a:ext cx="71151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900">
                <a:latin typeface="Arial"/>
                <a:ea typeface="Arial"/>
                <a:cs typeface="Arial"/>
                <a:sym typeface="Arial"/>
              </a:rPr>
              <a:t>Total </a:t>
            </a:r>
            <a:r>
              <a:rPr lang="en-IN" sz="1900">
                <a:latin typeface="Arial"/>
                <a:ea typeface="Arial"/>
                <a:cs typeface="Arial"/>
                <a:sym typeface="Arial"/>
              </a:rPr>
              <a:t>estimated </a:t>
            </a:r>
            <a:r>
              <a:rPr lang="en-IN" sz="1900">
                <a:latin typeface="Arial"/>
                <a:ea typeface="Arial"/>
                <a:cs typeface="Arial"/>
                <a:sym typeface="Arial"/>
              </a:rPr>
              <a:t>impact can go </a:t>
            </a:r>
            <a:r>
              <a:rPr lang="en-IN" sz="1900">
                <a:latin typeface="Arial"/>
                <a:ea typeface="Arial"/>
                <a:cs typeface="Arial"/>
                <a:sym typeface="Arial"/>
              </a:rPr>
              <a:t>up to</a:t>
            </a:r>
            <a:r>
              <a:rPr lang="en-IN" sz="1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900">
                <a:latin typeface="Arial"/>
                <a:ea typeface="Arial"/>
                <a:cs typeface="Arial"/>
                <a:sym typeface="Arial"/>
              </a:rPr>
              <a:t>$37238 </a:t>
            </a:r>
            <a:r>
              <a:rPr lang="en-IN" sz="1900">
                <a:latin typeface="Arial"/>
                <a:ea typeface="Arial"/>
                <a:cs typeface="Arial"/>
                <a:sym typeface="Arial"/>
              </a:rPr>
              <a:t>Million USD. </a:t>
            </a:r>
            <a:endParaRPr sz="1700"/>
          </a:p>
        </p:txBody>
      </p:sp>
      <p:graphicFrame>
        <p:nvGraphicFramePr>
          <p:cNvPr id="139" name="Google Shape;139;p5"/>
          <p:cNvGraphicFramePr/>
          <p:nvPr/>
        </p:nvGraphicFramePr>
        <p:xfrm>
          <a:off x="2710475" y="48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{B88CC7BA-470F-4070-97CA-F321CC8BE5F0}</a:tableStyleId>
              </a:tblPr>
              <a:tblGrid>
                <a:gridCol w="3557600"/>
                <a:gridCol w="35576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Most affected: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Engineering sector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 $10780 Million USD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E &amp; SW Products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 $ 7077 Million USD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Textiles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$ 5886 Million USD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0" name="Google Shape;14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376" y="1182374"/>
            <a:ext cx="8627401" cy="32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>
            <p:ph type="title"/>
          </p:nvPr>
        </p:nvSpPr>
        <p:spPr>
          <a:xfrm>
            <a:off x="1988825" y="0"/>
            <a:ext cx="821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IN" sz="4400"/>
              <a:t>Loss Recovery</a:t>
            </a:r>
            <a:endParaRPr sz="4400"/>
          </a:p>
        </p:txBody>
      </p:sp>
      <p:pic>
        <p:nvPicPr>
          <p:cNvPr id="146" name="Google Shape;14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925" y="880800"/>
            <a:ext cx="8214126" cy="4075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7" name="Google Shape;147;p6"/>
          <p:cNvGraphicFramePr/>
          <p:nvPr/>
        </p:nvGraphicFramePr>
        <p:xfrm>
          <a:off x="952488" y="51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{B88CC7BA-470F-4070-97CA-F321CC8BE5F0}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Tariff impact before </a:t>
                      </a:r>
                      <a:r>
                        <a:rPr b="1" lang="en-IN"/>
                        <a:t>absorption</a:t>
                      </a:r>
                      <a:r>
                        <a:rPr b="1" lang="en-IN"/>
                        <a:t> levers: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Forecast post applying absorption levers: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66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1200">
                          <a:solidFill>
                            <a:schemeClr val="dk1"/>
                          </a:solidFill>
                        </a:rPr>
                        <a:t>Baseline </a:t>
                      </a:r>
                      <a:r>
                        <a:rPr lang="en-IN" sz="1200">
                          <a:solidFill>
                            <a:schemeClr val="dk1"/>
                          </a:solidFill>
                        </a:rPr>
                        <a:t>FY 2025</a:t>
                      </a:r>
                      <a:r>
                        <a:rPr lang="en-IN" sz="1200">
                          <a:solidFill>
                            <a:schemeClr val="dk1"/>
                          </a:solidFill>
                        </a:rPr>
                        <a:t> (no tariff): $10,812M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1200">
                          <a:solidFill>
                            <a:schemeClr val="dk1"/>
                          </a:solidFill>
                        </a:rPr>
                        <a:t>Loss avoided (“business saved”) vs tariff‑only: $2,283M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chemeClr val="dk1"/>
                          </a:solidFill>
                        </a:rPr>
                        <a:t>Tariff‑only projection: $4,900M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1200">
                          <a:solidFill>
                            <a:schemeClr val="dk1"/>
                          </a:solidFill>
                        </a:rPr>
                        <a:t>% of tariff loss recovered: 38.6%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chemeClr val="dk1"/>
                          </a:solidFill>
                        </a:rPr>
                        <a:t>Loss without levers: $5,912M (−54.7% vs baseline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1200">
                          <a:solidFill>
                            <a:schemeClr val="dk1"/>
                          </a:solidFill>
                        </a:rPr>
                        <a:t>Final vs baseline: −33.6% (i.e., at 66.4% of baseline)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5763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2"/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54" name="Google Shape;154;p12"/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" name="Google Shape;155;p12"/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56" name="Google Shape;156;p12"/>
          <p:cNvSpPr txBox="1"/>
          <p:nvPr>
            <p:ph type="ctrTitle"/>
          </p:nvPr>
        </p:nvSpPr>
        <p:spPr>
          <a:xfrm>
            <a:off x="1524000" y="2930403"/>
            <a:ext cx="9144000" cy="997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</a:pPr>
            <a:r>
              <a:rPr b="1" lang="en-IN" sz="7200">
                <a:solidFill>
                  <a:schemeClr val="lt1"/>
                </a:solidFill>
              </a:rPr>
              <a:t>Thank You</a:t>
            </a:r>
            <a:endParaRPr sz="72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73">
      <a:dk1>
        <a:srgbClr val="000000"/>
      </a:dk1>
      <a:lt1>
        <a:srgbClr val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2025-04-29T02:55:46Z</dcterms:created>
  <dc:creator>Yog Gupta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