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5"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318" autoAdjust="0"/>
  </p:normalViewPr>
  <p:slideViewPr>
    <p:cSldViewPr snapToGrid="0">
      <p:cViewPr varScale="1">
        <p:scale>
          <a:sx n="71" d="100"/>
          <a:sy n="71"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3A9CA0-78E6-496F-AD52-6EE8681F28F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248625624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3A9CA0-78E6-496F-AD52-6EE8681F28F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383432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3A9CA0-78E6-496F-AD52-6EE8681F28F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21D6-3EC0-408A-A3DC-AC16ABC33AA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392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3A9CA0-78E6-496F-AD52-6EE8681F28F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3678508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3A9CA0-78E6-496F-AD52-6EE8681F28F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21D6-3EC0-408A-A3DC-AC16ABC33A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196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3A9CA0-78E6-496F-AD52-6EE8681F28F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1435329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A9CA0-78E6-496F-AD52-6EE8681F28F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523621739"/>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A9CA0-78E6-496F-AD52-6EE8681F28F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129851803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A9CA0-78E6-496F-AD52-6EE8681F28F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282751339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3A9CA0-78E6-496F-AD52-6EE8681F28F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303399209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3A9CA0-78E6-496F-AD52-6EE8681F28FD}"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248285109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3A9CA0-78E6-496F-AD52-6EE8681F28FD}" type="datetimeFigureOut">
              <a:rPr lang="en-IN" smtClean="0"/>
              <a:t>31-05-2023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348642452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A9CA0-78E6-496F-AD52-6EE8681F28FD}" type="datetimeFigureOut">
              <a:rPr lang="en-IN" smtClean="0"/>
              <a:t>31-05-2023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343822466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A9CA0-78E6-496F-AD52-6EE8681F28FD}" type="datetimeFigureOut">
              <a:rPr lang="en-IN" smtClean="0"/>
              <a:t>31-05-2023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258021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3A9CA0-78E6-496F-AD52-6EE8681F28FD}"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304925985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3A9CA0-78E6-496F-AD52-6EE8681F28FD}"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A21D6-3EC0-408A-A3DC-AC16ABC33AA6}" type="slidenum">
              <a:rPr lang="en-IN" smtClean="0"/>
              <a:t>‹#›</a:t>
            </a:fld>
            <a:endParaRPr lang="en-IN"/>
          </a:p>
        </p:txBody>
      </p:sp>
    </p:spTree>
    <p:extLst>
      <p:ext uri="{BB962C8B-B14F-4D97-AF65-F5344CB8AC3E}">
        <p14:creationId xmlns:p14="http://schemas.microsoft.com/office/powerpoint/2010/main" val="35967283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3A9CA0-78E6-496F-AD52-6EE8681F28FD}" type="datetimeFigureOut">
              <a:rPr lang="en-IN" smtClean="0"/>
              <a:t>31-05-2023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7A21D6-3EC0-408A-A3DC-AC16ABC33AA6}" type="slidenum">
              <a:rPr lang="en-IN" smtClean="0"/>
              <a:t>‹#›</a:t>
            </a:fld>
            <a:endParaRPr lang="en-IN"/>
          </a:p>
        </p:txBody>
      </p:sp>
    </p:spTree>
    <p:extLst>
      <p:ext uri="{BB962C8B-B14F-4D97-AF65-F5344CB8AC3E}">
        <p14:creationId xmlns:p14="http://schemas.microsoft.com/office/powerpoint/2010/main" val="4207099537"/>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zendesk.com/solutions/complaint-management/" TargetMode="External"/><Relationship Id="rId2" Type="http://schemas.openxmlformats.org/officeDocument/2006/relationships/hyperlink" Target="https://www.oracle.com/cx/service/complaints-management/" TargetMode="External"/><Relationship Id="rId1" Type="http://schemas.openxmlformats.org/officeDocument/2006/relationships/slideLayout" Target="../slideLayouts/slideLayout7.xml"/><Relationship Id="rId5" Type="http://schemas.openxmlformats.org/officeDocument/2006/relationships/hyperlink" Target="https://www.salesforce.com/products/service-cloud/features/complaint-management/" TargetMode="External"/><Relationship Id="rId4" Type="http://schemas.openxmlformats.org/officeDocument/2006/relationships/hyperlink" Target="https://freshdesk.com/customer-service/complaint-managem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A58B-E7AB-4CAA-B0D1-21B589646E8D}"/>
              </a:ext>
            </a:extLst>
          </p:cNvPr>
          <p:cNvSpPr>
            <a:spLocks noGrp="1"/>
          </p:cNvSpPr>
          <p:nvPr>
            <p:ph type="title"/>
          </p:nvPr>
        </p:nvSpPr>
        <p:spPr>
          <a:xfrm>
            <a:off x="1478612" y="406351"/>
            <a:ext cx="8596668" cy="132080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SENGUNTHAR COLLEGE OF ENGINEERING </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COMPLAINT MANAGEMENT SYSTEM</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74CCEA-3A36-4138-9EBD-4EF63C89FEEF}"/>
              </a:ext>
            </a:extLst>
          </p:cNvPr>
          <p:cNvSpPr>
            <a:spLocks noGrp="1"/>
          </p:cNvSpPr>
          <p:nvPr>
            <p:ph sz="half" idx="1"/>
          </p:nvPr>
        </p:nvSpPr>
        <p:spPr>
          <a:xfrm>
            <a:off x="795527" y="1770791"/>
            <a:ext cx="4620530" cy="4227540"/>
          </a:xfrm>
        </p:spPr>
        <p:txBody>
          <a:bodyPr>
            <a:normAutofit fontScale="55000" lnSpcReduction="20000"/>
          </a:bodyPr>
          <a:lstStyle/>
          <a:p>
            <a:pPr marL="0" indent="0">
              <a:lnSpc>
                <a:spcPct val="100000"/>
              </a:lnSpc>
              <a:spcBef>
                <a:spcPts val="100"/>
              </a:spcBef>
              <a:buNone/>
            </a:pPr>
            <a:r>
              <a:rPr lang="en-US" sz="5100" dirty="0">
                <a:latin typeface="Times New Roman" panose="02020603050405020304" pitchFamily="18" charset="0"/>
                <a:cs typeface="Times New Roman" panose="02020603050405020304" pitchFamily="18" charset="0"/>
              </a:rPr>
              <a:t>                                                                      </a:t>
            </a:r>
          </a:p>
          <a:p>
            <a:pPr marL="0" indent="0">
              <a:lnSpc>
                <a:spcPct val="100000"/>
              </a:lnSpc>
              <a:spcBef>
                <a:spcPts val="100"/>
              </a:spcBef>
              <a:buNone/>
            </a:pPr>
            <a:r>
              <a:rPr lang="en-US" sz="5100" dirty="0">
                <a:latin typeface="Times New Roman" panose="02020603050405020304" pitchFamily="18" charset="0"/>
                <a:cs typeface="Times New Roman" panose="02020603050405020304" pitchFamily="18" charset="0"/>
              </a:rPr>
              <a:t>                                                             </a:t>
            </a:r>
            <a:endParaRPr lang="en-US" sz="1400" b="1" spc="-25" dirty="0">
              <a:latin typeface="Times New Roman"/>
              <a:cs typeface="Times New Roman"/>
            </a:endParaRPr>
          </a:p>
          <a:p>
            <a:pPr marL="0" indent="0">
              <a:lnSpc>
                <a:spcPct val="100000"/>
              </a:lnSpc>
              <a:spcBef>
                <a:spcPts val="100"/>
              </a:spcBef>
              <a:buNone/>
            </a:pPr>
            <a:endParaRPr lang="en-US" sz="1400" b="1" spc="-25" dirty="0">
              <a:latin typeface="Times New Roman"/>
              <a:cs typeface="Times New Roman"/>
            </a:endParaRPr>
          </a:p>
          <a:p>
            <a:pPr marL="58419">
              <a:lnSpc>
                <a:spcPct val="100000"/>
              </a:lnSpc>
              <a:spcBef>
                <a:spcPts val="100"/>
              </a:spcBef>
            </a:pPr>
            <a:endParaRPr lang="en-US" sz="1400" b="1" spc="-25" dirty="0">
              <a:latin typeface="Times New Roman"/>
              <a:cs typeface="Times New Roman"/>
            </a:endParaRPr>
          </a:p>
          <a:p>
            <a:pPr marL="58419">
              <a:lnSpc>
                <a:spcPct val="100000"/>
              </a:lnSpc>
              <a:spcBef>
                <a:spcPts val="100"/>
              </a:spcBef>
            </a:pPr>
            <a:endParaRPr lang="en-US" sz="1400" b="1" spc="-25" dirty="0">
              <a:latin typeface="Times New Roman"/>
              <a:cs typeface="Times New Roman"/>
            </a:endParaRPr>
          </a:p>
          <a:p>
            <a:pPr marL="0" indent="0">
              <a:lnSpc>
                <a:spcPct val="100000"/>
              </a:lnSpc>
              <a:spcBef>
                <a:spcPts val="100"/>
              </a:spcBef>
              <a:buNone/>
            </a:pPr>
            <a:endParaRPr lang="en-US" sz="1400" b="1" spc="-25" dirty="0">
              <a:latin typeface="Times New Roman"/>
              <a:cs typeface="Times New Roman"/>
            </a:endParaRPr>
          </a:p>
          <a:p>
            <a:pPr marL="0" marR="5080" indent="0">
              <a:lnSpc>
                <a:spcPct val="151200"/>
              </a:lnSpc>
              <a:spcBef>
                <a:spcPts val="100"/>
              </a:spcBef>
              <a:buNone/>
            </a:pPr>
            <a:endParaRPr lang="en-IN" spc="-5" dirty="0">
              <a:latin typeface="Times New Roman"/>
              <a:cs typeface="Times New Roman"/>
            </a:endParaRPr>
          </a:p>
          <a:p>
            <a:pPr marL="0" marR="5080" indent="0">
              <a:lnSpc>
                <a:spcPct val="151200"/>
              </a:lnSpc>
              <a:spcBef>
                <a:spcPts val="100"/>
              </a:spcBef>
              <a:buNone/>
            </a:pPr>
            <a:endParaRPr lang="en-IN" sz="6000" b="1" spc="-25" dirty="0">
              <a:latin typeface="Times New Roman"/>
              <a:cs typeface="Times New Roman"/>
            </a:endParaRPr>
          </a:p>
          <a:p>
            <a:pPr marL="0" marR="5080" indent="0">
              <a:lnSpc>
                <a:spcPct val="151200"/>
              </a:lnSpc>
              <a:spcBef>
                <a:spcPts val="100"/>
              </a:spcBef>
              <a:buNone/>
            </a:pPr>
            <a:r>
              <a:rPr lang="en-IN" sz="3800" spc="-5" dirty="0">
                <a:latin typeface="Times New Roman"/>
                <a:cs typeface="Times New Roman"/>
              </a:rPr>
              <a:t> PR</a:t>
            </a:r>
            <a:r>
              <a:rPr lang="en-IN" sz="3800" spc="-15" dirty="0">
                <a:latin typeface="Times New Roman"/>
                <a:cs typeface="Times New Roman"/>
              </a:rPr>
              <a:t>O</a:t>
            </a:r>
            <a:r>
              <a:rPr lang="en-IN" sz="3800" spc="5" dirty="0">
                <a:latin typeface="Times New Roman"/>
                <a:cs typeface="Times New Roman"/>
              </a:rPr>
              <a:t>J</a:t>
            </a:r>
            <a:r>
              <a:rPr lang="en-IN" sz="3800" spc="-5" dirty="0">
                <a:latin typeface="Times New Roman"/>
                <a:cs typeface="Times New Roman"/>
              </a:rPr>
              <a:t>ECT</a:t>
            </a:r>
            <a:r>
              <a:rPr lang="en-IN" sz="3800" spc="-120" dirty="0">
                <a:latin typeface="Times New Roman"/>
                <a:cs typeface="Times New Roman"/>
              </a:rPr>
              <a:t> </a:t>
            </a:r>
            <a:r>
              <a:rPr lang="en-IN" sz="3800" spc="-15" dirty="0">
                <a:latin typeface="Times New Roman"/>
                <a:cs typeface="Times New Roman"/>
              </a:rPr>
              <a:t>G</a:t>
            </a:r>
            <a:r>
              <a:rPr lang="en-IN" sz="3800" spc="-5" dirty="0">
                <a:latin typeface="Times New Roman"/>
                <a:cs typeface="Times New Roman"/>
              </a:rPr>
              <a:t>U</a:t>
            </a:r>
            <a:r>
              <a:rPr lang="en-IN" sz="3800" spc="-15" dirty="0">
                <a:latin typeface="Times New Roman"/>
                <a:cs typeface="Times New Roman"/>
              </a:rPr>
              <a:t>I</a:t>
            </a:r>
            <a:r>
              <a:rPr lang="en-IN" sz="3800" spc="-5" dirty="0">
                <a:latin typeface="Times New Roman"/>
                <a:cs typeface="Times New Roman"/>
              </a:rPr>
              <a:t>DE:</a:t>
            </a:r>
          </a:p>
          <a:p>
            <a:pPr marL="0" marR="5080" indent="0">
              <a:lnSpc>
                <a:spcPct val="151200"/>
              </a:lnSpc>
              <a:spcBef>
                <a:spcPts val="100"/>
              </a:spcBef>
              <a:buNone/>
            </a:pPr>
            <a:r>
              <a:rPr lang="en-IN" sz="3800" dirty="0">
                <a:latin typeface="Times New Roman"/>
                <a:cs typeface="Times New Roman"/>
              </a:rPr>
              <a:t>M</a:t>
            </a:r>
            <a:r>
              <a:rPr lang="en-IN" sz="3800" spc="-30" dirty="0">
                <a:latin typeface="Times New Roman"/>
                <a:cs typeface="Times New Roman"/>
              </a:rPr>
              <a:t>r</a:t>
            </a:r>
            <a:r>
              <a:rPr lang="en-IN" sz="3800" spc="-20" dirty="0">
                <a:latin typeface="Times New Roman"/>
                <a:cs typeface="Times New Roman"/>
              </a:rPr>
              <a:t>. </a:t>
            </a:r>
            <a:r>
              <a:rPr lang="en-IN" sz="3800" spc="-300" dirty="0">
                <a:latin typeface="Times New Roman"/>
                <a:cs typeface="Times New Roman"/>
              </a:rPr>
              <a:t>M </a:t>
            </a:r>
            <a:r>
              <a:rPr lang="en-IN" sz="3800" spc="-20" dirty="0">
                <a:latin typeface="Times New Roman"/>
                <a:cs typeface="Times New Roman"/>
              </a:rPr>
              <a:t>. KARTHIKEYAN </a:t>
            </a:r>
            <a:r>
              <a:rPr lang="en-IN" sz="3800" spc="-114" dirty="0">
                <a:latin typeface="Times New Roman"/>
                <a:cs typeface="Times New Roman"/>
              </a:rPr>
              <a:t> </a:t>
            </a:r>
            <a:r>
              <a:rPr lang="en-IN" sz="3800" dirty="0">
                <a:latin typeface="Times New Roman"/>
                <a:cs typeface="Times New Roman"/>
              </a:rPr>
              <a:t>M</a:t>
            </a:r>
            <a:r>
              <a:rPr lang="en-IN" sz="3800" spc="-15" dirty="0">
                <a:latin typeface="Times New Roman"/>
                <a:cs typeface="Times New Roman"/>
              </a:rPr>
              <a:t>.</a:t>
            </a:r>
            <a:r>
              <a:rPr lang="en-IN" sz="3800" spc="-30" dirty="0">
                <a:latin typeface="Times New Roman"/>
                <a:cs typeface="Times New Roman"/>
              </a:rPr>
              <a:t>E</a:t>
            </a:r>
            <a:r>
              <a:rPr lang="en-IN" sz="3800" spc="-20" dirty="0">
                <a:latin typeface="Times New Roman"/>
                <a:cs typeface="Times New Roman"/>
              </a:rPr>
              <a:t>.</a:t>
            </a:r>
            <a:r>
              <a:rPr lang="en-IN" sz="3800" dirty="0">
                <a:latin typeface="Times New Roman"/>
                <a:cs typeface="Times New Roman"/>
              </a:rPr>
              <a:t>,                                AS</a:t>
            </a:r>
            <a:r>
              <a:rPr lang="en-IN" sz="3800" spc="5" dirty="0">
                <a:latin typeface="Times New Roman"/>
                <a:cs typeface="Times New Roman"/>
              </a:rPr>
              <a:t>SOCIATE</a:t>
            </a:r>
            <a:r>
              <a:rPr lang="en-IN" sz="3800" spc="-95" dirty="0">
                <a:latin typeface="Times New Roman"/>
                <a:cs typeface="Times New Roman"/>
              </a:rPr>
              <a:t> </a:t>
            </a:r>
            <a:r>
              <a:rPr lang="en-IN" sz="3800" dirty="0">
                <a:latin typeface="Times New Roman"/>
                <a:cs typeface="Times New Roman"/>
              </a:rPr>
              <a:t>PR</a:t>
            </a:r>
            <a:r>
              <a:rPr lang="en-IN" sz="3800" spc="-15" dirty="0">
                <a:latin typeface="Times New Roman"/>
                <a:cs typeface="Times New Roman"/>
              </a:rPr>
              <a:t>O</a:t>
            </a:r>
            <a:r>
              <a:rPr lang="en-IN" sz="3800" dirty="0">
                <a:latin typeface="Times New Roman"/>
                <a:cs typeface="Times New Roman"/>
              </a:rPr>
              <a:t>FE</a:t>
            </a:r>
            <a:r>
              <a:rPr lang="en-IN" sz="3800" spc="5" dirty="0">
                <a:latin typeface="Times New Roman"/>
                <a:cs typeface="Times New Roman"/>
              </a:rPr>
              <a:t>S</a:t>
            </a:r>
            <a:r>
              <a:rPr lang="en-IN" sz="3800" dirty="0">
                <a:latin typeface="Times New Roman"/>
                <a:cs typeface="Times New Roman"/>
              </a:rPr>
              <a:t>S</a:t>
            </a:r>
            <a:r>
              <a:rPr lang="en-IN" sz="3800" spc="-15" dirty="0">
                <a:latin typeface="Times New Roman"/>
                <a:cs typeface="Times New Roman"/>
              </a:rPr>
              <a:t>O</a:t>
            </a:r>
            <a:r>
              <a:rPr lang="en-IN" sz="3800" dirty="0">
                <a:latin typeface="Times New Roman"/>
                <a:cs typeface="Times New Roman"/>
              </a:rPr>
              <a:t>R, </a:t>
            </a:r>
            <a:r>
              <a:rPr lang="en-IN" sz="3800" spc="-5" dirty="0">
                <a:latin typeface="Times New Roman"/>
                <a:cs typeface="Times New Roman"/>
              </a:rPr>
              <a:t>I</a:t>
            </a:r>
            <a:r>
              <a:rPr lang="en-IN" sz="3800" spc="-15" dirty="0">
                <a:latin typeface="Times New Roman"/>
                <a:cs typeface="Times New Roman"/>
              </a:rPr>
              <a:t>N</a:t>
            </a:r>
            <a:r>
              <a:rPr lang="en-IN" sz="3800" spc="-5" dirty="0">
                <a:latin typeface="Times New Roman"/>
                <a:cs typeface="Times New Roman"/>
              </a:rPr>
              <a:t>FO</a:t>
            </a:r>
            <a:r>
              <a:rPr lang="en-IN" sz="3800" spc="-15" dirty="0">
                <a:latin typeface="Times New Roman"/>
                <a:cs typeface="Times New Roman"/>
              </a:rPr>
              <a:t>R</a:t>
            </a:r>
            <a:r>
              <a:rPr lang="en-IN" sz="3800" spc="20" dirty="0">
                <a:latin typeface="Times New Roman"/>
                <a:cs typeface="Times New Roman"/>
              </a:rPr>
              <a:t>M</a:t>
            </a:r>
            <a:r>
              <a:rPr lang="en-IN" sz="3800" spc="-155" dirty="0">
                <a:latin typeface="Times New Roman"/>
                <a:cs typeface="Times New Roman"/>
              </a:rPr>
              <a:t>A</a:t>
            </a:r>
            <a:r>
              <a:rPr lang="en-IN" sz="3800" spc="-5" dirty="0">
                <a:latin typeface="Times New Roman"/>
                <a:cs typeface="Times New Roman"/>
              </a:rPr>
              <a:t>TI</a:t>
            </a:r>
            <a:r>
              <a:rPr lang="en-IN" sz="3800" spc="-20" dirty="0">
                <a:latin typeface="Times New Roman"/>
                <a:cs typeface="Times New Roman"/>
              </a:rPr>
              <a:t>O</a:t>
            </a:r>
            <a:r>
              <a:rPr lang="en-IN" sz="3800" spc="-5" dirty="0">
                <a:latin typeface="Times New Roman"/>
                <a:cs typeface="Times New Roman"/>
              </a:rPr>
              <a:t>N</a:t>
            </a:r>
            <a:r>
              <a:rPr lang="en-IN" sz="3800" spc="-75" dirty="0">
                <a:latin typeface="Times New Roman"/>
                <a:cs typeface="Times New Roman"/>
              </a:rPr>
              <a:t> </a:t>
            </a:r>
            <a:r>
              <a:rPr lang="en-IN" sz="3800" dirty="0">
                <a:latin typeface="Times New Roman"/>
                <a:cs typeface="Times New Roman"/>
              </a:rPr>
              <a:t>TEC</a:t>
            </a:r>
            <a:r>
              <a:rPr lang="en-IN" sz="3800" spc="-15" dirty="0">
                <a:latin typeface="Times New Roman"/>
                <a:cs typeface="Times New Roman"/>
              </a:rPr>
              <a:t>H</a:t>
            </a:r>
            <a:r>
              <a:rPr lang="en-IN" sz="3800" spc="-5" dirty="0">
                <a:latin typeface="Times New Roman"/>
                <a:cs typeface="Times New Roman"/>
              </a:rPr>
              <a:t>N</a:t>
            </a:r>
            <a:r>
              <a:rPr lang="en-IN" sz="3800" spc="-20" dirty="0">
                <a:latin typeface="Times New Roman"/>
                <a:cs typeface="Times New Roman"/>
              </a:rPr>
              <a:t>O</a:t>
            </a:r>
            <a:r>
              <a:rPr lang="en-IN" sz="3800" dirty="0">
                <a:latin typeface="Times New Roman"/>
                <a:cs typeface="Times New Roman"/>
              </a:rPr>
              <a:t>L</a:t>
            </a:r>
            <a:r>
              <a:rPr lang="en-IN" sz="3800" spc="-10" dirty="0">
                <a:latin typeface="Times New Roman"/>
                <a:cs typeface="Times New Roman"/>
              </a:rPr>
              <a:t>OG</a:t>
            </a:r>
            <a:r>
              <a:rPr lang="en-IN" sz="3800" spc="-5" dirty="0">
                <a:latin typeface="Times New Roman"/>
                <a:cs typeface="Times New Roman"/>
              </a:rPr>
              <a:t>Y</a:t>
            </a:r>
            <a:endParaRPr lang="en-IN" sz="3800" dirty="0">
              <a:latin typeface="Times New Roman"/>
              <a:cs typeface="Times New Roman"/>
            </a:endParaRPr>
          </a:p>
          <a:p>
            <a:pPr marL="0" indent="0">
              <a:buNone/>
            </a:pPr>
            <a:endParaRPr lang="en-IN" dirty="0"/>
          </a:p>
        </p:txBody>
      </p:sp>
      <p:sp>
        <p:nvSpPr>
          <p:cNvPr id="3" name="Content Placeholder 2">
            <a:extLst>
              <a:ext uri="{FF2B5EF4-FFF2-40B4-BE49-F238E27FC236}">
                <a16:creationId xmlns:a16="http://schemas.microsoft.com/office/drawing/2014/main" id="{4B876A8C-F294-4F92-8335-7E12301B69EC}"/>
              </a:ext>
            </a:extLst>
          </p:cNvPr>
          <p:cNvSpPr>
            <a:spLocks noGrp="1"/>
          </p:cNvSpPr>
          <p:nvPr>
            <p:ph sz="half" idx="2"/>
          </p:nvPr>
        </p:nvSpPr>
        <p:spPr>
          <a:xfrm>
            <a:off x="5131398" y="3065929"/>
            <a:ext cx="6777317" cy="3558044"/>
          </a:xfrm>
        </p:spPr>
        <p:txBody>
          <a:bodyPr>
            <a:normAutofit fontScale="55000" lnSpcReduction="20000"/>
          </a:bodyPr>
          <a:lstStyle/>
          <a:p>
            <a:pPr marL="1257300" marR="5080" lvl="3" indent="0">
              <a:lnSpc>
                <a:spcPct val="151200"/>
              </a:lnSpc>
              <a:spcBef>
                <a:spcPts val="100"/>
              </a:spcBef>
              <a:buNone/>
            </a:pPr>
            <a:endParaRPr lang="en-IN" sz="6000" b="1" dirty="0">
              <a:latin typeface="Times New Roman"/>
              <a:cs typeface="Times New Roman"/>
            </a:endParaRPr>
          </a:p>
          <a:p>
            <a:pPr marL="1257300" marR="5080" lvl="3" indent="0">
              <a:lnSpc>
                <a:spcPct val="151200"/>
              </a:lnSpc>
              <a:spcBef>
                <a:spcPts val="100"/>
              </a:spcBef>
              <a:buNone/>
            </a:pPr>
            <a:r>
              <a:rPr lang="en-IN" sz="3600" spc="-25" dirty="0">
                <a:latin typeface="Times New Roman"/>
                <a:cs typeface="Times New Roman"/>
              </a:rPr>
              <a:t>PRESENTED</a:t>
            </a:r>
            <a:r>
              <a:rPr lang="en-IN" sz="3600" spc="-60" dirty="0">
                <a:latin typeface="Times New Roman"/>
                <a:cs typeface="Times New Roman"/>
              </a:rPr>
              <a:t> </a:t>
            </a:r>
            <a:r>
              <a:rPr lang="en-IN" sz="3600" spc="-70" dirty="0">
                <a:latin typeface="Times New Roman"/>
                <a:cs typeface="Times New Roman"/>
              </a:rPr>
              <a:t>BY</a:t>
            </a:r>
            <a:r>
              <a:rPr lang="en-IN" sz="3600" spc="-5" dirty="0">
                <a:latin typeface="Times New Roman"/>
                <a:cs typeface="Times New Roman"/>
              </a:rPr>
              <a:t> </a:t>
            </a:r>
          </a:p>
          <a:p>
            <a:pPr marL="1257300" marR="5080" lvl="3" indent="0">
              <a:lnSpc>
                <a:spcPct val="151200"/>
              </a:lnSpc>
              <a:spcBef>
                <a:spcPts val="100"/>
              </a:spcBef>
              <a:buNone/>
            </a:pPr>
            <a:r>
              <a:rPr lang="en-IN" sz="3600" dirty="0">
                <a:latin typeface="Times New Roman"/>
                <a:cs typeface="Times New Roman"/>
              </a:rPr>
              <a:t>R.CHANDRU (612220205006)</a:t>
            </a:r>
          </a:p>
          <a:p>
            <a:pPr marL="1257300" marR="5080" lvl="3" indent="0">
              <a:lnSpc>
                <a:spcPct val="151200"/>
              </a:lnSpc>
              <a:spcBef>
                <a:spcPts val="100"/>
              </a:spcBef>
              <a:buNone/>
            </a:pPr>
            <a:r>
              <a:rPr lang="en-IN" sz="3600" spc="-140" dirty="0">
                <a:latin typeface="Times New Roman"/>
                <a:cs typeface="Times New Roman"/>
              </a:rPr>
              <a:t>J.S.KAVIN PRAKAASH </a:t>
            </a:r>
            <a:r>
              <a:rPr lang="en-IN" sz="3600" dirty="0">
                <a:latin typeface="Times New Roman"/>
                <a:cs typeface="Times New Roman"/>
              </a:rPr>
              <a:t>(</a:t>
            </a:r>
            <a:r>
              <a:rPr lang="en-IN" sz="3600" spc="10" dirty="0">
                <a:latin typeface="Times New Roman"/>
                <a:cs typeface="Times New Roman"/>
              </a:rPr>
              <a:t>6122</a:t>
            </a:r>
            <a:r>
              <a:rPr lang="en-IN" sz="3600" spc="-15" dirty="0">
                <a:latin typeface="Times New Roman"/>
                <a:cs typeface="Times New Roman"/>
              </a:rPr>
              <a:t>20205015</a:t>
            </a:r>
            <a:r>
              <a:rPr lang="en-IN" sz="3600" dirty="0">
                <a:latin typeface="Times New Roman"/>
                <a:cs typeface="Times New Roman"/>
              </a:rPr>
              <a:t>)</a:t>
            </a:r>
          </a:p>
          <a:p>
            <a:pPr marL="1257300" marR="5080" lvl="3" indent="0">
              <a:lnSpc>
                <a:spcPct val="151200"/>
              </a:lnSpc>
              <a:spcBef>
                <a:spcPts val="100"/>
              </a:spcBef>
              <a:buNone/>
            </a:pPr>
            <a:r>
              <a:rPr lang="en-IN" sz="3600" spc="-20" dirty="0">
                <a:latin typeface="Times New Roman"/>
                <a:cs typeface="Times New Roman"/>
              </a:rPr>
              <a:t>A.NAVIN (</a:t>
            </a:r>
            <a:r>
              <a:rPr lang="en-IN" sz="3600" dirty="0">
                <a:latin typeface="Times New Roman"/>
                <a:cs typeface="Times New Roman"/>
              </a:rPr>
              <a:t>612220205018)</a:t>
            </a:r>
          </a:p>
          <a:p>
            <a:pPr marL="1257300" marR="5080" lvl="3" indent="0">
              <a:lnSpc>
                <a:spcPct val="151200"/>
              </a:lnSpc>
              <a:spcBef>
                <a:spcPts val="100"/>
              </a:spcBef>
              <a:buNone/>
            </a:pPr>
            <a:r>
              <a:rPr lang="en-IN" sz="3600" dirty="0">
                <a:latin typeface="Times New Roman"/>
                <a:cs typeface="Times New Roman"/>
              </a:rPr>
              <a:t>E.PRAVEENKUMAR (612220205020)</a:t>
            </a:r>
          </a:p>
          <a:p>
            <a:endParaRPr lang="en-IN" dirty="0"/>
          </a:p>
        </p:txBody>
      </p:sp>
      <p:pic>
        <p:nvPicPr>
          <p:cNvPr id="4" name="object 2">
            <a:extLst>
              <a:ext uri="{FF2B5EF4-FFF2-40B4-BE49-F238E27FC236}">
                <a16:creationId xmlns:a16="http://schemas.microsoft.com/office/drawing/2014/main" id="{51F977D2-1F28-4509-9869-6644A4D036B8}"/>
              </a:ext>
            </a:extLst>
          </p:cNvPr>
          <p:cNvPicPr/>
          <p:nvPr/>
        </p:nvPicPr>
        <p:blipFill>
          <a:blip r:embed="rId3" cstate="print"/>
          <a:stretch>
            <a:fillRect/>
          </a:stretch>
        </p:blipFill>
        <p:spPr>
          <a:xfrm>
            <a:off x="795527" y="362711"/>
            <a:ext cx="917447" cy="1210056"/>
          </a:xfrm>
          <a:prstGeom prst="rect">
            <a:avLst/>
          </a:prstGeom>
        </p:spPr>
      </p:pic>
      <p:pic>
        <p:nvPicPr>
          <p:cNvPr id="5" name="object 4">
            <a:extLst>
              <a:ext uri="{FF2B5EF4-FFF2-40B4-BE49-F238E27FC236}">
                <a16:creationId xmlns:a16="http://schemas.microsoft.com/office/drawing/2014/main" id="{EB7DEF93-EFBF-4ED6-9921-B1928A5C6E0D}"/>
              </a:ext>
            </a:extLst>
          </p:cNvPr>
          <p:cNvPicPr/>
          <p:nvPr/>
        </p:nvPicPr>
        <p:blipFill>
          <a:blip r:embed="rId4" cstate="print"/>
          <a:stretch>
            <a:fillRect/>
          </a:stretch>
        </p:blipFill>
        <p:spPr>
          <a:xfrm>
            <a:off x="10405871" y="362711"/>
            <a:ext cx="1651009" cy="917449"/>
          </a:xfrm>
          <a:prstGeom prst="rect">
            <a:avLst/>
          </a:prstGeom>
        </p:spPr>
      </p:pic>
    </p:spTree>
    <p:extLst>
      <p:ext uri="{BB962C8B-B14F-4D97-AF65-F5344CB8AC3E}">
        <p14:creationId xmlns:p14="http://schemas.microsoft.com/office/powerpoint/2010/main" val="3766081525"/>
      </p:ext>
    </p:extLst>
  </p:cSld>
  <p:clrMapOvr>
    <a:masterClrMapping/>
  </p:clrMapOvr>
  <p:transition spd="slow">
    <p:push dir="u"/>
    <p:sndAc>
      <p:stSnd>
        <p:snd r:embed="rId2" name="camera.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0B336-0377-4C89-9B55-E66B96659470}"/>
              </a:ext>
            </a:extLst>
          </p:cNvPr>
          <p:cNvSpPr txBox="1"/>
          <p:nvPr/>
        </p:nvSpPr>
        <p:spPr>
          <a:xfrm>
            <a:off x="2997200" y="436880"/>
            <a:ext cx="602488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PROJECT FLOW IMPLEMENTATION</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A28C03-F490-477B-8865-35AEBDE59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40" y="1526634"/>
            <a:ext cx="6099372" cy="3868326"/>
          </a:xfrm>
          <a:prstGeom prst="rect">
            <a:avLst/>
          </a:prstGeom>
        </p:spPr>
      </p:pic>
      <p:pic>
        <p:nvPicPr>
          <p:cNvPr id="6" name="Picture 5">
            <a:extLst>
              <a:ext uri="{FF2B5EF4-FFF2-40B4-BE49-F238E27FC236}">
                <a16:creationId xmlns:a16="http://schemas.microsoft.com/office/drawing/2014/main" id="{1F019B37-E2E1-48AB-AE99-8C4695461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60" y="1526634"/>
            <a:ext cx="5761278" cy="3787045"/>
          </a:xfrm>
          <a:prstGeom prst="rect">
            <a:avLst/>
          </a:prstGeom>
        </p:spPr>
      </p:pic>
      <p:sp>
        <p:nvSpPr>
          <p:cNvPr id="7" name="TextBox 6">
            <a:extLst>
              <a:ext uri="{FF2B5EF4-FFF2-40B4-BE49-F238E27FC236}">
                <a16:creationId xmlns:a16="http://schemas.microsoft.com/office/drawing/2014/main" id="{BC06DD62-7816-42E5-BCB5-D6E1D46F25F7}"/>
              </a:ext>
            </a:extLst>
          </p:cNvPr>
          <p:cNvSpPr txBox="1"/>
          <p:nvPr/>
        </p:nvSpPr>
        <p:spPr>
          <a:xfrm>
            <a:off x="1280160" y="5520833"/>
            <a:ext cx="10088880" cy="369332"/>
          </a:xfrm>
          <a:prstGeom prst="rect">
            <a:avLst/>
          </a:prstGeom>
          <a:noFill/>
        </p:spPr>
        <p:txBody>
          <a:bodyPr wrap="square" rtlCol="0">
            <a:spAutoFit/>
          </a:bodyPr>
          <a:lstStyle/>
          <a:p>
            <a:r>
              <a:rPr lang="en-US" dirty="0"/>
              <a:t>HOME PAGE                                                                                            USER LOGIN</a:t>
            </a:r>
            <a:endParaRPr lang="en-IN" dirty="0"/>
          </a:p>
        </p:txBody>
      </p:sp>
    </p:spTree>
    <p:extLst>
      <p:ext uri="{BB962C8B-B14F-4D97-AF65-F5344CB8AC3E}">
        <p14:creationId xmlns:p14="http://schemas.microsoft.com/office/powerpoint/2010/main" val="135085678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E33A15-05D3-4BA0-8E86-218B32DB9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99" y="864470"/>
            <a:ext cx="5881581" cy="3992010"/>
          </a:xfrm>
          <a:prstGeom prst="rect">
            <a:avLst/>
          </a:prstGeom>
        </p:spPr>
      </p:pic>
      <p:pic>
        <p:nvPicPr>
          <p:cNvPr id="5" name="Picture 4">
            <a:extLst>
              <a:ext uri="{FF2B5EF4-FFF2-40B4-BE49-F238E27FC236}">
                <a16:creationId xmlns:a16="http://schemas.microsoft.com/office/drawing/2014/main" id="{7EB2FA41-E604-4B6F-A559-FD7296F73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758" y="864470"/>
            <a:ext cx="5984242" cy="3992010"/>
          </a:xfrm>
          <a:prstGeom prst="rect">
            <a:avLst/>
          </a:prstGeom>
        </p:spPr>
      </p:pic>
      <p:sp>
        <p:nvSpPr>
          <p:cNvPr id="6" name="TextBox 5">
            <a:extLst>
              <a:ext uri="{FF2B5EF4-FFF2-40B4-BE49-F238E27FC236}">
                <a16:creationId xmlns:a16="http://schemas.microsoft.com/office/drawing/2014/main" id="{43A7E82A-8C30-476B-819D-9E657F71A79E}"/>
              </a:ext>
            </a:extLst>
          </p:cNvPr>
          <p:cNvSpPr txBox="1"/>
          <p:nvPr/>
        </p:nvSpPr>
        <p:spPr>
          <a:xfrm flipH="1">
            <a:off x="1173480" y="5212080"/>
            <a:ext cx="9296400" cy="369332"/>
          </a:xfrm>
          <a:prstGeom prst="rect">
            <a:avLst/>
          </a:prstGeom>
          <a:noFill/>
        </p:spPr>
        <p:txBody>
          <a:bodyPr wrap="square" rtlCol="0">
            <a:spAutoFit/>
          </a:bodyPr>
          <a:lstStyle/>
          <a:p>
            <a:r>
              <a:rPr lang="en-US" dirty="0"/>
              <a:t>USER HOME PAGE                                                                       AGENT LOGIN</a:t>
            </a:r>
            <a:endParaRPr lang="en-IN" dirty="0"/>
          </a:p>
        </p:txBody>
      </p:sp>
    </p:spTree>
    <p:extLst>
      <p:ext uri="{BB962C8B-B14F-4D97-AF65-F5344CB8AC3E}">
        <p14:creationId xmlns:p14="http://schemas.microsoft.com/office/powerpoint/2010/main" val="193579966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94CF5F-E379-4D86-B66B-2248312AB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64" y="844154"/>
            <a:ext cx="5859636" cy="4337446"/>
          </a:xfrm>
          <a:prstGeom prst="rect">
            <a:avLst/>
          </a:prstGeom>
        </p:spPr>
      </p:pic>
      <p:pic>
        <p:nvPicPr>
          <p:cNvPr id="5" name="Picture 4">
            <a:extLst>
              <a:ext uri="{FF2B5EF4-FFF2-40B4-BE49-F238E27FC236}">
                <a16:creationId xmlns:a16="http://schemas.microsoft.com/office/drawing/2014/main" id="{E5205EF6-BBDC-4509-A9B7-A040957DC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487" y="844154"/>
            <a:ext cx="5948513" cy="4337446"/>
          </a:xfrm>
          <a:prstGeom prst="rect">
            <a:avLst/>
          </a:prstGeom>
        </p:spPr>
      </p:pic>
      <p:sp>
        <p:nvSpPr>
          <p:cNvPr id="8" name="TextBox 7">
            <a:extLst>
              <a:ext uri="{FF2B5EF4-FFF2-40B4-BE49-F238E27FC236}">
                <a16:creationId xmlns:a16="http://schemas.microsoft.com/office/drawing/2014/main" id="{B4B453FA-2235-4EBA-ADE1-8683A75AE8D9}"/>
              </a:ext>
            </a:extLst>
          </p:cNvPr>
          <p:cNvSpPr txBox="1"/>
          <p:nvPr/>
        </p:nvSpPr>
        <p:spPr>
          <a:xfrm>
            <a:off x="604687" y="5434001"/>
            <a:ext cx="11277600" cy="1200329"/>
          </a:xfrm>
          <a:prstGeom prst="rect">
            <a:avLst/>
          </a:prstGeom>
          <a:noFill/>
        </p:spPr>
        <p:txBody>
          <a:bodyPr wrap="square" rtlCol="0">
            <a:spAutoFit/>
          </a:bodyPr>
          <a:lstStyle/>
          <a:p>
            <a:endParaRPr lang="en-US" dirty="0"/>
          </a:p>
          <a:p>
            <a:r>
              <a:rPr lang="en-US" dirty="0"/>
              <a:t>AGENT HOME PAGE                                                                                      ADMIN LOGIN</a:t>
            </a:r>
          </a:p>
          <a:p>
            <a:endParaRPr lang="en-US" dirty="0"/>
          </a:p>
          <a:p>
            <a:endParaRPr lang="en-IN" dirty="0"/>
          </a:p>
        </p:txBody>
      </p:sp>
    </p:spTree>
    <p:extLst>
      <p:ext uri="{BB962C8B-B14F-4D97-AF65-F5344CB8AC3E}">
        <p14:creationId xmlns:p14="http://schemas.microsoft.com/office/powerpoint/2010/main" val="39257870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826127-7FA8-4C1F-99A9-A00DCF9EE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960" y="648076"/>
            <a:ext cx="7714527" cy="4584324"/>
          </a:xfrm>
          <a:prstGeom prst="rect">
            <a:avLst/>
          </a:prstGeom>
        </p:spPr>
      </p:pic>
      <p:sp>
        <p:nvSpPr>
          <p:cNvPr id="4" name="TextBox 3">
            <a:extLst>
              <a:ext uri="{FF2B5EF4-FFF2-40B4-BE49-F238E27FC236}">
                <a16:creationId xmlns:a16="http://schemas.microsoft.com/office/drawing/2014/main" id="{8DB0A041-6249-4A89-8509-CB22734C1789}"/>
              </a:ext>
            </a:extLst>
          </p:cNvPr>
          <p:cNvSpPr txBox="1"/>
          <p:nvPr/>
        </p:nvSpPr>
        <p:spPr>
          <a:xfrm>
            <a:off x="4460240" y="5629612"/>
            <a:ext cx="2763520" cy="369332"/>
          </a:xfrm>
          <a:prstGeom prst="rect">
            <a:avLst/>
          </a:prstGeom>
          <a:noFill/>
        </p:spPr>
        <p:txBody>
          <a:bodyPr wrap="square" rtlCol="0">
            <a:spAutoFit/>
          </a:bodyPr>
          <a:lstStyle/>
          <a:p>
            <a:r>
              <a:rPr lang="en-US" dirty="0"/>
              <a:t>ADMIN HOME PAGE</a:t>
            </a:r>
            <a:endParaRPr lang="en-IN" dirty="0"/>
          </a:p>
        </p:txBody>
      </p:sp>
    </p:spTree>
    <p:extLst>
      <p:ext uri="{BB962C8B-B14F-4D97-AF65-F5344CB8AC3E}">
        <p14:creationId xmlns:p14="http://schemas.microsoft.com/office/powerpoint/2010/main" val="1768357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878A06D-01AF-4AFD-909C-998196B7AF2A}"/>
              </a:ext>
            </a:extLst>
          </p:cNvPr>
          <p:cNvSpPr txBox="1">
            <a:spLocks/>
          </p:cNvSpPr>
          <p:nvPr/>
        </p:nvSpPr>
        <p:spPr>
          <a:xfrm>
            <a:off x="3704971" y="440004"/>
            <a:ext cx="3869054" cy="382156"/>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0"/>
              </a:spcBef>
              <a:tabLst>
                <a:tab pos="1417955" algn="l"/>
              </a:tabLst>
            </a:pPr>
            <a:r>
              <a:rPr lang="en-IN" sz="2400" b="1" spc="-10" dirty="0">
                <a:latin typeface="Times New Roman" panose="02020603050405020304" pitchFamily="18" charset="0"/>
                <a:cs typeface="Times New Roman" panose="02020603050405020304" pitchFamily="18" charset="0"/>
              </a:rPr>
              <a:t>FUTURE	</a:t>
            </a:r>
            <a:r>
              <a:rPr lang="en-IN" sz="2400" b="1" spc="-5" dirty="0">
                <a:latin typeface="Times New Roman" panose="02020603050405020304" pitchFamily="18" charset="0"/>
                <a:cs typeface="Times New Roman" panose="02020603050405020304" pitchFamily="18" charset="0"/>
              </a:rPr>
              <a:t>ENHANCEMENT</a:t>
            </a:r>
            <a:endParaRPr lang="en-IN" sz="2400" b="1" dirty="0">
              <a:latin typeface="Times New Roman" panose="02020603050405020304" pitchFamily="18" charset="0"/>
              <a:cs typeface="Times New Roman" panose="02020603050405020304" pitchFamily="18" charset="0"/>
            </a:endParaRPr>
          </a:p>
        </p:txBody>
      </p:sp>
      <p:sp>
        <p:nvSpPr>
          <p:cNvPr id="3" name="object 3">
            <a:extLst>
              <a:ext uri="{FF2B5EF4-FFF2-40B4-BE49-F238E27FC236}">
                <a16:creationId xmlns:a16="http://schemas.microsoft.com/office/drawing/2014/main" id="{33A22611-44E8-4425-BC16-0F8939AC019B}"/>
              </a:ext>
            </a:extLst>
          </p:cNvPr>
          <p:cNvSpPr txBox="1"/>
          <p:nvPr/>
        </p:nvSpPr>
        <p:spPr>
          <a:xfrm>
            <a:off x="314960" y="822160"/>
            <a:ext cx="11226800" cy="3244478"/>
          </a:xfrm>
          <a:prstGeom prst="rect">
            <a:avLst/>
          </a:prstGeom>
        </p:spPr>
        <p:txBody>
          <a:bodyPr vert="horz" wrap="square" lIns="0" tIns="12700" rIns="0" bIns="0" rtlCol="0">
            <a:spAutoFit/>
          </a:bodyPr>
          <a:lstStyle/>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Artificial intelligence (AI) and machine learning (ML) will play an increasingly important role in customer complaint systems, as they can help businesses analyze large volumes of data and identify patterns and trends that can inform product or service improvements.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Social media platforms will continue to be an important channel for customer complaints, and businesses will need to develop strategies to effectively manage complaints on these platforms.</a:t>
            </a:r>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Mobile apps and chatbots will become more prevalent in customer complaint systems, allowing customers to quickly and easily report issues and receive prompt responses.</a:t>
            </a:r>
            <a:endParaRPr sz="1800" dirty="0">
              <a:latin typeface="Times New Roman"/>
              <a:cs typeface="Times New Roman"/>
            </a:endParaRPr>
          </a:p>
        </p:txBody>
      </p:sp>
    </p:spTree>
    <p:extLst>
      <p:ext uri="{BB962C8B-B14F-4D97-AF65-F5344CB8AC3E}">
        <p14:creationId xmlns:p14="http://schemas.microsoft.com/office/powerpoint/2010/main" val="311279388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9EA4B-3F48-49BA-ADA2-C63860E8EDFA}"/>
              </a:ext>
            </a:extLst>
          </p:cNvPr>
          <p:cNvSpPr txBox="1"/>
          <p:nvPr/>
        </p:nvSpPr>
        <p:spPr>
          <a:xfrm flipH="1">
            <a:off x="1148080" y="474345"/>
            <a:ext cx="10576560" cy="323165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CONCLUSION</a:t>
            </a:r>
          </a:p>
          <a:p>
            <a:endParaRPr lang="en-US" dirty="0"/>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conclusion, a complaint management system is a critical tool for organizations to manage customer complaints efficiently and effectively. By providing a structured approach to complaint handling, the system ensures that complaints are addressed in a timely and satisfactory manner, resulting in increased customer satisfaction and loyalty.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complaint management system should include key features such as a complaint submission form, complaint tracking and assignment, complaint resolution, reporting and analytics, integration with other systems, customization options, security and privacy measures, multilingual capabilities, automation capabilities, effective feedback mechanisms, and scalability.</a:t>
            </a:r>
          </a:p>
        </p:txBody>
      </p:sp>
    </p:spTree>
    <p:extLst>
      <p:ext uri="{BB962C8B-B14F-4D97-AF65-F5344CB8AC3E}">
        <p14:creationId xmlns:p14="http://schemas.microsoft.com/office/powerpoint/2010/main" val="24754774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196A25-BDEE-489C-BD2A-5814011E4A8B}"/>
              </a:ext>
            </a:extLst>
          </p:cNvPr>
          <p:cNvSpPr/>
          <p:nvPr/>
        </p:nvSpPr>
        <p:spPr>
          <a:xfrm>
            <a:off x="284480" y="528320"/>
            <a:ext cx="11480800" cy="517064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Artificial </a:t>
            </a:r>
            <a:r>
              <a:rPr lang="en-US" dirty="0" err="1">
                <a:latin typeface="Times New Roman" panose="02020603050405020304" pitchFamily="18" charset="0"/>
                <a:cs typeface="Times New Roman" panose="02020603050405020304" pitchFamily="18" charset="0"/>
              </a:rPr>
              <a:t>intel"Complaint</a:t>
            </a:r>
            <a:r>
              <a:rPr lang="en-US" dirty="0">
                <a:latin typeface="Times New Roman" panose="02020603050405020304" pitchFamily="18" charset="0"/>
                <a:cs typeface="Times New Roman" panose="02020603050405020304" pitchFamily="18" charset="0"/>
              </a:rPr>
              <a:t> Management System" by Oracle: This system helps businesses manage customer complaints and feedback by centralizing all customer interactions and providing tools for tracking, analyzing, and resolving complaints. </a:t>
            </a:r>
            <a:r>
              <a:rPr lang="en-US" dirty="0">
                <a:latin typeface="Times New Roman" panose="02020603050405020304" pitchFamily="18" charset="0"/>
                <a:cs typeface="Times New Roman" panose="02020603050405020304" pitchFamily="18" charset="0"/>
                <a:hlinkClick r:id="rId2"/>
              </a:rPr>
              <a:t>https://www.oracle.com/cx/service/complaints-management/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"Zendesk" by Zendesk Inc.: This cloud-based customer service software suite includes a complaint management system that allows businesses to receive, track, and manage customer complaints across various channels such as email, social media, and chat. </a:t>
            </a:r>
            <a:r>
              <a:rPr lang="en-US" dirty="0">
                <a:latin typeface="Times New Roman" panose="02020603050405020304" pitchFamily="18" charset="0"/>
                <a:cs typeface="Times New Roman" panose="02020603050405020304" pitchFamily="18" charset="0"/>
                <a:hlinkClick r:id="rId3"/>
              </a:rPr>
              <a:t>https://www.zendesk.com/solutions/complaint-management/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"Freshdesk" by </a:t>
            </a:r>
            <a:r>
              <a:rPr lang="en-US" dirty="0" err="1">
                <a:latin typeface="Times New Roman" panose="02020603050405020304" pitchFamily="18" charset="0"/>
                <a:cs typeface="Times New Roman" panose="02020603050405020304" pitchFamily="18" charset="0"/>
              </a:rPr>
              <a:t>Freshworks</a:t>
            </a:r>
            <a:r>
              <a:rPr lang="en-US" dirty="0">
                <a:latin typeface="Times New Roman" panose="02020603050405020304" pitchFamily="18" charset="0"/>
                <a:cs typeface="Times New Roman" panose="02020603050405020304" pitchFamily="18" charset="0"/>
              </a:rPr>
              <a:t> Inc.: This customer service software includes a complaint management system that enables businesses to manage customer complaints and feedback across all communication channels, including email, phone, social media, and </a:t>
            </a:r>
            <a:r>
              <a:rPr lang="en-US" dirty="0" err="1">
                <a:latin typeface="Times New Roman" panose="02020603050405020304" pitchFamily="18" charset="0"/>
                <a:cs typeface="Times New Roman" panose="02020603050405020304" pitchFamily="18" charset="0"/>
              </a:rPr>
              <a:t>chat.</a:t>
            </a:r>
            <a:r>
              <a:rPr lang="en-US" dirty="0" err="1">
                <a:latin typeface="Times New Roman" panose="02020603050405020304" pitchFamily="18" charset="0"/>
                <a:cs typeface="Times New Roman" panose="02020603050405020304" pitchFamily="18" charset="0"/>
                <a:hlinkClick r:id="rId4"/>
              </a:rPr>
              <a:t>https</a:t>
            </a:r>
            <a:r>
              <a:rPr lang="en-US" dirty="0">
                <a:latin typeface="Times New Roman" panose="02020603050405020304" pitchFamily="18" charset="0"/>
                <a:cs typeface="Times New Roman" panose="02020603050405020304" pitchFamily="18" charset="0"/>
                <a:hlinkClick r:id="rId4"/>
              </a:rPr>
              <a:t>://freshdesk.com/customer-service/complaint-management/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"Salesforce Service Cloud" by Salesforce: This cloud-based customer service software suite includes a complaint management system that allows businesses to track and resolve customer complaints across multiple channels, including email, phone, social media, and </a:t>
            </a:r>
            <a:r>
              <a:rPr lang="en-US" dirty="0" err="1">
                <a:latin typeface="Times New Roman" panose="02020603050405020304" pitchFamily="18" charset="0"/>
                <a:cs typeface="Times New Roman" panose="02020603050405020304" pitchFamily="18" charset="0"/>
              </a:rPr>
              <a:t>chat.</a:t>
            </a:r>
            <a:r>
              <a:rPr lang="en-US" dirty="0" err="1">
                <a:latin typeface="Times New Roman" panose="02020603050405020304" pitchFamily="18" charset="0"/>
                <a:cs typeface="Times New Roman" panose="02020603050405020304" pitchFamily="18" charset="0"/>
                <a:hlinkClick r:id="rId5"/>
              </a:rPr>
              <a:t>https</a:t>
            </a:r>
            <a:r>
              <a:rPr lang="en-US" dirty="0">
                <a:latin typeface="Times New Roman" panose="02020603050405020304" pitchFamily="18" charset="0"/>
                <a:cs typeface="Times New Roman" panose="02020603050405020304" pitchFamily="18" charset="0"/>
                <a:hlinkClick r:id="rId5"/>
              </a:rPr>
              <a:t>://www.salesforce.com/products/service-cloud/features/complaint-management/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065885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80716-20A2-43FE-80B0-F93C0AB13044}"/>
              </a:ext>
            </a:extLst>
          </p:cNvPr>
          <p:cNvSpPr txBox="1"/>
          <p:nvPr/>
        </p:nvSpPr>
        <p:spPr>
          <a:xfrm flipH="1">
            <a:off x="4251957" y="2062480"/>
            <a:ext cx="4749802"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THANK YOU !!</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30128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1456FB-5B8D-4DDD-A963-B88FA6A58E19}"/>
              </a:ext>
            </a:extLst>
          </p:cNvPr>
          <p:cNvSpPr/>
          <p:nvPr/>
        </p:nvSpPr>
        <p:spPr>
          <a:xfrm>
            <a:off x="640080" y="81280"/>
            <a:ext cx="11551920" cy="4702954"/>
          </a:xfrm>
          <a:prstGeom prst="rect">
            <a:avLst/>
          </a:prstGeom>
        </p:spPr>
        <p:txBody>
          <a:bodyPr wrap="square">
            <a:spAutoFit/>
          </a:bodyPr>
          <a:lstStyle/>
          <a:p>
            <a:pPr marL="12700" marR="5080">
              <a:lnSpc>
                <a:spcPct val="151200"/>
              </a:lnSpc>
              <a:spcBef>
                <a:spcPts val="100"/>
              </a:spcBef>
            </a:pPr>
            <a:r>
              <a:rPr lang="en-US" dirty="0">
                <a:latin typeface="Times New Roman"/>
                <a:cs typeface="Times New Roman"/>
              </a:rPr>
              <a:t>	</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ABSTRACT</a:t>
            </a:r>
          </a:p>
          <a:p>
            <a:pPr marL="12700" marR="5080">
              <a:lnSpc>
                <a:spcPct val="151200"/>
              </a:lnSpc>
              <a:spcBef>
                <a:spcPts val="100"/>
              </a:spcBef>
            </a:pPr>
            <a:r>
              <a:rPr lang="en-US" sz="2400" b="1" dirty="0">
                <a:latin typeface="Times New Roman" panose="02020603050405020304" pitchFamily="18" charset="0"/>
                <a:cs typeface="Times New Roman" panose="02020603050405020304" pitchFamily="18" charset="0"/>
              </a:rPr>
              <a:t>                       </a:t>
            </a:r>
          </a:p>
          <a:p>
            <a:pPr marL="355600" marR="5080" indent="-342900">
              <a:lnSpc>
                <a:spcPct val="151200"/>
              </a:lnSpc>
              <a:spcBef>
                <a:spcPts val="1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aim of this project is to develop a software application that allows Government and city corporation to manage customer complaints efficiently. </a:t>
            </a:r>
          </a:p>
          <a:p>
            <a:pPr marL="355600" marR="5080" indent="-342900">
              <a:lnSpc>
                <a:spcPct val="151200"/>
              </a:lnSpc>
              <a:spcBef>
                <a:spcPts val="1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provides a structured approach to handling complaints, ensuring that they are addressed in a timely and effective manner. </a:t>
            </a:r>
          </a:p>
          <a:p>
            <a:pPr marL="355600" marR="5080" indent="-342900">
              <a:lnSpc>
                <a:spcPct val="151200"/>
              </a:lnSpc>
              <a:spcBef>
                <a:spcPts val="1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can be used by customers, agents, and administrators to submit, assign, and resolve complaints.</a:t>
            </a:r>
          </a:p>
          <a:p>
            <a:pPr marL="355600" marR="5080" indent="-342900">
              <a:lnSpc>
                <a:spcPct val="151200"/>
              </a:lnSpc>
              <a:spcBef>
                <a:spcPts val="1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complaint management system includes features such as complaint submission forms, complaint tracking, complaint assignment, status updates, and reporting.</a:t>
            </a:r>
          </a:p>
          <a:p>
            <a:pPr marL="355600" marR="5080" indent="-342900">
              <a:lnSpc>
                <a:spcPct val="151200"/>
              </a:lnSpc>
              <a:spcBef>
                <a:spcPts val="100"/>
              </a:spcBef>
              <a:buFont typeface="Wingdings" panose="05000000000000000000" pitchFamily="2" charset="2"/>
              <a:buChar char="Ø"/>
            </a:pPr>
            <a:endParaRPr lang="en-IN" sz="2400" b="1" dirty="0">
              <a:latin typeface="Times New Roman"/>
              <a:cs typeface="Times New Roman"/>
            </a:endParaRPr>
          </a:p>
        </p:txBody>
      </p:sp>
    </p:spTree>
    <p:extLst>
      <p:ext uri="{BB962C8B-B14F-4D97-AF65-F5344CB8AC3E}">
        <p14:creationId xmlns:p14="http://schemas.microsoft.com/office/powerpoint/2010/main" val="241381590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1456FB-5B8D-4DDD-A963-B88FA6A58E19}"/>
              </a:ext>
            </a:extLst>
          </p:cNvPr>
          <p:cNvSpPr/>
          <p:nvPr/>
        </p:nvSpPr>
        <p:spPr>
          <a:xfrm>
            <a:off x="640080" y="81280"/>
            <a:ext cx="11551920" cy="5108386"/>
          </a:xfrm>
          <a:prstGeom prst="rect">
            <a:avLst/>
          </a:prstGeom>
        </p:spPr>
        <p:txBody>
          <a:bodyPr wrap="square">
            <a:spAutoFit/>
          </a:bodyPr>
          <a:lstStyle/>
          <a:p>
            <a:pPr marL="12700" marR="5080">
              <a:lnSpc>
                <a:spcPct val="151200"/>
              </a:lnSpc>
              <a:spcBef>
                <a:spcPts val="100"/>
              </a:spcBef>
            </a:pP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OBJECTIVE</a:t>
            </a:r>
          </a:p>
          <a:p>
            <a:pPr marL="298450" marR="5080" indent="-285750">
              <a:lnSpc>
                <a:spcPct val="151200"/>
              </a:lnSpc>
              <a:spcBef>
                <a:spcPts val="1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objective of a complaint management system is to provide a structured and efficient approach to handling customer complaints. </a:t>
            </a:r>
          </a:p>
          <a:p>
            <a:pPr marL="298450" marR="5080" indent="-285750">
              <a:lnSpc>
                <a:spcPct val="151200"/>
              </a:lnSpc>
              <a:spcBef>
                <a:spcPts val="1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aims to improve customer satisfaction and loyalty by ensuring that complaints are addressed in a timely and effective manner. </a:t>
            </a:r>
          </a:p>
          <a:p>
            <a:pPr marL="298450" marR="5080" indent="-285750">
              <a:lnSpc>
                <a:spcPct val="151200"/>
              </a:lnSpc>
              <a:spcBef>
                <a:spcPts val="1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also benefits agents and administrators by providing them with tools to track and manage complaints, and to generate reports that can be used to identify trends and make data-driven decisions.</a:t>
            </a:r>
          </a:p>
          <a:p>
            <a:pPr marL="298450" marR="5080" indent="-285750">
              <a:lnSpc>
                <a:spcPct val="151200"/>
              </a:lnSpc>
              <a:spcBef>
                <a:spcPts val="1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overall objective of a complaint management system is to enhance communication and collaboration among users, and to improve the overall complaint handling process.</a:t>
            </a:r>
            <a:endParaRPr lang="en-US" sz="2400" b="1" dirty="0">
              <a:latin typeface="Times New Roman" panose="02020603050405020304" pitchFamily="18" charset="0"/>
              <a:cs typeface="Times New Roman" panose="02020603050405020304" pitchFamily="18" charset="0"/>
            </a:endParaRPr>
          </a:p>
          <a:p>
            <a:pPr marL="12700" marR="5080">
              <a:lnSpc>
                <a:spcPct val="151200"/>
              </a:lnSpc>
              <a:spcBef>
                <a:spcPts val="100"/>
              </a:spcBef>
            </a:pPr>
            <a:r>
              <a:rPr lang="en-US" sz="2400" b="1" dirty="0">
                <a:latin typeface="Times New Roman" panose="02020603050405020304" pitchFamily="18" charset="0"/>
                <a:cs typeface="Times New Roman" panose="02020603050405020304" pitchFamily="18" charset="0"/>
              </a:rPr>
              <a:t>                       </a:t>
            </a:r>
          </a:p>
          <a:p>
            <a:pPr marL="355600" marR="5080" indent="-342900">
              <a:lnSpc>
                <a:spcPct val="151200"/>
              </a:lnSpc>
              <a:spcBef>
                <a:spcPts val="100"/>
              </a:spcBef>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0153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1C2FE0-250C-4B9E-8D50-21327250542A}"/>
              </a:ext>
            </a:extLst>
          </p:cNvPr>
          <p:cNvSpPr txBox="1"/>
          <p:nvPr/>
        </p:nvSpPr>
        <p:spPr>
          <a:xfrm>
            <a:off x="4602480" y="365760"/>
            <a:ext cx="29870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C1CDBE-CCF3-47BB-B081-93B3EB37A5C2}"/>
              </a:ext>
            </a:extLst>
          </p:cNvPr>
          <p:cNvSpPr txBox="1"/>
          <p:nvPr/>
        </p:nvSpPr>
        <p:spPr>
          <a:xfrm>
            <a:off x="1341120" y="1361440"/>
            <a:ext cx="10515600"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Complaints are a common occurrence in any business or organization, and if not handled properly, they can result in dissatisfied customers, negative reviews, and damage to the reputation of the business.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complaint management system provides a centralized platform for managing complaints, allowing agents and administrators to track, assign, and resolve complaints in a transparent and efficient manner.</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typically includes features such as complaint submission forms, complaint tracking, complaint assignment, status updates, and reporting.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allows customers to submit complaints through a user-friendly web interface, and agents to manage complaints through a dashboard.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Administrators can monitor complaints, generate reports, and make changes to the system as needed.</a:t>
            </a:r>
          </a:p>
          <a:p>
            <a:br>
              <a:rPr lang="en-US" dirty="0"/>
            </a:br>
            <a:endParaRPr lang="en-US"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545564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A6B01E-28C9-4BED-8048-F32E0BA01EBF}"/>
              </a:ext>
            </a:extLst>
          </p:cNvPr>
          <p:cNvSpPr txBox="1"/>
          <p:nvPr/>
        </p:nvSpPr>
        <p:spPr>
          <a:xfrm flipH="1">
            <a:off x="4307840" y="355600"/>
            <a:ext cx="417575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EXISTING</a:t>
            </a:r>
            <a:r>
              <a:rPr lang="en-US" b="1" dirty="0"/>
              <a:t> </a:t>
            </a:r>
            <a:r>
              <a:rPr lang="en-US" sz="2400" b="1" dirty="0">
                <a:latin typeface="Times New Roman" panose="02020603050405020304" pitchFamily="18" charset="0"/>
                <a:cs typeface="Times New Roman" panose="02020603050405020304" pitchFamily="18" charset="0"/>
              </a:rPr>
              <a:t>SYSTEM</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798A7F-53A8-42C1-9730-E1E1A670947F}"/>
              </a:ext>
            </a:extLst>
          </p:cNvPr>
          <p:cNvSpPr txBox="1"/>
          <p:nvPr/>
        </p:nvSpPr>
        <p:spPr>
          <a:xfrm flipH="1">
            <a:off x="792480" y="1056640"/>
            <a:ext cx="10993122" cy="4247317"/>
          </a:xfrm>
          <a:prstGeom prst="rect">
            <a:avLst/>
          </a:prstGeom>
          <a:noFill/>
        </p:spPr>
        <p:txBody>
          <a:bodyPr wrap="square" rtlCol="0">
            <a:spAutoFit/>
          </a:bodyPr>
          <a:lstStyle/>
          <a:p>
            <a:pPr marL="342900" indent="-342900">
              <a:buFont typeface="+mj-lt"/>
              <a:buAutoNum type="arabicParenR"/>
            </a:pPr>
            <a:r>
              <a:rPr lang="en-US" dirty="0">
                <a:latin typeface="Times New Roman" panose="02020603050405020304" pitchFamily="18" charset="0"/>
                <a:cs typeface="Times New Roman" panose="02020603050405020304" pitchFamily="18" charset="0"/>
              </a:rPr>
              <a:t>Commercial software solutions can be expensive: Many of the popular complaint management systems available in the market are commercial software solutions, which can be expensive to purchase and maintain. This can be a barrier for small businesses or organizations with limited budgets.</a:t>
            </a:r>
          </a:p>
          <a:p>
            <a:pPr marL="342900" indent="-342900">
              <a:buFont typeface="+mj-lt"/>
              <a:buAutoNum type="arabicParenR"/>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arenR"/>
            </a:pPr>
            <a:r>
              <a:rPr lang="en-US" dirty="0">
                <a:latin typeface="Times New Roman" panose="02020603050405020304" pitchFamily="18" charset="0"/>
                <a:cs typeface="Times New Roman" panose="02020603050405020304" pitchFamily="18" charset="0"/>
              </a:rPr>
              <a:t>Complexity: Some complaint management systems can be complex and difficult to use, requiring extensive training for agents and administrators. This can lead to frustration and errors if users are not properly trained</a:t>
            </a:r>
          </a:p>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DISADVANTAGES:</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arenR"/>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Lack of flexibility</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  High cost</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  Reporting limitations</a:t>
            </a:r>
          </a:p>
          <a:p>
            <a:pPr marL="342900" indent="-342900">
              <a:buFont typeface="+mj-lt"/>
              <a:buAutoNum type="arabicParenR"/>
            </a:pPr>
            <a:r>
              <a:rPr lang="en-US" dirty="0">
                <a:latin typeface="Times New Roman" panose="02020603050405020304" pitchFamily="18" charset="0"/>
                <a:cs typeface="Times New Roman" panose="02020603050405020304" pitchFamily="18" charset="0"/>
              </a:rPr>
              <a:t>  Inability to handle complex complaints</a:t>
            </a:r>
          </a:p>
          <a:p>
            <a:pPr marL="342900" indent="-342900">
              <a:buFont typeface="+mj-lt"/>
              <a:buAutoNum type="arabicParenR"/>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Inadequate customer feedback mechanisms</a:t>
            </a:r>
          </a:p>
          <a:p>
            <a:r>
              <a:rPr lang="en-US" dirty="0"/>
              <a:t>            </a:t>
            </a:r>
            <a:endParaRPr lang="en-IN" dirty="0"/>
          </a:p>
        </p:txBody>
      </p:sp>
    </p:spTree>
    <p:extLst>
      <p:ext uri="{BB962C8B-B14F-4D97-AF65-F5344CB8AC3E}">
        <p14:creationId xmlns:p14="http://schemas.microsoft.com/office/powerpoint/2010/main" val="98258916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82C95-EDE0-4D6D-A2EB-B14CC3BCDC39}"/>
              </a:ext>
            </a:extLst>
          </p:cNvPr>
          <p:cNvSpPr txBox="1"/>
          <p:nvPr/>
        </p:nvSpPr>
        <p:spPr>
          <a:xfrm flipH="1">
            <a:off x="4317999" y="193040"/>
            <a:ext cx="443991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PROPOSED SOLUTION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2B78EF-F0AB-4F7A-AE1A-F6CB3D97A569}"/>
              </a:ext>
            </a:extLst>
          </p:cNvPr>
          <p:cNvSpPr txBox="1"/>
          <p:nvPr/>
        </p:nvSpPr>
        <p:spPr>
          <a:xfrm flipH="1">
            <a:off x="1366517" y="1188720"/>
            <a:ext cx="10246362"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user-friendly cloud app that allows customers to submit complaints online. The cloud app should be easy to use and provide clear instructions for submitting a complaint.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system for tracking complaints and assigning them to appropriate agents or teams based on the nature of the complaint. This should include automated notifications to agents when new complaints are submitted.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system for agents to communicate with customers and resolve complaints in a timely and effective manner. This may include tools for tracking the status of complaints, updating customers on progress, and escalating complaints when necessary.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should be designed with security and privacy in mind, and should include measures to protect customer data and prevent unauthorized access.</a:t>
            </a:r>
          </a:p>
          <a:p>
            <a:br>
              <a:rPr lang="en-US" dirty="0"/>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87444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FD2A84-F4A9-4043-89E6-4D422CCF4486}"/>
              </a:ext>
            </a:extLst>
          </p:cNvPr>
          <p:cNvSpPr txBox="1"/>
          <p:nvPr/>
        </p:nvSpPr>
        <p:spPr>
          <a:xfrm flipH="1">
            <a:off x="1127760" y="1686560"/>
            <a:ext cx="6344921" cy="2385268"/>
          </a:xfrm>
          <a:prstGeom prst="rect">
            <a:avLst/>
          </a:prstGeom>
          <a:noFill/>
        </p:spPr>
        <p:txBody>
          <a:bodyPr wrap="square" rtlCol="0">
            <a:spAutoFit/>
          </a:bodyPr>
          <a:lstStyle/>
          <a:p>
            <a:pPr marL="421005" indent="-408940">
              <a:lnSpc>
                <a:spcPct val="100000"/>
              </a:lnSpc>
              <a:spcBef>
                <a:spcPts val="100"/>
              </a:spcBef>
              <a:buFont typeface="Wingdings"/>
              <a:buChar char=""/>
              <a:tabLst>
                <a:tab pos="421005" algn="l"/>
                <a:tab pos="421640" algn="l"/>
              </a:tabLst>
            </a:pPr>
            <a:r>
              <a:rPr lang="en-US" dirty="0">
                <a:latin typeface="Times New Roman"/>
                <a:cs typeface="Times New Roman"/>
              </a:rPr>
              <a:t>User-Friendly Interface</a:t>
            </a:r>
          </a:p>
          <a:p>
            <a:pPr marL="421005" indent="-408940">
              <a:lnSpc>
                <a:spcPct val="100000"/>
              </a:lnSpc>
              <a:spcBef>
                <a:spcPts val="100"/>
              </a:spcBef>
              <a:buFont typeface="Wingdings"/>
              <a:buChar char=""/>
              <a:tabLst>
                <a:tab pos="421005" algn="l"/>
                <a:tab pos="421640" algn="l"/>
              </a:tabLst>
            </a:pPr>
            <a:endParaRPr lang="en-US" dirty="0">
              <a:latin typeface="Times New Roman"/>
              <a:cs typeface="Times New Roman"/>
            </a:endParaRPr>
          </a:p>
          <a:p>
            <a:pPr marL="421005" indent="-408940">
              <a:lnSpc>
                <a:spcPct val="100000"/>
              </a:lnSpc>
              <a:spcBef>
                <a:spcPts val="100"/>
              </a:spcBef>
              <a:buFont typeface="Wingdings"/>
              <a:buChar char=""/>
              <a:tabLst>
                <a:tab pos="421005" algn="l"/>
                <a:tab pos="421640" algn="l"/>
              </a:tabLst>
            </a:pPr>
            <a:r>
              <a:rPr lang="en-US" dirty="0">
                <a:latin typeface="Times New Roman"/>
                <a:cs typeface="Times New Roman"/>
              </a:rPr>
              <a:t>Cost-Effective Solution</a:t>
            </a:r>
          </a:p>
          <a:p>
            <a:pPr marL="421005" indent="-408940">
              <a:lnSpc>
                <a:spcPct val="100000"/>
              </a:lnSpc>
              <a:spcBef>
                <a:spcPts val="100"/>
              </a:spcBef>
              <a:buFont typeface="Wingdings"/>
              <a:buChar char=""/>
              <a:tabLst>
                <a:tab pos="421005" algn="l"/>
                <a:tab pos="421640" algn="l"/>
              </a:tabLst>
            </a:pPr>
            <a:endParaRPr lang="en-US" dirty="0">
              <a:latin typeface="Times New Roman"/>
              <a:cs typeface="Times New Roman"/>
            </a:endParaRPr>
          </a:p>
          <a:p>
            <a:pPr marL="421005" indent="-408940">
              <a:lnSpc>
                <a:spcPct val="100000"/>
              </a:lnSpc>
              <a:spcBef>
                <a:spcPts val="100"/>
              </a:spcBef>
              <a:buFont typeface="Wingdings"/>
              <a:buChar char=""/>
              <a:tabLst>
                <a:tab pos="421005" algn="l"/>
                <a:tab pos="421640" algn="l"/>
              </a:tabLst>
            </a:pPr>
            <a:r>
              <a:rPr lang="en-US" dirty="0">
                <a:latin typeface="Times New Roman" pitchFamily="18" charset="0"/>
                <a:cs typeface="Times New Roman" pitchFamily="18" charset="0"/>
              </a:rPr>
              <a:t>Widely Accessible</a:t>
            </a:r>
          </a:p>
          <a:p>
            <a:pPr marL="421005" indent="-408940">
              <a:lnSpc>
                <a:spcPct val="100000"/>
              </a:lnSpc>
              <a:spcBef>
                <a:spcPts val="100"/>
              </a:spcBef>
              <a:tabLst>
                <a:tab pos="421005" algn="l"/>
                <a:tab pos="421640" algn="l"/>
              </a:tabLst>
            </a:pPr>
            <a:endParaRPr lang="en-US" dirty="0">
              <a:latin typeface="Times New Roman" pitchFamily="18" charset="0"/>
              <a:cs typeface="Times New Roman" pitchFamily="18" charset="0"/>
            </a:endParaRPr>
          </a:p>
          <a:p>
            <a:pPr marL="421005" indent="-408940">
              <a:lnSpc>
                <a:spcPct val="100000"/>
              </a:lnSpc>
              <a:spcBef>
                <a:spcPts val="100"/>
              </a:spcBef>
              <a:buFont typeface="Wingdings"/>
              <a:buChar char=""/>
              <a:tabLst>
                <a:tab pos="421005" algn="l"/>
                <a:tab pos="421640" algn="l"/>
              </a:tabLst>
            </a:pPr>
            <a:r>
              <a:rPr lang="en-US" dirty="0">
                <a:latin typeface="Times New Roman" pitchFamily="18" charset="0"/>
                <a:cs typeface="Times New Roman" pitchFamily="18" charset="0"/>
              </a:rPr>
              <a:t>High-Quality Output</a:t>
            </a:r>
          </a:p>
          <a:p>
            <a:endParaRPr lang="en-IN" dirty="0"/>
          </a:p>
        </p:txBody>
      </p:sp>
      <p:sp>
        <p:nvSpPr>
          <p:cNvPr id="3" name="TextBox 2">
            <a:extLst>
              <a:ext uri="{FF2B5EF4-FFF2-40B4-BE49-F238E27FC236}">
                <a16:creationId xmlns:a16="http://schemas.microsoft.com/office/drawing/2014/main" id="{D1A9B3E6-40A3-4E97-AA26-EBD29F460772}"/>
              </a:ext>
            </a:extLst>
          </p:cNvPr>
          <p:cNvSpPr txBox="1"/>
          <p:nvPr/>
        </p:nvSpPr>
        <p:spPr>
          <a:xfrm>
            <a:off x="4124960" y="497840"/>
            <a:ext cx="34544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ADVANTAGES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32049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188EC1-00C5-43BD-BD8F-3EEDE17D8C36}"/>
              </a:ext>
            </a:extLst>
          </p:cNvPr>
          <p:cNvSpPr/>
          <p:nvPr/>
        </p:nvSpPr>
        <p:spPr>
          <a:xfrm>
            <a:off x="4445092" y="308094"/>
            <a:ext cx="4101123"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SYSTEM REQUI</a:t>
            </a:r>
            <a:r>
              <a:rPr lang="en-IN" sz="2400" b="1" spc="-10" dirty="0">
                <a:latin typeface="Times New Roman" panose="02020603050405020304" pitchFamily="18" charset="0"/>
                <a:cs typeface="Times New Roman" panose="02020603050405020304" pitchFamily="18" charset="0"/>
              </a:rPr>
              <a:t>R</a:t>
            </a:r>
            <a:r>
              <a:rPr lang="en-IN" sz="2400" b="1" dirty="0">
                <a:latin typeface="Times New Roman" panose="02020603050405020304" pitchFamily="18" charset="0"/>
                <a:cs typeface="Times New Roman" panose="02020603050405020304" pitchFamily="18" charset="0"/>
              </a:rPr>
              <a:t>EMENTS</a:t>
            </a:r>
          </a:p>
        </p:txBody>
      </p:sp>
      <p:sp>
        <p:nvSpPr>
          <p:cNvPr id="3" name="Rectangle 2">
            <a:extLst>
              <a:ext uri="{FF2B5EF4-FFF2-40B4-BE49-F238E27FC236}">
                <a16:creationId xmlns:a16="http://schemas.microsoft.com/office/drawing/2014/main" id="{E760C55D-E1D0-48FA-ADB9-0F767CDAED4A}"/>
              </a:ext>
            </a:extLst>
          </p:cNvPr>
          <p:cNvSpPr/>
          <p:nvPr/>
        </p:nvSpPr>
        <p:spPr>
          <a:xfrm>
            <a:off x="1097280" y="1177580"/>
            <a:ext cx="6096000" cy="1515800"/>
          </a:xfrm>
          <a:prstGeom prst="rect">
            <a:avLst/>
          </a:prstGeom>
        </p:spPr>
        <p:txBody>
          <a:bodyPr>
            <a:spAutoFit/>
          </a:bodyPr>
          <a:lstStyle/>
          <a:p>
            <a:pPr marL="12700" algn="just">
              <a:lnSpc>
                <a:spcPct val="100000"/>
              </a:lnSpc>
              <a:spcBef>
                <a:spcPts val="90"/>
              </a:spcBef>
              <a:tabLst>
                <a:tab pos="1651635" algn="l"/>
              </a:tabLst>
            </a:pPr>
            <a:r>
              <a:rPr lang="en-US" sz="2000" b="1" spc="-35" dirty="0">
                <a:latin typeface="Times New Roman"/>
                <a:cs typeface="Times New Roman"/>
              </a:rPr>
              <a:t>HARDWARE	</a:t>
            </a:r>
            <a:r>
              <a:rPr lang="en-US" sz="2000" b="1" spc="-10" dirty="0">
                <a:latin typeface="Times New Roman"/>
                <a:cs typeface="Times New Roman"/>
              </a:rPr>
              <a:t>REQUIREMENTS</a:t>
            </a:r>
            <a:r>
              <a:rPr lang="en-US" sz="2000" b="1" spc="55" dirty="0">
                <a:latin typeface="Times New Roman"/>
                <a:cs typeface="Times New Roman"/>
              </a:rPr>
              <a:t> </a:t>
            </a:r>
            <a:r>
              <a:rPr lang="en-US" sz="2000" b="1" spc="-5" dirty="0">
                <a:latin typeface="Times New Roman"/>
                <a:cs typeface="Times New Roman"/>
              </a:rPr>
              <a:t>:</a:t>
            </a:r>
            <a:endParaRPr lang="en-US" sz="2000" dirty="0">
              <a:latin typeface="Times New Roman"/>
              <a:cs typeface="Times New Roman"/>
            </a:endParaRPr>
          </a:p>
          <a:p>
            <a:pPr algn="just">
              <a:lnSpc>
                <a:spcPct val="100000"/>
              </a:lnSpc>
              <a:spcBef>
                <a:spcPts val="40"/>
              </a:spcBef>
            </a:pPr>
            <a:endParaRPr lang="en-US" sz="1850" dirty="0">
              <a:latin typeface="Times New Roman"/>
              <a:cs typeface="Times New Roman"/>
            </a:endParaRPr>
          </a:p>
          <a:p>
            <a:pPr marL="194945" indent="-182880" algn="just">
              <a:lnSpc>
                <a:spcPct val="100000"/>
              </a:lnSpc>
              <a:buSzPct val="94444"/>
              <a:buFont typeface="Wingdings"/>
              <a:buChar char=""/>
              <a:tabLst>
                <a:tab pos="195580" algn="l"/>
              </a:tabLst>
            </a:pPr>
            <a:r>
              <a:rPr lang="en-US" spc="-35" dirty="0">
                <a:latin typeface="Times New Roman"/>
                <a:cs typeface="Times New Roman"/>
              </a:rPr>
              <a:t>Processor  	               : 	Intel Core i3 Processor</a:t>
            </a:r>
          </a:p>
          <a:p>
            <a:pPr marL="194945" indent="-182880" algn="just">
              <a:lnSpc>
                <a:spcPct val="100000"/>
              </a:lnSpc>
              <a:buSzPct val="94444"/>
              <a:buFont typeface="Wingdings"/>
              <a:buChar char=""/>
              <a:tabLst>
                <a:tab pos="195580" algn="l"/>
              </a:tabLst>
            </a:pPr>
            <a:r>
              <a:rPr lang="en-US" spc="-10" dirty="0">
                <a:latin typeface="Times New Roman"/>
                <a:cs typeface="Times New Roman"/>
              </a:rPr>
              <a:t>Hard Disk Capacity   : 	40 GB</a:t>
            </a:r>
          </a:p>
          <a:p>
            <a:pPr marL="194945" indent="-182880" algn="just">
              <a:lnSpc>
                <a:spcPct val="100000"/>
              </a:lnSpc>
              <a:buSzPct val="94444"/>
              <a:buFont typeface="Wingdings"/>
              <a:buChar char=""/>
              <a:tabLst>
                <a:tab pos="195580" algn="l"/>
              </a:tabLst>
            </a:pPr>
            <a:r>
              <a:rPr lang="en-US" spc="-10" dirty="0">
                <a:latin typeface="Times New Roman"/>
                <a:cs typeface="Times New Roman"/>
              </a:rPr>
              <a:t>RAM 		              :	8 GB</a:t>
            </a:r>
            <a:endParaRPr lang="en-US" spc="-35" dirty="0">
              <a:latin typeface="Times New Roman"/>
              <a:cs typeface="Times New Roman"/>
            </a:endParaRPr>
          </a:p>
        </p:txBody>
      </p:sp>
      <p:sp>
        <p:nvSpPr>
          <p:cNvPr id="4" name="Rectangle 3">
            <a:extLst>
              <a:ext uri="{FF2B5EF4-FFF2-40B4-BE49-F238E27FC236}">
                <a16:creationId xmlns:a16="http://schemas.microsoft.com/office/drawing/2014/main" id="{A4CCE85F-8969-4EB1-BC25-02BCBB271973}"/>
              </a:ext>
            </a:extLst>
          </p:cNvPr>
          <p:cNvSpPr/>
          <p:nvPr/>
        </p:nvSpPr>
        <p:spPr>
          <a:xfrm>
            <a:off x="1097280" y="2804160"/>
            <a:ext cx="6217920" cy="3245760"/>
          </a:xfrm>
          <a:prstGeom prst="rect">
            <a:avLst/>
          </a:prstGeom>
        </p:spPr>
        <p:txBody>
          <a:bodyPr wrap="square">
            <a:spAutoFit/>
          </a:bodyPr>
          <a:lstStyle/>
          <a:p>
            <a:pPr marL="12700" algn="just">
              <a:lnSpc>
                <a:spcPct val="100000"/>
              </a:lnSpc>
              <a:spcBef>
                <a:spcPts val="90"/>
              </a:spcBef>
              <a:tabLst>
                <a:tab pos="1651635" algn="l"/>
              </a:tabLst>
            </a:pPr>
            <a:r>
              <a:rPr lang="en-US" sz="2000" b="1" spc="-35" dirty="0">
                <a:latin typeface="Times New Roman"/>
                <a:cs typeface="Times New Roman"/>
              </a:rPr>
              <a:t>SOFTWARE  </a:t>
            </a:r>
            <a:r>
              <a:rPr lang="en-US" sz="2000" b="1" spc="-10" dirty="0">
                <a:latin typeface="Times New Roman"/>
                <a:cs typeface="Times New Roman"/>
              </a:rPr>
              <a:t>REQUIREMENTS</a:t>
            </a:r>
            <a:r>
              <a:rPr lang="en-US" sz="2000" b="1" spc="55" dirty="0">
                <a:latin typeface="Times New Roman"/>
                <a:cs typeface="Times New Roman"/>
              </a:rPr>
              <a:t> </a:t>
            </a:r>
            <a:r>
              <a:rPr lang="en-US" sz="2000" b="1" spc="-5" dirty="0">
                <a:latin typeface="Times New Roman"/>
                <a:cs typeface="Times New Roman"/>
              </a:rPr>
              <a:t>:</a:t>
            </a:r>
            <a:endParaRPr lang="en-US" sz="2000" dirty="0">
              <a:latin typeface="Times New Roman"/>
              <a:cs typeface="Times New Roman"/>
            </a:endParaRPr>
          </a:p>
          <a:p>
            <a:pPr marL="342900" marR="127635" lvl="0" indent="-342900" algn="just">
              <a:lnSpc>
                <a:spcPct val="139000"/>
              </a:lnSpc>
              <a:spcAft>
                <a:spcPts val="415"/>
              </a:spcAft>
              <a:buFont typeface="Wingdings" panose="05000000000000000000" pitchFamily="2" charset="2"/>
              <a:buChar char=""/>
            </a:pPr>
            <a:r>
              <a:rPr lang="en-US" sz="2000" kern="100" dirty="0">
                <a:latin typeface="Times New Roman" panose="02020603050405020304" pitchFamily="18" charset="0"/>
                <a:ea typeface="Calibri" panose="020F0502020204030204" pitchFamily="34" charset="0"/>
                <a:cs typeface="Latha" panose="020B0604020202020204" pitchFamily="34" charset="0"/>
              </a:rPr>
              <a:t>Operating System   : Windows 7/8/10/11</a:t>
            </a:r>
            <a:endParaRPr lang="en-US" sz="2000" kern="100" dirty="0">
              <a:latin typeface="Calibri" panose="020F0502020204030204" pitchFamily="34" charset="0"/>
              <a:ea typeface="Calibri" panose="020F0502020204030204" pitchFamily="34" charset="0"/>
              <a:cs typeface="Latha" panose="020B0604020202020204" pitchFamily="34" charset="0"/>
            </a:endParaRPr>
          </a:p>
          <a:p>
            <a:pPr marL="342900" marR="127635" lvl="0" indent="-342900" algn="just">
              <a:lnSpc>
                <a:spcPct val="139000"/>
              </a:lnSpc>
              <a:spcAft>
                <a:spcPts val="415"/>
              </a:spcAft>
              <a:buFont typeface="Wingdings" panose="05000000000000000000" pitchFamily="2" charset="2"/>
              <a:buChar char=""/>
            </a:pPr>
            <a:r>
              <a:rPr lang="en-US" sz="2000" kern="100" dirty="0">
                <a:latin typeface="Times New Roman" panose="02020603050405020304" pitchFamily="18" charset="0"/>
                <a:ea typeface="Calibri" panose="020F0502020204030204" pitchFamily="34" charset="0"/>
                <a:cs typeface="Latha" panose="020B0604020202020204" pitchFamily="34" charset="0"/>
              </a:rPr>
              <a:t>Front End                : HTML</a:t>
            </a:r>
            <a:endParaRPr lang="en-US" sz="2000" kern="100" dirty="0">
              <a:latin typeface="Calibri" panose="020F0502020204030204" pitchFamily="34" charset="0"/>
              <a:ea typeface="Calibri" panose="020F0502020204030204" pitchFamily="34" charset="0"/>
              <a:cs typeface="Latha" panose="020B0604020202020204" pitchFamily="34" charset="0"/>
            </a:endParaRPr>
          </a:p>
          <a:p>
            <a:pPr marL="342900" marR="127635" lvl="0" indent="-342900" algn="just">
              <a:lnSpc>
                <a:spcPct val="139000"/>
              </a:lnSpc>
              <a:spcAft>
                <a:spcPts val="415"/>
              </a:spcAft>
              <a:buFont typeface="Wingdings" panose="05000000000000000000" pitchFamily="2" charset="2"/>
              <a:buChar char=""/>
            </a:pPr>
            <a:r>
              <a:rPr lang="en-US" sz="2000" kern="100" dirty="0">
                <a:latin typeface="Times New Roman" panose="02020603050405020304" pitchFamily="18" charset="0"/>
                <a:ea typeface="Calibri" panose="020F0502020204030204" pitchFamily="34" charset="0"/>
                <a:cs typeface="Latha" panose="020B0604020202020204" pitchFamily="34" charset="0"/>
              </a:rPr>
              <a:t>Frame work             : Flask</a:t>
            </a:r>
            <a:endParaRPr lang="en-US" sz="2000" kern="100" dirty="0">
              <a:latin typeface="Calibri" panose="020F0502020204030204" pitchFamily="34" charset="0"/>
              <a:ea typeface="Calibri" panose="020F0502020204030204" pitchFamily="34" charset="0"/>
              <a:cs typeface="Latha" panose="020B0604020202020204" pitchFamily="34" charset="0"/>
            </a:endParaRPr>
          </a:p>
          <a:p>
            <a:pPr marL="342900" marR="127635" lvl="0" indent="-342900" algn="just">
              <a:lnSpc>
                <a:spcPct val="139000"/>
              </a:lnSpc>
              <a:spcAft>
                <a:spcPts val="415"/>
              </a:spcAft>
              <a:buFont typeface="Wingdings" panose="05000000000000000000" pitchFamily="2" charset="2"/>
              <a:buChar char=""/>
            </a:pPr>
            <a:r>
              <a:rPr lang="en-US" sz="2000" kern="100" dirty="0">
                <a:latin typeface="Times New Roman" panose="02020603050405020304" pitchFamily="18" charset="0"/>
                <a:ea typeface="Calibri" panose="020F0502020204030204" pitchFamily="34" charset="0"/>
                <a:cs typeface="Latha" panose="020B0604020202020204" pitchFamily="34" charset="0"/>
              </a:rPr>
              <a:t>Scripting Language: Python 3.10.4</a:t>
            </a:r>
            <a:endParaRPr lang="en-US" sz="2000" kern="100" dirty="0">
              <a:latin typeface="Calibri" panose="020F0502020204030204" pitchFamily="34" charset="0"/>
              <a:ea typeface="Calibri" panose="020F0502020204030204" pitchFamily="34" charset="0"/>
              <a:cs typeface="Latha" panose="020B0604020202020204" pitchFamily="34" charset="0"/>
            </a:endParaRPr>
          </a:p>
          <a:p>
            <a:pPr marL="342900" marR="127635" lvl="0" indent="-342900" algn="just">
              <a:lnSpc>
                <a:spcPct val="139000"/>
              </a:lnSpc>
              <a:spcAft>
                <a:spcPts val="415"/>
              </a:spcAft>
              <a:buFont typeface="Wingdings" panose="05000000000000000000" pitchFamily="2" charset="2"/>
              <a:buChar char=""/>
            </a:pPr>
            <a:r>
              <a:rPr lang="en-US" sz="2000" kern="100" dirty="0">
                <a:latin typeface="Times New Roman" panose="02020603050405020304" pitchFamily="18" charset="0"/>
                <a:ea typeface="Calibri" panose="020F0502020204030204" pitchFamily="34" charset="0"/>
                <a:cs typeface="Latha" panose="020B0604020202020204" pitchFamily="34" charset="0"/>
              </a:rPr>
              <a:t>Back End                :  SQlite3</a:t>
            </a:r>
          </a:p>
          <a:p>
            <a:pPr marL="342900" marR="127635" lvl="0" indent="-342900" algn="just">
              <a:lnSpc>
                <a:spcPct val="139000"/>
              </a:lnSpc>
              <a:spcAft>
                <a:spcPts val="415"/>
              </a:spcAft>
              <a:buFont typeface="Wingdings" panose="05000000000000000000" pitchFamily="2" charset="2"/>
              <a:buChar char=""/>
            </a:pPr>
            <a:r>
              <a:rPr lang="en-US" sz="2000" kern="100" dirty="0">
                <a:latin typeface="Times New Roman" panose="02020603050405020304" pitchFamily="18" charset="0"/>
                <a:ea typeface="Calibri" panose="020F0502020204030204" pitchFamily="34" charset="0"/>
                <a:cs typeface="Latha" panose="020B0604020202020204" pitchFamily="34" charset="0"/>
              </a:rPr>
              <a:t>Containerization     : IBM </a:t>
            </a:r>
            <a:r>
              <a:rPr lang="en-US" sz="2000" kern="100" dirty="0" err="1">
                <a:latin typeface="Times New Roman" panose="02020603050405020304" pitchFamily="18" charset="0"/>
                <a:ea typeface="Calibri" panose="020F0502020204030204" pitchFamily="34" charset="0"/>
                <a:cs typeface="Latha" panose="020B0604020202020204" pitchFamily="34" charset="0"/>
              </a:rPr>
              <a:t>kubernetes</a:t>
            </a:r>
            <a:endParaRPr lang="en-US" sz="2000" kern="1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0136854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9CDB08-1CC0-4140-AB0F-4AE804324D18}"/>
              </a:ext>
            </a:extLst>
          </p:cNvPr>
          <p:cNvSpPr txBox="1"/>
          <p:nvPr/>
        </p:nvSpPr>
        <p:spPr>
          <a:xfrm flipH="1">
            <a:off x="4246880" y="508000"/>
            <a:ext cx="504952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SOLUTION ARCHITECTURE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6A22F5-FB1A-41F5-92DC-2F03149A6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145" y="1096671"/>
            <a:ext cx="7793390" cy="4664657"/>
          </a:xfrm>
          <a:prstGeom prst="rect">
            <a:avLst/>
          </a:prstGeom>
        </p:spPr>
      </p:pic>
    </p:spTree>
    <p:extLst>
      <p:ext uri="{BB962C8B-B14F-4D97-AF65-F5344CB8AC3E}">
        <p14:creationId xmlns:p14="http://schemas.microsoft.com/office/powerpoint/2010/main" val="3641419055"/>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169</TotalTime>
  <Words>1157</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Latha</vt:lpstr>
      <vt:lpstr>Times New Roman</vt:lpstr>
      <vt:lpstr>Trebuchet MS</vt:lpstr>
      <vt:lpstr>Wingdings</vt:lpstr>
      <vt:lpstr>Wingdings 3</vt:lpstr>
      <vt:lpstr>Facet</vt:lpstr>
      <vt:lpstr>       SENGUNTHAR COLLEGE OF ENGINEERING                            COMPLAINT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SENGUNTHAR COLLEGE OF ENGINEERING</dc:title>
  <dc:creator>ASUS</dc:creator>
  <cp:lastModifiedBy>ASUS</cp:lastModifiedBy>
  <cp:revision>24</cp:revision>
  <dcterms:created xsi:type="dcterms:W3CDTF">2023-05-31T11:44:33Z</dcterms:created>
  <dcterms:modified xsi:type="dcterms:W3CDTF">2023-05-31T17:29:04Z</dcterms:modified>
</cp:coreProperties>
</file>