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cecf7db38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cecf7db38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ecb311a0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ecb311a0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ecf7db38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ecf7db38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ecf7db38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ecf7db38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cecf7db38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cecf7db38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cecf7db38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cecf7db38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ecb311a0a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ecb311a0a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ecf7db38d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ecf7db38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ecf7db38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ecf7db38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ecf7db38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ecf7db38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ecf7db38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ecf7db38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ecf7db38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ecf7db38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ecb311a0a_1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ecb311a0a_1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body"/>
          </p:nvPr>
        </p:nvSpPr>
        <p:spPr>
          <a:xfrm>
            <a:off x="0" y="3926100"/>
            <a:ext cx="9144000" cy="1217400"/>
          </a:xfrm>
          <a:prstGeom prst="rect">
            <a:avLst/>
          </a:prstGeom>
        </p:spPr>
        <p:txBody>
          <a:bodyPr anchorCtr="0" anchor="t" bIns="91425" lIns="91425" spcFirstLastPara="1" rIns="91425" wrap="square" tIns="91425">
            <a:normAutofit/>
          </a:bodyPr>
          <a:lstStyle/>
          <a:p>
            <a:pPr indent="0" lvl="0" marL="0" rtl="0" algn="l">
              <a:lnSpc>
                <a:spcPct val="100000"/>
              </a:lnSpc>
              <a:spcBef>
                <a:spcPts val="900"/>
              </a:spcBef>
              <a:spcAft>
                <a:spcPts val="1400"/>
              </a:spcAft>
              <a:buClr>
                <a:schemeClr val="dk1"/>
              </a:buClr>
              <a:buSzPts val="1100"/>
              <a:buFont typeface="Arial"/>
              <a:buNone/>
            </a:pPr>
            <a:r>
              <a:rPr b="1" lang="en-GB" sz="3912">
                <a:solidFill>
                  <a:srgbClr val="FF0000"/>
                </a:solidFill>
                <a:highlight>
                  <a:srgbClr val="FFFFFF"/>
                </a:highlight>
              </a:rPr>
              <a:t>                             </a:t>
            </a:r>
            <a:endParaRPr sz="712"/>
          </a:p>
        </p:txBody>
      </p:sp>
      <p:pic>
        <p:nvPicPr>
          <p:cNvPr id="55" name="Google Shape;55;p13"/>
          <p:cNvPicPr preferRelativeResize="0"/>
          <p:nvPr/>
        </p:nvPicPr>
        <p:blipFill>
          <a:blip r:embed="rId3">
            <a:alphaModFix/>
          </a:blip>
          <a:stretch>
            <a:fillRect/>
          </a:stretch>
        </p:blipFill>
        <p:spPr>
          <a:xfrm>
            <a:off x="2991375" y="2124775"/>
            <a:ext cx="3161250" cy="2306150"/>
          </a:xfrm>
          <a:prstGeom prst="rect">
            <a:avLst/>
          </a:prstGeom>
          <a:noFill/>
          <a:ln>
            <a:noFill/>
          </a:ln>
        </p:spPr>
      </p:pic>
      <p:sp>
        <p:nvSpPr>
          <p:cNvPr id="56" name="Google Shape;56;p13"/>
          <p:cNvSpPr txBox="1"/>
          <p:nvPr/>
        </p:nvSpPr>
        <p:spPr>
          <a:xfrm>
            <a:off x="6634800" y="4727550"/>
            <a:ext cx="237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7" name="Google Shape;57;p13"/>
          <p:cNvSpPr txBox="1"/>
          <p:nvPr>
            <p:ph type="title"/>
          </p:nvPr>
        </p:nvSpPr>
        <p:spPr>
          <a:xfrm>
            <a:off x="0" y="0"/>
            <a:ext cx="9144000" cy="1618800"/>
          </a:xfrm>
          <a:prstGeom prst="rect">
            <a:avLst/>
          </a:prstGeom>
        </p:spPr>
        <p:txBody>
          <a:bodyPr anchorCtr="0" anchor="t" bIns="91425" lIns="91425" spcFirstLastPara="1" rIns="91425" wrap="square" tIns="91425">
            <a:noAutofit/>
          </a:bodyPr>
          <a:lstStyle/>
          <a:p>
            <a:pPr indent="0" lvl="0" marL="914400" rtl="0" algn="l">
              <a:lnSpc>
                <a:spcPct val="115000"/>
              </a:lnSpc>
              <a:spcBef>
                <a:spcPts val="0"/>
              </a:spcBef>
              <a:spcAft>
                <a:spcPts val="0"/>
              </a:spcAft>
              <a:buSzPts val="990"/>
              <a:buNone/>
            </a:pPr>
            <a:r>
              <a:rPr lang="en-GB" sz="2775">
                <a:solidFill>
                  <a:srgbClr val="FF0000"/>
                </a:solidFill>
                <a:highlight>
                  <a:srgbClr val="FFFFFF"/>
                </a:highlight>
              </a:rPr>
              <a:t>                  </a:t>
            </a:r>
            <a:r>
              <a:rPr lang="en-GB" sz="2970">
                <a:solidFill>
                  <a:srgbClr val="FF0000"/>
                </a:solidFill>
                <a:highlight>
                  <a:srgbClr val="FFFFFF"/>
                </a:highlight>
                <a:latin typeface="Impact"/>
                <a:ea typeface="Impact"/>
                <a:cs typeface="Impact"/>
                <a:sym typeface="Impact"/>
              </a:rPr>
              <a:t>A PROJECT PRESENTATION</a:t>
            </a:r>
            <a:endParaRPr sz="2970">
              <a:solidFill>
                <a:srgbClr val="FF0000"/>
              </a:solidFill>
              <a:highlight>
                <a:srgbClr val="FFFFFF"/>
              </a:highlight>
              <a:latin typeface="Impact"/>
              <a:ea typeface="Impact"/>
              <a:cs typeface="Impact"/>
              <a:sym typeface="Impact"/>
            </a:endParaRPr>
          </a:p>
          <a:p>
            <a:pPr indent="0" lvl="0" marL="914400" rtl="0" algn="l">
              <a:lnSpc>
                <a:spcPct val="115000"/>
              </a:lnSpc>
              <a:spcBef>
                <a:spcPts val="0"/>
              </a:spcBef>
              <a:spcAft>
                <a:spcPts val="0"/>
              </a:spcAft>
              <a:buSzPts val="990"/>
              <a:buNone/>
            </a:pPr>
            <a:r>
              <a:rPr lang="en-GB" sz="2970">
                <a:solidFill>
                  <a:srgbClr val="FF0000"/>
                </a:solidFill>
                <a:highlight>
                  <a:srgbClr val="FFFFFF"/>
                </a:highlight>
                <a:latin typeface="Impact"/>
                <a:ea typeface="Impact"/>
                <a:cs typeface="Impact"/>
                <a:sym typeface="Impact"/>
              </a:rPr>
              <a:t>                                                  ON</a:t>
            </a:r>
            <a:endParaRPr sz="2970">
              <a:solidFill>
                <a:srgbClr val="FF0000"/>
              </a:solidFill>
              <a:highlight>
                <a:srgbClr val="FFFFFF"/>
              </a:highlight>
              <a:latin typeface="Impact"/>
              <a:ea typeface="Impact"/>
              <a:cs typeface="Impact"/>
              <a:sym typeface="Impact"/>
            </a:endParaRPr>
          </a:p>
          <a:p>
            <a:pPr indent="0" lvl="0" marL="914400" rtl="0" algn="l">
              <a:lnSpc>
                <a:spcPct val="115000"/>
              </a:lnSpc>
              <a:spcBef>
                <a:spcPts val="0"/>
              </a:spcBef>
              <a:spcAft>
                <a:spcPts val="0"/>
              </a:spcAft>
              <a:buClr>
                <a:schemeClr val="dk1"/>
              </a:buClr>
              <a:buSzPts val="990"/>
              <a:buFont typeface="Arial"/>
              <a:buNone/>
            </a:pPr>
            <a:r>
              <a:rPr lang="en-GB" sz="2970">
                <a:solidFill>
                  <a:srgbClr val="FF0000"/>
                </a:solidFill>
                <a:highlight>
                  <a:srgbClr val="FFFFFF"/>
                </a:highlight>
                <a:latin typeface="Impact"/>
                <a:ea typeface="Impact"/>
                <a:cs typeface="Impact"/>
                <a:sym typeface="Impact"/>
              </a:rPr>
              <a:t>                     BLOOD TRACKING APPLICATION</a:t>
            </a:r>
            <a:endParaRPr sz="2970">
              <a:latin typeface="Impact"/>
              <a:ea typeface="Impact"/>
              <a:cs typeface="Impact"/>
              <a:sym typeface="Impac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2"/>
          <p:cNvPicPr preferRelativeResize="0"/>
          <p:nvPr/>
        </p:nvPicPr>
        <p:blipFill>
          <a:blip r:embed="rId3">
            <a:alphaModFix/>
          </a:blip>
          <a:stretch>
            <a:fillRect/>
          </a:stretch>
        </p:blipFill>
        <p:spPr>
          <a:xfrm>
            <a:off x="0" y="0"/>
            <a:ext cx="9144001" cy="5143500"/>
          </a:xfrm>
          <a:prstGeom prst="rect">
            <a:avLst/>
          </a:prstGeom>
          <a:noFill/>
          <a:ln>
            <a:noFill/>
          </a:ln>
        </p:spPr>
      </p:pic>
      <p:sp>
        <p:nvSpPr>
          <p:cNvPr id="123" name="Google Shape;123;p22"/>
          <p:cNvSpPr txBox="1"/>
          <p:nvPr/>
        </p:nvSpPr>
        <p:spPr>
          <a:xfrm>
            <a:off x="6431900" y="4646400"/>
            <a:ext cx="2637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67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r>
              <a:rPr lang="en-GB" sz="3300">
                <a:solidFill>
                  <a:srgbClr val="FF0000"/>
                </a:solidFill>
                <a:highlight>
                  <a:srgbClr val="FFFFFF"/>
                </a:highlight>
              </a:rPr>
              <a:t>Advantages of Proposed Application</a:t>
            </a:r>
            <a:endParaRPr sz="3300">
              <a:solidFill>
                <a:srgbClr val="FF0000"/>
              </a:solidFill>
              <a:highlight>
                <a:srgbClr val="FFFFFF"/>
              </a:highlight>
            </a:endParaRPr>
          </a:p>
        </p:txBody>
      </p:sp>
      <p:sp>
        <p:nvSpPr>
          <p:cNvPr id="129" name="Google Shape;129;p23"/>
          <p:cNvSpPr txBox="1"/>
          <p:nvPr>
            <p:ph idx="1" type="body"/>
          </p:nvPr>
        </p:nvSpPr>
        <p:spPr>
          <a:xfrm>
            <a:off x="311700" y="1494600"/>
            <a:ext cx="8520600" cy="3303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3B3835"/>
              </a:buClr>
              <a:buSzPts val="1800"/>
              <a:buChar char="●"/>
            </a:pPr>
            <a:r>
              <a:rPr lang="en-GB">
                <a:solidFill>
                  <a:srgbClr val="3B3835"/>
                </a:solidFill>
                <a:highlight>
                  <a:srgbClr val="FFFFFF"/>
                </a:highlight>
              </a:rPr>
              <a:t>Easy way to find the donors. </a:t>
            </a:r>
            <a:endParaRPr>
              <a:solidFill>
                <a:srgbClr val="3B3835"/>
              </a:solidFill>
              <a:highlight>
                <a:srgbClr val="FFFFFF"/>
              </a:highlight>
            </a:endParaRPr>
          </a:p>
          <a:p>
            <a:pPr indent="-342900" lvl="0" marL="457200" rtl="0" algn="l">
              <a:spcBef>
                <a:spcPts val="0"/>
              </a:spcBef>
              <a:spcAft>
                <a:spcPts val="0"/>
              </a:spcAft>
              <a:buClr>
                <a:srgbClr val="3B3835"/>
              </a:buClr>
              <a:buSzPts val="1800"/>
              <a:buChar char="●"/>
            </a:pPr>
            <a:r>
              <a:rPr lang="en-GB">
                <a:solidFill>
                  <a:srgbClr val="3B3835"/>
                </a:solidFill>
                <a:highlight>
                  <a:srgbClr val="FFFFFF"/>
                </a:highlight>
              </a:rPr>
              <a:t>Less time.  </a:t>
            </a:r>
            <a:endParaRPr>
              <a:solidFill>
                <a:srgbClr val="3B3835"/>
              </a:solidFill>
              <a:highlight>
                <a:srgbClr val="FFFFFF"/>
              </a:highlight>
            </a:endParaRPr>
          </a:p>
          <a:p>
            <a:pPr indent="-342900" lvl="0" marL="457200" rtl="0" algn="l">
              <a:spcBef>
                <a:spcPts val="0"/>
              </a:spcBef>
              <a:spcAft>
                <a:spcPts val="0"/>
              </a:spcAft>
              <a:buClr>
                <a:srgbClr val="3B3835"/>
              </a:buClr>
              <a:buSzPts val="1800"/>
              <a:buChar char="●"/>
            </a:pPr>
            <a:r>
              <a:rPr lang="en-GB">
                <a:solidFill>
                  <a:srgbClr val="3B3835"/>
                </a:solidFill>
                <a:highlight>
                  <a:srgbClr val="FFFFFF"/>
                </a:highlight>
              </a:rPr>
              <a:t>No need to search blood centers and no need to wait in queue.</a:t>
            </a:r>
            <a:endParaRPr>
              <a:solidFill>
                <a:srgbClr val="3B3835"/>
              </a:solidFill>
              <a:highlight>
                <a:srgbClr val="FFFFFF"/>
              </a:highlight>
            </a:endParaRPr>
          </a:p>
          <a:p>
            <a:pPr indent="-342900" lvl="0" marL="457200" rtl="0" algn="l">
              <a:spcBef>
                <a:spcPts val="0"/>
              </a:spcBef>
              <a:spcAft>
                <a:spcPts val="0"/>
              </a:spcAft>
              <a:buClr>
                <a:srgbClr val="3B3835"/>
              </a:buClr>
              <a:buSzPts val="1800"/>
              <a:buChar char="●"/>
            </a:pPr>
            <a:r>
              <a:rPr lang="en-GB">
                <a:solidFill>
                  <a:srgbClr val="3B3835"/>
                </a:solidFill>
                <a:highlight>
                  <a:srgbClr val="FFFFFF"/>
                </a:highlight>
              </a:rPr>
              <a:t>User can find their specific blood group.</a:t>
            </a:r>
            <a:endParaRPr>
              <a:solidFill>
                <a:srgbClr val="3B3835"/>
              </a:solidFill>
              <a:highlight>
                <a:srgbClr val="FFFFFF"/>
              </a:highlight>
            </a:endParaRPr>
          </a:p>
          <a:p>
            <a:pPr indent="-342900" lvl="0" marL="457200" rtl="0" algn="l">
              <a:spcBef>
                <a:spcPts val="0"/>
              </a:spcBef>
              <a:spcAft>
                <a:spcPts val="0"/>
              </a:spcAft>
              <a:buClr>
                <a:srgbClr val="3B3835"/>
              </a:buClr>
              <a:buSzPts val="1800"/>
              <a:buChar char="●"/>
            </a:pPr>
            <a:r>
              <a:rPr lang="en-GB">
                <a:solidFill>
                  <a:srgbClr val="3B3835"/>
                </a:solidFill>
                <a:highlight>
                  <a:srgbClr val="FFFFFF"/>
                </a:highlight>
              </a:rPr>
              <a:t>User can find donors contact details. </a:t>
            </a:r>
            <a:endParaRPr>
              <a:solidFill>
                <a:srgbClr val="3B3835"/>
              </a:solidFill>
              <a:highlight>
                <a:srgbClr val="FFFFFF"/>
              </a:highlight>
            </a:endParaRPr>
          </a:p>
          <a:p>
            <a:pPr indent="-342900" lvl="0" marL="457200" rtl="0" algn="l">
              <a:spcBef>
                <a:spcPts val="0"/>
              </a:spcBef>
              <a:spcAft>
                <a:spcPts val="0"/>
              </a:spcAft>
              <a:buClr>
                <a:srgbClr val="3B3835"/>
              </a:buClr>
              <a:buSzPts val="1800"/>
              <a:buChar char="●"/>
            </a:pPr>
            <a:r>
              <a:rPr lang="en-GB">
                <a:solidFill>
                  <a:srgbClr val="3B3835"/>
                </a:solidFill>
                <a:highlight>
                  <a:srgbClr val="FFFFFF"/>
                </a:highlight>
              </a:rPr>
              <a:t>User can communicate with donor by making call or messaging directly.</a:t>
            </a:r>
            <a:endParaRPr>
              <a:highlight>
                <a:srgbClr val="FFFFFF"/>
              </a:highlight>
            </a:endParaRPr>
          </a:p>
        </p:txBody>
      </p:sp>
      <p:sp>
        <p:nvSpPr>
          <p:cNvPr id="130" name="Google Shape;130;p23"/>
          <p:cNvSpPr txBox="1"/>
          <p:nvPr/>
        </p:nvSpPr>
        <p:spPr>
          <a:xfrm>
            <a:off x="6431900" y="4646400"/>
            <a:ext cx="2637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Clr>
                <a:schemeClr val="dk1"/>
              </a:buClr>
              <a:buSzPts val="605"/>
              <a:buFont typeface="Arial"/>
              <a:buNone/>
            </a:pPr>
            <a:r>
              <a:rPr lang="en-GB" sz="1813">
                <a:solidFill>
                  <a:srgbClr val="333333"/>
                </a:solidFill>
                <a:highlight>
                  <a:srgbClr val="FFFFFF"/>
                </a:highlight>
              </a:rPr>
              <a:t>Ou</a:t>
            </a:r>
            <a:r>
              <a:rPr lang="en-GB" sz="1813">
                <a:solidFill>
                  <a:srgbClr val="333333"/>
                </a:solidFill>
                <a:highlight>
                  <a:srgbClr val="FFFFFF"/>
                </a:highlight>
              </a:rPr>
              <a:t>r project covers </a:t>
            </a:r>
            <a:r>
              <a:rPr b="1" lang="en-GB" sz="1700">
                <a:solidFill>
                  <a:srgbClr val="FF0000"/>
                </a:solidFill>
                <a:highlight>
                  <a:schemeClr val="lt1"/>
                </a:highlight>
              </a:rPr>
              <a:t>Blood Tracking Application</a:t>
            </a:r>
            <a:r>
              <a:rPr lang="en-GB" sz="1813">
                <a:solidFill>
                  <a:srgbClr val="333333"/>
                </a:solidFill>
                <a:highlight>
                  <a:srgbClr val="FFFFFF"/>
                </a:highlight>
              </a:rPr>
              <a:t> where the management of donors, blood,donor’s current address, hospital records and blood stock records according to their groups are done manually. Usage of our software will increase efficiency in almost all areas of Blood Bank.</a:t>
            </a:r>
            <a:endParaRPr sz="1813">
              <a:solidFill>
                <a:srgbClr val="333333"/>
              </a:solidFill>
              <a:highlight>
                <a:srgbClr val="FFFFFF"/>
              </a:highlight>
            </a:endParaRPr>
          </a:p>
          <a:p>
            <a:pPr indent="0" lvl="0" marL="0" rtl="0" algn="l">
              <a:lnSpc>
                <a:spcPct val="95000"/>
              </a:lnSpc>
              <a:spcBef>
                <a:spcPts val="0"/>
              </a:spcBef>
              <a:spcAft>
                <a:spcPts val="1200"/>
              </a:spcAft>
              <a:buSzPts val="605"/>
              <a:buNone/>
            </a:pPr>
            <a:r>
              <a:t/>
            </a:r>
            <a:endParaRPr sz="989">
              <a:solidFill>
                <a:srgbClr val="333333"/>
              </a:solidFill>
            </a:endParaRPr>
          </a:p>
        </p:txBody>
      </p:sp>
      <p:sp>
        <p:nvSpPr>
          <p:cNvPr id="136" name="Google Shape;136;p24"/>
          <p:cNvSpPr txBox="1"/>
          <p:nvPr>
            <p:ph idx="4294967295" type="ctrTitle"/>
          </p:nvPr>
        </p:nvSpPr>
        <p:spPr>
          <a:xfrm>
            <a:off x="375725" y="220250"/>
            <a:ext cx="8456700" cy="686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3000">
                <a:solidFill>
                  <a:srgbClr val="FF0000"/>
                </a:solidFill>
                <a:highlight>
                  <a:srgbClr val="FFFFFF"/>
                </a:highlight>
              </a:rPr>
              <a:t>Scope</a:t>
            </a:r>
            <a:endParaRPr sz="3000">
              <a:solidFill>
                <a:srgbClr val="FF0000"/>
              </a:solidFill>
              <a:highlight>
                <a:srgbClr val="FFFFFF"/>
              </a:highlight>
            </a:endParaRPr>
          </a:p>
        </p:txBody>
      </p:sp>
      <p:sp>
        <p:nvSpPr>
          <p:cNvPr id="137" name="Google Shape;137;p24"/>
          <p:cNvSpPr txBox="1"/>
          <p:nvPr/>
        </p:nvSpPr>
        <p:spPr>
          <a:xfrm>
            <a:off x="6431900" y="4646400"/>
            <a:ext cx="2637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idx="1" type="subTitle"/>
          </p:nvPr>
        </p:nvSpPr>
        <p:spPr>
          <a:xfrm>
            <a:off x="142525" y="1122550"/>
            <a:ext cx="8848800" cy="36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3B3835"/>
              </a:buClr>
              <a:buSzPts val="1800"/>
              <a:buChar char="●"/>
            </a:pPr>
            <a:r>
              <a:rPr b="1" lang="en-GB" sz="1700">
                <a:solidFill>
                  <a:srgbClr val="FF0000"/>
                </a:solidFill>
                <a:highlight>
                  <a:schemeClr val="lt1"/>
                </a:highlight>
              </a:rPr>
              <a:t>Blood Tracking Application</a:t>
            </a:r>
            <a:r>
              <a:rPr lang="en-GB" sz="1800">
                <a:solidFill>
                  <a:srgbClr val="3B3835"/>
                </a:solidFill>
                <a:highlight>
                  <a:srgbClr val="FFFFFF"/>
                </a:highlight>
              </a:rPr>
              <a:t> is mobile based project. </a:t>
            </a:r>
            <a:endParaRPr sz="1800">
              <a:solidFill>
                <a:srgbClr val="3B3835"/>
              </a:solidFill>
              <a:highlight>
                <a:srgbClr val="FFFFFF"/>
              </a:highlight>
            </a:endParaRPr>
          </a:p>
          <a:p>
            <a:pPr indent="-342900" lvl="0" marL="457200" rtl="0" algn="l">
              <a:spcBef>
                <a:spcPts val="0"/>
              </a:spcBef>
              <a:spcAft>
                <a:spcPts val="0"/>
              </a:spcAft>
              <a:buClr>
                <a:srgbClr val="3B3835"/>
              </a:buClr>
              <a:buSzPts val="1800"/>
              <a:buChar char="●"/>
            </a:pPr>
            <a:r>
              <a:rPr lang="en-GB" sz="1800">
                <a:solidFill>
                  <a:srgbClr val="3B3835"/>
                </a:solidFill>
                <a:highlight>
                  <a:srgbClr val="FFFFFF"/>
                </a:highlight>
              </a:rPr>
              <a:t>By using of this application people who want to donate their blood can register in this application by providing their details.  </a:t>
            </a:r>
            <a:endParaRPr sz="1800">
              <a:solidFill>
                <a:srgbClr val="3B3835"/>
              </a:solidFill>
              <a:highlight>
                <a:srgbClr val="FFFFFF"/>
              </a:highlight>
            </a:endParaRPr>
          </a:p>
          <a:p>
            <a:pPr indent="-342900" lvl="0" marL="457200" rtl="0" algn="l">
              <a:spcBef>
                <a:spcPts val="0"/>
              </a:spcBef>
              <a:spcAft>
                <a:spcPts val="0"/>
              </a:spcAft>
              <a:buClr>
                <a:srgbClr val="3B3835"/>
              </a:buClr>
              <a:buSzPts val="1800"/>
              <a:buChar char="●"/>
            </a:pPr>
            <a:r>
              <a:rPr lang="en-GB" sz="1800">
                <a:solidFill>
                  <a:srgbClr val="3B3835"/>
                </a:solidFill>
                <a:highlight>
                  <a:srgbClr val="FFFFFF"/>
                </a:highlight>
              </a:rPr>
              <a:t>And Persons who needs blood can search and find the blood which group they need.  </a:t>
            </a:r>
            <a:endParaRPr sz="1800">
              <a:solidFill>
                <a:srgbClr val="3B3835"/>
              </a:solidFill>
              <a:highlight>
                <a:srgbClr val="FFFFFF"/>
              </a:highlight>
            </a:endParaRPr>
          </a:p>
          <a:p>
            <a:pPr indent="-342900" lvl="0" marL="457200" rtl="0" algn="l">
              <a:spcBef>
                <a:spcPts val="0"/>
              </a:spcBef>
              <a:spcAft>
                <a:spcPts val="0"/>
              </a:spcAft>
              <a:buClr>
                <a:srgbClr val="3B3835"/>
              </a:buClr>
              <a:buSzPts val="1800"/>
              <a:buChar char="●"/>
            </a:pPr>
            <a:r>
              <a:rPr lang="en-GB" sz="1800">
                <a:solidFill>
                  <a:srgbClr val="3B3835"/>
                </a:solidFill>
                <a:highlight>
                  <a:srgbClr val="FFFFFF"/>
                </a:highlight>
              </a:rPr>
              <a:t>After searching,a list of donors will be displayed.  </a:t>
            </a:r>
            <a:endParaRPr sz="1800">
              <a:solidFill>
                <a:srgbClr val="3B3835"/>
              </a:solidFill>
              <a:highlight>
                <a:srgbClr val="FFFFFF"/>
              </a:highlight>
            </a:endParaRPr>
          </a:p>
          <a:p>
            <a:pPr indent="-342900" lvl="0" marL="457200" rtl="0" algn="l">
              <a:spcBef>
                <a:spcPts val="0"/>
              </a:spcBef>
              <a:spcAft>
                <a:spcPts val="0"/>
              </a:spcAft>
              <a:buClr>
                <a:srgbClr val="3B3835"/>
              </a:buClr>
              <a:buSzPts val="1800"/>
              <a:buChar char="●"/>
            </a:pPr>
            <a:r>
              <a:rPr lang="en-GB" sz="1800">
                <a:solidFill>
                  <a:srgbClr val="3B3835"/>
                </a:solidFill>
                <a:highlight>
                  <a:srgbClr val="FFFFFF"/>
                </a:highlight>
              </a:rPr>
              <a:t>Then user can communicate with them easily.</a:t>
            </a:r>
            <a:endParaRPr sz="1800">
              <a:solidFill>
                <a:srgbClr val="3B3835"/>
              </a:solidFill>
              <a:highlight>
                <a:srgbClr val="FFFFFF"/>
              </a:highlight>
            </a:endParaRPr>
          </a:p>
          <a:p>
            <a:pPr indent="-342900" lvl="0" marL="457200" rtl="0" algn="l">
              <a:spcBef>
                <a:spcPts val="0"/>
              </a:spcBef>
              <a:spcAft>
                <a:spcPts val="0"/>
              </a:spcAft>
              <a:buClr>
                <a:srgbClr val="3B3835"/>
              </a:buClr>
              <a:buSzPts val="1800"/>
              <a:buChar char="●"/>
            </a:pPr>
            <a:r>
              <a:rPr lang="en-GB" sz="1800">
                <a:solidFill>
                  <a:srgbClr val="3B3835"/>
                </a:solidFill>
                <a:highlight>
                  <a:srgbClr val="FFFFFF"/>
                </a:highlight>
              </a:rPr>
              <a:t>System makes the overall project management much easier and flexible. </a:t>
            </a:r>
            <a:endParaRPr sz="1800">
              <a:solidFill>
                <a:srgbClr val="3B3835"/>
              </a:solidFill>
              <a:highlight>
                <a:srgbClr val="FFFFFF"/>
              </a:highlight>
            </a:endParaRPr>
          </a:p>
          <a:p>
            <a:pPr indent="-342900" lvl="0" marL="457200" rtl="0" algn="l">
              <a:spcBef>
                <a:spcPts val="0"/>
              </a:spcBef>
              <a:spcAft>
                <a:spcPts val="0"/>
              </a:spcAft>
              <a:buClr>
                <a:srgbClr val="3B3835"/>
              </a:buClr>
              <a:buSzPts val="1800"/>
              <a:buChar char="●"/>
            </a:pPr>
            <a:r>
              <a:rPr lang="en-GB" sz="1800">
                <a:solidFill>
                  <a:srgbClr val="3B3835"/>
                </a:solidFill>
                <a:highlight>
                  <a:srgbClr val="FFFFFF"/>
                </a:highlight>
              </a:rPr>
              <a:t>Upload the latest updates, allows user to see the alerts by clicking the URL. </a:t>
            </a:r>
            <a:endParaRPr sz="1800">
              <a:solidFill>
                <a:srgbClr val="3B3835"/>
              </a:solidFill>
              <a:highlight>
                <a:srgbClr val="FFFFFF"/>
              </a:highlight>
            </a:endParaRPr>
          </a:p>
          <a:p>
            <a:pPr indent="-342900" lvl="0" marL="457200" rtl="0" algn="l">
              <a:spcBef>
                <a:spcPts val="0"/>
              </a:spcBef>
              <a:spcAft>
                <a:spcPts val="0"/>
              </a:spcAft>
              <a:buClr>
                <a:srgbClr val="3B3835"/>
              </a:buClr>
              <a:buSzPts val="1800"/>
              <a:buChar char="●"/>
            </a:pPr>
            <a:r>
              <a:rPr lang="en-GB" sz="1800">
                <a:solidFill>
                  <a:srgbClr val="3B3835"/>
                </a:solidFill>
                <a:highlight>
                  <a:srgbClr val="FFFFFF"/>
                </a:highlight>
              </a:rPr>
              <a:t>It provides high level of security with different level of authentication. </a:t>
            </a:r>
            <a:endParaRPr sz="1800">
              <a:solidFill>
                <a:srgbClr val="3B3835"/>
              </a:solidFill>
              <a:highlight>
                <a:srgbClr val="FFFFFF"/>
              </a:highlight>
            </a:endParaRPr>
          </a:p>
          <a:p>
            <a:pPr indent="-342900" lvl="0" marL="457200" rtl="0" algn="l">
              <a:spcBef>
                <a:spcPts val="0"/>
              </a:spcBef>
              <a:spcAft>
                <a:spcPts val="0"/>
              </a:spcAft>
              <a:buClr>
                <a:srgbClr val="3B3835"/>
              </a:buClr>
              <a:buSzPts val="1800"/>
              <a:buChar char="●"/>
            </a:pPr>
            <a:r>
              <a:rPr lang="en-GB" sz="1800">
                <a:solidFill>
                  <a:srgbClr val="3B3835"/>
                </a:solidFill>
                <a:highlight>
                  <a:srgbClr val="FFFFFF"/>
                </a:highlight>
              </a:rPr>
              <a:t>User friendliness I provided in the application with various controls.</a:t>
            </a:r>
            <a:endParaRPr sz="1800">
              <a:solidFill>
                <a:srgbClr val="3B3835"/>
              </a:solidFill>
              <a:highlight>
                <a:srgbClr val="FFFFFF"/>
              </a:highlight>
            </a:endParaRPr>
          </a:p>
        </p:txBody>
      </p:sp>
      <p:sp>
        <p:nvSpPr>
          <p:cNvPr id="143" name="Google Shape;143;p25"/>
          <p:cNvSpPr txBox="1"/>
          <p:nvPr>
            <p:ph type="ctrTitle"/>
          </p:nvPr>
        </p:nvSpPr>
        <p:spPr>
          <a:xfrm>
            <a:off x="401625" y="220250"/>
            <a:ext cx="8456700" cy="686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sz="3000">
                <a:solidFill>
                  <a:srgbClr val="FF0000"/>
                </a:solidFill>
                <a:highlight>
                  <a:srgbClr val="FFFFFF"/>
                </a:highlight>
              </a:rPr>
              <a:t>Proposed System</a:t>
            </a:r>
            <a:endParaRPr sz="3000">
              <a:solidFill>
                <a:srgbClr val="FF0000"/>
              </a:solidFill>
              <a:highlight>
                <a:srgbClr val="FFFFFF"/>
              </a:highlight>
            </a:endParaRPr>
          </a:p>
        </p:txBody>
      </p:sp>
      <p:sp>
        <p:nvSpPr>
          <p:cNvPr id="144" name="Google Shape;144;p25"/>
          <p:cNvSpPr txBox="1"/>
          <p:nvPr/>
        </p:nvSpPr>
        <p:spPr>
          <a:xfrm>
            <a:off x="6431900" y="4646400"/>
            <a:ext cx="2637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ctrTitle"/>
          </p:nvPr>
        </p:nvSpPr>
        <p:spPr>
          <a:xfrm>
            <a:off x="375725" y="220250"/>
            <a:ext cx="8456700" cy="686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sz="3000">
                <a:solidFill>
                  <a:srgbClr val="FF0000"/>
                </a:solidFill>
                <a:highlight>
                  <a:srgbClr val="FFFFFF"/>
                </a:highlight>
              </a:rPr>
              <a:t>Conclusion</a:t>
            </a:r>
            <a:endParaRPr sz="3000">
              <a:solidFill>
                <a:srgbClr val="FF0000"/>
              </a:solidFill>
              <a:highlight>
                <a:srgbClr val="FFFFFF"/>
              </a:highlight>
            </a:endParaRPr>
          </a:p>
        </p:txBody>
      </p:sp>
      <p:sp>
        <p:nvSpPr>
          <p:cNvPr id="150" name="Google Shape;150;p26"/>
          <p:cNvSpPr txBox="1"/>
          <p:nvPr>
            <p:ph idx="1" type="subTitle"/>
          </p:nvPr>
        </p:nvSpPr>
        <p:spPr>
          <a:xfrm>
            <a:off x="311700" y="1384950"/>
            <a:ext cx="8640900" cy="3283800"/>
          </a:xfrm>
          <a:prstGeom prst="rect">
            <a:avLst/>
          </a:prstGeom>
        </p:spPr>
        <p:txBody>
          <a:bodyPr anchorCtr="0" anchor="t" bIns="91425" lIns="91425" spcFirstLastPara="1" rIns="91425" wrap="square" tIns="91425">
            <a:normAutofit fontScale="92500" lnSpcReduction="20000"/>
          </a:bodyPr>
          <a:lstStyle/>
          <a:p>
            <a:pPr indent="-340201" lvl="0" marL="457200" rtl="0" algn="l">
              <a:spcBef>
                <a:spcPts val="0"/>
              </a:spcBef>
              <a:spcAft>
                <a:spcPts val="0"/>
              </a:spcAft>
              <a:buClr>
                <a:srgbClr val="3B3835"/>
              </a:buClr>
              <a:buSzPct val="100000"/>
              <a:buChar char="●"/>
            </a:pPr>
            <a:r>
              <a:rPr lang="en-GB" sz="1900">
                <a:solidFill>
                  <a:srgbClr val="3B3835"/>
                </a:solidFill>
                <a:highlight>
                  <a:srgbClr val="FFFFFF"/>
                </a:highlight>
              </a:rPr>
              <a:t>Today the world is become a global village where </a:t>
            </a:r>
            <a:r>
              <a:rPr lang="en-GB" sz="1900">
                <a:solidFill>
                  <a:srgbClr val="3B3835"/>
                </a:solidFill>
                <a:highlight>
                  <a:srgbClr val="FFFFFF"/>
                </a:highlight>
              </a:rPr>
              <a:t>everything</a:t>
            </a:r>
            <a:r>
              <a:rPr lang="en-GB" sz="1900">
                <a:solidFill>
                  <a:srgbClr val="3B3835"/>
                </a:solidFill>
                <a:highlight>
                  <a:srgbClr val="FFFFFF"/>
                </a:highlight>
              </a:rPr>
              <a:t> is online. </a:t>
            </a:r>
            <a:endParaRPr sz="1900">
              <a:solidFill>
                <a:srgbClr val="3B3835"/>
              </a:solidFill>
              <a:highlight>
                <a:srgbClr val="FFFFFF"/>
              </a:highlight>
            </a:endParaRPr>
          </a:p>
          <a:p>
            <a:pPr indent="-340201" lvl="0" marL="457200" rtl="0" algn="l">
              <a:spcBef>
                <a:spcPts val="0"/>
              </a:spcBef>
              <a:spcAft>
                <a:spcPts val="0"/>
              </a:spcAft>
              <a:buClr>
                <a:srgbClr val="3B3835"/>
              </a:buClr>
              <a:buSzPct val="100000"/>
              <a:buChar char="●"/>
            </a:pPr>
            <a:r>
              <a:rPr lang="en-GB" sz="1900">
                <a:solidFill>
                  <a:srgbClr val="3B3835"/>
                </a:solidFill>
                <a:highlight>
                  <a:srgbClr val="FFFFFF"/>
                </a:highlight>
              </a:rPr>
              <a:t>There are so many web based solutions provided in the market for the comfort of the people.</a:t>
            </a:r>
            <a:endParaRPr sz="1900">
              <a:solidFill>
                <a:srgbClr val="3B3835"/>
              </a:solidFill>
              <a:highlight>
                <a:srgbClr val="FFFFFF"/>
              </a:highlight>
            </a:endParaRPr>
          </a:p>
          <a:p>
            <a:pPr indent="-340201" lvl="0" marL="457200" rtl="0" algn="l">
              <a:spcBef>
                <a:spcPts val="0"/>
              </a:spcBef>
              <a:spcAft>
                <a:spcPts val="0"/>
              </a:spcAft>
              <a:buClr>
                <a:srgbClr val="3B3835"/>
              </a:buClr>
              <a:buSzPct val="100000"/>
              <a:buChar char="●"/>
            </a:pPr>
            <a:r>
              <a:rPr lang="en-GB" sz="1900">
                <a:solidFill>
                  <a:srgbClr val="3B3835"/>
                </a:solidFill>
                <a:highlight>
                  <a:srgbClr val="FFFFFF"/>
                </a:highlight>
              </a:rPr>
              <a:t>But without blood human being is non living, just by providing the web solution of </a:t>
            </a:r>
            <a:r>
              <a:rPr b="1" lang="en-GB" sz="1800">
                <a:solidFill>
                  <a:srgbClr val="FF0000"/>
                </a:solidFill>
                <a:highlight>
                  <a:srgbClr val="FFFFFF"/>
                </a:highlight>
              </a:rPr>
              <a:t>Blood Tracking </a:t>
            </a:r>
            <a:r>
              <a:rPr b="1" lang="en-GB" sz="1800">
                <a:solidFill>
                  <a:srgbClr val="FF0000"/>
                </a:solidFill>
                <a:highlight>
                  <a:srgbClr val="FFFFFF"/>
                </a:highlight>
              </a:rPr>
              <a:t>Application</a:t>
            </a:r>
            <a:r>
              <a:rPr lang="en-GB" sz="1900">
                <a:solidFill>
                  <a:srgbClr val="3B3835"/>
                </a:solidFill>
                <a:highlight>
                  <a:srgbClr val="FFFFFF"/>
                </a:highlight>
              </a:rPr>
              <a:t> information system is just one more step in order to serve the mankind.</a:t>
            </a:r>
            <a:endParaRPr sz="1900">
              <a:solidFill>
                <a:srgbClr val="3B3835"/>
              </a:solidFill>
              <a:highlight>
                <a:srgbClr val="FFFFFF"/>
              </a:highlight>
            </a:endParaRPr>
          </a:p>
          <a:p>
            <a:pPr indent="-340201" lvl="0" marL="457200" rtl="0" algn="l">
              <a:spcBef>
                <a:spcPts val="0"/>
              </a:spcBef>
              <a:spcAft>
                <a:spcPts val="0"/>
              </a:spcAft>
              <a:buClr>
                <a:srgbClr val="3B3835"/>
              </a:buClr>
              <a:buSzPct val="100000"/>
              <a:buChar char="●"/>
            </a:pPr>
            <a:r>
              <a:rPr lang="en-GB" sz="1900">
                <a:solidFill>
                  <a:srgbClr val="3B3835"/>
                </a:solidFill>
                <a:highlight>
                  <a:srgbClr val="FFFFFF"/>
                </a:highlight>
              </a:rPr>
              <a:t>By using this application we can overcome the problem which we are facing in current scenario and we can introduce a new way to find blood donors. </a:t>
            </a:r>
            <a:endParaRPr sz="1900">
              <a:solidFill>
                <a:srgbClr val="3B3835"/>
              </a:solidFill>
              <a:highlight>
                <a:srgbClr val="FFFFFF"/>
              </a:highlight>
            </a:endParaRPr>
          </a:p>
          <a:p>
            <a:pPr indent="-340201" lvl="0" marL="457200" rtl="0" algn="l">
              <a:spcBef>
                <a:spcPts val="0"/>
              </a:spcBef>
              <a:spcAft>
                <a:spcPts val="0"/>
              </a:spcAft>
              <a:buClr>
                <a:srgbClr val="3B3835"/>
              </a:buClr>
              <a:buSzPct val="100000"/>
              <a:buChar char="●"/>
            </a:pPr>
            <a:r>
              <a:rPr lang="en-GB" sz="1900">
                <a:solidFill>
                  <a:srgbClr val="3B3835"/>
                </a:solidFill>
                <a:highlight>
                  <a:srgbClr val="FFFFFF"/>
                </a:highlight>
              </a:rPr>
              <a:t>Aim to quickly make connection between user and donar.</a:t>
            </a:r>
            <a:endParaRPr sz="1900">
              <a:solidFill>
                <a:srgbClr val="3B3835"/>
              </a:solidFill>
              <a:highlight>
                <a:srgbClr val="FFFFFF"/>
              </a:highlight>
            </a:endParaRPr>
          </a:p>
          <a:p>
            <a:pPr indent="-340201" lvl="0" marL="457200" rtl="0" algn="l">
              <a:spcBef>
                <a:spcPts val="0"/>
              </a:spcBef>
              <a:spcAft>
                <a:spcPts val="0"/>
              </a:spcAft>
              <a:buClr>
                <a:srgbClr val="3B3835"/>
              </a:buClr>
              <a:buSzPct val="100000"/>
              <a:buChar char="●"/>
            </a:pPr>
            <a:r>
              <a:rPr lang="en-GB" sz="1900">
                <a:solidFill>
                  <a:srgbClr val="3B3835"/>
                </a:solidFill>
                <a:highlight>
                  <a:srgbClr val="FFFFFF"/>
                </a:highlight>
              </a:rPr>
              <a:t>Most efficient in Emergency Situation.</a:t>
            </a:r>
            <a:endParaRPr sz="1900">
              <a:solidFill>
                <a:srgbClr val="3B3835"/>
              </a:solidFill>
              <a:highlight>
                <a:srgbClr val="FFFFFF"/>
              </a:highlight>
            </a:endParaRPr>
          </a:p>
          <a:p>
            <a:pPr indent="-340201" lvl="0" marL="457200" rtl="0" algn="l">
              <a:spcBef>
                <a:spcPts val="0"/>
              </a:spcBef>
              <a:spcAft>
                <a:spcPts val="0"/>
              </a:spcAft>
              <a:buClr>
                <a:srgbClr val="3B3835"/>
              </a:buClr>
              <a:buSzPct val="100000"/>
              <a:buChar char="●"/>
            </a:pPr>
            <a:r>
              <a:rPr lang="en-GB" sz="1900">
                <a:solidFill>
                  <a:srgbClr val="3B3835"/>
                </a:solidFill>
                <a:highlight>
                  <a:srgbClr val="FFFFFF"/>
                </a:highlight>
              </a:rPr>
              <a:t>Know the current </a:t>
            </a:r>
            <a:r>
              <a:rPr lang="en-GB" sz="1900">
                <a:solidFill>
                  <a:srgbClr val="3B3835"/>
                </a:solidFill>
                <a:highlight>
                  <a:srgbClr val="FFFFFF"/>
                </a:highlight>
              </a:rPr>
              <a:t>donor</a:t>
            </a:r>
            <a:r>
              <a:rPr lang="en-GB" sz="1900">
                <a:solidFill>
                  <a:srgbClr val="3B3835"/>
                </a:solidFill>
                <a:highlight>
                  <a:srgbClr val="FFFFFF"/>
                </a:highlight>
              </a:rPr>
              <a:t> details and Blood Group, if shortage.</a:t>
            </a:r>
            <a:endParaRPr sz="1900">
              <a:solidFill>
                <a:srgbClr val="3B3835"/>
              </a:solidFill>
              <a:highlight>
                <a:srgbClr val="FFFFFF"/>
              </a:highlight>
            </a:endParaRPr>
          </a:p>
          <a:p>
            <a:pPr indent="-340201" lvl="0" marL="457200" rtl="0" algn="l">
              <a:spcBef>
                <a:spcPts val="0"/>
              </a:spcBef>
              <a:spcAft>
                <a:spcPts val="0"/>
              </a:spcAft>
              <a:buClr>
                <a:srgbClr val="3B3835"/>
              </a:buClr>
              <a:buSzPct val="100000"/>
              <a:buChar char="●"/>
            </a:pPr>
            <a:r>
              <a:rPr lang="en-GB" sz="1900">
                <a:solidFill>
                  <a:srgbClr val="3B3835"/>
                </a:solidFill>
                <a:highlight>
                  <a:srgbClr val="FFFFFF"/>
                </a:highlight>
              </a:rPr>
              <a:t>We can maintain Blood stock in advance. </a:t>
            </a:r>
            <a:endParaRPr sz="1900">
              <a:solidFill>
                <a:srgbClr val="3B3835"/>
              </a:solidFill>
              <a:highlight>
                <a:srgbClr val="FFFFFF"/>
              </a:highlight>
            </a:endParaRPr>
          </a:p>
          <a:p>
            <a:pPr indent="-340201" lvl="0" marL="457200" rtl="0" algn="l">
              <a:spcBef>
                <a:spcPts val="0"/>
              </a:spcBef>
              <a:spcAft>
                <a:spcPts val="0"/>
              </a:spcAft>
              <a:buClr>
                <a:srgbClr val="3B3835"/>
              </a:buClr>
              <a:buSzPct val="100000"/>
              <a:buChar char="●"/>
            </a:pPr>
            <a:r>
              <a:rPr lang="en-GB" sz="1900">
                <a:solidFill>
                  <a:srgbClr val="3B3835"/>
                </a:solidFill>
                <a:highlight>
                  <a:srgbClr val="FFFFFF"/>
                </a:highlight>
              </a:rPr>
              <a:t>Can be used by both </a:t>
            </a:r>
            <a:r>
              <a:rPr lang="en-GB" sz="1900">
                <a:solidFill>
                  <a:srgbClr val="3B3835"/>
                </a:solidFill>
                <a:highlight>
                  <a:srgbClr val="FFFFFF"/>
                </a:highlight>
              </a:rPr>
              <a:t>donor</a:t>
            </a:r>
            <a:r>
              <a:rPr lang="en-GB" sz="1900">
                <a:solidFill>
                  <a:srgbClr val="3B3835"/>
                </a:solidFill>
                <a:highlight>
                  <a:srgbClr val="FFFFFF"/>
                </a:highlight>
              </a:rPr>
              <a:t> and non-donor.</a:t>
            </a:r>
            <a:endParaRPr sz="1900">
              <a:solidFill>
                <a:srgbClr val="3B3835"/>
              </a:solidFill>
              <a:highlight>
                <a:srgbClr val="FFFFFF"/>
              </a:highlight>
            </a:endParaRPr>
          </a:p>
          <a:p>
            <a:pPr indent="0" lvl="0" marL="457200" rtl="0" algn="ctr">
              <a:spcBef>
                <a:spcPts val="0"/>
              </a:spcBef>
              <a:spcAft>
                <a:spcPts val="0"/>
              </a:spcAft>
              <a:buNone/>
            </a:pPr>
            <a:r>
              <a:t/>
            </a:r>
            <a:endParaRPr sz="1850">
              <a:solidFill>
                <a:srgbClr val="3B3835"/>
              </a:solidFill>
              <a:highlight>
                <a:srgbClr val="EEEEEE"/>
              </a:highlight>
              <a:latin typeface="Roboto"/>
              <a:ea typeface="Roboto"/>
              <a:cs typeface="Roboto"/>
              <a:sym typeface="Roboto"/>
            </a:endParaRPr>
          </a:p>
        </p:txBody>
      </p:sp>
      <p:sp>
        <p:nvSpPr>
          <p:cNvPr id="151" name="Google Shape;151;p26"/>
          <p:cNvSpPr txBox="1"/>
          <p:nvPr/>
        </p:nvSpPr>
        <p:spPr>
          <a:xfrm>
            <a:off x="6431900" y="4646400"/>
            <a:ext cx="2637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24750"/>
            <a:ext cx="8520600" cy="99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2900">
                <a:solidFill>
                  <a:srgbClr val="FF0000"/>
                </a:solidFill>
              </a:rPr>
              <a:t>Presented to You</a:t>
            </a:r>
            <a:endParaRPr sz="2900">
              <a:solidFill>
                <a:srgbClr val="FF0000"/>
              </a:solidFill>
            </a:endParaRPr>
          </a:p>
          <a:p>
            <a:pPr indent="0" lvl="0" marL="0" rtl="0" algn="ctr">
              <a:spcBef>
                <a:spcPts val="0"/>
              </a:spcBef>
              <a:spcAft>
                <a:spcPts val="0"/>
              </a:spcAft>
              <a:buClr>
                <a:schemeClr val="dk1"/>
              </a:buClr>
              <a:buSzPts val="1100"/>
              <a:buFont typeface="Arial"/>
              <a:buNone/>
            </a:pPr>
            <a:r>
              <a:rPr lang="en-GB" sz="2900">
                <a:solidFill>
                  <a:srgbClr val="FF0000"/>
                </a:solidFill>
              </a:rPr>
              <a:t>By</a:t>
            </a:r>
            <a:endParaRPr sz="2900">
              <a:solidFill>
                <a:srgbClr val="FF0000"/>
              </a:solidFill>
            </a:endParaRPr>
          </a:p>
        </p:txBody>
      </p:sp>
      <p:sp>
        <p:nvSpPr>
          <p:cNvPr id="63" name="Google Shape;63;p14"/>
          <p:cNvSpPr txBox="1"/>
          <p:nvPr/>
        </p:nvSpPr>
        <p:spPr>
          <a:xfrm>
            <a:off x="5955100" y="4646400"/>
            <a:ext cx="3114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100">
                <a:solidFill>
                  <a:srgbClr val="FF0000"/>
                </a:solidFill>
              </a:rPr>
              <a:t>University Institute o</a:t>
            </a:r>
            <a:r>
              <a:rPr b="1" lang="en-GB" sz="1100">
                <a:solidFill>
                  <a:srgbClr val="FF0000"/>
                </a:solidFill>
              </a:rPr>
              <a:t>f</a:t>
            </a:r>
            <a:r>
              <a:rPr b="1" lang="en-GB" sz="1100">
                <a:solidFill>
                  <a:srgbClr val="FF0000"/>
                </a:solidFill>
              </a:rPr>
              <a:t> Technology, Burdwan</a:t>
            </a:r>
            <a:endParaRPr b="1" sz="1100">
              <a:solidFill>
                <a:srgbClr val="FF0000"/>
              </a:solidFill>
            </a:endParaRPr>
          </a:p>
        </p:txBody>
      </p:sp>
      <p:sp>
        <p:nvSpPr>
          <p:cNvPr id="64" name="Google Shape;64;p14"/>
          <p:cNvSpPr txBox="1"/>
          <p:nvPr/>
        </p:nvSpPr>
        <p:spPr>
          <a:xfrm>
            <a:off x="263775" y="1410150"/>
            <a:ext cx="351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5" name="Google Shape;65;p14"/>
          <p:cNvSpPr txBox="1"/>
          <p:nvPr/>
        </p:nvSpPr>
        <p:spPr>
          <a:xfrm>
            <a:off x="5322000" y="1562550"/>
            <a:ext cx="351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6" name="Google Shape;66;p14"/>
          <p:cNvSpPr txBox="1"/>
          <p:nvPr/>
        </p:nvSpPr>
        <p:spPr>
          <a:xfrm>
            <a:off x="311700" y="1562550"/>
            <a:ext cx="351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7" name="Google Shape;67;p14"/>
          <p:cNvSpPr txBox="1"/>
          <p:nvPr/>
        </p:nvSpPr>
        <p:spPr>
          <a:xfrm>
            <a:off x="6198575" y="1552175"/>
            <a:ext cx="263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8" name="Google Shape;68;p14"/>
          <p:cNvSpPr txBox="1"/>
          <p:nvPr/>
        </p:nvSpPr>
        <p:spPr>
          <a:xfrm>
            <a:off x="311700" y="1562550"/>
            <a:ext cx="36042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3D85C6"/>
                </a:solidFill>
              </a:rPr>
              <a:t>Name </a:t>
            </a:r>
            <a:r>
              <a:rPr lang="en-GB">
                <a:solidFill>
                  <a:srgbClr val="3D85C6"/>
                </a:solidFill>
              </a:rPr>
              <a:t>--&gt;</a:t>
            </a:r>
            <a:r>
              <a:rPr lang="en-GB">
                <a:solidFill>
                  <a:srgbClr val="3D85C6"/>
                </a:solidFill>
              </a:rPr>
              <a:t> Avishek Chatterjee</a:t>
            </a:r>
            <a:endParaRPr>
              <a:solidFill>
                <a:srgbClr val="3D85C6"/>
              </a:solidFill>
            </a:endParaRPr>
          </a:p>
          <a:p>
            <a:pPr indent="0" lvl="0" marL="0" rtl="0" algn="l">
              <a:spcBef>
                <a:spcPts val="0"/>
              </a:spcBef>
              <a:spcAft>
                <a:spcPts val="0"/>
              </a:spcAft>
              <a:buNone/>
            </a:pPr>
            <a:r>
              <a:t/>
            </a:r>
            <a:endParaRPr>
              <a:solidFill>
                <a:srgbClr val="3D85C6"/>
              </a:solidFill>
            </a:endParaRPr>
          </a:p>
          <a:p>
            <a:pPr indent="0" lvl="0" marL="0" rtl="0" algn="l">
              <a:spcBef>
                <a:spcPts val="0"/>
              </a:spcBef>
              <a:spcAft>
                <a:spcPts val="0"/>
              </a:spcAft>
              <a:buNone/>
            </a:pPr>
            <a:r>
              <a:rPr lang="en-GB">
                <a:solidFill>
                  <a:srgbClr val="3D85C6"/>
                </a:solidFill>
              </a:rPr>
              <a:t>Dept.  </a:t>
            </a:r>
            <a:r>
              <a:rPr lang="en-GB">
                <a:solidFill>
                  <a:srgbClr val="3D85C6"/>
                </a:solidFill>
              </a:rPr>
              <a:t>--&gt; Computer Science &amp; Engg (B.E)</a:t>
            </a:r>
            <a:endParaRPr>
              <a:solidFill>
                <a:srgbClr val="3D85C6"/>
              </a:solidFill>
            </a:endParaRPr>
          </a:p>
          <a:p>
            <a:pPr indent="0" lvl="0" marL="0" rtl="0" algn="l">
              <a:spcBef>
                <a:spcPts val="0"/>
              </a:spcBef>
              <a:spcAft>
                <a:spcPts val="0"/>
              </a:spcAft>
              <a:buNone/>
            </a:pPr>
            <a:r>
              <a:rPr lang="en-GB">
                <a:solidFill>
                  <a:srgbClr val="3D85C6"/>
                </a:solidFill>
              </a:rPr>
              <a:t>                 </a:t>
            </a:r>
            <a:endParaRPr>
              <a:solidFill>
                <a:srgbClr val="3D85C6"/>
              </a:solidFill>
            </a:endParaRPr>
          </a:p>
          <a:p>
            <a:pPr indent="0" lvl="0" marL="0" rtl="0" algn="l">
              <a:spcBef>
                <a:spcPts val="0"/>
              </a:spcBef>
              <a:spcAft>
                <a:spcPts val="0"/>
              </a:spcAft>
              <a:buNone/>
            </a:pPr>
            <a:r>
              <a:rPr lang="en-GB">
                <a:solidFill>
                  <a:srgbClr val="3D85C6"/>
                </a:solidFill>
              </a:rPr>
              <a:t>Contact </a:t>
            </a:r>
            <a:r>
              <a:rPr lang="en-GB">
                <a:solidFill>
                  <a:srgbClr val="3D85C6"/>
                </a:solidFill>
              </a:rPr>
              <a:t>Details :</a:t>
            </a:r>
            <a:endParaRPr>
              <a:solidFill>
                <a:srgbClr val="3D85C6"/>
              </a:solidFill>
            </a:endParaRPr>
          </a:p>
          <a:p>
            <a:pPr indent="0" lvl="0" marL="0" rtl="0" algn="l">
              <a:spcBef>
                <a:spcPts val="0"/>
              </a:spcBef>
              <a:spcAft>
                <a:spcPts val="0"/>
              </a:spcAft>
              <a:buNone/>
            </a:pPr>
            <a:r>
              <a:rPr lang="en-GB">
                <a:solidFill>
                  <a:srgbClr val="3D85C6"/>
                </a:solidFill>
              </a:rPr>
              <a:t>Email ID </a:t>
            </a:r>
            <a:r>
              <a:rPr lang="en-GB">
                <a:solidFill>
                  <a:srgbClr val="3D85C6"/>
                </a:solidFill>
              </a:rPr>
              <a:t>--&gt;</a:t>
            </a:r>
            <a:r>
              <a:rPr lang="en-GB">
                <a:solidFill>
                  <a:srgbClr val="3D85C6"/>
                </a:solidFill>
              </a:rPr>
              <a:t> cavishek39@gmail.com</a:t>
            </a:r>
            <a:endParaRPr>
              <a:solidFill>
                <a:srgbClr val="3D85C6"/>
              </a:solidFill>
            </a:endParaRPr>
          </a:p>
          <a:p>
            <a:pPr indent="0" lvl="0" marL="0" rtl="0" algn="l">
              <a:spcBef>
                <a:spcPts val="0"/>
              </a:spcBef>
              <a:spcAft>
                <a:spcPts val="0"/>
              </a:spcAft>
              <a:buNone/>
            </a:pPr>
            <a:r>
              <a:rPr lang="en-GB">
                <a:solidFill>
                  <a:srgbClr val="3D85C6"/>
                </a:solidFill>
              </a:rPr>
              <a:t>Phone    </a:t>
            </a:r>
            <a:r>
              <a:rPr lang="en-GB">
                <a:solidFill>
                  <a:srgbClr val="3D85C6"/>
                </a:solidFill>
              </a:rPr>
              <a:t>--&gt;</a:t>
            </a:r>
            <a:r>
              <a:rPr lang="en-GB">
                <a:solidFill>
                  <a:srgbClr val="3D85C6"/>
                </a:solidFill>
              </a:rPr>
              <a:t> 6296130757</a:t>
            </a:r>
            <a:endParaRPr>
              <a:solidFill>
                <a:srgbClr val="3D85C6"/>
              </a:solidFill>
            </a:endParaRPr>
          </a:p>
        </p:txBody>
      </p:sp>
      <p:sp>
        <p:nvSpPr>
          <p:cNvPr id="69" name="Google Shape;69;p14"/>
          <p:cNvSpPr txBox="1"/>
          <p:nvPr/>
        </p:nvSpPr>
        <p:spPr>
          <a:xfrm>
            <a:off x="5331100" y="1562550"/>
            <a:ext cx="36042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3D85C6"/>
                </a:solidFill>
              </a:rPr>
              <a:t>Name --&gt; Priyam Koner</a:t>
            </a:r>
            <a:endParaRPr>
              <a:solidFill>
                <a:srgbClr val="3D85C6"/>
              </a:solidFill>
            </a:endParaRPr>
          </a:p>
          <a:p>
            <a:pPr indent="0" lvl="0" marL="0" rtl="0" algn="l">
              <a:spcBef>
                <a:spcPts val="0"/>
              </a:spcBef>
              <a:spcAft>
                <a:spcPts val="0"/>
              </a:spcAft>
              <a:buNone/>
            </a:pPr>
            <a:r>
              <a:t/>
            </a:r>
            <a:endParaRPr>
              <a:solidFill>
                <a:srgbClr val="3D85C6"/>
              </a:solidFill>
            </a:endParaRPr>
          </a:p>
          <a:p>
            <a:pPr indent="0" lvl="0" marL="0" rtl="0" algn="l">
              <a:spcBef>
                <a:spcPts val="0"/>
              </a:spcBef>
              <a:spcAft>
                <a:spcPts val="0"/>
              </a:spcAft>
              <a:buNone/>
            </a:pPr>
            <a:r>
              <a:rPr lang="en-GB">
                <a:solidFill>
                  <a:srgbClr val="3D85C6"/>
                </a:solidFill>
              </a:rPr>
              <a:t>Dept.  --&gt; Computer Science &amp; Engg (B.E)</a:t>
            </a:r>
            <a:endParaRPr>
              <a:solidFill>
                <a:srgbClr val="3D85C6"/>
              </a:solidFill>
            </a:endParaRPr>
          </a:p>
          <a:p>
            <a:pPr indent="0" lvl="0" marL="0" rtl="0" algn="l">
              <a:spcBef>
                <a:spcPts val="0"/>
              </a:spcBef>
              <a:spcAft>
                <a:spcPts val="0"/>
              </a:spcAft>
              <a:buNone/>
            </a:pPr>
            <a:r>
              <a:t/>
            </a:r>
            <a:endParaRPr>
              <a:solidFill>
                <a:srgbClr val="3D85C6"/>
              </a:solidFill>
            </a:endParaRPr>
          </a:p>
          <a:p>
            <a:pPr indent="0" lvl="0" marL="0" rtl="0" algn="l">
              <a:spcBef>
                <a:spcPts val="0"/>
              </a:spcBef>
              <a:spcAft>
                <a:spcPts val="0"/>
              </a:spcAft>
              <a:buNone/>
            </a:pPr>
            <a:r>
              <a:rPr lang="en-GB">
                <a:solidFill>
                  <a:srgbClr val="3D85C6"/>
                </a:solidFill>
              </a:rPr>
              <a:t>Contact </a:t>
            </a:r>
            <a:r>
              <a:rPr lang="en-GB">
                <a:solidFill>
                  <a:srgbClr val="3D85C6"/>
                </a:solidFill>
              </a:rPr>
              <a:t>Details :</a:t>
            </a:r>
            <a:endParaRPr>
              <a:solidFill>
                <a:srgbClr val="3D85C6"/>
              </a:solidFill>
            </a:endParaRPr>
          </a:p>
          <a:p>
            <a:pPr indent="0" lvl="0" marL="0" rtl="0" algn="l">
              <a:spcBef>
                <a:spcPts val="0"/>
              </a:spcBef>
              <a:spcAft>
                <a:spcPts val="0"/>
              </a:spcAft>
              <a:buNone/>
            </a:pPr>
            <a:r>
              <a:rPr lang="en-GB">
                <a:solidFill>
                  <a:srgbClr val="3D85C6"/>
                </a:solidFill>
              </a:rPr>
              <a:t>Email ID    --&gt; konerpriyam8@gmail.com</a:t>
            </a:r>
            <a:endParaRPr>
              <a:solidFill>
                <a:srgbClr val="3D85C6"/>
              </a:solidFill>
            </a:endParaRPr>
          </a:p>
          <a:p>
            <a:pPr indent="0" lvl="0" marL="0" rtl="0" algn="l">
              <a:spcBef>
                <a:spcPts val="0"/>
              </a:spcBef>
              <a:spcAft>
                <a:spcPts val="0"/>
              </a:spcAft>
              <a:buNone/>
            </a:pPr>
            <a:r>
              <a:rPr lang="en-GB">
                <a:solidFill>
                  <a:srgbClr val="3D85C6"/>
                </a:solidFill>
              </a:rPr>
              <a:t>Phone       --&gt; 9064154679</a:t>
            </a:r>
            <a:endParaRPr>
              <a:solidFill>
                <a:srgbClr val="3D85C6"/>
              </a:solidFill>
            </a:endParaRPr>
          </a:p>
        </p:txBody>
      </p:sp>
      <p:sp>
        <p:nvSpPr>
          <p:cNvPr id="70" name="Google Shape;70;p14"/>
          <p:cNvSpPr txBox="1"/>
          <p:nvPr/>
        </p:nvSpPr>
        <p:spPr>
          <a:xfrm>
            <a:off x="6538450" y="4337700"/>
            <a:ext cx="19479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300">
                <a:solidFill>
                  <a:srgbClr val="FF0000"/>
                </a:solidFill>
              </a:rPr>
              <a:t>Student of,</a:t>
            </a:r>
            <a:endParaRPr sz="130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Clr>
                <a:schemeClr val="dk1"/>
              </a:buClr>
              <a:buSzPct val="33333"/>
              <a:buFont typeface="Arial"/>
              <a:buNone/>
            </a:pPr>
            <a:r>
              <a:rPr lang="en-GB" sz="3300">
                <a:solidFill>
                  <a:srgbClr val="FF0000"/>
                </a:solidFill>
              </a:rPr>
              <a:t>Introduction</a:t>
            </a:r>
            <a:r>
              <a:rPr lang="en-GB"/>
              <a:t>                                 	</a:t>
            </a:r>
            <a:endParaRPr sz="3300">
              <a:solidFill>
                <a:srgbClr val="FF0000"/>
              </a:solidFill>
            </a:endParaRPr>
          </a:p>
          <a:p>
            <a:pPr indent="0" lvl="0" marL="0" rtl="0" algn="ctr">
              <a:spcBef>
                <a:spcPts val="0"/>
              </a:spcBef>
              <a:spcAft>
                <a:spcPts val="0"/>
              </a:spcAft>
              <a:buNone/>
            </a:pPr>
            <a:r>
              <a:t/>
            </a:r>
            <a:endParaRPr sz="3300">
              <a:solidFill>
                <a:srgbClr val="FF0000"/>
              </a:solidFill>
            </a:endParaRPr>
          </a:p>
        </p:txBody>
      </p:sp>
      <p:sp>
        <p:nvSpPr>
          <p:cNvPr id="76" name="Google Shape;76;p15"/>
          <p:cNvSpPr txBox="1"/>
          <p:nvPr>
            <p:ph idx="1" type="body"/>
          </p:nvPr>
        </p:nvSpPr>
        <p:spPr>
          <a:xfrm>
            <a:off x="311700" y="13605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GB">
                <a:solidFill>
                  <a:srgbClr val="333333"/>
                </a:solidFill>
                <a:highlight>
                  <a:srgbClr val="FFFFFF"/>
                </a:highlight>
              </a:rPr>
              <a:t>This project is designed for successful completion on </a:t>
            </a:r>
            <a:r>
              <a:rPr b="1" lang="en-GB" sz="1700">
                <a:solidFill>
                  <a:srgbClr val="FF0000"/>
                </a:solidFill>
                <a:highlight>
                  <a:schemeClr val="lt1"/>
                </a:highlight>
              </a:rPr>
              <a:t>Blood Tracking Application</a:t>
            </a:r>
            <a:r>
              <a:rPr lang="en-GB">
                <a:solidFill>
                  <a:srgbClr val="333333"/>
                </a:solidFill>
                <a:highlight>
                  <a:srgbClr val="FFFFFF"/>
                </a:highlight>
              </a:rPr>
              <a:t>.Blood is essential element of life, we need to donate blood to help peoples. Here presenting the </a:t>
            </a:r>
            <a:r>
              <a:rPr b="1" lang="en-GB" sz="1700">
                <a:solidFill>
                  <a:srgbClr val="FF0000"/>
                </a:solidFill>
                <a:highlight>
                  <a:schemeClr val="lt1"/>
                </a:highlight>
              </a:rPr>
              <a:t>Blood Tracking Application</a:t>
            </a:r>
            <a:r>
              <a:rPr lang="en-GB">
                <a:solidFill>
                  <a:srgbClr val="333333"/>
                </a:solidFill>
                <a:highlight>
                  <a:srgbClr val="FFFFFF"/>
                </a:highlight>
              </a:rPr>
              <a:t> Project. This project idealised the blood bank database. The database of</a:t>
            </a:r>
            <a:r>
              <a:rPr lang="en-GB">
                <a:solidFill>
                  <a:srgbClr val="333333"/>
                </a:solidFill>
                <a:highlight>
                  <a:srgbClr val="FFFFFF"/>
                </a:highlight>
              </a:rPr>
              <a:t> </a:t>
            </a:r>
            <a:r>
              <a:rPr b="1" lang="en-GB" sz="1700">
                <a:solidFill>
                  <a:srgbClr val="FF0000"/>
                </a:solidFill>
                <a:highlight>
                  <a:schemeClr val="lt1"/>
                </a:highlight>
              </a:rPr>
              <a:t>Blood Tracking Application</a:t>
            </a:r>
            <a:r>
              <a:rPr lang="en-GB">
                <a:solidFill>
                  <a:srgbClr val="333333"/>
                </a:solidFill>
                <a:highlight>
                  <a:srgbClr val="FFFFFF"/>
                </a:highlight>
              </a:rPr>
              <a:t> </a:t>
            </a:r>
            <a:r>
              <a:rPr lang="en-GB">
                <a:solidFill>
                  <a:srgbClr val="333333"/>
                </a:solidFill>
                <a:highlight>
                  <a:srgbClr val="FFFFFF"/>
                </a:highlight>
              </a:rPr>
              <a:t> Project  will store the information of people who are willing to donate their blood.</a:t>
            </a:r>
            <a:endParaRPr>
              <a:solidFill>
                <a:srgbClr val="333333"/>
              </a:solidFill>
              <a:highlight>
                <a:srgbClr val="FFFFFF"/>
              </a:highlight>
            </a:endParaRPr>
          </a:p>
          <a:p>
            <a:pPr indent="0" lvl="0" marL="0" rtl="0" algn="l">
              <a:spcBef>
                <a:spcPts val="0"/>
              </a:spcBef>
              <a:spcAft>
                <a:spcPts val="1200"/>
              </a:spcAft>
              <a:buNone/>
            </a:pPr>
            <a:r>
              <a:t/>
            </a:r>
            <a:endParaRPr>
              <a:solidFill>
                <a:srgbClr val="33333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sz="3300">
                <a:solidFill>
                  <a:srgbClr val="FF0000"/>
                </a:solidFill>
              </a:rPr>
              <a:t>Key Elements</a:t>
            </a:r>
            <a:r>
              <a:rPr lang="en-GB"/>
              <a:t>                                      </a:t>
            </a:r>
            <a:endParaRPr sz="3300">
              <a:solidFill>
                <a:srgbClr val="FF0000"/>
              </a:solidFill>
            </a:endParaRPr>
          </a:p>
        </p:txBody>
      </p:sp>
      <p:sp>
        <p:nvSpPr>
          <p:cNvPr id="82" name="Google Shape;82;p16"/>
          <p:cNvSpPr txBox="1"/>
          <p:nvPr>
            <p:ph idx="1" type="body"/>
          </p:nvPr>
        </p:nvSpPr>
        <p:spPr>
          <a:xfrm>
            <a:off x="311700" y="1228675"/>
            <a:ext cx="8520600" cy="3416400"/>
          </a:xfrm>
          <a:prstGeom prst="rect">
            <a:avLst/>
          </a:prstGeom>
        </p:spPr>
        <p:txBody>
          <a:bodyPr anchorCtr="0" anchor="t" bIns="91425" lIns="91425" spcFirstLastPara="1" rIns="91425" wrap="square" tIns="91425">
            <a:noAutofit/>
          </a:bodyPr>
          <a:lstStyle/>
          <a:p>
            <a:pPr indent="-342900" lvl="0" marL="457200" rtl="0" algn="l">
              <a:lnSpc>
                <a:spcPct val="95000"/>
              </a:lnSpc>
              <a:spcBef>
                <a:spcPts val="0"/>
              </a:spcBef>
              <a:spcAft>
                <a:spcPts val="0"/>
              </a:spcAft>
              <a:buClr>
                <a:srgbClr val="333333"/>
              </a:buClr>
              <a:buSzPts val="1800"/>
              <a:buChar char="●"/>
            </a:pPr>
            <a:r>
              <a:rPr lang="en-GB">
                <a:solidFill>
                  <a:srgbClr val="333333"/>
                </a:solidFill>
                <a:highlight>
                  <a:srgbClr val="FFFFFF"/>
                </a:highlight>
              </a:rPr>
              <a:t>The main aim of this project is to save the lives of people by providing blood.</a:t>
            </a:r>
            <a:endParaRPr>
              <a:solidFill>
                <a:srgbClr val="333333"/>
              </a:solidFill>
              <a:highlight>
                <a:srgbClr val="FFFFFF"/>
              </a:highlight>
            </a:endParaRPr>
          </a:p>
          <a:p>
            <a:pPr indent="-342900" lvl="0" marL="457200" rtl="0" algn="l">
              <a:lnSpc>
                <a:spcPct val="95000"/>
              </a:lnSpc>
              <a:spcBef>
                <a:spcPts val="0"/>
              </a:spcBef>
              <a:spcAft>
                <a:spcPts val="0"/>
              </a:spcAft>
              <a:buClr>
                <a:srgbClr val="333333"/>
              </a:buClr>
              <a:buSzPts val="1800"/>
              <a:buChar char="●"/>
            </a:pPr>
            <a:r>
              <a:rPr lang="en-GB">
                <a:solidFill>
                  <a:srgbClr val="333333"/>
                </a:solidFill>
                <a:highlight>
                  <a:srgbClr val="FFFFFF"/>
                </a:highlight>
              </a:rPr>
              <a:t>Our project Online </a:t>
            </a:r>
            <a:r>
              <a:rPr b="1" lang="en-GB" sz="1700">
                <a:solidFill>
                  <a:srgbClr val="FF0000"/>
                </a:solidFill>
                <a:highlight>
                  <a:schemeClr val="lt1"/>
                </a:highlight>
              </a:rPr>
              <a:t>Blood Tracking Application</a:t>
            </a:r>
            <a:r>
              <a:rPr lang="en-GB">
                <a:solidFill>
                  <a:srgbClr val="333333"/>
                </a:solidFill>
                <a:highlight>
                  <a:srgbClr val="FFFFFF"/>
                </a:highlight>
              </a:rPr>
              <a:t> using React Native is developed so that users can view the information of nearby hospitals, blood banks, and volunteer donors.</a:t>
            </a:r>
            <a:endParaRPr>
              <a:solidFill>
                <a:srgbClr val="333333"/>
              </a:solidFill>
              <a:highlight>
                <a:srgbClr val="FFFFFF"/>
              </a:highlight>
            </a:endParaRPr>
          </a:p>
          <a:p>
            <a:pPr indent="-342900" lvl="0" marL="457200" rtl="0" algn="l">
              <a:lnSpc>
                <a:spcPct val="95000"/>
              </a:lnSpc>
              <a:spcBef>
                <a:spcPts val="0"/>
              </a:spcBef>
              <a:spcAft>
                <a:spcPts val="0"/>
              </a:spcAft>
              <a:buClr>
                <a:srgbClr val="333333"/>
              </a:buClr>
              <a:buSzPts val="1800"/>
              <a:buChar char="●"/>
            </a:pPr>
            <a:r>
              <a:rPr lang="en-GB">
                <a:solidFill>
                  <a:srgbClr val="333333"/>
                </a:solidFill>
                <a:highlight>
                  <a:srgbClr val="FFFFFF"/>
                </a:highlight>
              </a:rPr>
              <a:t>This project is developed by four perspectives i.e. hospital, blood bank, volunteer donors and patient.</a:t>
            </a:r>
            <a:endParaRPr>
              <a:solidFill>
                <a:srgbClr val="333333"/>
              </a:solidFill>
              <a:highlight>
                <a:srgbClr val="FFFFFF"/>
              </a:highlight>
            </a:endParaRPr>
          </a:p>
          <a:p>
            <a:pPr indent="-342900" lvl="0" marL="457200" rtl="0" algn="l">
              <a:lnSpc>
                <a:spcPct val="95000"/>
              </a:lnSpc>
              <a:spcBef>
                <a:spcPts val="0"/>
              </a:spcBef>
              <a:spcAft>
                <a:spcPts val="0"/>
              </a:spcAft>
              <a:buClr>
                <a:srgbClr val="333333"/>
              </a:buClr>
              <a:buSzPts val="1800"/>
              <a:buChar char="●"/>
            </a:pPr>
            <a:r>
              <a:rPr lang="en-GB">
                <a:solidFill>
                  <a:srgbClr val="333333"/>
                </a:solidFill>
                <a:highlight>
                  <a:srgbClr val="FFFFFF"/>
                </a:highlight>
              </a:rPr>
              <a:t>This application we are developing helps to select the nearby hospitals, blood banks, donors online instantly by tracing its location.</a:t>
            </a:r>
            <a:endParaRPr>
              <a:solidFill>
                <a:srgbClr val="333333"/>
              </a:solidFill>
              <a:highlight>
                <a:srgbClr val="FFFFFF"/>
              </a:highlight>
            </a:endParaRPr>
          </a:p>
          <a:p>
            <a:pPr indent="-342900" lvl="0" marL="457200" rtl="0" algn="l">
              <a:lnSpc>
                <a:spcPct val="95000"/>
              </a:lnSpc>
              <a:spcBef>
                <a:spcPts val="0"/>
              </a:spcBef>
              <a:spcAft>
                <a:spcPts val="0"/>
              </a:spcAft>
              <a:buClr>
                <a:srgbClr val="333333"/>
              </a:buClr>
              <a:buSzPts val="1800"/>
              <a:buChar char="●"/>
            </a:pPr>
            <a:r>
              <a:rPr lang="en-GB">
                <a:solidFill>
                  <a:srgbClr val="333333"/>
                </a:solidFill>
                <a:highlight>
                  <a:srgbClr val="FFFFFF"/>
                </a:highlight>
              </a:rPr>
              <a:t>This application reduces the time to a greater extent that is searching for the required blood through blood banks and hospitals.</a:t>
            </a:r>
            <a:endParaRPr>
              <a:solidFill>
                <a:srgbClr val="333333"/>
              </a:solidFill>
              <a:highlight>
                <a:srgbClr val="FFFFFF"/>
              </a:highlight>
            </a:endParaRPr>
          </a:p>
          <a:p>
            <a:pPr indent="-342900" lvl="0" marL="457200" rtl="0" algn="l">
              <a:lnSpc>
                <a:spcPct val="95000"/>
              </a:lnSpc>
              <a:spcBef>
                <a:spcPts val="0"/>
              </a:spcBef>
              <a:spcAft>
                <a:spcPts val="0"/>
              </a:spcAft>
              <a:buClr>
                <a:srgbClr val="333333"/>
              </a:buClr>
              <a:buSzPts val="1800"/>
              <a:buChar char="●"/>
            </a:pPr>
            <a:r>
              <a:rPr lang="en-GB">
                <a:solidFill>
                  <a:srgbClr val="333333"/>
                </a:solidFill>
                <a:highlight>
                  <a:srgbClr val="FFFFFF"/>
                </a:highlight>
              </a:rPr>
              <a:t>Thus this application provides the required information in less time and also helps in quicker decision making.</a:t>
            </a:r>
            <a:endParaRPr>
              <a:solidFill>
                <a:srgbClr val="333333"/>
              </a:solidFill>
              <a:highlight>
                <a:srgbClr val="FFFFFF"/>
              </a:highlight>
            </a:endParaRPr>
          </a:p>
          <a:p>
            <a:pPr indent="0" lvl="0" marL="0" rtl="0" algn="l">
              <a:lnSpc>
                <a:spcPct val="95000"/>
              </a:lnSpc>
              <a:spcBef>
                <a:spcPts val="0"/>
              </a:spcBef>
              <a:spcAft>
                <a:spcPts val="1200"/>
              </a:spcAft>
              <a:buNone/>
            </a:pPr>
            <a:r>
              <a:t/>
            </a:r>
            <a:endParaRPr/>
          </a:p>
        </p:txBody>
      </p:sp>
      <p:sp>
        <p:nvSpPr>
          <p:cNvPr id="83" name="Google Shape;83;p16"/>
          <p:cNvSpPr txBox="1"/>
          <p:nvPr/>
        </p:nvSpPr>
        <p:spPr>
          <a:xfrm>
            <a:off x="6431900" y="4646400"/>
            <a:ext cx="2637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ctrTitle"/>
          </p:nvPr>
        </p:nvSpPr>
        <p:spPr>
          <a:xfrm>
            <a:off x="311700" y="323900"/>
            <a:ext cx="8394600" cy="62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GB" sz="3000">
                <a:solidFill>
                  <a:srgbClr val="FF0000"/>
                </a:solidFill>
              </a:rPr>
              <a:t>Abstract</a:t>
            </a:r>
            <a:endParaRPr sz="3000">
              <a:solidFill>
                <a:srgbClr val="FF0000"/>
              </a:solidFill>
            </a:endParaRPr>
          </a:p>
        </p:txBody>
      </p:sp>
      <p:sp>
        <p:nvSpPr>
          <p:cNvPr id="89" name="Google Shape;89;p17"/>
          <p:cNvSpPr txBox="1"/>
          <p:nvPr>
            <p:ph idx="1" type="subTitle"/>
          </p:nvPr>
        </p:nvSpPr>
        <p:spPr>
          <a:xfrm>
            <a:off x="311700" y="1295600"/>
            <a:ext cx="8520600" cy="312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3B3835"/>
              </a:buClr>
              <a:buSzPts val="1800"/>
              <a:buChar char="●"/>
            </a:pPr>
            <a:r>
              <a:rPr lang="en-GB" sz="1800">
                <a:solidFill>
                  <a:srgbClr val="3B3835"/>
                </a:solidFill>
                <a:highlight>
                  <a:srgbClr val="FFFFFF"/>
                </a:highlight>
              </a:rPr>
              <a:t>The objective of this application is to developing an online Blood Donation Information.</a:t>
            </a:r>
            <a:endParaRPr sz="1800">
              <a:solidFill>
                <a:srgbClr val="3B3835"/>
              </a:solidFill>
              <a:highlight>
                <a:srgbClr val="FFFFFF"/>
              </a:highlight>
            </a:endParaRPr>
          </a:p>
          <a:p>
            <a:pPr indent="-342900" lvl="0" marL="457200" rtl="0" algn="l">
              <a:spcBef>
                <a:spcPts val="0"/>
              </a:spcBef>
              <a:spcAft>
                <a:spcPts val="0"/>
              </a:spcAft>
              <a:buClr>
                <a:srgbClr val="3B3835"/>
              </a:buClr>
              <a:buSzPts val="1800"/>
              <a:buChar char="●"/>
            </a:pPr>
            <a:r>
              <a:rPr lang="en-GB" sz="1800">
                <a:solidFill>
                  <a:srgbClr val="3B3835"/>
                </a:solidFill>
                <a:highlight>
                  <a:srgbClr val="FFFFFF"/>
                </a:highlight>
              </a:rPr>
              <a:t>The Blood Donation Agent is to create an e-formation about the donor and organization that are related to donating the blood. </a:t>
            </a:r>
            <a:endParaRPr sz="1800">
              <a:solidFill>
                <a:srgbClr val="3B3835"/>
              </a:solidFill>
              <a:highlight>
                <a:srgbClr val="FFFFFF"/>
              </a:highlight>
            </a:endParaRPr>
          </a:p>
          <a:p>
            <a:pPr indent="-342900" lvl="0" marL="457200" rtl="0" algn="l">
              <a:spcBef>
                <a:spcPts val="0"/>
              </a:spcBef>
              <a:spcAft>
                <a:spcPts val="0"/>
              </a:spcAft>
              <a:buClr>
                <a:srgbClr val="3B3835"/>
              </a:buClr>
              <a:buSzPts val="1800"/>
              <a:buChar char="●"/>
            </a:pPr>
            <a:r>
              <a:rPr lang="en-GB" sz="1800">
                <a:solidFill>
                  <a:srgbClr val="3B3835"/>
                </a:solidFill>
                <a:highlight>
                  <a:srgbClr val="FFFFFF"/>
                </a:highlight>
              </a:rPr>
              <a:t>This System is used for maintain whole information about donors,receivers,camps.</a:t>
            </a:r>
            <a:endParaRPr sz="1800">
              <a:solidFill>
                <a:srgbClr val="3B3835"/>
              </a:solidFill>
              <a:highlight>
                <a:srgbClr val="FFFFFF"/>
              </a:highlight>
            </a:endParaRPr>
          </a:p>
        </p:txBody>
      </p:sp>
      <p:sp>
        <p:nvSpPr>
          <p:cNvPr id="90" name="Google Shape;90;p17"/>
          <p:cNvSpPr txBox="1"/>
          <p:nvPr/>
        </p:nvSpPr>
        <p:spPr>
          <a:xfrm>
            <a:off x="6431900" y="4646400"/>
            <a:ext cx="2637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ctrTitle"/>
          </p:nvPr>
        </p:nvSpPr>
        <p:spPr>
          <a:xfrm>
            <a:off x="246150" y="323900"/>
            <a:ext cx="8719500" cy="557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000">
                <a:solidFill>
                  <a:srgbClr val="FF0000"/>
                </a:solidFill>
                <a:highlight>
                  <a:srgbClr val="FFFFFF"/>
                </a:highlight>
              </a:rPr>
              <a:t>Problems</a:t>
            </a:r>
            <a:endParaRPr sz="3000">
              <a:solidFill>
                <a:srgbClr val="FF0000"/>
              </a:solidFill>
              <a:highlight>
                <a:srgbClr val="FFFFFF"/>
              </a:highlight>
            </a:endParaRPr>
          </a:p>
        </p:txBody>
      </p:sp>
      <p:sp>
        <p:nvSpPr>
          <p:cNvPr id="96" name="Google Shape;96;p18"/>
          <p:cNvSpPr txBox="1"/>
          <p:nvPr>
            <p:ph idx="1" type="subTitle"/>
          </p:nvPr>
        </p:nvSpPr>
        <p:spPr>
          <a:xfrm>
            <a:off x="246150" y="1336000"/>
            <a:ext cx="8719500" cy="3305100"/>
          </a:xfrm>
          <a:prstGeom prst="rect">
            <a:avLst/>
          </a:prstGeom>
        </p:spPr>
        <p:txBody>
          <a:bodyPr anchorCtr="0" anchor="t" bIns="91425" lIns="91425" spcFirstLastPara="1" rIns="91425" wrap="square" tIns="91425">
            <a:normAutofit lnSpcReduction="10000"/>
          </a:bodyPr>
          <a:lstStyle/>
          <a:p>
            <a:pPr indent="-342900" lvl="0" marL="457200" rtl="0" algn="just">
              <a:lnSpc>
                <a:spcPct val="115000"/>
              </a:lnSpc>
              <a:spcBef>
                <a:spcPts val="0"/>
              </a:spcBef>
              <a:spcAft>
                <a:spcPts val="0"/>
              </a:spcAft>
              <a:buClr>
                <a:srgbClr val="444444"/>
              </a:buClr>
              <a:buSzPts val="1800"/>
              <a:buChar char="●"/>
            </a:pPr>
            <a:r>
              <a:rPr lang="en-GB" sz="1800">
                <a:solidFill>
                  <a:srgbClr val="444444"/>
                </a:solidFill>
                <a:highlight>
                  <a:srgbClr val="FFFFFF"/>
                </a:highlight>
              </a:rPr>
              <a:t>The major problem in old </a:t>
            </a:r>
            <a:r>
              <a:rPr b="1" lang="en-GB" sz="1700">
                <a:solidFill>
                  <a:srgbClr val="FF0000"/>
                </a:solidFill>
                <a:highlight>
                  <a:schemeClr val="lt1"/>
                </a:highlight>
              </a:rPr>
              <a:t>Blood Tracking Application</a:t>
            </a:r>
            <a:r>
              <a:rPr lang="en-GB" sz="1800">
                <a:solidFill>
                  <a:srgbClr val="444444"/>
                </a:solidFill>
                <a:highlight>
                  <a:srgbClr val="FFFFFF"/>
                </a:highlight>
              </a:rPr>
              <a:t> was that, they don’t follow the actual needs of users.</a:t>
            </a:r>
            <a:endParaRPr sz="1800">
              <a:solidFill>
                <a:srgbClr val="444444"/>
              </a:solidFill>
              <a:highlight>
                <a:srgbClr val="FFFFFF"/>
              </a:highlight>
            </a:endParaRPr>
          </a:p>
          <a:p>
            <a:pPr indent="-342900" lvl="0" marL="457200" rtl="0" algn="just">
              <a:lnSpc>
                <a:spcPct val="115000"/>
              </a:lnSpc>
              <a:spcBef>
                <a:spcPts val="0"/>
              </a:spcBef>
              <a:spcAft>
                <a:spcPts val="0"/>
              </a:spcAft>
              <a:buClr>
                <a:srgbClr val="444444"/>
              </a:buClr>
              <a:buSzPts val="1800"/>
              <a:buChar char="●"/>
            </a:pPr>
            <a:r>
              <a:rPr lang="en-GB" sz="1800">
                <a:solidFill>
                  <a:srgbClr val="444444"/>
                </a:solidFill>
                <a:highlight>
                  <a:srgbClr val="FFFFFF"/>
                </a:highlight>
              </a:rPr>
              <a:t>Traditional blood banking systems were developed by 1 or 2 perspective.</a:t>
            </a:r>
            <a:endParaRPr sz="1800">
              <a:solidFill>
                <a:srgbClr val="444444"/>
              </a:solidFill>
              <a:highlight>
                <a:srgbClr val="FFFFFF"/>
              </a:highlight>
            </a:endParaRPr>
          </a:p>
          <a:p>
            <a:pPr indent="-342900" lvl="0" marL="457200" rtl="0" algn="just">
              <a:lnSpc>
                <a:spcPct val="115000"/>
              </a:lnSpc>
              <a:spcBef>
                <a:spcPts val="0"/>
              </a:spcBef>
              <a:spcAft>
                <a:spcPts val="0"/>
              </a:spcAft>
              <a:buClr>
                <a:srgbClr val="444444"/>
              </a:buClr>
              <a:buSzPts val="1800"/>
              <a:buChar char="●"/>
            </a:pPr>
            <a:r>
              <a:rPr lang="en-GB" sz="1800">
                <a:solidFill>
                  <a:srgbClr val="444444"/>
                </a:solidFill>
                <a:highlight>
                  <a:srgbClr val="FFFFFF"/>
                </a:highlight>
              </a:rPr>
              <a:t>Tracking the database was complicated when the details are maintained manually.</a:t>
            </a:r>
            <a:endParaRPr sz="1800">
              <a:solidFill>
                <a:srgbClr val="444444"/>
              </a:solidFill>
              <a:highlight>
                <a:srgbClr val="FFFFFF"/>
              </a:highlight>
            </a:endParaRPr>
          </a:p>
          <a:p>
            <a:pPr indent="-342900" lvl="0" marL="457200" rtl="0" algn="just">
              <a:lnSpc>
                <a:spcPct val="115000"/>
              </a:lnSpc>
              <a:spcBef>
                <a:spcPts val="0"/>
              </a:spcBef>
              <a:spcAft>
                <a:spcPts val="0"/>
              </a:spcAft>
              <a:buClr>
                <a:srgbClr val="444444"/>
              </a:buClr>
              <a:buSzPts val="1800"/>
              <a:buChar char="●"/>
            </a:pPr>
            <a:r>
              <a:rPr lang="en-GB" sz="1800">
                <a:solidFill>
                  <a:srgbClr val="444444"/>
                </a:solidFill>
                <a:highlight>
                  <a:srgbClr val="FFFFFF"/>
                </a:highlight>
              </a:rPr>
              <a:t>There was shortage and sometimes unavailability of rare blood groups due to less modules i.e. patient and donors.</a:t>
            </a:r>
            <a:endParaRPr sz="1800">
              <a:solidFill>
                <a:srgbClr val="444444"/>
              </a:solidFill>
              <a:highlight>
                <a:srgbClr val="FFFFFF"/>
              </a:highlight>
            </a:endParaRPr>
          </a:p>
          <a:p>
            <a:pPr indent="-342900" lvl="0" marL="457200" rtl="0" algn="l">
              <a:spcBef>
                <a:spcPts val="0"/>
              </a:spcBef>
              <a:spcAft>
                <a:spcPts val="0"/>
              </a:spcAft>
              <a:buClr>
                <a:srgbClr val="3B3835"/>
              </a:buClr>
              <a:buSzPts val="1800"/>
              <a:buChar char="●"/>
            </a:pPr>
            <a:r>
              <a:rPr lang="en-GB" sz="1800">
                <a:solidFill>
                  <a:srgbClr val="3B3835"/>
                </a:solidFill>
                <a:highlight>
                  <a:srgbClr val="FFFFFF"/>
                </a:highlight>
              </a:rPr>
              <a:t>It is having lots of manual work. </a:t>
            </a:r>
            <a:endParaRPr sz="1800">
              <a:solidFill>
                <a:srgbClr val="3B3835"/>
              </a:solidFill>
              <a:highlight>
                <a:srgbClr val="FFFFFF"/>
              </a:highlight>
            </a:endParaRPr>
          </a:p>
          <a:p>
            <a:pPr indent="-342900" lvl="0" marL="457200" rtl="0" algn="l">
              <a:spcBef>
                <a:spcPts val="0"/>
              </a:spcBef>
              <a:spcAft>
                <a:spcPts val="0"/>
              </a:spcAft>
              <a:buClr>
                <a:srgbClr val="3B3835"/>
              </a:buClr>
              <a:buSzPts val="1800"/>
              <a:buChar char="●"/>
            </a:pPr>
            <a:r>
              <a:rPr lang="en-GB" sz="1800">
                <a:solidFill>
                  <a:srgbClr val="3B3835"/>
                </a:solidFill>
                <a:highlight>
                  <a:srgbClr val="FFFFFF"/>
                </a:highlight>
              </a:rPr>
              <a:t>It wastes a lot of time in visiting blood bank center if needed blood is not available.</a:t>
            </a:r>
            <a:endParaRPr sz="1800">
              <a:solidFill>
                <a:srgbClr val="444444"/>
              </a:solidFill>
              <a:highlight>
                <a:srgbClr val="FFFFFF"/>
              </a:highlight>
            </a:endParaRPr>
          </a:p>
          <a:p>
            <a:pPr indent="0" lvl="0" marL="0" rtl="0" algn="ctr">
              <a:spcBef>
                <a:spcPts val="0"/>
              </a:spcBef>
              <a:spcAft>
                <a:spcPts val="0"/>
              </a:spcAft>
              <a:buNone/>
            </a:pPr>
            <a:r>
              <a:t/>
            </a:r>
            <a:endParaRPr sz="1750">
              <a:solidFill>
                <a:srgbClr val="3B3835"/>
              </a:solidFill>
              <a:highlight>
                <a:srgbClr val="EEEEEE"/>
              </a:highlight>
              <a:latin typeface="Roboto"/>
              <a:ea typeface="Roboto"/>
              <a:cs typeface="Roboto"/>
              <a:sym typeface="Roboto"/>
            </a:endParaRPr>
          </a:p>
        </p:txBody>
      </p:sp>
      <p:sp>
        <p:nvSpPr>
          <p:cNvPr id="97" name="Google Shape;97;p18"/>
          <p:cNvSpPr txBox="1"/>
          <p:nvPr/>
        </p:nvSpPr>
        <p:spPr>
          <a:xfrm>
            <a:off x="6431900" y="4646400"/>
            <a:ext cx="2637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ctrTitle"/>
          </p:nvPr>
        </p:nvSpPr>
        <p:spPr>
          <a:xfrm>
            <a:off x="665850" y="155450"/>
            <a:ext cx="7812300" cy="63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GB" sz="3000">
                <a:solidFill>
                  <a:srgbClr val="FF0000"/>
                </a:solidFill>
              </a:rPr>
              <a:t>Solution</a:t>
            </a:r>
            <a:endParaRPr sz="3000">
              <a:solidFill>
                <a:srgbClr val="FF0000"/>
              </a:solidFill>
            </a:endParaRPr>
          </a:p>
        </p:txBody>
      </p:sp>
      <p:sp>
        <p:nvSpPr>
          <p:cNvPr id="103" name="Google Shape;103;p19"/>
          <p:cNvSpPr txBox="1"/>
          <p:nvPr>
            <p:ph idx="1" type="subTitle"/>
          </p:nvPr>
        </p:nvSpPr>
        <p:spPr>
          <a:xfrm>
            <a:off x="207300" y="1111150"/>
            <a:ext cx="8625000" cy="35760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333333"/>
              </a:buClr>
              <a:buSzPts val="1800"/>
              <a:buChar char="●"/>
            </a:pPr>
            <a:r>
              <a:rPr lang="en-GB" sz="1800">
                <a:solidFill>
                  <a:srgbClr val="333333"/>
                </a:solidFill>
                <a:highlight>
                  <a:srgbClr val="FFFFFF"/>
                </a:highlight>
              </a:rPr>
              <a:t>A better idea is to use the application which Mobile device is very popular with people too.</a:t>
            </a:r>
            <a:endParaRPr sz="1800">
              <a:solidFill>
                <a:srgbClr val="333333"/>
              </a:solidFill>
              <a:highlight>
                <a:srgbClr val="FFFFFF"/>
              </a:highlight>
            </a:endParaRPr>
          </a:p>
          <a:p>
            <a:pPr indent="-342900" lvl="0" marL="457200" rtl="0" algn="l">
              <a:lnSpc>
                <a:spcPct val="115000"/>
              </a:lnSpc>
              <a:spcBef>
                <a:spcPts val="0"/>
              </a:spcBef>
              <a:spcAft>
                <a:spcPts val="0"/>
              </a:spcAft>
              <a:buClr>
                <a:srgbClr val="333333"/>
              </a:buClr>
              <a:buSzPts val="1800"/>
              <a:buChar char="●"/>
            </a:pPr>
            <a:r>
              <a:rPr lang="en-GB" sz="1800">
                <a:solidFill>
                  <a:srgbClr val="333333"/>
                </a:solidFill>
                <a:highlight>
                  <a:srgbClr val="FFFFFF"/>
                </a:highlight>
              </a:rPr>
              <a:t>This application is providing each entity the facility to approach nearby blood donors so that it will become much easier to search rare blood groups in the hour of need.</a:t>
            </a:r>
            <a:endParaRPr sz="1800">
              <a:solidFill>
                <a:srgbClr val="333333"/>
              </a:solidFill>
              <a:highlight>
                <a:srgbClr val="FFFFFF"/>
              </a:highlight>
            </a:endParaRPr>
          </a:p>
          <a:p>
            <a:pPr indent="0" lvl="0" marL="0" rtl="0" algn="ctr">
              <a:spcBef>
                <a:spcPts val="0"/>
              </a:spcBef>
              <a:spcAft>
                <a:spcPts val="0"/>
              </a:spcAft>
              <a:buNone/>
            </a:pPr>
            <a:r>
              <a:t/>
            </a:r>
            <a:endParaRPr/>
          </a:p>
        </p:txBody>
      </p:sp>
      <p:sp>
        <p:nvSpPr>
          <p:cNvPr id="104" name="Google Shape;104;p19"/>
          <p:cNvSpPr txBox="1"/>
          <p:nvPr/>
        </p:nvSpPr>
        <p:spPr>
          <a:xfrm>
            <a:off x="6431900" y="4646400"/>
            <a:ext cx="2637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ctrTitle"/>
          </p:nvPr>
        </p:nvSpPr>
        <p:spPr>
          <a:xfrm>
            <a:off x="311700" y="155475"/>
            <a:ext cx="8520600" cy="725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sz="2950">
                <a:solidFill>
                  <a:srgbClr val="FF0000"/>
                </a:solidFill>
                <a:highlight>
                  <a:srgbClr val="FFFFFF"/>
                </a:highlight>
              </a:rPr>
              <a:t>Aims &amp; Objectives</a:t>
            </a:r>
            <a:endParaRPr sz="2950">
              <a:solidFill>
                <a:srgbClr val="FF0000"/>
              </a:solidFill>
            </a:endParaRPr>
          </a:p>
        </p:txBody>
      </p:sp>
      <p:sp>
        <p:nvSpPr>
          <p:cNvPr id="110" name="Google Shape;110;p20"/>
          <p:cNvSpPr txBox="1"/>
          <p:nvPr>
            <p:ph idx="1" type="subTitle"/>
          </p:nvPr>
        </p:nvSpPr>
        <p:spPr>
          <a:xfrm>
            <a:off x="311700" y="1334450"/>
            <a:ext cx="8520600" cy="3220500"/>
          </a:xfrm>
          <a:prstGeom prst="rect">
            <a:avLst/>
          </a:prstGeom>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Clr>
                <a:srgbClr val="333333"/>
              </a:buClr>
              <a:buSzPts val="1800"/>
              <a:buChar char="●"/>
            </a:pPr>
            <a:r>
              <a:rPr lang="en-GB" sz="1800">
                <a:solidFill>
                  <a:srgbClr val="333333"/>
                </a:solidFill>
                <a:highlight>
                  <a:srgbClr val="FFFFFF"/>
                </a:highlight>
              </a:rPr>
              <a:t>To bridge the gap between blood banks, hospitals, volunteer donors and needy people, through this system.</a:t>
            </a:r>
            <a:endParaRPr sz="1800">
              <a:solidFill>
                <a:srgbClr val="333333"/>
              </a:solidFill>
              <a:highlight>
                <a:srgbClr val="FFFFFF"/>
              </a:highlight>
            </a:endParaRPr>
          </a:p>
          <a:p>
            <a:pPr indent="-342900" lvl="0" marL="457200" rtl="0" algn="l">
              <a:lnSpc>
                <a:spcPct val="115000"/>
              </a:lnSpc>
              <a:spcBef>
                <a:spcPts val="0"/>
              </a:spcBef>
              <a:spcAft>
                <a:spcPts val="0"/>
              </a:spcAft>
              <a:buClr>
                <a:srgbClr val="333333"/>
              </a:buClr>
              <a:buSzPts val="1800"/>
              <a:buChar char="●"/>
            </a:pPr>
            <a:r>
              <a:rPr lang="en-GB" sz="1800">
                <a:solidFill>
                  <a:srgbClr val="333333"/>
                </a:solidFill>
                <a:highlight>
                  <a:srgbClr val="FFFFFF"/>
                </a:highlight>
              </a:rPr>
              <a:t>To facilitate the search process for needy people and make it easier than before.</a:t>
            </a:r>
            <a:endParaRPr sz="1800">
              <a:solidFill>
                <a:srgbClr val="333333"/>
              </a:solidFill>
              <a:highlight>
                <a:srgbClr val="FFFFFF"/>
              </a:highlight>
            </a:endParaRPr>
          </a:p>
          <a:p>
            <a:pPr indent="-342900" lvl="0" marL="457200" rtl="0" algn="l">
              <a:lnSpc>
                <a:spcPct val="115000"/>
              </a:lnSpc>
              <a:spcBef>
                <a:spcPts val="0"/>
              </a:spcBef>
              <a:spcAft>
                <a:spcPts val="0"/>
              </a:spcAft>
              <a:buClr>
                <a:srgbClr val="333333"/>
              </a:buClr>
              <a:buSzPts val="1800"/>
              <a:buChar char="●"/>
            </a:pPr>
            <a:r>
              <a:rPr lang="en-GB" sz="1800">
                <a:solidFill>
                  <a:srgbClr val="333333"/>
                </a:solidFill>
                <a:highlight>
                  <a:srgbClr val="FFFFFF"/>
                </a:highlight>
              </a:rPr>
              <a:t>To reduce the data entry process.</a:t>
            </a:r>
            <a:endParaRPr sz="1800">
              <a:solidFill>
                <a:srgbClr val="333333"/>
              </a:solidFill>
              <a:highlight>
                <a:srgbClr val="FFFFFF"/>
              </a:highlight>
            </a:endParaRPr>
          </a:p>
          <a:p>
            <a:pPr indent="-342900" lvl="0" marL="457200" rtl="0" algn="l">
              <a:lnSpc>
                <a:spcPct val="115000"/>
              </a:lnSpc>
              <a:spcBef>
                <a:spcPts val="0"/>
              </a:spcBef>
              <a:spcAft>
                <a:spcPts val="0"/>
              </a:spcAft>
              <a:buClr>
                <a:srgbClr val="333333"/>
              </a:buClr>
              <a:buSzPts val="1800"/>
              <a:buChar char="●"/>
            </a:pPr>
            <a:r>
              <a:rPr lang="en-GB" sz="1800">
                <a:solidFill>
                  <a:srgbClr val="333333"/>
                </a:solidFill>
                <a:highlight>
                  <a:srgbClr val="FFFFFF"/>
                </a:highlight>
              </a:rPr>
              <a:t>Some blood types are rare so the system can find the required donors with the required blood type easily from the huge database by using the search feature in the react app.</a:t>
            </a:r>
            <a:endParaRPr sz="1800">
              <a:solidFill>
                <a:srgbClr val="333333"/>
              </a:solidFill>
              <a:highlight>
                <a:srgbClr val="FFFFFF"/>
              </a:highlight>
            </a:endParaRPr>
          </a:p>
          <a:p>
            <a:pPr indent="-342900" lvl="0" marL="457200" rtl="0" algn="l">
              <a:lnSpc>
                <a:spcPct val="115000"/>
              </a:lnSpc>
              <a:spcBef>
                <a:spcPts val="0"/>
              </a:spcBef>
              <a:spcAft>
                <a:spcPts val="0"/>
              </a:spcAft>
              <a:buClr>
                <a:srgbClr val="333333"/>
              </a:buClr>
              <a:buSzPts val="1800"/>
              <a:buChar char="●"/>
            </a:pPr>
            <a:r>
              <a:rPr lang="en-GB" sz="1800">
                <a:solidFill>
                  <a:srgbClr val="333333"/>
                </a:solidFill>
                <a:highlight>
                  <a:srgbClr val="FFFFFF"/>
                </a:highlight>
              </a:rPr>
              <a:t>To provide a dynamic database that is storing donors Information and can communicate with them easily.</a:t>
            </a:r>
            <a:endParaRPr sz="1800">
              <a:solidFill>
                <a:srgbClr val="333333"/>
              </a:solidFill>
              <a:highlight>
                <a:srgbClr val="FFFFFF"/>
              </a:highlight>
            </a:endParaRPr>
          </a:p>
          <a:p>
            <a:pPr indent="0" lvl="0" marL="0" rtl="0" algn="ctr">
              <a:spcBef>
                <a:spcPts val="0"/>
              </a:spcBef>
              <a:spcAft>
                <a:spcPts val="0"/>
              </a:spcAft>
              <a:buNone/>
            </a:pPr>
            <a:r>
              <a:t/>
            </a:r>
            <a:endParaRPr/>
          </a:p>
        </p:txBody>
      </p:sp>
      <p:sp>
        <p:nvSpPr>
          <p:cNvPr id="111" name="Google Shape;111;p20"/>
          <p:cNvSpPr txBox="1"/>
          <p:nvPr/>
        </p:nvSpPr>
        <p:spPr>
          <a:xfrm>
            <a:off x="6431900" y="4646400"/>
            <a:ext cx="2637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1"/>
          <p:cNvPicPr preferRelativeResize="0"/>
          <p:nvPr/>
        </p:nvPicPr>
        <p:blipFill>
          <a:blip r:embed="rId3">
            <a:alphaModFix/>
          </a:blip>
          <a:stretch>
            <a:fillRect/>
          </a:stretch>
        </p:blipFill>
        <p:spPr>
          <a:xfrm>
            <a:off x="0" y="0"/>
            <a:ext cx="9144000" cy="5143500"/>
          </a:xfrm>
          <a:prstGeom prst="rect">
            <a:avLst/>
          </a:prstGeom>
          <a:noFill/>
          <a:ln>
            <a:noFill/>
          </a:ln>
        </p:spPr>
      </p:pic>
      <p:sp>
        <p:nvSpPr>
          <p:cNvPr id="117" name="Google Shape;117;p21"/>
          <p:cNvSpPr txBox="1"/>
          <p:nvPr/>
        </p:nvSpPr>
        <p:spPr>
          <a:xfrm>
            <a:off x="6431900" y="4646400"/>
            <a:ext cx="2637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rgbClr val="FF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