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42.xml" ContentType="application/vnd.openxmlformats-officedocument.presentationml.tags+xml"/>
  <Override PartName="/docProps/core.xml" ContentType="application/vnd.openxmlformats-package.core-propertie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docProps/app.xml" ContentType="application/vnd.openxmlformats-officedocument.extended-propertie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45.xml" ContentType="application/vnd.openxmlformats-officedocument.presentationml.tags+xml"/>
  <Override PartName="/ppt/tags/tag43.xml" ContentType="application/vnd.openxmlformats-officedocument.presentationml.tags+xml"/>
  <Override PartName="/ppt/tags/tag27.xml" ContentType="application/vnd.openxmlformats-officedocument.presentationml.tags+xml"/>
  <Override PartName="/ppt/tags/tag44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2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357" r:id="rId3"/>
    <p:sldId id="388" r:id="rId4"/>
    <p:sldId id="401" r:id="rId5"/>
    <p:sldId id="402" r:id="rId6"/>
    <p:sldId id="403" r:id="rId7"/>
    <p:sldId id="405" r:id="rId8"/>
    <p:sldId id="404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5" r:id="rId18"/>
    <p:sldId id="416" r:id="rId19"/>
    <p:sldId id="414" r:id="rId20"/>
    <p:sldId id="417" r:id="rId21"/>
    <p:sldId id="269" r:id="rId22"/>
    <p:sldId id="3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12DA-8B21-4700-83C3-A21F0FA591E1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B69C4-B315-4606-AD20-9351BFF03F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74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5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66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168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5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8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7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55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16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03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9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4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1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6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9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45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7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E2FD-A9F6-4D4B-93AD-FD5F0BC497FB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287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09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46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54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05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88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72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53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296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514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689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094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2658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616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420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7038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194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391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816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81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261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125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5250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8244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67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24/01/23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362189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7" r:id="rId24"/>
    <p:sldLayoutId id="214748368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hyperlink" Target="https://www.machinecurve.com/index.php/2020/11/16/how-to-easily-create-a-train-test-split-for-your-machine-learning-model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Relationship Id="rId6" Type="http://schemas.openxmlformats.org/officeDocument/2006/relationships/hyperlink" Target="https://www.machinecurve.com/index.php/2019/10/04/about-loss-and-loss-functions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hyperlink" Target="https://machinelearningknowledge.ai/tensorboard-tutorial-in-keras-for-beginner/" TargetMode="Externa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45.xml"/><Relationship Id="rId6" Type="http://schemas.openxmlformats.org/officeDocument/2006/relationships/hyperlink" Target="https://keras.io/api/callbacks/" TargetMode="External"/><Relationship Id="rId5" Type="http://schemas.openxmlformats.org/officeDocument/2006/relationships/hyperlink" Target="https://www.tensorflow.org/tensorboard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hyperlink" Target="http://localhost:6006/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83809" y="1777439"/>
            <a:ext cx="8340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-Topics in Deep Learning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12801" y="2434638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703172-2043-83EF-6A28-6D008026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21" y="2078105"/>
            <a:ext cx="2901445" cy="134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9911AB-16F3-D471-C2C6-FDD97047F08A}"/>
              </a:ext>
            </a:extLst>
          </p:cNvPr>
          <p:cNvSpPr txBox="1"/>
          <p:nvPr/>
        </p:nvSpPr>
        <p:spPr>
          <a:xfrm>
            <a:off x="4226998" y="2751989"/>
            <a:ext cx="732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 Bharathi R</a:t>
            </a:r>
          </a:p>
          <a:p>
            <a:r>
              <a:rPr lang="en-US" sz="2400" dirty="0"/>
              <a:t>Professor, Dept. Of Computer Science and </a:t>
            </a:r>
            <a:r>
              <a:rPr lang="en-US" sz="2400" dirty="0" err="1"/>
              <a:t>Engg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iv) Loading MNIST Dataset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7DF33-9520-C48D-796A-FFC6EF16AA54}"/>
              </a:ext>
            </a:extLst>
          </p:cNvPr>
          <p:cNvSpPr txBox="1"/>
          <p:nvPr/>
        </p:nvSpPr>
        <p:spPr>
          <a:xfrm>
            <a:off x="427822" y="1570089"/>
            <a:ext cx="10626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Now we will load the MNIST dataset that comes as part of the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Keras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package.</a:t>
            </a:r>
          </a:p>
          <a:p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X_train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y_train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 , 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X_test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y_test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 =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keras.datasets.mnist.load_data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plt.matshow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X_train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[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0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</a:t>
            </a:r>
          </a:p>
          <a:p>
            <a:r>
              <a:rPr lang="en-IN" b="0" i="0" u="none" strike="noStrike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Verdana" panose="020B0604030504040204" pitchFamily="34" charset="0"/>
              </a:rPr>
              <a:t> </a:t>
            </a:r>
            <a:endParaRPr lang="en-US" dirty="0">
              <a:highlight>
                <a:srgbClr val="C0C0C0"/>
              </a:highligh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8D33EB-DEF8-DC8A-A677-C590AF5E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2" y="3581400"/>
            <a:ext cx="32639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328BB-BCAF-D88D-12A2-64292A4BED55}"/>
              </a:ext>
            </a:extLst>
          </p:cNvPr>
          <p:cNvSpPr txBox="1"/>
          <p:nvPr/>
        </p:nvSpPr>
        <p:spPr>
          <a:xfrm>
            <a:off x="578734" y="331035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49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v) </a:t>
            </a:r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</a:rPr>
              <a:t>Preprocessing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EDD95-AB33-2C6B-9F1E-7D3B051C5179}"/>
              </a:ext>
            </a:extLst>
          </p:cNvPr>
          <p:cNvSpPr txBox="1"/>
          <p:nvPr/>
        </p:nvSpPr>
        <p:spPr>
          <a:xfrm>
            <a:off x="393111" y="1595846"/>
            <a:ext cx="9688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Preprocess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the data by normalizing it between 0 to 1 and then flattening it.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5F3D7-81E4-5610-9186-DBA67A7990DF}"/>
              </a:ext>
            </a:extLst>
          </p:cNvPr>
          <p:cNvSpPr txBox="1"/>
          <p:nvPr/>
        </p:nvSpPr>
        <p:spPr>
          <a:xfrm>
            <a:off x="427822" y="2413337"/>
            <a:ext cx="8855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X_train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X_train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/ 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255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X_test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X_test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/ 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255</a:t>
            </a:r>
            <a:endParaRPr lang="en-IN" b="0" i="0" u="none" strike="noStrike" dirty="0">
              <a:solidFill>
                <a:srgbClr val="000000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algn="l"/>
            <a:b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</a:b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X_train_flattened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X_train.reshape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i="0" u="none" strike="noStrike" dirty="0" err="1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len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X_train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), 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28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*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28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X_test_flattened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X_test.reshape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i="0" u="none" strike="noStrike" dirty="0" err="1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len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X_test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), 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28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*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28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405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vi) Create and Compile the Model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E2024-BD4C-B53F-7483-904272A38009}"/>
              </a:ext>
            </a:extLst>
          </p:cNvPr>
          <p:cNvSpPr txBox="1"/>
          <p:nvPr/>
        </p:nvSpPr>
        <p:spPr>
          <a:xfrm>
            <a:off x="538221" y="1547290"/>
            <a:ext cx="10041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Create and compile a simple neural network model consisting of just one input layer, one hidden layer of 100 </a:t>
            </a:r>
            <a:r>
              <a:rPr lang="en-IN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neurons</a:t>
            </a:r>
            <a:r>
              <a:rPr lang="en-IN" b="0" i="0" u="none" strike="noStrike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and one output layer. All other configurations are standard.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CFDA4-202A-F055-F736-D78F7019EE11}"/>
              </a:ext>
            </a:extLst>
          </p:cNvPr>
          <p:cNvSpPr txBox="1"/>
          <p:nvPr/>
        </p:nvSpPr>
        <p:spPr>
          <a:xfrm>
            <a:off x="538221" y="2956220"/>
            <a:ext cx="94738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model =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keras.Sequential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([</a:t>
            </a:r>
          </a:p>
          <a:p>
            <a:pPr algn="l"/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keras.layers.Flatten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input_shape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=(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28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28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)),</a:t>
            </a:r>
          </a:p>
          <a:p>
            <a:pPr algn="l"/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keras.layers.Dense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100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activation=</a:t>
            </a:r>
            <a:r>
              <a:rPr lang="en-IN" b="0" i="0" u="none" strike="noStrike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i="0" u="none" strike="noStrike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relu</a:t>
            </a:r>
            <a:r>
              <a:rPr lang="en-IN" b="0" i="0" u="none" strike="noStrike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),</a:t>
            </a:r>
          </a:p>
          <a:p>
            <a:pPr algn="l"/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keras.layers.Dense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10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activation=</a:t>
            </a:r>
            <a:r>
              <a:rPr lang="en-IN" b="0" i="0" u="none" strike="noStrike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'sigmoid'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</a:t>
            </a:r>
          </a:p>
          <a:p>
            <a:pPr algn="l"/>
            <a:b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</a:br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model.</a:t>
            </a:r>
            <a:r>
              <a:rPr lang="en-IN" b="0" i="0" u="none" strike="noStrike" dirty="0" err="1">
                <a:solidFill>
                  <a:srgbClr val="795E2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compile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(optimizer=</a:t>
            </a:r>
            <a:r>
              <a:rPr lang="en-IN" b="0" i="0" u="none" strike="noStrike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i="0" u="none" strike="noStrike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adam</a:t>
            </a:r>
            <a:r>
              <a:rPr lang="en-IN" b="0" i="0" u="none" strike="noStrike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loss=</a:t>
            </a:r>
            <a:r>
              <a:rPr lang="en-IN" b="0" i="0" u="none" strike="noStrike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i="0" u="none" strike="noStrike" dirty="0" err="1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sparse_categorical_crossentropy</a:t>
            </a:r>
            <a:r>
              <a:rPr lang="en-IN" b="0" i="0" u="none" strike="noStrike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metrics=[</a:t>
            </a:r>
            <a:r>
              <a:rPr lang="en-IN" b="0" i="0" u="none" strike="noStrike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'accuracy'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91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vii) Creating </a:t>
            </a:r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Callback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Object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009C47-1B51-4625-EC6C-C67406E6A4AA}"/>
              </a:ext>
            </a:extLst>
          </p:cNvPr>
          <p:cNvSpPr txBox="1"/>
          <p:nvPr/>
        </p:nvSpPr>
        <p:spPr>
          <a:xfrm>
            <a:off x="237281" y="1502624"/>
            <a:ext cx="10179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This is where we need to draw our attention while working with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We have to create a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Keras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callback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object for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which will help to write logs for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during the training process.</a:t>
            </a:r>
          </a:p>
          <a:p>
            <a:pPr algn="l"/>
            <a:r>
              <a:rPr lang="en-IN" b="0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Please do note that the parent path for </a:t>
            </a:r>
            <a:r>
              <a:rPr lang="en-IN" b="0" i="1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log_dir</a:t>
            </a:r>
            <a:r>
              <a:rPr lang="en-IN" b="0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below should be the same as the </a:t>
            </a:r>
            <a:r>
              <a:rPr lang="en-IN" b="0" i="1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logdir</a:t>
            </a:r>
            <a:r>
              <a:rPr lang="en-IN" b="0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value we gave while starting the </a:t>
            </a:r>
            <a:r>
              <a:rPr lang="en-IN" b="0" i="1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service in the second step.</a:t>
            </a:r>
            <a:endParaRPr lang="en-IN" b="0" i="0" u="none" strike="noStrike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0B97C-0A71-3515-F9F6-2E3E234BF0B3}"/>
              </a:ext>
            </a:extLst>
          </p:cNvPr>
          <p:cNvSpPr txBox="1"/>
          <p:nvPr/>
        </p:nvSpPr>
        <p:spPr>
          <a:xfrm>
            <a:off x="393111" y="3591325"/>
            <a:ext cx="10996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tb_callback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=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tf.keras.callbacks.TensorBoard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log_dir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=</a:t>
            </a:r>
            <a:r>
              <a:rPr lang="en-IN" sz="2000" b="0" i="0" u="none" strike="noStrike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"logs/"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histogram_freq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=</a:t>
            </a:r>
            <a:r>
              <a:rPr lang="en-IN" sz="2000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1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45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viii) Training Model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BDC87-EB02-4E4D-3601-75B2FF813601}"/>
              </a:ext>
            </a:extLst>
          </p:cNvPr>
          <p:cNvSpPr txBox="1"/>
          <p:nvPr/>
        </p:nvSpPr>
        <p:spPr>
          <a:xfrm>
            <a:off x="427823" y="1535364"/>
            <a:ext cx="10163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Finally, we start the training of the model by using fit() function. We train it for 5 epochs and do notice that we have also passed the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callback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object that we created in the previous step.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37650-F547-7519-429D-AB18153DE370}"/>
              </a:ext>
            </a:extLst>
          </p:cNvPr>
          <p:cNvSpPr txBox="1"/>
          <p:nvPr/>
        </p:nvSpPr>
        <p:spPr>
          <a:xfrm>
            <a:off x="427822" y="2782669"/>
            <a:ext cx="110426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model.fit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(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X_train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y_train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 epochs=</a:t>
            </a:r>
            <a:r>
              <a:rPr lang="en-IN" sz="2200" b="0" i="0" u="none" strike="noStrike" dirty="0">
                <a:solidFill>
                  <a:srgbClr val="09815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5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,callbacks=[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tb_callback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3DFC1-4054-B8B5-433C-48DBFB8F90BF}"/>
              </a:ext>
            </a:extLst>
          </p:cNvPr>
          <p:cNvSpPr txBox="1"/>
          <p:nvPr/>
        </p:nvSpPr>
        <p:spPr>
          <a:xfrm>
            <a:off x="427822" y="4029974"/>
            <a:ext cx="103535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Epoch 1/5 1875/1875 [==============================] - 11s 5ms/step - loss: 0.2709 - accuracy: 0.9230 Epoch 2/5 1875/1875 [==============================] - 6s 3ms/step - loss: 0.1244 - accuracy: 0.9634 Epoch 3/5 1875/1875 [==============================] - 6s 3ms/step - loss: 0.0852 - accuracy: 0.9745 Epoch 4/5 1875/1875 [==============================] - 7s 4ms/step - loss: 0.0662 - accuracy: 0.9794 Epoch 5/5 1875/1875 [==============================] - 6s 3ms/step - loss: 0.0524 - accuracy: 0.9839 </a:t>
            </a:r>
          </a:p>
          <a:p>
            <a:pPr algn="l"/>
            <a:r>
              <a:rPr lang="en-IN" b="0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u="none" strike="noStrike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keras.callbacks.History</a:t>
            </a:r>
            <a:r>
              <a:rPr lang="en-IN" b="0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at 0x7f2398f1e520&gt;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8147F-2962-A33E-871F-A624166A04A2}"/>
              </a:ext>
            </a:extLst>
          </p:cNvPr>
          <p:cNvSpPr txBox="1"/>
          <p:nvPr/>
        </p:nvSpPr>
        <p:spPr>
          <a:xfrm>
            <a:off x="495983" y="366064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56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ix) Visualization Model in </a:t>
            </a:r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Tensorboard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742896-2C80-4045-417F-6F374E2EC10B}"/>
              </a:ext>
            </a:extLst>
          </p:cNvPr>
          <p:cNvSpPr txBox="1"/>
          <p:nvPr/>
        </p:nvSpPr>
        <p:spPr>
          <a:xfrm>
            <a:off x="427822" y="1582060"/>
            <a:ext cx="10672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We can now go to the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dashboard that we started in the first step and see what all visualizations it has to offer. The visualizations mostly depend on what data you have logged for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FE412-8A7B-1BBA-22FB-E56EAA2CD6B9}"/>
              </a:ext>
            </a:extLst>
          </p:cNvPr>
          <p:cNvSpPr txBox="1"/>
          <p:nvPr/>
        </p:nvSpPr>
        <p:spPr>
          <a:xfrm>
            <a:off x="607671" y="2770991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Scalars</a:t>
            </a:r>
          </a:p>
          <a:p>
            <a:pPr algn="l"/>
            <a:r>
              <a:rPr lang="en-IN" b="1" i="0" u="none" strike="noStrike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Graph</a:t>
            </a:r>
            <a:endParaRPr lang="en-IN" b="0" i="0" u="none" strike="noStrike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br>
              <a:rPr lang="en-IN" dirty="0"/>
            </a:br>
            <a:endParaRPr lang="en-IN" b="0" i="0" u="none" strike="noStrike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6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ix) Visualization Model in </a:t>
            </a:r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Tensorboard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- Scalar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1D4FB8-D163-FFEF-4CFF-8F838CF6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3" y="2388064"/>
            <a:ext cx="8206451" cy="404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694D7-AC93-B257-FE3F-729177367694}"/>
              </a:ext>
            </a:extLst>
          </p:cNvPr>
          <p:cNvSpPr txBox="1"/>
          <p:nvPr/>
        </p:nvSpPr>
        <p:spPr>
          <a:xfrm>
            <a:off x="427823" y="1505376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Scalar provides how the training process happened over time by showing you the </a:t>
            </a:r>
            <a:r>
              <a:rPr lang="en-IN" b="0" i="0" u="none" strike="noStrike" dirty="0">
                <a:effectLst/>
                <a:latin typeface="-apple-system"/>
                <a:hlinkClick r:id="rId6"/>
              </a:rPr>
              <a:t>loss value</a:t>
            </a:r>
            <a:r>
              <a:rPr lang="en-IN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 (for </a:t>
            </a:r>
            <a:r>
              <a:rPr lang="en-IN" b="0" i="0" u="none" strike="noStrike" dirty="0">
                <a:effectLst/>
                <a:latin typeface="-apple-system"/>
                <a:hlinkClick r:id="rId7"/>
              </a:rPr>
              <a:t>training and validation data</a:t>
            </a:r>
            <a:r>
              <a:rPr lang="en-IN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)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FFA49-AF85-0F39-FEE1-C2B24BA7C25D}"/>
              </a:ext>
            </a:extLst>
          </p:cNvPr>
          <p:cNvSpPr txBox="1"/>
          <p:nvPr/>
        </p:nvSpPr>
        <p:spPr>
          <a:xfrm>
            <a:off x="8910576" y="3119232"/>
            <a:ext cx="3200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It shows visualizations for accuracy and loss in each epoch during the training process. And when you hover the graph it shows more information like value, step, time.</a:t>
            </a:r>
          </a:p>
          <a:p>
            <a:br>
              <a:rPr lang="en-IN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761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393111" y="891251"/>
            <a:ext cx="7628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ix) Visualization Model in </a:t>
            </a:r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Tensorboard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- Graph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BE171CA-A4DC-576D-7D11-AE1E53B5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9" y="2731625"/>
            <a:ext cx="10381199" cy="387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81BA4-296D-049E-7E35-E1D5AB2046B4}"/>
              </a:ext>
            </a:extLst>
          </p:cNvPr>
          <p:cNvSpPr txBox="1"/>
          <p:nvPr/>
        </p:nvSpPr>
        <p:spPr>
          <a:xfrm>
            <a:off x="306728" y="1595846"/>
            <a:ext cx="9091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The Graphs tab shows you the network graph created by </a:t>
            </a:r>
            <a:r>
              <a:rPr lang="en-IN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Keras</a:t>
            </a:r>
            <a:r>
              <a:rPr lang="en-IN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when training your model: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03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x) Comparing Different Models in </a:t>
            </a:r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TensorBoard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88417-EBC8-5ED9-4E7F-4BE940E494BB}"/>
              </a:ext>
            </a:extLst>
          </p:cNvPr>
          <p:cNvSpPr txBox="1"/>
          <p:nvPr/>
        </p:nvSpPr>
        <p:spPr>
          <a:xfrm>
            <a:off x="393110" y="1406928"/>
            <a:ext cx="1070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Creating a good Neural Network is not a straightforward job and requires multiple runs to experiment with various parameters. </a:t>
            </a:r>
          </a:p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With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you can visualize the performance of all the model runs in the dashboard and compare them easily.</a:t>
            </a:r>
          </a:p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For this, we will create the logs of training in different subfolders inside the main folder. The below example will help you understand better.</a:t>
            </a:r>
          </a:p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 the first run, we create the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Keras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callback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object of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whose logs are going to be saved in the ‘run1’ folder inside the main logs folder.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64ABB-0071-6B21-70C3-E52301371DE7}"/>
              </a:ext>
            </a:extLst>
          </p:cNvPr>
          <p:cNvSpPr txBox="1"/>
          <p:nvPr/>
        </p:nvSpPr>
        <p:spPr>
          <a:xfrm>
            <a:off x="3038354" y="1308235"/>
            <a:ext cx="60998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 the first run, we create the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Keras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callback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object of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whose logs are going to be saved in the ‘run1’ folder inside the main logs folder.</a:t>
            </a:r>
          </a:p>
          <a:p>
            <a:pPr algn="l"/>
            <a:r>
              <a:rPr lang="en-IN" dirty="0" err="1"/>
              <a:t>tb_callback</a:t>
            </a:r>
            <a:r>
              <a:rPr lang="en-IN" dirty="0"/>
              <a:t> = </a:t>
            </a:r>
            <a:r>
              <a:rPr lang="en-IN" dirty="0" err="1"/>
              <a:t>tf.keras.callbacks.TensorBoard</a:t>
            </a:r>
            <a:r>
              <a:rPr lang="en-IN" dirty="0"/>
              <a:t>(</a:t>
            </a:r>
            <a:r>
              <a:rPr lang="en-IN" dirty="0" err="1"/>
              <a:t>log_dir</a:t>
            </a:r>
            <a:r>
              <a:rPr lang="en-IN" dirty="0"/>
              <a:t>="logs/run1", </a:t>
            </a:r>
            <a:r>
              <a:rPr lang="en-IN" dirty="0" err="1"/>
              <a:t>histogram_freq</a:t>
            </a:r>
            <a:r>
              <a:rPr lang="en-IN" dirty="0"/>
              <a:t>=1) </a:t>
            </a:r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epochs=5, </a:t>
            </a:r>
            <a:r>
              <a:rPr lang="en-IN" dirty="0" err="1"/>
              <a:t>callbacks</a:t>
            </a:r>
            <a:r>
              <a:rPr lang="en-IN" dirty="0"/>
              <a:t>=[</a:t>
            </a:r>
            <a:r>
              <a:rPr lang="en-IN" dirty="0" err="1"/>
              <a:t>tb_callback</a:t>
            </a:r>
            <a:r>
              <a:rPr lang="en-IN" dirty="0"/>
              <a:t>])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 the second run, we give the log path as run2 as shown below.</a:t>
            </a:r>
          </a:p>
          <a:p>
            <a:r>
              <a:rPr lang="en-IN" dirty="0" err="1"/>
              <a:t>tb_callbak</a:t>
            </a:r>
            <a:r>
              <a:rPr lang="en-IN" dirty="0"/>
              <a:t> = </a:t>
            </a:r>
            <a:r>
              <a:rPr lang="en-IN" dirty="0" err="1"/>
              <a:t>tf.keras.callbacks.TensorBoard</a:t>
            </a:r>
            <a:r>
              <a:rPr lang="en-IN" dirty="0"/>
              <a:t>(</a:t>
            </a:r>
            <a:r>
              <a:rPr lang="en-IN" dirty="0" err="1"/>
              <a:t>log_dir</a:t>
            </a:r>
            <a:r>
              <a:rPr lang="en-IN" dirty="0"/>
              <a:t>="logs/run2", </a:t>
            </a:r>
            <a:r>
              <a:rPr lang="en-IN" dirty="0" err="1"/>
              <a:t>histogram_freq</a:t>
            </a:r>
            <a:r>
              <a:rPr lang="en-IN" dirty="0"/>
              <a:t>=1) </a:t>
            </a:r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epochs=5, </a:t>
            </a:r>
            <a:r>
              <a:rPr lang="en-IN" dirty="0" err="1"/>
              <a:t>callbacks</a:t>
            </a:r>
            <a:r>
              <a:rPr lang="en-IN" dirty="0"/>
              <a:t>=[</a:t>
            </a:r>
            <a:r>
              <a:rPr lang="en-IN" dirty="0" err="1"/>
              <a:t>tb_callback</a:t>
            </a:r>
            <a:r>
              <a:rPr lang="en-IN" dirty="0"/>
              <a:t>])</a:t>
            </a:r>
            <a:br>
              <a:rPr lang="en-IN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6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x) Comparing Different Models in </a:t>
            </a:r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TensorBoard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64ABB-0071-6B21-70C3-E52301371DE7}"/>
              </a:ext>
            </a:extLst>
          </p:cNvPr>
          <p:cNvSpPr txBox="1"/>
          <p:nvPr/>
        </p:nvSpPr>
        <p:spPr>
          <a:xfrm>
            <a:off x="561371" y="1919012"/>
            <a:ext cx="99484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 the first run, we create the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Keras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callback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object of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whose logs are going to be saved in the ‘run1’ folder inside the main logs folder.</a:t>
            </a:r>
          </a:p>
          <a:p>
            <a:pPr algn="l"/>
            <a:endParaRPr lang="en-IN" b="0" i="0" u="none" strike="noStrike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dirty="0" err="1">
                <a:highlight>
                  <a:srgbClr val="C0C0C0"/>
                </a:highlight>
              </a:rPr>
              <a:t>tb_callback</a:t>
            </a:r>
            <a:r>
              <a:rPr lang="en-IN" dirty="0">
                <a:highlight>
                  <a:srgbClr val="C0C0C0"/>
                </a:highlight>
              </a:rPr>
              <a:t> = </a:t>
            </a:r>
            <a:r>
              <a:rPr lang="en-IN" dirty="0" err="1">
                <a:highlight>
                  <a:srgbClr val="C0C0C0"/>
                </a:highlight>
              </a:rPr>
              <a:t>tf.keras.callbacks.TensorBoard</a:t>
            </a:r>
            <a:r>
              <a:rPr lang="en-IN" dirty="0">
                <a:highlight>
                  <a:srgbClr val="C0C0C0"/>
                </a:highlight>
              </a:rPr>
              <a:t>(</a:t>
            </a:r>
            <a:r>
              <a:rPr lang="en-IN" dirty="0" err="1">
                <a:highlight>
                  <a:srgbClr val="C0C0C0"/>
                </a:highlight>
              </a:rPr>
              <a:t>log_dir</a:t>
            </a:r>
            <a:r>
              <a:rPr lang="en-IN" dirty="0">
                <a:highlight>
                  <a:srgbClr val="C0C0C0"/>
                </a:highlight>
              </a:rPr>
              <a:t>="logs/run1", </a:t>
            </a:r>
            <a:r>
              <a:rPr lang="en-IN" dirty="0" err="1">
                <a:highlight>
                  <a:srgbClr val="C0C0C0"/>
                </a:highlight>
              </a:rPr>
              <a:t>histogram_freq</a:t>
            </a:r>
            <a:r>
              <a:rPr lang="en-IN" dirty="0">
                <a:highlight>
                  <a:srgbClr val="C0C0C0"/>
                </a:highlight>
              </a:rPr>
              <a:t>=1) </a:t>
            </a:r>
            <a:r>
              <a:rPr lang="en-IN" dirty="0" err="1">
                <a:highlight>
                  <a:srgbClr val="C0C0C0"/>
                </a:highlight>
              </a:rPr>
              <a:t>model.fit</a:t>
            </a:r>
            <a:r>
              <a:rPr lang="en-IN" dirty="0">
                <a:highlight>
                  <a:srgbClr val="C0C0C0"/>
                </a:highlight>
              </a:rPr>
              <a:t>(</a:t>
            </a:r>
            <a:r>
              <a:rPr lang="en-IN" dirty="0" err="1">
                <a:highlight>
                  <a:srgbClr val="C0C0C0"/>
                </a:highlight>
              </a:rPr>
              <a:t>X_train</a:t>
            </a:r>
            <a:r>
              <a:rPr lang="en-IN" dirty="0">
                <a:highlight>
                  <a:srgbClr val="C0C0C0"/>
                </a:highlight>
              </a:rPr>
              <a:t>, </a:t>
            </a:r>
            <a:r>
              <a:rPr lang="en-IN" dirty="0" err="1">
                <a:highlight>
                  <a:srgbClr val="C0C0C0"/>
                </a:highlight>
              </a:rPr>
              <a:t>y_train</a:t>
            </a:r>
            <a:r>
              <a:rPr lang="en-IN" dirty="0">
                <a:highlight>
                  <a:srgbClr val="C0C0C0"/>
                </a:highlight>
              </a:rPr>
              <a:t>, epochs=5, </a:t>
            </a:r>
            <a:r>
              <a:rPr lang="en-IN" dirty="0" err="1">
                <a:highlight>
                  <a:srgbClr val="C0C0C0"/>
                </a:highlight>
              </a:rPr>
              <a:t>callbacks</a:t>
            </a:r>
            <a:r>
              <a:rPr lang="en-IN" dirty="0">
                <a:highlight>
                  <a:srgbClr val="C0C0C0"/>
                </a:highlight>
              </a:rPr>
              <a:t>=[</a:t>
            </a:r>
            <a:r>
              <a:rPr lang="en-IN" dirty="0" err="1">
                <a:highlight>
                  <a:srgbClr val="C0C0C0"/>
                </a:highlight>
              </a:rPr>
              <a:t>tb_callback</a:t>
            </a:r>
            <a:r>
              <a:rPr lang="en-IN" dirty="0">
                <a:highlight>
                  <a:srgbClr val="C0C0C0"/>
                </a:highlight>
              </a:rPr>
              <a:t>])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Verdana" panose="020B0604030504040204" pitchFamily="34" charset="0"/>
              </a:rPr>
              <a:t> </a:t>
            </a:r>
          </a:p>
          <a:p>
            <a:pPr algn="l"/>
            <a:endParaRPr lang="en-IN" b="0" i="0" u="none" strike="noStrike" dirty="0">
              <a:solidFill>
                <a:srgbClr val="222222"/>
              </a:solidFill>
              <a:effectLst/>
              <a:highlight>
                <a:srgbClr val="C0C0C0"/>
              </a:highlight>
              <a:latin typeface="Verdana" panose="020B0604030504040204" pitchFamily="34" charset="0"/>
            </a:endParaRPr>
          </a:p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 the second run, we give the log path as run2 as shown below.</a:t>
            </a:r>
          </a:p>
          <a:p>
            <a:pPr algn="l"/>
            <a:endParaRPr lang="en-IN" b="0" i="0" u="none" strike="noStrike" dirty="0">
              <a:solidFill>
                <a:srgbClr val="222222"/>
              </a:solidFill>
              <a:effectLst/>
              <a:highlight>
                <a:srgbClr val="C0C0C0"/>
              </a:highlight>
              <a:latin typeface="Verdana" panose="020B0604030504040204" pitchFamily="34" charset="0"/>
            </a:endParaRPr>
          </a:p>
          <a:p>
            <a:r>
              <a:rPr lang="en-IN" dirty="0" err="1">
                <a:highlight>
                  <a:srgbClr val="C0C0C0"/>
                </a:highlight>
              </a:rPr>
              <a:t>tb_callback</a:t>
            </a:r>
            <a:r>
              <a:rPr lang="en-IN" dirty="0">
                <a:highlight>
                  <a:srgbClr val="C0C0C0"/>
                </a:highlight>
              </a:rPr>
              <a:t> = </a:t>
            </a:r>
            <a:r>
              <a:rPr lang="en-IN" dirty="0" err="1">
                <a:highlight>
                  <a:srgbClr val="C0C0C0"/>
                </a:highlight>
              </a:rPr>
              <a:t>tf.keras.callbacks.TensorBoard</a:t>
            </a:r>
            <a:r>
              <a:rPr lang="en-IN" dirty="0">
                <a:highlight>
                  <a:srgbClr val="C0C0C0"/>
                </a:highlight>
              </a:rPr>
              <a:t>(</a:t>
            </a:r>
            <a:r>
              <a:rPr lang="en-IN" dirty="0" err="1">
                <a:highlight>
                  <a:srgbClr val="C0C0C0"/>
                </a:highlight>
              </a:rPr>
              <a:t>log_dir</a:t>
            </a:r>
            <a:r>
              <a:rPr lang="en-IN" dirty="0">
                <a:highlight>
                  <a:srgbClr val="C0C0C0"/>
                </a:highlight>
              </a:rPr>
              <a:t>="logs/run2", </a:t>
            </a:r>
            <a:r>
              <a:rPr lang="en-IN" dirty="0" err="1">
                <a:highlight>
                  <a:srgbClr val="C0C0C0"/>
                </a:highlight>
              </a:rPr>
              <a:t>histogram_freq</a:t>
            </a:r>
            <a:r>
              <a:rPr lang="en-IN" dirty="0">
                <a:highlight>
                  <a:srgbClr val="C0C0C0"/>
                </a:highlight>
              </a:rPr>
              <a:t>=1) </a:t>
            </a:r>
            <a:r>
              <a:rPr lang="en-IN" dirty="0" err="1">
                <a:highlight>
                  <a:srgbClr val="C0C0C0"/>
                </a:highlight>
              </a:rPr>
              <a:t>model.fit</a:t>
            </a:r>
            <a:r>
              <a:rPr lang="en-IN" dirty="0">
                <a:highlight>
                  <a:srgbClr val="C0C0C0"/>
                </a:highlight>
              </a:rPr>
              <a:t>(</a:t>
            </a:r>
            <a:r>
              <a:rPr lang="en-IN" dirty="0" err="1">
                <a:highlight>
                  <a:srgbClr val="C0C0C0"/>
                </a:highlight>
              </a:rPr>
              <a:t>X_train</a:t>
            </a:r>
            <a:r>
              <a:rPr lang="en-IN" dirty="0">
                <a:highlight>
                  <a:srgbClr val="C0C0C0"/>
                </a:highlight>
              </a:rPr>
              <a:t>, </a:t>
            </a:r>
            <a:r>
              <a:rPr lang="en-IN" dirty="0" err="1">
                <a:highlight>
                  <a:srgbClr val="C0C0C0"/>
                </a:highlight>
              </a:rPr>
              <a:t>y_train</a:t>
            </a:r>
            <a:r>
              <a:rPr lang="en-IN" dirty="0">
                <a:highlight>
                  <a:srgbClr val="C0C0C0"/>
                </a:highlight>
              </a:rPr>
              <a:t>, epochs=5, </a:t>
            </a:r>
            <a:r>
              <a:rPr lang="en-IN" dirty="0" err="1">
                <a:highlight>
                  <a:srgbClr val="C0C0C0"/>
                </a:highlight>
              </a:rPr>
              <a:t>callbacks</a:t>
            </a:r>
            <a:r>
              <a:rPr lang="en-IN" dirty="0">
                <a:highlight>
                  <a:srgbClr val="C0C0C0"/>
                </a:highlight>
              </a:rPr>
              <a:t>=[</a:t>
            </a:r>
            <a:r>
              <a:rPr lang="en-IN" dirty="0" err="1">
                <a:highlight>
                  <a:srgbClr val="C0C0C0"/>
                </a:highlight>
              </a:rPr>
              <a:t>tb_callback</a:t>
            </a:r>
            <a:r>
              <a:rPr lang="en-IN" dirty="0">
                <a:highlight>
                  <a:srgbClr val="C0C0C0"/>
                </a:highlight>
              </a:rPr>
              <a:t>])</a:t>
            </a:r>
            <a:br>
              <a:rPr lang="en-IN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01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Topics in deep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10767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  <a:effectLst/>
                <a:ea typeface="Droid Sans Fallback"/>
              </a:rPr>
              <a:t>Visualizing Graphs using </a:t>
            </a:r>
            <a:r>
              <a:rPr lang="en-IN" sz="3600" b="1" dirty="0" err="1">
                <a:solidFill>
                  <a:schemeClr val="accent6">
                    <a:lumMod val="50000"/>
                  </a:schemeClr>
                </a:solidFill>
                <a:effectLst/>
                <a:ea typeface="Droid Sans Fallback"/>
              </a:rPr>
              <a:t>TensorBoard</a:t>
            </a: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43447"/>
            <a:ext cx="7946967" cy="21913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692C0DA-B09E-F65F-EB3B-6AC92AD7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440BC-DAD3-421F-85A3-6A861282F086}"/>
              </a:ext>
            </a:extLst>
          </p:cNvPr>
          <p:cNvSpPr txBox="1"/>
          <p:nvPr/>
        </p:nvSpPr>
        <p:spPr>
          <a:xfrm>
            <a:off x="471562" y="5848514"/>
            <a:ext cx="54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Dr Bharathi R</a:t>
            </a:r>
          </a:p>
        </p:txBody>
      </p: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84E1FE-58DD-40E6-9C78-1062FE92E835}"/>
              </a:ext>
            </a:extLst>
          </p:cNvPr>
          <p:cNvSpPr/>
          <p:nvPr/>
        </p:nvSpPr>
        <p:spPr>
          <a:xfrm>
            <a:off x="71586" y="216932"/>
            <a:ext cx="835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</a:rPr>
              <a:t>Topics in deep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967C6-0966-48B1-B226-F1CD9DE3879B}"/>
              </a:ext>
            </a:extLst>
          </p:cNvPr>
          <p:cNvSpPr/>
          <p:nvPr/>
        </p:nvSpPr>
        <p:spPr>
          <a:xfrm>
            <a:off x="71586" y="69037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092287-4639-4680-9602-6829D0271F13}"/>
              </a:ext>
            </a:extLst>
          </p:cNvPr>
          <p:cNvCxnSpPr>
            <a:cxnSpLocks/>
          </p:cNvCxnSpPr>
          <p:nvPr/>
        </p:nvCxnSpPr>
        <p:spPr>
          <a:xfrm>
            <a:off x="71586" y="1263449"/>
            <a:ext cx="8300052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E4D0811-A2B7-2B10-5325-1DCD71A2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B8C87E-3C7F-A7FC-9727-C62CE688466C}"/>
              </a:ext>
            </a:extLst>
          </p:cNvPr>
          <p:cNvSpPr txBox="1"/>
          <p:nvPr/>
        </p:nvSpPr>
        <p:spPr>
          <a:xfrm>
            <a:off x="162046" y="1476103"/>
            <a:ext cx="12242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https://www.tensorflow.org/tensorboard</a:t>
            </a:r>
            <a:endParaRPr lang="en-IN" u="sng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en-IN" sz="180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https://keras.io/api/callbacks/</a:t>
            </a:r>
            <a:endParaRPr lang="en-IN" sz="18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en-IN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https://machinelearningknowledge.ai/tensorboard-tutorial-in-keras-for-beginner/</a:t>
            </a:r>
            <a:endParaRPr lang="en-IN" u="sng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342900" indent="-342900">
              <a:buFontTx/>
              <a:buAutoNum type="arabicPeriod"/>
            </a:pPr>
            <a:endParaRPr lang="en-IN" u="sng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IN" sz="18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731A9C-4FAF-D652-941C-AAC6362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5" y="1794076"/>
            <a:ext cx="4609779" cy="21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D3BA15-B656-C1CE-C45A-7FEDDBFE0EB7}"/>
              </a:ext>
            </a:extLst>
          </p:cNvPr>
          <p:cNvSpPr txBox="1"/>
          <p:nvPr/>
        </p:nvSpPr>
        <p:spPr>
          <a:xfrm>
            <a:off x="5914663" y="1944546"/>
            <a:ext cx="55646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Thank You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Dr. Bharathi 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3E33E-CCC9-6997-A41A-124A438DFB5E}"/>
              </a:ext>
            </a:extLst>
          </p:cNvPr>
          <p:cNvSpPr txBox="1"/>
          <p:nvPr/>
        </p:nvSpPr>
        <p:spPr>
          <a:xfrm>
            <a:off x="311151" y="133638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cap="all" dirty="0">
                <a:solidFill>
                  <a:srgbClr val="0070C0"/>
                </a:solidFill>
              </a:rPr>
              <a:t>Topics in deep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is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TensorBoard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2E48-1FB7-F6EC-70F8-EC8841AD3B99}"/>
              </a:ext>
            </a:extLst>
          </p:cNvPr>
          <p:cNvSpPr txBox="1"/>
          <p:nvPr/>
        </p:nvSpPr>
        <p:spPr>
          <a:xfrm>
            <a:off x="144187" y="1360371"/>
            <a:ext cx="49255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222222"/>
                </a:solidFill>
                <a:effectLst/>
              </a:rPr>
              <a:t>TensorBoard</a:t>
            </a:r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 is a visualization web app to get a better understanding of various parameters of the neural network model and its training metrics.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 Such visualizations are quite useful when you are doing experiments with neural network models and want to keep a close watch on the related metrics.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It is open-source and is a part of the </a:t>
            </a:r>
            <a:r>
              <a:rPr lang="en-IN" sz="2400" b="0" i="0" u="none" strike="noStrike" dirty="0" err="1">
                <a:solidFill>
                  <a:srgbClr val="222222"/>
                </a:solidFill>
                <a:effectLst/>
              </a:rPr>
              <a:t>Tensorflow</a:t>
            </a:r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 group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C131E-3CC1-8870-4E93-BF87F6A75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8" y="1493804"/>
            <a:ext cx="6585317" cy="49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19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TensorBoard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8A0FF-C494-C075-334C-B9D720DEBA7C}"/>
              </a:ext>
            </a:extLst>
          </p:cNvPr>
          <p:cNvSpPr txBox="1"/>
          <p:nvPr/>
        </p:nvSpPr>
        <p:spPr>
          <a:xfrm>
            <a:off x="260429" y="1534922"/>
            <a:ext cx="103304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dirty="0">
                <a:solidFill>
                  <a:srgbClr val="222222"/>
                </a:solidFill>
                <a:effectLst/>
              </a:rPr>
              <a:t>Some of the </a:t>
            </a:r>
            <a:r>
              <a:rPr lang="en-IN" sz="2800" b="0" i="0" u="none" strike="noStrike" dirty="0">
                <a:solidFill>
                  <a:srgbClr val="4DB2EC"/>
                </a:solidFill>
                <a:effectLst/>
              </a:rPr>
              <a:t>useful</a:t>
            </a:r>
            <a:r>
              <a:rPr lang="en-IN" sz="2800" b="0" i="0" u="none" strike="noStrike" dirty="0">
                <a:solidFill>
                  <a:srgbClr val="222222"/>
                </a:solidFill>
                <a:effectLst/>
              </a:rPr>
              <a:t> things you can do with </a:t>
            </a:r>
            <a:r>
              <a:rPr lang="en-IN" sz="2800" b="0" i="0" u="none" strike="noStrike" dirty="0" err="1">
                <a:solidFill>
                  <a:srgbClr val="222222"/>
                </a:solidFill>
                <a:effectLst/>
              </a:rPr>
              <a:t>TensorBoard</a:t>
            </a:r>
            <a:r>
              <a:rPr lang="en-IN" sz="2800" b="0" i="0" u="none" strike="noStrike" dirty="0">
                <a:solidFill>
                  <a:srgbClr val="222222"/>
                </a:solidFill>
                <a:effectLst/>
              </a:rPr>
              <a:t> includes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b="0" i="0" u="none" strike="noStrike" dirty="0">
                <a:solidFill>
                  <a:srgbClr val="202124"/>
                </a:solidFill>
                <a:effectLst/>
              </a:rPr>
              <a:t>Tracking and visualizing metrics such as loss and accuracy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b="0" i="0" u="none" strike="noStrike" dirty="0">
                <a:solidFill>
                  <a:srgbClr val="202124"/>
                </a:solidFill>
                <a:effectLst/>
              </a:rPr>
              <a:t>Visualizing the model graph (ops and layers)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b="0" i="0" u="none" strike="noStrike" dirty="0">
                <a:solidFill>
                  <a:srgbClr val="202124"/>
                </a:solidFill>
                <a:effectLst/>
              </a:rPr>
              <a:t>Viewing histograms of weights, biases, or other tensors as they change over time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b="0" i="0" u="none" strike="noStrike" dirty="0">
                <a:solidFill>
                  <a:srgbClr val="202124"/>
                </a:solidFill>
                <a:effectLst/>
              </a:rPr>
              <a:t>Projecting embeddings to a lower dimensional space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b="0" i="0" u="none" strike="noStrike" dirty="0">
                <a:solidFill>
                  <a:srgbClr val="202124"/>
                </a:solidFill>
                <a:effectLst/>
              </a:rPr>
              <a:t>Displaying images, text, and audio data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800" b="0" i="0" u="none" strike="noStrike" dirty="0">
                <a:solidFill>
                  <a:srgbClr val="202124"/>
                </a:solidFill>
                <a:effectLst/>
              </a:rPr>
              <a:t>Profiling TensorFlow programs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24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</a:rPr>
              <a:t>TensorBoard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 Tutorial (</a:t>
            </a:r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</a:rPr>
              <a:t>Keras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)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BDD7B-9E35-13D9-ACD4-CD63B267E8BD}"/>
              </a:ext>
            </a:extLst>
          </p:cNvPr>
          <p:cNvSpPr txBox="1"/>
          <p:nvPr/>
        </p:nvSpPr>
        <p:spPr>
          <a:xfrm>
            <a:off x="149613" y="1276408"/>
            <a:ext cx="11961363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A small project to create a neural network in </a:t>
            </a:r>
            <a:r>
              <a:rPr lang="en-IN" sz="2400" b="0" i="0" u="none" strike="noStrike" dirty="0" err="1">
                <a:solidFill>
                  <a:srgbClr val="222222"/>
                </a:solidFill>
                <a:effectLst/>
              </a:rPr>
              <a:t>Keras</a:t>
            </a:r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 for </a:t>
            </a:r>
            <a:r>
              <a:rPr lang="en-IN" sz="2400" b="0" i="0" u="none" strike="noStrike" dirty="0" err="1">
                <a:solidFill>
                  <a:srgbClr val="222222"/>
                </a:solidFill>
                <a:effectLst/>
              </a:rPr>
              <a:t>Tensorboard</a:t>
            </a:r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 Tutorial. For this, we are going to use the famous MNIST handwritten digit recognition dataset.</a:t>
            </a:r>
          </a:p>
          <a:p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i</a:t>
            </a:r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) Install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TensorBoard</a:t>
            </a:r>
            <a:endParaRPr lang="en-IN" sz="2000" b="0" i="0" u="none" strike="noStrike" dirty="0">
              <a:solidFill>
                <a:srgbClr val="0070C0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ii) Starting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TensorBoard</a:t>
            </a:r>
            <a:endParaRPr lang="en-IN" sz="2000" b="0" i="0" u="none" strike="noStrike" dirty="0">
              <a:solidFill>
                <a:srgbClr val="0070C0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iii) Loading Libraries</a:t>
            </a: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iv) Loading MNIST Dataset</a:t>
            </a:r>
            <a:endParaRPr lang="en-IN" sz="2000" b="0" i="0" u="none" strike="noStrike" dirty="0">
              <a:solidFill>
                <a:srgbClr val="111111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v) </a:t>
            </a:r>
            <a:r>
              <a:rPr lang="en-IN" sz="2000" b="1" i="0" u="none" strike="noStrike" dirty="0" err="1">
                <a:solidFill>
                  <a:srgbClr val="111111"/>
                </a:solidFill>
                <a:effectLst/>
              </a:rPr>
              <a:t>Preprocessing</a:t>
            </a:r>
            <a:endParaRPr lang="en-IN" sz="2000" b="1" i="0" u="none" strike="noStrike" dirty="0">
              <a:solidFill>
                <a:srgbClr val="111111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vi) Create and Compile the Model</a:t>
            </a:r>
          </a:p>
          <a:p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vii) Creating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Callback</a:t>
            </a:r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 Object</a:t>
            </a:r>
            <a:endParaRPr lang="en-IN" sz="2000" b="0" i="0" u="none" strike="noStrike" dirty="0">
              <a:solidFill>
                <a:srgbClr val="0070C0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viii) Training Model</a:t>
            </a:r>
            <a:endParaRPr lang="en-IN" sz="2000" b="0" i="0" u="none" strike="noStrike" dirty="0">
              <a:solidFill>
                <a:srgbClr val="111111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ix) Visualization Model in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Tensorboard</a:t>
            </a:r>
            <a:endParaRPr lang="en-IN" sz="2000" b="0" i="0" u="none" strike="noStrike" dirty="0">
              <a:solidFill>
                <a:srgbClr val="0070C0"/>
              </a:solidFill>
              <a:effectLst/>
            </a:endParaRPr>
          </a:p>
          <a:p>
            <a:r>
              <a:rPr lang="en-IN" sz="2000" b="1" dirty="0">
                <a:solidFill>
                  <a:srgbClr val="111111"/>
                </a:solidFill>
              </a:rPr>
              <a:t>	</a:t>
            </a:r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Scalars</a:t>
            </a:r>
            <a:endParaRPr lang="en-IN" sz="20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	</a:t>
            </a:r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Graph</a:t>
            </a:r>
            <a:endParaRPr lang="en-IN" sz="20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	</a:t>
            </a:r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Distribution</a:t>
            </a:r>
            <a:endParaRPr lang="en-IN" sz="20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	</a:t>
            </a:r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Histograms</a:t>
            </a:r>
            <a:endParaRPr lang="en-IN" sz="20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x) Comparing Different Models in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TensorBoard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97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</a:rPr>
              <a:t>TensorBoard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 Tutorial (</a:t>
            </a:r>
            <a:r>
              <a:rPr lang="en-IN" sz="2400" b="1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</a:rPr>
              <a:t>Keras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)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BDD7B-9E35-13D9-ACD4-CD63B267E8BD}"/>
              </a:ext>
            </a:extLst>
          </p:cNvPr>
          <p:cNvSpPr txBox="1"/>
          <p:nvPr/>
        </p:nvSpPr>
        <p:spPr>
          <a:xfrm>
            <a:off x="149613" y="1276408"/>
            <a:ext cx="11961363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A small project to create a neural network in </a:t>
            </a:r>
            <a:r>
              <a:rPr lang="en-IN" sz="2400" b="0" i="0" u="none" strike="noStrike" dirty="0" err="1">
                <a:solidFill>
                  <a:srgbClr val="222222"/>
                </a:solidFill>
                <a:effectLst/>
              </a:rPr>
              <a:t>Keras</a:t>
            </a:r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 for </a:t>
            </a:r>
            <a:r>
              <a:rPr lang="en-IN" sz="2400" b="0" i="0" u="none" strike="noStrike" dirty="0" err="1">
                <a:solidFill>
                  <a:srgbClr val="222222"/>
                </a:solidFill>
                <a:effectLst/>
              </a:rPr>
              <a:t>Tensorboard</a:t>
            </a:r>
            <a:r>
              <a:rPr lang="en-IN" sz="2400" b="0" i="0" u="none" strike="noStrike" dirty="0">
                <a:solidFill>
                  <a:srgbClr val="222222"/>
                </a:solidFill>
                <a:effectLst/>
              </a:rPr>
              <a:t> Tutorial. For this, we are going to use the famous MNIST handwritten digit recognition dataset.</a:t>
            </a:r>
          </a:p>
          <a:p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i</a:t>
            </a:r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) Install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TensorBoard</a:t>
            </a:r>
            <a:endParaRPr lang="en-IN" sz="2000" b="0" i="0" u="none" strike="noStrike" dirty="0">
              <a:solidFill>
                <a:srgbClr val="0070C0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ii) Starting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TensorBoard</a:t>
            </a:r>
            <a:endParaRPr lang="en-IN" sz="2000" b="0" i="0" u="none" strike="noStrike" dirty="0">
              <a:solidFill>
                <a:srgbClr val="0070C0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iii) Loading Libraries</a:t>
            </a: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iv) Loading MNIST Dataset</a:t>
            </a:r>
            <a:endParaRPr lang="en-IN" sz="2000" b="0" i="0" u="none" strike="noStrike" dirty="0">
              <a:solidFill>
                <a:srgbClr val="111111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v) </a:t>
            </a:r>
            <a:r>
              <a:rPr lang="en-IN" sz="2000" b="1" i="0" u="none" strike="noStrike" dirty="0" err="1">
                <a:solidFill>
                  <a:srgbClr val="111111"/>
                </a:solidFill>
                <a:effectLst/>
              </a:rPr>
              <a:t>Preprocessing</a:t>
            </a:r>
            <a:endParaRPr lang="en-IN" sz="2000" b="1" i="0" u="none" strike="noStrike" dirty="0">
              <a:solidFill>
                <a:srgbClr val="111111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vi) Create and Compile the Model</a:t>
            </a:r>
          </a:p>
          <a:p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vii) Creating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Callback</a:t>
            </a:r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 Object</a:t>
            </a:r>
            <a:endParaRPr lang="en-IN" sz="2000" b="0" i="0" u="none" strike="noStrike" dirty="0">
              <a:solidFill>
                <a:srgbClr val="0070C0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111111"/>
                </a:solidFill>
                <a:effectLst/>
              </a:rPr>
              <a:t>viii) Training Model</a:t>
            </a:r>
            <a:endParaRPr lang="en-IN" sz="2000" b="0" i="0" u="none" strike="noStrike" dirty="0">
              <a:solidFill>
                <a:srgbClr val="111111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ix) Visualization Model in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Tensorboard</a:t>
            </a:r>
            <a:endParaRPr lang="en-IN" sz="2000" b="0" i="0" u="none" strike="noStrike" dirty="0">
              <a:solidFill>
                <a:srgbClr val="0070C0"/>
              </a:solidFill>
              <a:effectLst/>
            </a:endParaRPr>
          </a:p>
          <a:p>
            <a:r>
              <a:rPr lang="en-IN" sz="2000" b="1" dirty="0">
                <a:solidFill>
                  <a:srgbClr val="111111"/>
                </a:solidFill>
              </a:rPr>
              <a:t>	</a:t>
            </a:r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Scalars</a:t>
            </a:r>
            <a:endParaRPr lang="en-IN" sz="20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	</a:t>
            </a:r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Graph</a:t>
            </a:r>
            <a:endParaRPr lang="en-IN" sz="20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	</a:t>
            </a:r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Distribution</a:t>
            </a:r>
            <a:endParaRPr lang="en-IN" sz="20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	</a:t>
            </a:r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Histograms</a:t>
            </a:r>
            <a:endParaRPr lang="en-IN" sz="2000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IN" sz="2000" b="1" i="0" u="none" strike="noStrike" dirty="0">
                <a:solidFill>
                  <a:srgbClr val="0070C0"/>
                </a:solidFill>
                <a:effectLst/>
              </a:rPr>
              <a:t>x) Comparing Different Models in </a:t>
            </a:r>
            <a:r>
              <a:rPr lang="en-IN" sz="2000" b="1" i="0" u="none" strike="noStrike" dirty="0" err="1">
                <a:solidFill>
                  <a:srgbClr val="0070C0"/>
                </a:solidFill>
                <a:effectLst/>
              </a:rPr>
              <a:t>TensorBoard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86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</a:rPr>
              <a:t>i</a:t>
            </a:r>
            <a:r>
              <a:rPr lang="en-IN" sz="24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) Install </a:t>
            </a:r>
            <a:r>
              <a:rPr lang="en-IN" sz="2400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</a:rPr>
              <a:t>TensorBoard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16070-80FC-8360-7B26-1D32D2A282C2}"/>
              </a:ext>
            </a:extLst>
          </p:cNvPr>
          <p:cNvSpPr txBox="1"/>
          <p:nvPr/>
        </p:nvSpPr>
        <p:spPr>
          <a:xfrm>
            <a:off x="427823" y="1734346"/>
            <a:ext cx="6099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Install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by using pip as shown below –</a:t>
            </a:r>
          </a:p>
          <a:p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IN" sz="2400" dirty="0">
                <a:highlight>
                  <a:srgbClr val="C0C0C0"/>
                </a:highlight>
              </a:rPr>
              <a:t>pip install </a:t>
            </a:r>
            <a:r>
              <a:rPr lang="en-IN" sz="2400" dirty="0" err="1">
                <a:highlight>
                  <a:srgbClr val="C0C0C0"/>
                </a:highlight>
              </a:rPr>
              <a:t>tensorboard</a:t>
            </a:r>
            <a:endParaRPr lang="en-US" sz="2400" dirty="0">
              <a:highlight>
                <a:srgbClr val="C0C0C0"/>
              </a:highligh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21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ii) Starting  </a:t>
            </a:r>
            <a:r>
              <a:rPr lang="en-IN" sz="2400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</a:rPr>
              <a:t>TensorBoard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A7ED2-2DDC-F338-30A7-E41A482B771E}"/>
              </a:ext>
            </a:extLst>
          </p:cNvPr>
          <p:cNvSpPr txBox="1"/>
          <p:nvPr/>
        </p:nvSpPr>
        <p:spPr>
          <a:xfrm>
            <a:off x="427823" y="1406928"/>
            <a:ext cx="976448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Start the </a:t>
            </a:r>
            <a:r>
              <a:rPr lang="en-IN" sz="2000" b="0" i="0" u="none" strike="noStrike" dirty="0" err="1">
                <a:solidFill>
                  <a:srgbClr val="222222"/>
                </a:solidFill>
                <a:effectLst/>
              </a:rPr>
              <a:t>TensorBoard</a:t>
            </a:r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 service. </a:t>
            </a:r>
          </a:p>
          <a:p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To do this you need to </a:t>
            </a:r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run below in the command prompt. </a:t>
            </a:r>
          </a:p>
          <a:p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–</a:t>
            </a:r>
            <a:r>
              <a:rPr lang="en-IN" sz="2000" b="0" i="0" u="none" strike="noStrike" dirty="0" err="1">
                <a:solidFill>
                  <a:srgbClr val="222222"/>
                </a:solidFill>
                <a:effectLst/>
              </a:rPr>
              <a:t>logdir</a:t>
            </a:r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 parameter signifies the directory where data will be saved to visualize </a:t>
            </a:r>
            <a:r>
              <a:rPr lang="en-IN" sz="2000" b="0" i="0" u="none" strike="noStrike" dirty="0" err="1">
                <a:solidFill>
                  <a:srgbClr val="222222"/>
                </a:solidFill>
                <a:effectLst/>
              </a:rPr>
              <a:t>TensorBoard</a:t>
            </a:r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. </a:t>
            </a:r>
          </a:p>
          <a:p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Here we have given the directory name as ‘logs’.</a:t>
            </a:r>
          </a:p>
          <a:p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IN" sz="2400" dirty="0" err="1">
                <a:highlight>
                  <a:srgbClr val="C0C0C0"/>
                </a:highlight>
              </a:rPr>
              <a:t>tensorboard</a:t>
            </a:r>
            <a:r>
              <a:rPr lang="en-IN" sz="2400" dirty="0">
                <a:highlight>
                  <a:srgbClr val="C0C0C0"/>
                </a:highlight>
              </a:rPr>
              <a:t> --</a:t>
            </a:r>
            <a:r>
              <a:rPr lang="en-IN" sz="2400" dirty="0" err="1">
                <a:highlight>
                  <a:srgbClr val="C0C0C0"/>
                </a:highlight>
              </a:rPr>
              <a:t>logdir</a:t>
            </a:r>
            <a:r>
              <a:rPr lang="en-IN" sz="2400" dirty="0">
                <a:highlight>
                  <a:srgbClr val="C0C0C0"/>
                </a:highlight>
              </a:rPr>
              <a:t> logs</a:t>
            </a:r>
            <a:endParaRPr lang="en-US" sz="2400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EEC0E-866E-D26A-16B4-302E431955CB}"/>
              </a:ext>
            </a:extLst>
          </p:cNvPr>
          <p:cNvSpPr txBox="1"/>
          <p:nvPr/>
        </p:nvSpPr>
        <p:spPr>
          <a:xfrm>
            <a:off x="427823" y="3512080"/>
            <a:ext cx="102146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This will start the </a:t>
            </a:r>
            <a:r>
              <a:rPr lang="en-IN" sz="2000" b="0" i="0" u="none" strike="noStrike" dirty="0" err="1">
                <a:solidFill>
                  <a:srgbClr val="222222"/>
                </a:solidFill>
                <a:effectLst/>
              </a:rPr>
              <a:t>TensorBoard</a:t>
            </a:r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 service at the default port 6066 as shown below. </a:t>
            </a:r>
          </a:p>
          <a:p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The </a:t>
            </a:r>
            <a:r>
              <a:rPr lang="en-IN" sz="2000" b="0" i="0" u="none" strike="noStrike" dirty="0" err="1">
                <a:solidFill>
                  <a:srgbClr val="222222"/>
                </a:solidFill>
                <a:effectLst/>
              </a:rPr>
              <a:t>TensorBoard</a:t>
            </a:r>
            <a:r>
              <a:rPr lang="en-IN" sz="2000" b="0" i="0" u="none" strike="noStrike" dirty="0">
                <a:solidFill>
                  <a:srgbClr val="222222"/>
                </a:solidFill>
                <a:effectLst/>
              </a:rPr>
              <a:t> dashboard can be accessed as </a:t>
            </a:r>
            <a:r>
              <a:rPr lang="en-IN" sz="2000" b="0" i="0" u="none" strike="noStrike" dirty="0">
                <a:solidFill>
                  <a:srgbClr val="222222"/>
                </a:solidFill>
                <a:effectLst/>
                <a:hlinkClick r:id="rId5"/>
              </a:rPr>
              <a:t>http://localhost:6006/</a:t>
            </a:r>
            <a:endParaRPr lang="en-IN" sz="2000" b="0" i="0" u="none" strike="noStrike" dirty="0">
              <a:solidFill>
                <a:srgbClr val="222222"/>
              </a:solidFill>
              <a:effectLst/>
            </a:endParaRPr>
          </a:p>
          <a:p>
            <a:endParaRPr lang="en-IN" sz="2000" dirty="0">
              <a:solidFill>
                <a:srgbClr val="222222"/>
              </a:solidFill>
            </a:endParaRPr>
          </a:p>
          <a:p>
            <a:pPr algn="l"/>
            <a:r>
              <a:rPr lang="en-IN" sz="2000" b="1" i="0" u="none" strike="noStrike" dirty="0">
                <a:solidFill>
                  <a:srgbClr val="FF0000"/>
                </a:solidFill>
                <a:effectLst/>
              </a:rPr>
              <a:t>Output:</a:t>
            </a:r>
          </a:p>
          <a:p>
            <a:r>
              <a:rPr lang="en-IN" sz="2000" dirty="0"/>
              <a:t>Serving </a:t>
            </a:r>
            <a:r>
              <a:rPr lang="en-IN" sz="2000" dirty="0" err="1"/>
              <a:t>TensorBoard</a:t>
            </a:r>
            <a:r>
              <a:rPr lang="en-IN" sz="2000" dirty="0"/>
              <a:t> on localhost; to expose to the network, use a proxy or pass --</a:t>
            </a:r>
            <a:r>
              <a:rPr lang="en-IN" sz="2000" dirty="0" err="1"/>
              <a:t>bind_all</a:t>
            </a:r>
            <a:r>
              <a:rPr lang="en-IN" sz="2000" dirty="0"/>
              <a:t> </a:t>
            </a:r>
            <a:r>
              <a:rPr lang="en-IN" sz="2000" dirty="0" err="1"/>
              <a:t>TensorBoard</a:t>
            </a:r>
            <a:r>
              <a:rPr lang="en-IN" sz="2000" dirty="0"/>
              <a:t> 2.5.0 at http://localhost:6006/ (Press CTRL+C to quit)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37DE9-52D7-9FAE-E351-D981E9826F9F}"/>
              </a:ext>
            </a:extLst>
          </p:cNvPr>
          <p:cNvSpPr txBox="1"/>
          <p:nvPr/>
        </p:nvSpPr>
        <p:spPr>
          <a:xfrm>
            <a:off x="561371" y="5782876"/>
            <a:ext cx="96309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In </a:t>
            </a:r>
            <a:r>
              <a:rPr lang="en-IN" b="1" i="0" u="none" strike="noStrike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Jupyer</a:t>
            </a:r>
            <a:r>
              <a:rPr lang="en-IN" b="1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notebook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you can issue the following command in the cell</a:t>
            </a:r>
          </a:p>
          <a:p>
            <a:r>
              <a:rPr lang="en-IN" sz="2400" dirty="0">
                <a:highlight>
                  <a:srgbClr val="C0C0C0"/>
                </a:highlight>
              </a:rPr>
              <a:t>%</a:t>
            </a:r>
            <a:r>
              <a:rPr lang="en-IN" sz="2400" dirty="0" err="1">
                <a:highlight>
                  <a:srgbClr val="C0C0C0"/>
                </a:highlight>
              </a:rPr>
              <a:t>tensorboard</a:t>
            </a:r>
            <a:r>
              <a:rPr lang="en-IN" sz="2400" dirty="0">
                <a:highlight>
                  <a:srgbClr val="C0C0C0"/>
                </a:highlight>
              </a:rPr>
              <a:t> --</a:t>
            </a:r>
            <a:r>
              <a:rPr lang="en-IN" sz="2400" dirty="0" err="1">
                <a:highlight>
                  <a:srgbClr val="C0C0C0"/>
                </a:highlight>
              </a:rPr>
              <a:t>logdir</a:t>
            </a:r>
            <a:r>
              <a:rPr lang="en-IN" sz="2400" dirty="0">
                <a:highlight>
                  <a:srgbClr val="C0C0C0"/>
                </a:highlight>
              </a:rPr>
              <a:t> logs</a:t>
            </a:r>
            <a:endParaRPr lang="en-US" sz="2400" dirty="0">
              <a:highlight>
                <a:srgbClr val="C0C0C0"/>
              </a:highligh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03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A56466-70E8-4CB2-B0DD-99DD2F9A4B4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A"/>
                </a:solidFill>
                <a:effectLst/>
                <a:latin typeface="Helvetica" pitchFamily="2" charset="0"/>
              </a:rPr>
              <a:t>UE20CS343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-TDL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6EB2D-41DC-4DD7-BE19-8B72B8F26C70}"/>
              </a:ext>
            </a:extLst>
          </p:cNvPr>
          <p:cNvSpPr/>
          <p:nvPr/>
        </p:nvSpPr>
        <p:spPr>
          <a:xfrm>
            <a:off x="427823" y="76432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iii) Loading Libraries</a:t>
            </a:r>
            <a:endParaRPr lang="en-IN" sz="2400" b="0" i="0" u="none" strike="noStrike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B68885-4AE3-461F-A3C5-5D22EB079C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AFFFB-700D-1DAB-BE1A-2BEED28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11" y="0"/>
            <a:ext cx="1918665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88644B-3315-91D6-6463-C4DF7A20749B}"/>
              </a:ext>
            </a:extLst>
          </p:cNvPr>
          <p:cNvSpPr txBox="1"/>
          <p:nvPr/>
        </p:nvSpPr>
        <p:spPr>
          <a:xfrm>
            <a:off x="161604" y="1493804"/>
            <a:ext cx="119493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Do note these libraries have nothing to do with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TensorBoard</a:t>
            </a:r>
            <a:r>
              <a:rPr lang="en-IN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 except the last one) but are needed for building the neural network of our example.</a:t>
            </a:r>
          </a:p>
          <a:p>
            <a:pPr algn="l"/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l"/>
            <a:endParaRPr lang="en-IN" sz="2400" b="0" i="0" u="none" strike="noStrike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import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tensorflow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as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tf</a:t>
            </a:r>
            <a:endParaRPr lang="en-IN" sz="2400" b="0" i="0" u="none" strike="noStrike" dirty="0">
              <a:solidFill>
                <a:srgbClr val="000000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algn="l"/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from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tensorflow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import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keras</a:t>
            </a:r>
            <a:endParaRPr lang="en-IN" sz="2400" b="0" i="0" u="none" strike="noStrike" dirty="0">
              <a:solidFill>
                <a:srgbClr val="000000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algn="l"/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import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matplotlib.pyplot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as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plt</a:t>
            </a:r>
            <a:endParaRPr lang="en-IN" sz="2400" b="0" i="0" u="none" strike="noStrike" dirty="0">
              <a:solidFill>
                <a:srgbClr val="000000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algn="l"/>
            <a:r>
              <a:rPr lang="en-IN" sz="2400" b="0" i="0" u="none" strike="noStrike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%matplotlib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inline</a:t>
            </a:r>
          </a:p>
          <a:p>
            <a:pPr algn="l"/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import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numpy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as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np</a:t>
            </a:r>
          </a:p>
          <a:p>
            <a:pPr algn="l"/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from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tensorflow.python.keras.callbacks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>
                <a:solidFill>
                  <a:srgbClr val="AF00DB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import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TensorBoard</a:t>
            </a:r>
            <a:endParaRPr lang="en-IN" sz="2400" b="0" i="0" u="none" strike="noStrike" dirty="0">
              <a:solidFill>
                <a:srgbClr val="000000"/>
              </a:solidFill>
              <a:effectLst/>
              <a:highlight>
                <a:srgbClr val="C0C0C0"/>
              </a:highlight>
              <a:latin typeface="Courier New" panose="02070309020205020404" pitchFamily="49" charset="0"/>
            </a:endParaRPr>
          </a:p>
          <a:p>
            <a:pPr algn="l"/>
            <a:endParaRPr lang="en-IN" b="0" i="0" u="none" strike="noStrike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15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872A7A8-D199-4065-ABA1-8946CCA2840F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ADVANCE_TIME" val="5.000"/>
  <p:tag name="ISPRING_CUSTOM_TIMING_USED" val="1"/>
  <p:tag name="ISPRING_SLIDE_ID_2" val="{879BBD1F-419B-4C81-A7FB-E523DB7985C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60DD4DCB5DE4AAD185697F4A860A8" ma:contentTypeVersion="4" ma:contentTypeDescription="Create a new document." ma:contentTypeScope="" ma:versionID="4527773070cd7f18f31a83be08bf35ed">
  <xsd:schema xmlns:xsd="http://www.w3.org/2001/XMLSchema" xmlns:xs="http://www.w3.org/2001/XMLSchema" xmlns:p="http://schemas.microsoft.com/office/2006/metadata/properties" xmlns:ns2="1d01ad1e-bcba-4a0e-bdf7-35ba6b7c52fe" targetNamespace="http://schemas.microsoft.com/office/2006/metadata/properties" ma:root="true" ma:fieldsID="a4a6694cbc209cc5fead9b63fdff44e2" ns2:_="">
    <xsd:import namespace="1d01ad1e-bcba-4a0e-bdf7-35ba6b7c5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1ad1e-bcba-4a0e-bdf7-35ba6b7c5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4A309A-05D3-4401-9B46-82379C24DE38}"/>
</file>

<file path=customXml/itemProps2.xml><?xml version="1.0" encoding="utf-8"?>
<ds:datastoreItem xmlns:ds="http://schemas.openxmlformats.org/officeDocument/2006/customXml" ds:itemID="{0FD9F0F6-4697-49F4-BA7F-E91BED90EC05}"/>
</file>

<file path=customXml/itemProps3.xml><?xml version="1.0" encoding="utf-8"?>
<ds:datastoreItem xmlns:ds="http://schemas.openxmlformats.org/officeDocument/2006/customXml" ds:itemID="{BD614A38-68FC-4753-ABA0-1608BE2C1BE6}"/>
</file>

<file path=docProps/app.xml><?xml version="1.0" encoding="utf-8"?>
<Properties xmlns="http://schemas.openxmlformats.org/officeDocument/2006/extended-properties" xmlns:vt="http://schemas.openxmlformats.org/officeDocument/2006/docPropsVTypes">
  <TotalTime>13764</TotalTime>
  <Words>1712</Words>
  <Application>Microsoft Macintosh PowerPoint</Application>
  <PresentationFormat>Widescreen</PresentationFormat>
  <Paragraphs>183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Courier New</vt:lpstr>
      <vt:lpstr>Helvetica</vt:lpstr>
      <vt:lpstr>Open Sans</vt:lpstr>
      <vt:lpstr>roboto</vt:lpstr>
      <vt:lpstr>roboto</vt:lpstr>
      <vt:lpstr>Segoe UI</vt:lpstr>
      <vt:lpstr>Verdana</vt:lpstr>
      <vt:lpstr>Office Theme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sbharathi235@gmail.com</cp:lastModifiedBy>
  <cp:revision>140</cp:revision>
  <dcterms:created xsi:type="dcterms:W3CDTF">2020-06-03T14:19:11Z</dcterms:created>
  <dcterms:modified xsi:type="dcterms:W3CDTF">2023-01-24T14:02:24Z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0x01010090360DD4DCB5DE4AAD185697F4A860A8</vt:lpwstr>
  </property>
</Properties>
</file>