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75232" y="1680972"/>
            <a:ext cx="448309" cy="338455"/>
          </a:xfrm>
          <a:custGeom>
            <a:avLst/>
            <a:gdLst/>
            <a:ahLst/>
            <a:cxnLst/>
            <a:rect l="l" t="t" r="r" b="b"/>
            <a:pathLst>
              <a:path w="448310" h="338455">
                <a:moveTo>
                  <a:pt x="448056" y="0"/>
                </a:moveTo>
                <a:lnTo>
                  <a:pt x="0" y="0"/>
                </a:lnTo>
                <a:lnTo>
                  <a:pt x="448056" y="338327"/>
                </a:lnTo>
                <a:lnTo>
                  <a:pt x="448056" y="0"/>
                </a:lnTo>
                <a:close/>
              </a:path>
            </a:pathLst>
          </a:custGeom>
          <a:solidFill>
            <a:srgbClr val="761F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23288" y="1427987"/>
            <a:ext cx="5201920" cy="1946275"/>
          </a:xfrm>
          <a:custGeom>
            <a:avLst/>
            <a:gdLst/>
            <a:ahLst/>
            <a:cxnLst/>
            <a:rect l="l" t="t" r="r" b="b"/>
            <a:pathLst>
              <a:path w="5201920" h="1946275">
                <a:moveTo>
                  <a:pt x="5201412" y="0"/>
                </a:moveTo>
                <a:lnTo>
                  <a:pt x="0" y="0"/>
                </a:lnTo>
                <a:lnTo>
                  <a:pt x="0" y="252984"/>
                </a:lnTo>
                <a:lnTo>
                  <a:pt x="0" y="1946148"/>
                </a:lnTo>
                <a:lnTo>
                  <a:pt x="5201412" y="1946148"/>
                </a:lnTo>
                <a:lnTo>
                  <a:pt x="5201412" y="252984"/>
                </a:lnTo>
                <a:lnTo>
                  <a:pt x="5201412" y="0"/>
                </a:lnTo>
                <a:close/>
              </a:path>
            </a:pathLst>
          </a:custGeom>
          <a:solidFill>
            <a:srgbClr val="FFFFF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65982" y="1270253"/>
            <a:ext cx="5455285" cy="0"/>
          </a:xfrm>
          <a:custGeom>
            <a:avLst/>
            <a:gdLst/>
            <a:ahLst/>
            <a:cxnLst/>
            <a:rect l="l" t="t" r="r" b="b"/>
            <a:pathLst>
              <a:path w="5455284">
                <a:moveTo>
                  <a:pt x="0" y="0"/>
                </a:moveTo>
                <a:lnTo>
                  <a:pt x="5454903" y="0"/>
                </a:lnTo>
              </a:path>
            </a:pathLst>
          </a:custGeom>
          <a:ln w="2286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532632"/>
            <a:ext cx="7124700" cy="22860"/>
          </a:xfrm>
          <a:custGeom>
            <a:avLst/>
            <a:gdLst/>
            <a:ahLst/>
            <a:cxnLst/>
            <a:rect l="l" t="t" r="r" b="b"/>
            <a:pathLst>
              <a:path w="7124700" h="22860">
                <a:moveTo>
                  <a:pt x="7124700" y="0"/>
                </a:moveTo>
                <a:lnTo>
                  <a:pt x="0" y="0"/>
                </a:lnTo>
                <a:lnTo>
                  <a:pt x="0" y="22860"/>
                </a:lnTo>
                <a:lnTo>
                  <a:pt x="7124700" y="22860"/>
                </a:lnTo>
                <a:lnTo>
                  <a:pt x="7124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232" y="1107947"/>
            <a:ext cx="2045335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F1F1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1775" y="1678381"/>
            <a:ext cx="106044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062" y="1099515"/>
            <a:ext cx="7789875" cy="31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F1F1F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427988"/>
            <a:ext cx="6400800" cy="1844478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55904" rIns="0" bIns="0" rtlCol="0">
            <a:spAutoFit/>
          </a:bodyPr>
          <a:lstStyle/>
          <a:p>
            <a:pPr marL="1263015" marR="1194435" indent="801370" algn="ctr">
              <a:lnSpc>
                <a:spcPct val="120000"/>
              </a:lnSpc>
              <a:spcBef>
                <a:spcPts val="2014"/>
              </a:spcBef>
            </a:pPr>
            <a:r>
              <a:rPr sz="3600" b="1" spc="-5" dirty="0" smtClean="0">
                <a:solidFill>
                  <a:srgbClr val="FFFFFF"/>
                </a:solidFill>
                <a:latin typeface="Caladea"/>
                <a:cs typeface="Caladea"/>
              </a:rPr>
              <a:t>Stack</a:t>
            </a:r>
            <a:endParaRPr lang="en-US" sz="3600" b="1" spc="-5" dirty="0" smtClean="0">
              <a:solidFill>
                <a:srgbClr val="FFFFFF"/>
              </a:solidFill>
              <a:latin typeface="Caladea"/>
              <a:cs typeface="Caladea"/>
            </a:endParaRPr>
          </a:p>
          <a:p>
            <a:pPr marL="1263015" marR="1194435" indent="801370" algn="ctr">
              <a:lnSpc>
                <a:spcPct val="120000"/>
              </a:lnSpc>
              <a:spcBef>
                <a:spcPts val="2014"/>
              </a:spcBef>
            </a:pPr>
            <a:r>
              <a:rPr sz="3600" b="1" spc="-5" dirty="0" smtClean="0">
                <a:solidFill>
                  <a:srgbClr val="FFFFFF"/>
                </a:solidFill>
                <a:latin typeface="Caladea"/>
                <a:cs typeface="Caladea"/>
              </a:rPr>
              <a:t>O</a:t>
            </a:r>
            <a:r>
              <a:rPr sz="3600" b="1" spc="-25" dirty="0" smtClean="0">
                <a:solidFill>
                  <a:srgbClr val="FFFFFF"/>
                </a:solidFill>
                <a:latin typeface="Caladea"/>
                <a:cs typeface="Caladea"/>
              </a:rPr>
              <a:t>r</a:t>
            </a:r>
            <a:r>
              <a:rPr sz="3600" b="1" spc="-30" dirty="0" smtClean="0">
                <a:solidFill>
                  <a:srgbClr val="FFFFFF"/>
                </a:solidFill>
                <a:latin typeface="Caladea"/>
                <a:cs typeface="Caladea"/>
              </a:rPr>
              <a:t>g</a:t>
            </a:r>
            <a:r>
              <a:rPr sz="3600" b="1" spc="-5" dirty="0" smtClean="0">
                <a:solidFill>
                  <a:srgbClr val="FFFFFF"/>
                </a:solidFill>
                <a:latin typeface="Caladea"/>
                <a:cs typeface="Caladea"/>
              </a:rPr>
              <a:t>aniz</a:t>
            </a:r>
            <a:r>
              <a:rPr sz="3600" b="1" spc="5" dirty="0" smtClean="0">
                <a:solidFill>
                  <a:srgbClr val="FFFFFF"/>
                </a:solidFill>
                <a:latin typeface="Caladea"/>
                <a:cs typeface="Caladea"/>
              </a:rPr>
              <a:t>a</a:t>
            </a:r>
            <a:r>
              <a:rPr sz="3600" b="1" spc="-5" dirty="0" smtClean="0">
                <a:solidFill>
                  <a:srgbClr val="FFFFFF"/>
                </a:solidFill>
                <a:latin typeface="Caladea"/>
                <a:cs typeface="Caladea"/>
              </a:rPr>
              <a:t>ti</a:t>
            </a:r>
            <a:r>
              <a:rPr lang="en-US" sz="3600" b="1" spc="-5" dirty="0">
                <a:solidFill>
                  <a:srgbClr val="FFFFFF"/>
                </a:solidFill>
                <a:latin typeface="Caladea"/>
                <a:cs typeface="Caladea"/>
              </a:rPr>
              <a:t>o</a:t>
            </a:r>
            <a:r>
              <a:rPr sz="3600" b="1" spc="-5" dirty="0" smtClean="0">
                <a:solidFill>
                  <a:srgbClr val="FFFFFF"/>
                </a:solidFill>
                <a:latin typeface="Caladea"/>
                <a:cs typeface="Caladea"/>
              </a:rPr>
              <a:t>n</a:t>
            </a:r>
            <a:endParaRPr sz="3600" dirty="0">
              <a:latin typeface="Caladea"/>
              <a:cs typeface="Calad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292734"/>
            <a:ext cx="303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414141"/>
                </a:solidFill>
                <a:latin typeface="Caladea"/>
                <a:cs typeface="Caladea"/>
              </a:rPr>
              <a:t>STACK</a:t>
            </a:r>
            <a:r>
              <a:rPr sz="2400" spc="-65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2400" spc="-20" dirty="0">
                <a:solidFill>
                  <a:srgbClr val="414141"/>
                </a:solidFill>
                <a:latin typeface="Caladea"/>
                <a:cs typeface="Caladea"/>
              </a:rPr>
              <a:t>ORGANIZATION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54050" cy="5143500"/>
          </a:xfrm>
          <a:custGeom>
            <a:avLst/>
            <a:gdLst/>
            <a:ahLst/>
            <a:cxnLst/>
            <a:rect l="l" t="t" r="r" b="b"/>
            <a:pathLst>
              <a:path w="654050" h="5143500">
                <a:moveTo>
                  <a:pt x="653796" y="0"/>
                </a:moveTo>
                <a:lnTo>
                  <a:pt x="0" y="0"/>
                </a:lnTo>
                <a:lnTo>
                  <a:pt x="0" y="5143500"/>
                </a:lnTo>
                <a:lnTo>
                  <a:pt x="653796" y="5143500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452" y="704565"/>
            <a:ext cx="7613015" cy="33178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575"/>
              </a:spcBef>
              <a:buClr>
                <a:srgbClr val="E4425D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Stack or LIFO(Last-In,</a:t>
            </a:r>
            <a:r>
              <a:rPr sz="2000" spc="-9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First-Out)</a:t>
            </a:r>
            <a:endParaRPr sz="2000">
              <a:latin typeface="Caladea"/>
              <a:cs typeface="Caladea"/>
            </a:endParaRPr>
          </a:p>
          <a:p>
            <a:pPr marL="4121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4425D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A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storage device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that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stores</a:t>
            </a:r>
            <a:r>
              <a:rPr sz="2000" spc="-10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information</a:t>
            </a:r>
            <a:endParaRPr sz="2000">
              <a:latin typeface="Caladea"/>
              <a:cs typeface="Caladea"/>
            </a:endParaRPr>
          </a:p>
          <a:p>
            <a:pPr marL="958850" lvl="1" indent="-90170">
              <a:lnSpc>
                <a:spcPct val="100000"/>
              </a:lnSpc>
              <a:spcBef>
                <a:spcPts val="480"/>
              </a:spcBef>
              <a:buClr>
                <a:srgbClr val="E4425D"/>
              </a:buClr>
              <a:buSzPct val="95000"/>
              <a:buFont typeface="Arial"/>
              <a:buChar char="•"/>
              <a:tabLst>
                <a:tab pos="95948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The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item stored last is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the first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item </a:t>
            </a:r>
            <a:r>
              <a:rPr sz="2000" spc="-15" dirty="0">
                <a:solidFill>
                  <a:srgbClr val="1F1F1F"/>
                </a:solidFill>
                <a:latin typeface="Caladea"/>
                <a:cs typeface="Caladea"/>
              </a:rPr>
              <a:t>retrieved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= a stack of</a:t>
            </a:r>
            <a:r>
              <a:rPr sz="2000" spc="-15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20" dirty="0">
                <a:solidFill>
                  <a:srgbClr val="1F1F1F"/>
                </a:solidFill>
                <a:latin typeface="Caladea"/>
                <a:cs typeface="Caladea"/>
              </a:rPr>
              <a:t>tray</a:t>
            </a:r>
            <a:endParaRPr sz="2000">
              <a:latin typeface="Caladea"/>
              <a:cs typeface="Caladea"/>
            </a:endParaRPr>
          </a:p>
          <a:p>
            <a:pPr marL="4121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E4425D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Stack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Pointer</a:t>
            </a:r>
            <a:r>
              <a:rPr sz="2000" spc="-7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(SP)</a:t>
            </a:r>
            <a:endParaRPr sz="2000">
              <a:latin typeface="Caladea"/>
              <a:cs typeface="Caladea"/>
            </a:endParaRPr>
          </a:p>
          <a:p>
            <a:pPr marL="958850" lvl="1" indent="-90170">
              <a:lnSpc>
                <a:spcPct val="100000"/>
              </a:lnSpc>
              <a:spcBef>
                <a:spcPts val="480"/>
              </a:spcBef>
              <a:buClr>
                <a:srgbClr val="E4425D"/>
              </a:buClr>
              <a:buSzPct val="95000"/>
              <a:buFont typeface="Arial"/>
              <a:buChar char="•"/>
              <a:tabLst>
                <a:tab pos="95948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The </a:t>
            </a:r>
            <a:r>
              <a:rPr sz="2000" spc="-10" dirty="0">
                <a:solidFill>
                  <a:srgbClr val="1F1F1F"/>
                </a:solidFill>
                <a:latin typeface="Caladea"/>
                <a:cs typeface="Caladea"/>
              </a:rPr>
              <a:t>register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that holds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the address for the</a:t>
            </a:r>
            <a:r>
              <a:rPr sz="2000" spc="-16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stack</a:t>
            </a:r>
            <a:endParaRPr sz="2000">
              <a:latin typeface="Caladea"/>
              <a:cs typeface="Caladea"/>
            </a:endParaRPr>
          </a:p>
          <a:p>
            <a:pPr marL="958850" lvl="1" indent="-90170">
              <a:lnSpc>
                <a:spcPct val="100000"/>
              </a:lnSpc>
              <a:spcBef>
                <a:spcPts val="484"/>
              </a:spcBef>
              <a:buClr>
                <a:srgbClr val="E4425D"/>
              </a:buClr>
              <a:buSzPct val="95000"/>
              <a:buFont typeface="Arial"/>
              <a:buChar char="•"/>
              <a:tabLst>
                <a:tab pos="95948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SP </a:t>
            </a:r>
            <a:r>
              <a:rPr sz="2000" spc="-25" dirty="0">
                <a:solidFill>
                  <a:srgbClr val="1F1F1F"/>
                </a:solidFill>
                <a:latin typeface="Caladea"/>
                <a:cs typeface="Caladea"/>
              </a:rPr>
              <a:t>always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points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at the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top item in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the</a:t>
            </a:r>
            <a:r>
              <a:rPr sz="2000" spc="-12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stack</a:t>
            </a:r>
            <a:endParaRPr sz="2000">
              <a:latin typeface="Caladea"/>
              <a:cs typeface="Caladea"/>
            </a:endParaRPr>
          </a:p>
          <a:p>
            <a:pPr marL="412115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E4425D"/>
                </a:solidFill>
                <a:latin typeface="Courier New"/>
                <a:cs typeface="Courier New"/>
              </a:rPr>
              <a:t>o</a:t>
            </a:r>
            <a:r>
              <a:rPr sz="2000" spc="-25" dirty="0">
                <a:solidFill>
                  <a:srgbClr val="1F1F1F"/>
                </a:solidFill>
                <a:latin typeface="Caladea"/>
                <a:cs typeface="Caladea"/>
              </a:rPr>
              <a:t>Two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Operations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of a stack :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Insertion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and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Deletion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of</a:t>
            </a:r>
            <a:r>
              <a:rPr sz="2000" spc="-9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Items</a:t>
            </a:r>
            <a:endParaRPr sz="2000">
              <a:latin typeface="Caladea"/>
              <a:cs typeface="Caladea"/>
            </a:endParaRPr>
          </a:p>
          <a:p>
            <a:pPr marL="958850" lvl="1" indent="-90170">
              <a:lnSpc>
                <a:spcPct val="100000"/>
              </a:lnSpc>
              <a:spcBef>
                <a:spcPts val="480"/>
              </a:spcBef>
              <a:buClr>
                <a:srgbClr val="E4425D"/>
              </a:buClr>
              <a:buSzPct val="95000"/>
              <a:buFont typeface="Arial"/>
              <a:buChar char="•"/>
              <a:tabLst>
                <a:tab pos="95948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PUSH :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Push-Down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=</a:t>
            </a:r>
            <a:r>
              <a:rPr sz="2000" spc="-5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Insertion</a:t>
            </a:r>
            <a:endParaRPr sz="2000">
              <a:latin typeface="Caladea"/>
              <a:cs typeface="Caladea"/>
            </a:endParaRPr>
          </a:p>
          <a:p>
            <a:pPr marL="958850" lvl="1" indent="-90170">
              <a:lnSpc>
                <a:spcPct val="100000"/>
              </a:lnSpc>
              <a:spcBef>
                <a:spcPts val="480"/>
              </a:spcBef>
              <a:buClr>
                <a:srgbClr val="E4425D"/>
              </a:buClr>
              <a:buSzPct val="95000"/>
              <a:buFont typeface="Arial"/>
              <a:buChar char="•"/>
              <a:tabLst>
                <a:tab pos="95948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POP : </a:t>
            </a:r>
            <a:r>
              <a:rPr sz="2000" spc="-10" dirty="0">
                <a:solidFill>
                  <a:srgbClr val="1F1F1F"/>
                </a:solidFill>
                <a:latin typeface="Caladea"/>
                <a:cs typeface="Caladea"/>
              </a:rPr>
              <a:t>Pop-Up </a:t>
            </a: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=</a:t>
            </a:r>
            <a:r>
              <a:rPr sz="2000" spc="-3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Deletion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301879"/>
            <a:ext cx="2593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14141"/>
                </a:solidFill>
                <a:latin typeface="Caladea"/>
                <a:cs typeface="Caladea"/>
              </a:rPr>
              <a:t>TYPES OF</a:t>
            </a:r>
            <a:r>
              <a:rPr sz="2800" spc="-75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2800" spc="-65" dirty="0">
                <a:solidFill>
                  <a:srgbClr val="414141"/>
                </a:solidFill>
                <a:latin typeface="Caladea"/>
                <a:cs typeface="Caladea"/>
              </a:rPr>
              <a:t>STACK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54050" cy="5143500"/>
          </a:xfrm>
          <a:custGeom>
            <a:avLst/>
            <a:gdLst/>
            <a:ahLst/>
            <a:cxnLst/>
            <a:rect l="l" t="t" r="r" b="b"/>
            <a:pathLst>
              <a:path w="654050" h="5143500">
                <a:moveTo>
                  <a:pt x="653796" y="0"/>
                </a:moveTo>
                <a:lnTo>
                  <a:pt x="0" y="0"/>
                </a:lnTo>
                <a:lnTo>
                  <a:pt x="0" y="5143500"/>
                </a:lnTo>
                <a:lnTo>
                  <a:pt x="653796" y="5143500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1356" y="1001391"/>
            <a:ext cx="5539740" cy="21469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3220" marR="156210" indent="-363220" algn="just">
              <a:lnSpc>
                <a:spcPct val="110100"/>
              </a:lnSpc>
              <a:spcBef>
                <a:spcPts val="380"/>
              </a:spcBef>
              <a:buAutoNum type="arabicParenR"/>
              <a:tabLst>
                <a:tab pos="363220" algn="l"/>
              </a:tabLst>
            </a:pPr>
            <a:r>
              <a:rPr sz="2400" spc="-10" dirty="0">
                <a:solidFill>
                  <a:srgbClr val="1F1F1F"/>
                </a:solidFill>
                <a:latin typeface="Caladea"/>
                <a:cs typeface="Caladea"/>
              </a:rPr>
              <a:t>Register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Stack (Stack Depth: LIMITED) </a:t>
            </a:r>
            <a:r>
              <a:rPr sz="2400" spc="-5" dirty="0">
                <a:solidFill>
                  <a:srgbClr val="E4425D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E4425D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A finite number of memory  register(stand</a:t>
            </a:r>
            <a:r>
              <a:rPr sz="2400" spc="-2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alone)</a:t>
            </a:r>
            <a:endParaRPr sz="2400">
              <a:latin typeface="Caladea"/>
              <a:cs typeface="Caladea"/>
            </a:endParaRPr>
          </a:p>
          <a:p>
            <a:pPr marL="362585" indent="-35052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63220" algn="l"/>
              </a:tabLst>
            </a:pP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Memory Stack (Stack Depth:</a:t>
            </a:r>
            <a:r>
              <a:rPr sz="2400" spc="1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FLEXIBLE)</a:t>
            </a:r>
            <a:endParaRPr sz="2400">
              <a:latin typeface="Caladea"/>
              <a:cs typeface="Caladea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E4425D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A portion of </a:t>
            </a:r>
            <a:r>
              <a:rPr sz="2400" dirty="0">
                <a:solidFill>
                  <a:srgbClr val="1F1F1F"/>
                </a:solidFill>
                <a:latin typeface="Caladea"/>
                <a:cs typeface="Caladea"/>
              </a:rPr>
              <a:t>a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large</a:t>
            </a:r>
            <a:r>
              <a:rPr sz="2400" spc="-3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memory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1602" y="1512773"/>
            <a:ext cx="1482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sz="2400" spc="-40" dirty="0">
                <a:solidFill>
                  <a:srgbClr val="1F1F1F"/>
                </a:solidFill>
                <a:latin typeface="Caladea"/>
                <a:cs typeface="Caladea"/>
              </a:rPr>
              <a:t>w</a:t>
            </a:r>
            <a:r>
              <a:rPr sz="2400" spc="5" dirty="0">
                <a:solidFill>
                  <a:srgbClr val="1F1F1F"/>
                </a:solidFill>
                <a:latin typeface="Caladea"/>
                <a:cs typeface="Caladea"/>
              </a:rPr>
              <a:t>o</a:t>
            </a:r>
            <a:r>
              <a:rPr sz="2400" spc="-35" dirty="0">
                <a:solidFill>
                  <a:srgbClr val="1F1F1F"/>
                </a:solidFill>
                <a:latin typeface="Caladea"/>
                <a:cs typeface="Caladea"/>
              </a:rPr>
              <a:t>r</a:t>
            </a:r>
            <a:r>
              <a:rPr sz="2400" dirty="0">
                <a:solidFill>
                  <a:srgbClr val="1F1F1F"/>
                </a:solidFill>
                <a:latin typeface="Caladea"/>
                <a:cs typeface="Caladea"/>
              </a:rPr>
              <a:t>ds	</a:t>
            </a:r>
            <a:r>
              <a:rPr sz="2400" spc="-20" dirty="0">
                <a:solidFill>
                  <a:srgbClr val="1F1F1F"/>
                </a:solidFill>
                <a:latin typeface="Caladea"/>
                <a:cs typeface="Caladea"/>
              </a:rPr>
              <a:t>or</a:t>
            </a:r>
            <a:endParaRPr sz="2400">
              <a:latin typeface="Caladea"/>
              <a:cs typeface="Calad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292734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F1F1F"/>
                </a:solidFill>
                <a:latin typeface="Caladea"/>
                <a:cs typeface="Caladea"/>
              </a:rPr>
              <a:t>REGISTER</a:t>
            </a:r>
            <a:r>
              <a:rPr sz="2400" spc="-6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Caladea"/>
                <a:cs typeface="Caladea"/>
              </a:rPr>
              <a:t>STACK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54050" cy="5143500"/>
          </a:xfrm>
          <a:custGeom>
            <a:avLst/>
            <a:gdLst/>
            <a:ahLst/>
            <a:cxnLst/>
            <a:rect l="l" t="t" r="r" b="b"/>
            <a:pathLst>
              <a:path w="654050" h="5143500">
                <a:moveTo>
                  <a:pt x="653796" y="0"/>
                </a:moveTo>
                <a:lnTo>
                  <a:pt x="0" y="0"/>
                </a:lnTo>
                <a:lnTo>
                  <a:pt x="0" y="5143500"/>
                </a:lnTo>
                <a:lnTo>
                  <a:pt x="653796" y="5143500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663" y="1258824"/>
            <a:ext cx="2353310" cy="1066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ts val="1655"/>
              </a:lnSpc>
            </a:pPr>
            <a:r>
              <a:rPr sz="1450" i="1" spc="95" dirty="0">
                <a:latin typeface="Times New Roman"/>
                <a:cs typeface="Times New Roman"/>
              </a:rPr>
              <a:t>SP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Symbol"/>
                <a:cs typeface="Symbol"/>
              </a:rPr>
              <a:t>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SP</a:t>
            </a:r>
            <a:r>
              <a:rPr sz="1450" i="1" spc="-110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Symbol"/>
                <a:cs typeface="Symbol"/>
              </a:rPr>
              <a:t></a:t>
            </a:r>
            <a:r>
              <a:rPr sz="1450" spc="1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90"/>
              </a:spcBef>
            </a:pPr>
            <a:r>
              <a:rPr sz="1450" i="1" spc="140" dirty="0">
                <a:latin typeface="Times New Roman"/>
                <a:cs typeface="Times New Roman"/>
              </a:rPr>
              <a:t>M</a:t>
            </a:r>
            <a:r>
              <a:rPr sz="1450" i="1" spc="-215" dirty="0">
                <a:latin typeface="Times New Roman"/>
                <a:cs typeface="Times New Roman"/>
              </a:rPr>
              <a:t> </a:t>
            </a:r>
            <a:r>
              <a:rPr sz="1450" spc="95" dirty="0">
                <a:latin typeface="Times New Roman"/>
                <a:cs typeface="Times New Roman"/>
              </a:rPr>
              <a:t>[</a:t>
            </a:r>
            <a:r>
              <a:rPr sz="1450" i="1" spc="95" dirty="0">
                <a:latin typeface="Times New Roman"/>
                <a:cs typeface="Times New Roman"/>
              </a:rPr>
              <a:t>SP</a:t>
            </a:r>
            <a:r>
              <a:rPr sz="1450" spc="95" dirty="0">
                <a:latin typeface="Times New Roman"/>
                <a:cs typeface="Times New Roman"/>
              </a:rPr>
              <a:t>]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Symbol"/>
                <a:cs typeface="Symbol"/>
              </a:rPr>
              <a:t>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i="1" spc="120" dirty="0">
                <a:latin typeface="Times New Roman"/>
                <a:cs typeface="Times New Roman"/>
              </a:rPr>
              <a:t>DR</a:t>
            </a:r>
            <a:endParaRPr sz="14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490"/>
              </a:spcBef>
            </a:pPr>
            <a:r>
              <a:rPr sz="1450" i="1" spc="75" dirty="0">
                <a:latin typeface="Times New Roman"/>
                <a:cs typeface="Times New Roman"/>
              </a:rPr>
              <a:t>If</a:t>
            </a:r>
            <a:r>
              <a:rPr sz="1450" i="1" spc="-70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Times New Roman"/>
                <a:cs typeface="Times New Roman"/>
              </a:rPr>
              <a:t>(</a:t>
            </a:r>
            <a:r>
              <a:rPr sz="1450" i="1" spc="100" dirty="0">
                <a:latin typeface="Times New Roman"/>
                <a:cs typeface="Times New Roman"/>
              </a:rPr>
              <a:t>SP</a:t>
            </a:r>
            <a:r>
              <a:rPr sz="1450" i="1" spc="-5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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0)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i="1" spc="75" dirty="0">
                <a:latin typeface="Times New Roman"/>
                <a:cs typeface="Times New Roman"/>
              </a:rPr>
              <a:t>then</a:t>
            </a:r>
            <a:r>
              <a:rPr sz="1450" i="1" spc="-90" dirty="0">
                <a:latin typeface="Times New Roman"/>
                <a:cs typeface="Times New Roman"/>
              </a:rPr>
              <a:t> </a:t>
            </a:r>
            <a:r>
              <a:rPr sz="1450" spc="130" dirty="0">
                <a:latin typeface="Times New Roman"/>
                <a:cs typeface="Times New Roman"/>
              </a:rPr>
              <a:t>(</a:t>
            </a:r>
            <a:r>
              <a:rPr sz="1450" i="1" spc="130" dirty="0">
                <a:latin typeface="Times New Roman"/>
                <a:cs typeface="Times New Roman"/>
              </a:rPr>
              <a:t>FULL</a:t>
            </a:r>
            <a:r>
              <a:rPr sz="1450" i="1" spc="-175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Symbol"/>
                <a:cs typeface="Symbol"/>
              </a:rPr>
              <a:t>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1)</a:t>
            </a:r>
            <a:endParaRPr sz="14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495"/>
              </a:spcBef>
            </a:pPr>
            <a:r>
              <a:rPr sz="1450" i="1" spc="150" dirty="0">
                <a:latin typeface="Times New Roman"/>
                <a:cs typeface="Times New Roman"/>
              </a:rPr>
              <a:t>EMTY</a:t>
            </a:r>
            <a:r>
              <a:rPr sz="1450" i="1" spc="-65" dirty="0">
                <a:latin typeface="Times New Roman"/>
                <a:cs typeface="Times New Roman"/>
              </a:rPr>
              <a:t> </a:t>
            </a:r>
            <a:r>
              <a:rPr sz="1450" spc="165" dirty="0">
                <a:latin typeface="Symbol"/>
                <a:cs typeface="Symbol"/>
              </a:rPr>
              <a:t></a:t>
            </a:r>
            <a:r>
              <a:rPr sz="1450" spc="-65" dirty="0">
                <a:latin typeface="Times New Roman"/>
                <a:cs typeface="Times New Roman"/>
              </a:rPr>
              <a:t> </a:t>
            </a:r>
            <a:r>
              <a:rPr sz="1450" spc="8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4348" y="1141577"/>
            <a:ext cx="1594485" cy="11353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Times New Roman"/>
                <a:cs typeface="Times New Roman"/>
              </a:rPr>
              <a:t>Increment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15" dirty="0">
                <a:latin typeface="Times New Roman"/>
                <a:cs typeface="Times New Roman"/>
              </a:rPr>
              <a:t>Write </a:t>
            </a:r>
            <a:r>
              <a:rPr sz="1400" dirty="0">
                <a:latin typeface="Times New Roman"/>
                <a:cs typeface="Times New Roman"/>
              </a:rPr>
              <a:t>to the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Check if stack is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Mark not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318" y="764539"/>
            <a:ext cx="1931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05"/>
              </a:spcBef>
              <a:buClr>
                <a:srgbClr val="D96B68"/>
              </a:buClr>
              <a:buSzPct val="95000"/>
              <a:buFont typeface="Wingdings"/>
              <a:buChar char=""/>
              <a:tabLst>
                <a:tab pos="240665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Push</a:t>
            </a:r>
            <a:r>
              <a:rPr sz="2000" spc="-9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Operation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1953" y="2337057"/>
            <a:ext cx="7223125" cy="7829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The first item is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stored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at </a:t>
            </a:r>
            <a:r>
              <a:rPr sz="1800" i="1" spc="-5" dirty="0">
                <a:solidFill>
                  <a:srgbClr val="9C2A27"/>
                </a:solidFill>
                <a:latin typeface="Caladea"/>
                <a:cs typeface="Caladea"/>
              </a:rPr>
              <a:t>address 1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, and the last item is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stored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at </a:t>
            </a:r>
            <a:r>
              <a:rPr sz="1800" i="1" spc="-5" dirty="0">
                <a:solidFill>
                  <a:srgbClr val="9C2A27"/>
                </a:solidFill>
                <a:latin typeface="Caladea"/>
                <a:cs typeface="Caladea"/>
              </a:rPr>
              <a:t>address</a:t>
            </a:r>
            <a:r>
              <a:rPr sz="1800" i="1" spc="135" dirty="0">
                <a:solidFill>
                  <a:srgbClr val="9C2A27"/>
                </a:solidFill>
                <a:latin typeface="Caladea"/>
                <a:cs typeface="Caladea"/>
              </a:rPr>
              <a:t> </a:t>
            </a:r>
            <a:r>
              <a:rPr sz="1800" i="1" dirty="0">
                <a:solidFill>
                  <a:srgbClr val="9C2A27"/>
                </a:solidFill>
                <a:latin typeface="Caladea"/>
                <a:cs typeface="Caladea"/>
              </a:rPr>
              <a:t>0</a:t>
            </a:r>
            <a:endParaRPr sz="1800">
              <a:latin typeface="Caladea"/>
              <a:cs typeface="Caladea"/>
            </a:endParaRPr>
          </a:p>
          <a:p>
            <a:pPr marL="339090" indent="-227965">
              <a:lnSpc>
                <a:spcPct val="100000"/>
              </a:lnSpc>
              <a:spcBef>
                <a:spcPts val="740"/>
              </a:spcBef>
              <a:buClr>
                <a:srgbClr val="D96B68"/>
              </a:buClr>
              <a:buSzPct val="95000"/>
              <a:buFont typeface="Wingdings"/>
              <a:buChar char=""/>
              <a:tabLst>
                <a:tab pos="339725" algn="l"/>
              </a:tabLst>
            </a:pPr>
            <a:r>
              <a:rPr sz="2000" spc="-10" dirty="0">
                <a:solidFill>
                  <a:srgbClr val="1F1F1F"/>
                </a:solidFill>
                <a:latin typeface="Caladea"/>
                <a:cs typeface="Caladea"/>
              </a:rPr>
              <a:t>Pop</a:t>
            </a:r>
            <a:r>
              <a:rPr sz="2000" spc="-2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Operation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1663" y="3223260"/>
            <a:ext cx="2437130" cy="10668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660"/>
              </a:lnSpc>
            </a:pPr>
            <a:r>
              <a:rPr sz="1450" i="1" spc="114" dirty="0">
                <a:latin typeface="Times New Roman"/>
                <a:cs typeface="Times New Roman"/>
              </a:rPr>
              <a:t>DR</a:t>
            </a:r>
            <a:r>
              <a:rPr sz="1450" i="1" spc="-20" dirty="0">
                <a:latin typeface="Times New Roman"/>
                <a:cs typeface="Times New Roman"/>
              </a:rPr>
              <a:t> </a:t>
            </a:r>
            <a:r>
              <a:rPr sz="1450" spc="160" dirty="0">
                <a:latin typeface="Symbol"/>
                <a:cs typeface="Symbol"/>
              </a:rPr>
              <a:t>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i="1" spc="135" dirty="0">
                <a:latin typeface="Times New Roman"/>
                <a:cs typeface="Times New Roman"/>
              </a:rPr>
              <a:t>M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spc="100" dirty="0">
                <a:latin typeface="Times New Roman"/>
                <a:cs typeface="Times New Roman"/>
              </a:rPr>
              <a:t>[</a:t>
            </a:r>
            <a:r>
              <a:rPr sz="1450" i="1" spc="100" dirty="0">
                <a:latin typeface="Times New Roman"/>
                <a:cs typeface="Times New Roman"/>
              </a:rPr>
              <a:t>SP</a:t>
            </a:r>
            <a:r>
              <a:rPr sz="1450" spc="100" dirty="0">
                <a:latin typeface="Times New Roman"/>
                <a:cs typeface="Times New Roman"/>
              </a:rPr>
              <a:t>]</a:t>
            </a:r>
            <a:endParaRPr sz="14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490"/>
              </a:spcBef>
            </a:pPr>
            <a:r>
              <a:rPr sz="1450" i="1" spc="95" dirty="0">
                <a:latin typeface="Times New Roman"/>
                <a:cs typeface="Times New Roman"/>
              </a:rPr>
              <a:t>SP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1450" spc="160" dirty="0">
                <a:latin typeface="Symbol"/>
                <a:cs typeface="Symbol"/>
              </a:rPr>
              <a:t>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i="1" spc="95" dirty="0">
                <a:latin typeface="Times New Roman"/>
                <a:cs typeface="Times New Roman"/>
              </a:rPr>
              <a:t>SP</a:t>
            </a:r>
            <a:r>
              <a:rPr sz="1450" i="1" spc="-65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</a:t>
            </a:r>
            <a:r>
              <a:rPr sz="1450" spc="-210" dirty="0">
                <a:latin typeface="Times New Roman"/>
                <a:cs typeface="Times New Roman"/>
              </a:rPr>
              <a:t> </a:t>
            </a:r>
            <a:r>
              <a:rPr sz="1450" spc="8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490"/>
              </a:spcBef>
            </a:pPr>
            <a:r>
              <a:rPr sz="1450" i="1" spc="75" dirty="0">
                <a:latin typeface="Times New Roman"/>
                <a:cs typeface="Times New Roman"/>
              </a:rPr>
              <a:t>If</a:t>
            </a:r>
            <a:r>
              <a:rPr sz="1450" i="1" spc="-45" dirty="0">
                <a:latin typeface="Times New Roman"/>
                <a:cs typeface="Times New Roman"/>
              </a:rPr>
              <a:t> </a:t>
            </a:r>
            <a:r>
              <a:rPr sz="1450" spc="110" dirty="0">
                <a:latin typeface="Times New Roman"/>
                <a:cs typeface="Times New Roman"/>
              </a:rPr>
              <a:t>(</a:t>
            </a:r>
            <a:r>
              <a:rPr sz="1450" i="1" spc="110" dirty="0">
                <a:latin typeface="Times New Roman"/>
                <a:cs typeface="Times New Roman"/>
              </a:rPr>
              <a:t>SP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Symbol"/>
                <a:cs typeface="Symbol"/>
              </a:rPr>
              <a:t>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0)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i="1" spc="75" dirty="0">
                <a:latin typeface="Times New Roman"/>
                <a:cs typeface="Times New Roman"/>
              </a:rPr>
              <a:t>then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50" dirty="0">
                <a:latin typeface="Times New Roman"/>
                <a:cs typeface="Times New Roman"/>
              </a:rPr>
              <a:t>(</a:t>
            </a:r>
            <a:r>
              <a:rPr sz="1450" i="1" spc="150" dirty="0">
                <a:latin typeface="Times New Roman"/>
                <a:cs typeface="Times New Roman"/>
              </a:rPr>
              <a:t>EMTY</a:t>
            </a:r>
            <a:r>
              <a:rPr sz="1450" i="1" spc="5" dirty="0">
                <a:latin typeface="Times New Roman"/>
                <a:cs typeface="Times New Roman"/>
              </a:rPr>
              <a:t> </a:t>
            </a:r>
            <a:r>
              <a:rPr sz="1450" spc="160" dirty="0">
                <a:latin typeface="Symbol"/>
                <a:cs typeface="Symbol"/>
              </a:rPr>
              <a:t>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1)</a:t>
            </a:r>
            <a:endParaRPr sz="145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495"/>
              </a:spcBef>
            </a:pPr>
            <a:r>
              <a:rPr sz="1450" i="1" spc="130" dirty="0">
                <a:latin typeface="Times New Roman"/>
                <a:cs typeface="Times New Roman"/>
              </a:rPr>
              <a:t>FULL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spc="160" dirty="0">
                <a:latin typeface="Symbol"/>
                <a:cs typeface="Symbol"/>
              </a:rPr>
              <a:t>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8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8550" y="3163925"/>
            <a:ext cx="2100580" cy="11353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Times New Roman"/>
                <a:cs typeface="Times New Roman"/>
              </a:rPr>
              <a:t>: Read item from the of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Decrement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Pointer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Check if stack is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Times New Roman"/>
                <a:cs typeface="Times New Roman"/>
              </a:rPr>
              <a:t>: Mark not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292734"/>
            <a:ext cx="509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03030"/>
                </a:solidFill>
                <a:latin typeface="Caladea"/>
                <a:cs typeface="Caladea"/>
              </a:rPr>
              <a:t>EXAMPLE OF PUSH&amp; </a:t>
            </a:r>
            <a:r>
              <a:rPr sz="2400" dirty="0">
                <a:solidFill>
                  <a:srgbClr val="303030"/>
                </a:solidFill>
                <a:latin typeface="Caladea"/>
                <a:cs typeface="Caladea"/>
              </a:rPr>
              <a:t>POP</a:t>
            </a:r>
            <a:r>
              <a:rPr sz="2400" spc="-80" dirty="0">
                <a:solidFill>
                  <a:srgbClr val="303030"/>
                </a:solidFill>
                <a:latin typeface="Caladea"/>
                <a:cs typeface="Caladea"/>
              </a:rPr>
              <a:t> </a:t>
            </a:r>
            <a:r>
              <a:rPr sz="2400" spc="-20" dirty="0">
                <a:solidFill>
                  <a:srgbClr val="303030"/>
                </a:solidFill>
                <a:latin typeface="Caladea"/>
                <a:cs typeface="Caladea"/>
              </a:rPr>
              <a:t>OPERATION.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43"/>
            <a:ext cx="654050" cy="5134610"/>
          </a:xfrm>
          <a:custGeom>
            <a:avLst/>
            <a:gdLst/>
            <a:ahLst/>
            <a:cxnLst/>
            <a:rect l="l" t="t" r="r" b="b"/>
            <a:pathLst>
              <a:path w="654050" h="5134610">
                <a:moveTo>
                  <a:pt x="653796" y="0"/>
                </a:moveTo>
                <a:lnTo>
                  <a:pt x="0" y="0"/>
                </a:lnTo>
                <a:lnTo>
                  <a:pt x="0" y="5134354"/>
                </a:lnTo>
                <a:lnTo>
                  <a:pt x="653796" y="5134354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2270" y="2572004"/>
            <a:ext cx="123825" cy="182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6429" y="2943351"/>
            <a:ext cx="134493" cy="178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0680" y="3310635"/>
            <a:ext cx="164592" cy="180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1588" y="2100072"/>
            <a:ext cx="1155700" cy="368935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A</a:t>
            </a:r>
            <a:endParaRPr sz="2000">
              <a:latin typeface="Caladea"/>
              <a:cs typeface="Calade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6759" y="2464307"/>
          <a:ext cx="2814320" cy="1478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/>
                <a:gridCol w="1153160"/>
                <a:gridCol w="505460"/>
              </a:tblGrid>
              <a:tr h="368807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dirty="0">
                          <a:solidFill>
                            <a:srgbClr val="414141"/>
                          </a:solidFill>
                          <a:latin typeface="Caladea"/>
                          <a:cs typeface="Caladea"/>
                        </a:rPr>
                        <a:t>11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26670" marB="0">
                    <a:lnL w="9525">
                      <a:solidFill>
                        <a:srgbClr val="2DA961"/>
                      </a:solidFill>
                      <a:prstDash val="solid"/>
                    </a:lnL>
                    <a:lnR w="12700">
                      <a:solidFill>
                        <a:srgbClr val="1B3651"/>
                      </a:solidFill>
                      <a:prstDash val="solid"/>
                    </a:lnR>
                    <a:lnT w="9525">
                      <a:solidFill>
                        <a:srgbClr val="2DA961"/>
                      </a:solidFill>
                      <a:prstDash val="solid"/>
                    </a:lnT>
                    <a:lnB w="9525">
                      <a:solidFill>
                        <a:srgbClr val="2DA961"/>
                      </a:solidFill>
                      <a:prstDash val="solid"/>
                    </a:lnB>
                    <a:solidFill>
                      <a:srgbClr val="A2CD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B3651"/>
                      </a:solidFill>
                      <a:prstDash val="solid"/>
                    </a:lnL>
                    <a:lnR w="12700">
                      <a:solidFill>
                        <a:srgbClr val="1B3651"/>
                      </a:solidFill>
                      <a:prstDash val="solid"/>
                    </a:lnR>
                    <a:lnT w="12700">
                      <a:solidFill>
                        <a:srgbClr val="1B3651"/>
                      </a:solidFill>
                      <a:prstDash val="solid"/>
                    </a:lnT>
                    <a:lnB w="12700">
                      <a:solidFill>
                        <a:srgbClr val="9C2A2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B36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>
                      <a:solidFill>
                        <a:srgbClr val="9C2A27"/>
                      </a:solidFill>
                      <a:prstDash val="solid"/>
                    </a:lnB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dirty="0">
                          <a:solidFill>
                            <a:srgbClr val="414141"/>
                          </a:solidFill>
                          <a:latin typeface="Caladea"/>
                          <a:cs typeface="Caladea"/>
                        </a:rPr>
                        <a:t>10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2DA961"/>
                      </a:solidFill>
                      <a:prstDash val="solid"/>
                    </a:lnL>
                    <a:lnR w="12700">
                      <a:solidFill>
                        <a:srgbClr val="9C2A27"/>
                      </a:solidFill>
                      <a:prstDash val="solid"/>
                    </a:lnR>
                    <a:lnT w="9525">
                      <a:solidFill>
                        <a:srgbClr val="2DA961"/>
                      </a:solidFill>
                      <a:prstDash val="solid"/>
                    </a:lnT>
                    <a:lnB w="9525">
                      <a:solidFill>
                        <a:srgbClr val="2DA961"/>
                      </a:solidFill>
                      <a:prstDash val="solid"/>
                    </a:lnB>
                    <a:solidFill>
                      <a:srgbClr val="A2CD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2A27"/>
                      </a:solidFill>
                      <a:prstDash val="solid"/>
                    </a:lnL>
                    <a:lnR w="12700">
                      <a:solidFill>
                        <a:srgbClr val="9C2A27"/>
                      </a:solidFill>
                      <a:prstDash val="solid"/>
                    </a:lnR>
                    <a:lnT w="12700">
                      <a:solidFill>
                        <a:srgbClr val="9C2A27"/>
                      </a:solidFill>
                      <a:prstDash val="solid"/>
                    </a:lnT>
                    <a:lnB w="12700">
                      <a:solidFill>
                        <a:srgbClr val="41414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1"/>
                      </a:solidFill>
                      <a:prstDash val="solid"/>
                    </a:lnL>
                    <a:lnB w="19050">
                      <a:solidFill>
                        <a:srgbClr val="9C2A27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dirty="0">
                          <a:solidFill>
                            <a:srgbClr val="414141"/>
                          </a:solidFill>
                          <a:latin typeface="Caladea"/>
                          <a:cs typeface="Caladea"/>
                        </a:rPr>
                        <a:t>01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26034" marB="0">
                    <a:lnL w="9525">
                      <a:solidFill>
                        <a:srgbClr val="2DA961"/>
                      </a:solidFill>
                      <a:prstDash val="solid"/>
                    </a:lnL>
                    <a:lnR w="12700">
                      <a:solidFill>
                        <a:srgbClr val="414141"/>
                      </a:solidFill>
                      <a:prstDash val="solid"/>
                    </a:lnR>
                    <a:lnT w="9525">
                      <a:solidFill>
                        <a:srgbClr val="2DA961"/>
                      </a:solidFill>
                      <a:prstDash val="solid"/>
                    </a:lnT>
                    <a:lnB w="9525">
                      <a:solidFill>
                        <a:srgbClr val="2DA961"/>
                      </a:solidFill>
                      <a:prstDash val="solid"/>
                    </a:lnB>
                    <a:solidFill>
                      <a:srgbClr val="A2CD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4141"/>
                      </a:solidFill>
                      <a:prstDash val="solid"/>
                    </a:lnL>
                    <a:lnR w="12700">
                      <a:solidFill>
                        <a:srgbClr val="414141"/>
                      </a:solidFill>
                      <a:prstDash val="solid"/>
                    </a:lnR>
                    <a:lnT w="12700">
                      <a:solidFill>
                        <a:srgbClr val="414141"/>
                      </a:solidFill>
                      <a:prstDash val="solid"/>
                    </a:lnT>
                    <a:lnB w="12700">
                      <a:solidFill>
                        <a:srgbClr val="41414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1"/>
                      </a:solidFill>
                      <a:prstDash val="solid"/>
                    </a:lnL>
                    <a:lnB w="19050">
                      <a:solidFill>
                        <a:srgbClr val="9C2A27"/>
                      </a:solidFill>
                      <a:prstDash val="solid"/>
                    </a:lnB>
                  </a:tcPr>
                </a:tc>
              </a:tr>
              <a:tr h="370347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5" dirty="0">
                          <a:solidFill>
                            <a:srgbClr val="414141"/>
                          </a:solidFill>
                          <a:latin typeface="Caladea"/>
                          <a:cs typeface="Caladea"/>
                        </a:rPr>
                        <a:t>00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26670" marB="0">
                    <a:lnL w="9525">
                      <a:solidFill>
                        <a:srgbClr val="2DA961"/>
                      </a:solidFill>
                      <a:prstDash val="solid"/>
                    </a:lnL>
                    <a:lnR w="12700">
                      <a:solidFill>
                        <a:srgbClr val="F3EB39"/>
                      </a:solidFill>
                      <a:prstDash val="solid"/>
                    </a:lnR>
                    <a:lnT w="9525">
                      <a:solidFill>
                        <a:srgbClr val="2DA961"/>
                      </a:solidFill>
                      <a:prstDash val="solid"/>
                    </a:lnT>
                    <a:lnB w="19050">
                      <a:solidFill>
                        <a:srgbClr val="2DA961"/>
                      </a:solidFill>
                      <a:prstDash val="solid"/>
                    </a:lnB>
                    <a:solidFill>
                      <a:srgbClr val="A2CD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414141"/>
                          </a:solidFill>
                          <a:latin typeface="Caladea"/>
                          <a:cs typeface="Caladea"/>
                        </a:rPr>
                        <a:t>D</a:t>
                      </a:r>
                      <a:endParaRPr sz="2000">
                        <a:latin typeface="Caladea"/>
                        <a:cs typeface="Calade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3EB39"/>
                      </a:solidFill>
                      <a:prstDash val="solid"/>
                    </a:lnL>
                    <a:lnR w="12700">
                      <a:solidFill>
                        <a:srgbClr val="F3EB39"/>
                      </a:solidFill>
                      <a:prstDash val="solid"/>
                    </a:lnR>
                    <a:lnT w="12700">
                      <a:solidFill>
                        <a:srgbClr val="414141"/>
                      </a:solidFill>
                      <a:prstDash val="solid"/>
                    </a:lnT>
                    <a:lnB w="19050">
                      <a:solidFill>
                        <a:srgbClr val="F3EB3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14141"/>
                      </a:solidFill>
                      <a:prstDash val="solid"/>
                    </a:lnL>
                    <a:lnB w="19050">
                      <a:solidFill>
                        <a:srgbClr val="9C2A2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06523" y="1161288"/>
            <a:ext cx="1153795" cy="368935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1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331" y="1161288"/>
            <a:ext cx="1155700" cy="368935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0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051" y="2495169"/>
            <a:ext cx="350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14141"/>
                </a:solidFill>
                <a:latin typeface="Caladea"/>
                <a:cs typeface="Caladea"/>
              </a:rPr>
              <a:t>DR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191" y="1556384"/>
            <a:ext cx="600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14141"/>
                </a:solidFill>
                <a:latin typeface="Caladea"/>
                <a:cs typeface="Caladea"/>
              </a:rPr>
              <a:t>FULL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6807" y="1556384"/>
            <a:ext cx="675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14141"/>
                </a:solidFill>
                <a:latin typeface="Caladea"/>
                <a:cs typeface="Caladea"/>
              </a:rPr>
              <a:t>EMTY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6029" y="1692655"/>
            <a:ext cx="817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PUSH</a:t>
            </a:r>
            <a:r>
              <a:rPr sz="1800" spc="325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A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6029" y="2214498"/>
            <a:ext cx="826769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PUSH</a:t>
            </a:r>
            <a:r>
              <a:rPr sz="1800" spc="315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B</a:t>
            </a:r>
            <a:endParaRPr sz="1800">
              <a:latin typeface="Caladea"/>
              <a:cs typeface="Caladea"/>
            </a:endParaRPr>
          </a:p>
          <a:p>
            <a:pPr marL="12700" marR="5080">
              <a:lnSpc>
                <a:spcPct val="134600"/>
              </a:lnSpc>
              <a:spcBef>
                <a:spcPts val="780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PUSH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C 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PUSH</a:t>
            </a:r>
            <a:r>
              <a:rPr sz="1800" spc="310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00984" y="1161288"/>
            <a:ext cx="1155700" cy="368935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1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6176" y="1161288"/>
            <a:ext cx="1155700" cy="368935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0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9114" y="1556384"/>
            <a:ext cx="1793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0935" algn="l"/>
              </a:tabLst>
            </a:pPr>
            <a:r>
              <a:rPr sz="2000" dirty="0">
                <a:solidFill>
                  <a:srgbClr val="414141"/>
                </a:solidFill>
                <a:latin typeface="Caladea"/>
                <a:cs typeface="Caladea"/>
              </a:rPr>
              <a:t>FULL	</a:t>
            </a:r>
            <a:r>
              <a:rPr sz="2000" spc="-5" dirty="0">
                <a:solidFill>
                  <a:srgbClr val="414141"/>
                </a:solidFill>
                <a:latin typeface="Caladea"/>
                <a:cs typeface="Caladea"/>
              </a:rPr>
              <a:t>EMTY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22234" y="1692655"/>
            <a:ext cx="688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POP</a:t>
            </a:r>
            <a:r>
              <a:rPr sz="1800" spc="320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D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61588" y="2839211"/>
            <a:ext cx="1155700" cy="370840"/>
          </a:xfrm>
          <a:prstGeom prst="rect">
            <a:avLst/>
          </a:prstGeom>
          <a:solidFill>
            <a:srgbClr val="A7A7A7"/>
          </a:solidFill>
          <a:ln w="9144">
            <a:solidFill>
              <a:srgbClr val="41414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10"/>
              </a:spcBef>
            </a:pPr>
            <a:r>
              <a:rPr sz="2000" b="1" dirty="0">
                <a:solidFill>
                  <a:srgbClr val="414141"/>
                </a:solidFill>
                <a:latin typeface="Caladea"/>
                <a:cs typeface="Caladea"/>
              </a:rPr>
              <a:t>D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4051" y="3235274"/>
            <a:ext cx="35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14141"/>
                </a:solidFill>
                <a:latin typeface="Caladea"/>
                <a:cs typeface="Caladea"/>
              </a:rPr>
              <a:t>DR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229" y="165734"/>
            <a:ext cx="2167890" cy="929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25" dirty="0">
                <a:solidFill>
                  <a:srgbClr val="1F1F1F"/>
                </a:solidFill>
                <a:latin typeface="Caladea"/>
                <a:cs typeface="Caladea"/>
              </a:rPr>
              <a:t>MEMORY</a:t>
            </a:r>
            <a:r>
              <a:rPr sz="2400" spc="-5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Caladea"/>
                <a:cs typeface="Caladea"/>
              </a:rPr>
              <a:t>STACK</a:t>
            </a:r>
            <a:endParaRPr sz="2400">
              <a:latin typeface="Caladea"/>
              <a:cs typeface="Caladea"/>
            </a:endParaRPr>
          </a:p>
          <a:p>
            <a:pPr marL="417195" indent="-228600">
              <a:lnSpc>
                <a:spcPct val="100000"/>
              </a:lnSpc>
              <a:spcBef>
                <a:spcPts val="840"/>
              </a:spcBef>
              <a:buClr>
                <a:srgbClr val="D96B68"/>
              </a:buClr>
              <a:buSzPct val="95000"/>
              <a:buFont typeface="Wingdings"/>
              <a:buChar char=""/>
              <a:tabLst>
                <a:tab pos="417830" algn="l"/>
              </a:tabLst>
            </a:pPr>
            <a:r>
              <a:rPr sz="2000" dirty="0">
                <a:solidFill>
                  <a:srgbClr val="1F1F1F"/>
                </a:solidFill>
                <a:latin typeface="Caladea"/>
                <a:cs typeface="Caladea"/>
              </a:rPr>
              <a:t>Push</a:t>
            </a:r>
            <a:r>
              <a:rPr sz="2000" spc="-65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Operation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54050" cy="5143500"/>
          </a:xfrm>
          <a:custGeom>
            <a:avLst/>
            <a:gdLst/>
            <a:ahLst/>
            <a:cxnLst/>
            <a:rect l="l" t="t" r="r" b="b"/>
            <a:pathLst>
              <a:path w="654050" h="5143500">
                <a:moveTo>
                  <a:pt x="653796" y="0"/>
                </a:moveTo>
                <a:lnTo>
                  <a:pt x="0" y="0"/>
                </a:lnTo>
                <a:lnTo>
                  <a:pt x="0" y="5143500"/>
                </a:lnTo>
                <a:lnTo>
                  <a:pt x="653796" y="5143500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1953" y="2337057"/>
            <a:ext cx="3783965" cy="7829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The first item is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stored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at </a:t>
            </a:r>
            <a:r>
              <a:rPr sz="1800" i="1" spc="-5" dirty="0">
                <a:solidFill>
                  <a:srgbClr val="9C2A27"/>
                </a:solidFill>
                <a:latin typeface="Caladea"/>
                <a:cs typeface="Caladea"/>
              </a:rPr>
              <a:t>address</a:t>
            </a:r>
            <a:r>
              <a:rPr sz="1800" i="1" spc="10" dirty="0">
                <a:solidFill>
                  <a:srgbClr val="9C2A27"/>
                </a:solidFill>
                <a:latin typeface="Caladea"/>
                <a:cs typeface="Caladea"/>
              </a:rPr>
              <a:t> </a:t>
            </a:r>
            <a:r>
              <a:rPr sz="1800" i="1" spc="-5" dirty="0">
                <a:solidFill>
                  <a:srgbClr val="9C2A27"/>
                </a:solidFill>
                <a:latin typeface="Caladea"/>
                <a:cs typeface="Caladea"/>
              </a:rPr>
              <a:t>4000</a:t>
            </a:r>
            <a:endParaRPr sz="1800">
              <a:latin typeface="Caladea"/>
              <a:cs typeface="Caladea"/>
            </a:endParaRPr>
          </a:p>
          <a:p>
            <a:pPr marL="339090" indent="-227965">
              <a:lnSpc>
                <a:spcPct val="100000"/>
              </a:lnSpc>
              <a:spcBef>
                <a:spcPts val="740"/>
              </a:spcBef>
              <a:buClr>
                <a:srgbClr val="D96B68"/>
              </a:buClr>
              <a:buSzPct val="95000"/>
              <a:buFont typeface="Wingdings"/>
              <a:buChar char=""/>
              <a:tabLst>
                <a:tab pos="339725" algn="l"/>
              </a:tabLst>
            </a:pPr>
            <a:r>
              <a:rPr sz="2000" spc="-10" dirty="0">
                <a:solidFill>
                  <a:srgbClr val="1F1F1F"/>
                </a:solidFill>
                <a:latin typeface="Caladea"/>
                <a:cs typeface="Caladea"/>
              </a:rPr>
              <a:t>Pop</a:t>
            </a:r>
            <a:r>
              <a:rPr sz="2000" spc="-2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000" spc="-5" dirty="0">
                <a:solidFill>
                  <a:srgbClr val="1F1F1F"/>
                </a:solidFill>
                <a:latin typeface="Caladea"/>
                <a:cs typeface="Caladea"/>
              </a:rPr>
              <a:t>Operation</a:t>
            </a:r>
            <a:endParaRPr sz="200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5983" y="1318260"/>
            <a:ext cx="1971039" cy="8858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2695"/>
              </a:lnSpc>
            </a:pPr>
            <a:r>
              <a:rPr sz="2400" i="1" spc="160" dirty="0">
                <a:latin typeface="Times New Roman"/>
                <a:cs typeface="Times New Roman"/>
              </a:rPr>
              <a:t>SP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Symbol"/>
                <a:cs typeface="Symbol"/>
              </a:rPr>
              <a:t>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160" dirty="0">
                <a:latin typeface="Times New Roman"/>
                <a:cs typeface="Times New Roman"/>
              </a:rPr>
              <a:t>SP</a:t>
            </a:r>
            <a:r>
              <a:rPr sz="2400" i="1" spc="-15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Symbol"/>
                <a:cs typeface="Symbol"/>
              </a:rPr>
              <a:t></a:t>
            </a:r>
            <a:r>
              <a:rPr sz="2400" spc="21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780"/>
              </a:spcBef>
            </a:pPr>
            <a:r>
              <a:rPr sz="2400" i="1" spc="200" dirty="0">
                <a:latin typeface="Times New Roman"/>
                <a:cs typeface="Times New Roman"/>
              </a:rPr>
              <a:t>M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[</a:t>
            </a:r>
            <a:r>
              <a:rPr sz="2400" i="1" spc="160" dirty="0">
                <a:latin typeface="Times New Roman"/>
                <a:cs typeface="Times New Roman"/>
              </a:rPr>
              <a:t>SP</a:t>
            </a:r>
            <a:r>
              <a:rPr sz="2400" spc="160" dirty="0">
                <a:latin typeface="Times New Roman"/>
                <a:cs typeface="Times New Roman"/>
              </a:rPr>
              <a:t>]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240" dirty="0">
                <a:latin typeface="Symbol"/>
                <a:cs typeface="Symbol"/>
              </a:rPr>
              <a:t>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DR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983" y="3410711"/>
            <a:ext cx="2106295" cy="8794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895"/>
              </a:lnSpc>
            </a:pPr>
            <a:r>
              <a:rPr sz="2550" i="1" spc="200" dirty="0">
                <a:latin typeface="Times New Roman"/>
                <a:cs typeface="Times New Roman"/>
              </a:rPr>
              <a:t>DR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275" dirty="0">
                <a:latin typeface="Symbol"/>
                <a:cs typeface="Symbol"/>
              </a:rPr>
              <a:t></a:t>
            </a:r>
            <a:r>
              <a:rPr sz="2550" spc="30" dirty="0">
                <a:latin typeface="Times New Roman"/>
                <a:cs typeface="Times New Roman"/>
              </a:rPr>
              <a:t> </a:t>
            </a:r>
            <a:r>
              <a:rPr sz="2550" i="1" spc="235" dirty="0">
                <a:latin typeface="Times New Roman"/>
                <a:cs typeface="Times New Roman"/>
              </a:rPr>
              <a:t>M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170" dirty="0">
                <a:latin typeface="Times New Roman"/>
                <a:cs typeface="Times New Roman"/>
              </a:rPr>
              <a:t>[</a:t>
            </a:r>
            <a:r>
              <a:rPr sz="2550" i="1" spc="170" dirty="0">
                <a:latin typeface="Times New Roman"/>
                <a:cs typeface="Times New Roman"/>
              </a:rPr>
              <a:t>SP</a:t>
            </a:r>
            <a:r>
              <a:rPr sz="2550" spc="170" dirty="0">
                <a:latin typeface="Times New Roman"/>
                <a:cs typeface="Times New Roman"/>
              </a:rPr>
              <a:t>]</a:t>
            </a:r>
            <a:endParaRPr sz="2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825"/>
              </a:spcBef>
            </a:pPr>
            <a:r>
              <a:rPr sz="2550" i="1" spc="170" dirty="0">
                <a:latin typeface="Times New Roman"/>
                <a:cs typeface="Times New Roman"/>
              </a:rPr>
              <a:t>SP</a:t>
            </a:r>
            <a:r>
              <a:rPr sz="2550" i="1" spc="-60" dirty="0">
                <a:latin typeface="Times New Roman"/>
                <a:cs typeface="Times New Roman"/>
              </a:rPr>
              <a:t> </a:t>
            </a:r>
            <a:r>
              <a:rPr sz="2550" spc="275" dirty="0">
                <a:latin typeface="Symbol"/>
                <a:cs typeface="Symbol"/>
              </a:rPr>
              <a:t>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spc="170" dirty="0">
                <a:latin typeface="Times New Roman"/>
                <a:cs typeface="Times New Roman"/>
              </a:rPr>
              <a:t>SP</a:t>
            </a:r>
            <a:r>
              <a:rPr sz="2550" i="1" spc="-135" dirty="0">
                <a:latin typeface="Times New Roman"/>
                <a:cs typeface="Times New Roman"/>
              </a:rPr>
              <a:t> </a:t>
            </a:r>
            <a:r>
              <a:rPr sz="2550" spc="155" dirty="0">
                <a:latin typeface="Symbol"/>
                <a:cs typeface="Symbol"/>
              </a:rPr>
              <a:t></a:t>
            </a:r>
            <a:r>
              <a:rPr sz="2550" spc="-360" dirty="0">
                <a:latin typeface="Times New Roman"/>
                <a:cs typeface="Times New Roman"/>
              </a:rPr>
              <a:t> </a:t>
            </a:r>
            <a:r>
              <a:rPr sz="2550" spc="1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1264" y="632459"/>
            <a:ext cx="3526790" cy="4261485"/>
          </a:xfrm>
          <a:custGeom>
            <a:avLst/>
            <a:gdLst/>
            <a:ahLst/>
            <a:cxnLst/>
            <a:rect l="l" t="t" r="r" b="b"/>
            <a:pathLst>
              <a:path w="3526790" h="4261485">
                <a:moveTo>
                  <a:pt x="3526536" y="0"/>
                </a:moveTo>
                <a:lnTo>
                  <a:pt x="0" y="0"/>
                </a:lnTo>
                <a:lnTo>
                  <a:pt x="0" y="4261104"/>
                </a:lnTo>
                <a:lnTo>
                  <a:pt x="3526536" y="4261104"/>
                </a:lnTo>
                <a:lnTo>
                  <a:pt x="3526536" y="0"/>
                </a:lnTo>
                <a:close/>
              </a:path>
            </a:pathLst>
          </a:custGeom>
          <a:solidFill>
            <a:srgbClr val="FFCC9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9546" y="1017958"/>
            <a:ext cx="1344930" cy="7385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89560" marR="294640" indent="138430">
              <a:lnSpc>
                <a:spcPct val="101899"/>
              </a:lnSpc>
              <a:spcBef>
                <a:spcPts val="605"/>
              </a:spcBef>
            </a:pPr>
            <a:r>
              <a:rPr sz="950" b="1" spc="-20" dirty="0">
                <a:latin typeface="Arial"/>
                <a:cs typeface="Arial"/>
              </a:rPr>
              <a:t>Program  </a:t>
            </a:r>
            <a:r>
              <a:rPr sz="950" b="1" spc="-15" dirty="0">
                <a:latin typeface="Arial"/>
                <a:cs typeface="Arial"/>
              </a:rPr>
              <a:t>(instructions)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9546" y="1755905"/>
            <a:ext cx="1344930" cy="73850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54330" marR="354965" indent="183515">
              <a:lnSpc>
                <a:spcPct val="101899"/>
              </a:lnSpc>
              <a:spcBef>
                <a:spcPts val="605"/>
              </a:spcBef>
            </a:pPr>
            <a:r>
              <a:rPr sz="950" b="1" spc="5" dirty="0">
                <a:latin typeface="Arial"/>
                <a:cs typeface="Arial"/>
              </a:rPr>
              <a:t>Data  </a:t>
            </a:r>
            <a:r>
              <a:rPr sz="950" b="1" dirty="0">
                <a:latin typeface="Arial"/>
                <a:cs typeface="Arial"/>
              </a:rPr>
              <a:t>(operands)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8593" y="2492886"/>
            <a:ext cx="1346835" cy="617220"/>
            <a:chOff x="7178593" y="2492886"/>
            <a:chExt cx="1346835" cy="617220"/>
          </a:xfrm>
        </p:grpSpPr>
        <p:sp>
          <p:nvSpPr>
            <p:cNvPr id="11" name="object 11"/>
            <p:cNvSpPr/>
            <p:nvPr/>
          </p:nvSpPr>
          <p:spPr>
            <a:xfrm>
              <a:off x="7179546" y="2493839"/>
              <a:ext cx="1344930" cy="615315"/>
            </a:xfrm>
            <a:custGeom>
              <a:avLst/>
              <a:gdLst/>
              <a:ahLst/>
              <a:cxnLst/>
              <a:rect l="l" t="t" r="r" b="b"/>
              <a:pathLst>
                <a:path w="1344929" h="615314">
                  <a:moveTo>
                    <a:pt x="1344771" y="0"/>
                  </a:moveTo>
                  <a:lnTo>
                    <a:pt x="0" y="0"/>
                  </a:lnTo>
                  <a:lnTo>
                    <a:pt x="0" y="614844"/>
                  </a:lnTo>
                  <a:lnTo>
                    <a:pt x="1344771" y="614844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9546" y="2493839"/>
              <a:ext cx="1344930" cy="615315"/>
            </a:xfrm>
            <a:custGeom>
              <a:avLst/>
              <a:gdLst/>
              <a:ahLst/>
              <a:cxnLst/>
              <a:rect l="l" t="t" r="r" b="b"/>
              <a:pathLst>
                <a:path w="1344929" h="615314">
                  <a:moveTo>
                    <a:pt x="0" y="614844"/>
                  </a:moveTo>
                  <a:lnTo>
                    <a:pt x="1344771" y="614844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6148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92070" y="2702611"/>
            <a:ext cx="3282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950" b="1" spc="-15" dirty="0">
                <a:latin typeface="Arial"/>
                <a:cs typeface="Arial"/>
              </a:rPr>
              <a:t>Stack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72539" y="3107751"/>
            <a:ext cx="2752725" cy="924560"/>
            <a:chOff x="5772539" y="3107751"/>
            <a:chExt cx="2752725" cy="924560"/>
          </a:xfrm>
        </p:grpSpPr>
        <p:sp>
          <p:nvSpPr>
            <p:cNvPr id="15" name="object 15"/>
            <p:cNvSpPr/>
            <p:nvPr/>
          </p:nvSpPr>
          <p:spPr>
            <a:xfrm>
              <a:off x="7179546" y="3108704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1344771" y="0"/>
                  </a:moveTo>
                  <a:lnTo>
                    <a:pt x="0" y="0"/>
                  </a:lnTo>
                  <a:lnTo>
                    <a:pt x="0" y="184619"/>
                  </a:lnTo>
                  <a:lnTo>
                    <a:pt x="1344771" y="184619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9546" y="3108704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0" y="184619"/>
                  </a:moveTo>
                  <a:lnTo>
                    <a:pt x="1344771" y="184619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184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9546" y="3846815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1344771" y="0"/>
                  </a:moveTo>
                  <a:lnTo>
                    <a:pt x="0" y="0"/>
                  </a:lnTo>
                  <a:lnTo>
                    <a:pt x="0" y="184456"/>
                  </a:lnTo>
                  <a:lnTo>
                    <a:pt x="1344771" y="184456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9546" y="3846815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0" y="184456"/>
                  </a:moveTo>
                  <a:lnTo>
                    <a:pt x="1344771" y="184456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18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9546" y="3662215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1344771" y="0"/>
                  </a:moveTo>
                  <a:lnTo>
                    <a:pt x="0" y="0"/>
                  </a:lnTo>
                  <a:lnTo>
                    <a:pt x="0" y="184619"/>
                  </a:lnTo>
                  <a:lnTo>
                    <a:pt x="1344771" y="184619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9546" y="3662215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0" y="184619"/>
                  </a:moveTo>
                  <a:lnTo>
                    <a:pt x="1344771" y="184619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1846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9546" y="3477807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1344771" y="0"/>
                  </a:moveTo>
                  <a:lnTo>
                    <a:pt x="0" y="0"/>
                  </a:lnTo>
                  <a:lnTo>
                    <a:pt x="0" y="184456"/>
                  </a:lnTo>
                  <a:lnTo>
                    <a:pt x="1344771" y="184456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9546" y="3477807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0" y="184456"/>
                  </a:moveTo>
                  <a:lnTo>
                    <a:pt x="1344771" y="184456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18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9546" y="3293310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1344771" y="0"/>
                  </a:moveTo>
                  <a:lnTo>
                    <a:pt x="0" y="0"/>
                  </a:lnTo>
                  <a:lnTo>
                    <a:pt x="0" y="184449"/>
                  </a:lnTo>
                  <a:lnTo>
                    <a:pt x="1344771" y="184449"/>
                  </a:lnTo>
                  <a:lnTo>
                    <a:pt x="13447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9546" y="3293310"/>
              <a:ext cx="1344930" cy="184785"/>
            </a:xfrm>
            <a:custGeom>
              <a:avLst/>
              <a:gdLst/>
              <a:ahLst/>
              <a:cxnLst/>
              <a:rect l="l" t="t" r="r" b="b"/>
              <a:pathLst>
                <a:path w="1344929" h="184785">
                  <a:moveTo>
                    <a:pt x="0" y="184449"/>
                  </a:moveTo>
                  <a:lnTo>
                    <a:pt x="1344771" y="184449"/>
                  </a:lnTo>
                  <a:lnTo>
                    <a:pt x="1344771" y="0"/>
                  </a:lnTo>
                  <a:lnTo>
                    <a:pt x="0" y="0"/>
                  </a:lnTo>
                  <a:lnTo>
                    <a:pt x="0" y="184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73492" y="3293310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5">
                  <a:moveTo>
                    <a:pt x="672399" y="0"/>
                  </a:moveTo>
                  <a:lnTo>
                    <a:pt x="0" y="0"/>
                  </a:lnTo>
                  <a:lnTo>
                    <a:pt x="0" y="184449"/>
                  </a:lnTo>
                  <a:lnTo>
                    <a:pt x="672399" y="184449"/>
                  </a:lnTo>
                  <a:lnTo>
                    <a:pt x="67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3492" y="3293310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5">
                  <a:moveTo>
                    <a:pt x="0" y="184449"/>
                  </a:moveTo>
                  <a:lnTo>
                    <a:pt x="672399" y="184449"/>
                  </a:lnTo>
                  <a:lnTo>
                    <a:pt x="672399" y="0"/>
                  </a:lnTo>
                  <a:lnTo>
                    <a:pt x="0" y="0"/>
                  </a:lnTo>
                  <a:lnTo>
                    <a:pt x="0" y="18444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73491" y="3293310"/>
            <a:ext cx="672465" cy="1847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950" b="1" spc="-25" dirty="0">
                <a:latin typeface="Arial"/>
                <a:cs typeface="Arial"/>
              </a:rPr>
              <a:t>SP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72539" y="1078440"/>
            <a:ext cx="674370" cy="186690"/>
            <a:chOff x="5772539" y="1078440"/>
            <a:chExt cx="674370" cy="186690"/>
          </a:xfrm>
        </p:grpSpPr>
        <p:sp>
          <p:nvSpPr>
            <p:cNvPr id="29" name="object 29"/>
            <p:cNvSpPr/>
            <p:nvPr/>
          </p:nvSpPr>
          <p:spPr>
            <a:xfrm>
              <a:off x="5773491" y="1079393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4">
                  <a:moveTo>
                    <a:pt x="672399" y="0"/>
                  </a:moveTo>
                  <a:lnTo>
                    <a:pt x="0" y="0"/>
                  </a:lnTo>
                  <a:lnTo>
                    <a:pt x="0" y="184456"/>
                  </a:lnTo>
                  <a:lnTo>
                    <a:pt x="672399" y="184456"/>
                  </a:lnTo>
                  <a:lnTo>
                    <a:pt x="67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73491" y="1079393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4">
                  <a:moveTo>
                    <a:pt x="0" y="184456"/>
                  </a:moveTo>
                  <a:lnTo>
                    <a:pt x="672399" y="184456"/>
                  </a:lnTo>
                  <a:lnTo>
                    <a:pt x="672399" y="0"/>
                  </a:lnTo>
                  <a:lnTo>
                    <a:pt x="0" y="0"/>
                  </a:lnTo>
                  <a:lnTo>
                    <a:pt x="0" y="18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73491" y="1079393"/>
            <a:ext cx="672465" cy="1847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950" b="1" spc="-10" dirty="0">
                <a:latin typeface="Arial"/>
                <a:cs typeface="Arial"/>
              </a:rPr>
              <a:t>PC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2539" y="1816456"/>
            <a:ext cx="674370" cy="186690"/>
            <a:chOff x="5772539" y="1816456"/>
            <a:chExt cx="674370" cy="186690"/>
          </a:xfrm>
        </p:grpSpPr>
        <p:sp>
          <p:nvSpPr>
            <p:cNvPr id="33" name="object 33"/>
            <p:cNvSpPr/>
            <p:nvPr/>
          </p:nvSpPr>
          <p:spPr>
            <a:xfrm>
              <a:off x="5773492" y="1817409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5">
                  <a:moveTo>
                    <a:pt x="672399" y="0"/>
                  </a:moveTo>
                  <a:lnTo>
                    <a:pt x="0" y="0"/>
                  </a:lnTo>
                  <a:lnTo>
                    <a:pt x="0" y="184456"/>
                  </a:lnTo>
                  <a:lnTo>
                    <a:pt x="672399" y="184456"/>
                  </a:lnTo>
                  <a:lnTo>
                    <a:pt x="67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73492" y="1817409"/>
              <a:ext cx="672465" cy="184785"/>
            </a:xfrm>
            <a:custGeom>
              <a:avLst/>
              <a:gdLst/>
              <a:ahLst/>
              <a:cxnLst/>
              <a:rect l="l" t="t" r="r" b="b"/>
              <a:pathLst>
                <a:path w="672464" h="184785">
                  <a:moveTo>
                    <a:pt x="0" y="184456"/>
                  </a:moveTo>
                  <a:lnTo>
                    <a:pt x="672399" y="184456"/>
                  </a:lnTo>
                  <a:lnTo>
                    <a:pt x="672399" y="0"/>
                  </a:lnTo>
                  <a:lnTo>
                    <a:pt x="0" y="0"/>
                  </a:lnTo>
                  <a:lnTo>
                    <a:pt x="0" y="184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73491" y="1817409"/>
            <a:ext cx="672465" cy="1847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950" b="1" spc="-55" dirty="0">
                <a:latin typeface="Arial"/>
                <a:cs typeface="Arial"/>
              </a:rPr>
              <a:t>AR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9546" y="4523177"/>
            <a:ext cx="1344930" cy="184785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950" b="1" spc="-20" dirty="0">
                <a:latin typeface="Arial"/>
                <a:cs typeface="Arial"/>
              </a:rPr>
              <a:t>DR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44952" y="832365"/>
            <a:ext cx="2283460" cy="2573655"/>
            <a:chOff x="6444952" y="832365"/>
            <a:chExt cx="2283460" cy="2573655"/>
          </a:xfrm>
        </p:grpSpPr>
        <p:sp>
          <p:nvSpPr>
            <p:cNvPr id="38" name="object 38"/>
            <p:cNvSpPr/>
            <p:nvPr/>
          </p:nvSpPr>
          <p:spPr>
            <a:xfrm>
              <a:off x="7141108" y="3366319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0"/>
                  </a:moveTo>
                  <a:lnTo>
                    <a:pt x="0" y="38512"/>
                  </a:lnTo>
                  <a:lnTo>
                    <a:pt x="38437" y="19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5905" y="3366319"/>
              <a:ext cx="734060" cy="38735"/>
            </a:xfrm>
            <a:custGeom>
              <a:avLst/>
              <a:gdLst/>
              <a:ahLst/>
              <a:cxnLst/>
              <a:rect l="l" t="t" r="r" b="b"/>
              <a:pathLst>
                <a:path w="734059" h="38735">
                  <a:moveTo>
                    <a:pt x="695203" y="0"/>
                  </a:moveTo>
                  <a:lnTo>
                    <a:pt x="695203" y="38512"/>
                  </a:lnTo>
                  <a:lnTo>
                    <a:pt x="733641" y="19665"/>
                  </a:lnTo>
                  <a:lnTo>
                    <a:pt x="695203" y="0"/>
                  </a:lnTo>
                  <a:close/>
                </a:path>
                <a:path w="734059" h="38735">
                  <a:moveTo>
                    <a:pt x="695203" y="19665"/>
                  </a:moveTo>
                  <a:lnTo>
                    <a:pt x="0" y="19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41108" y="1890357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0" y="0"/>
                  </a:moveTo>
                  <a:lnTo>
                    <a:pt x="0" y="38512"/>
                  </a:lnTo>
                  <a:lnTo>
                    <a:pt x="38437" y="19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45904" y="1890357"/>
              <a:ext cx="734060" cy="38735"/>
            </a:xfrm>
            <a:custGeom>
              <a:avLst/>
              <a:gdLst/>
              <a:ahLst/>
              <a:cxnLst/>
              <a:rect l="l" t="t" r="r" b="b"/>
              <a:pathLst>
                <a:path w="734059" h="38735">
                  <a:moveTo>
                    <a:pt x="695203" y="0"/>
                  </a:moveTo>
                  <a:lnTo>
                    <a:pt x="695203" y="38512"/>
                  </a:lnTo>
                  <a:lnTo>
                    <a:pt x="733641" y="19665"/>
                  </a:lnTo>
                  <a:lnTo>
                    <a:pt x="695203" y="0"/>
                  </a:lnTo>
                  <a:close/>
                </a:path>
                <a:path w="734059" h="38735">
                  <a:moveTo>
                    <a:pt x="695203" y="19665"/>
                  </a:moveTo>
                  <a:lnTo>
                    <a:pt x="0" y="19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41108" y="115234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0" y="0"/>
                  </a:moveTo>
                  <a:lnTo>
                    <a:pt x="0" y="38580"/>
                  </a:lnTo>
                  <a:lnTo>
                    <a:pt x="38437" y="19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5904" y="1152341"/>
              <a:ext cx="734060" cy="38735"/>
            </a:xfrm>
            <a:custGeom>
              <a:avLst/>
              <a:gdLst/>
              <a:ahLst/>
              <a:cxnLst/>
              <a:rect l="l" t="t" r="r" b="b"/>
              <a:pathLst>
                <a:path w="734059" h="38734">
                  <a:moveTo>
                    <a:pt x="695203" y="0"/>
                  </a:moveTo>
                  <a:lnTo>
                    <a:pt x="695203" y="38580"/>
                  </a:lnTo>
                  <a:lnTo>
                    <a:pt x="733641" y="19734"/>
                  </a:lnTo>
                  <a:lnTo>
                    <a:pt x="695203" y="0"/>
                  </a:lnTo>
                  <a:close/>
                </a:path>
                <a:path w="734059" h="38734">
                  <a:moveTo>
                    <a:pt x="695203" y="19734"/>
                  </a:moveTo>
                  <a:lnTo>
                    <a:pt x="0" y="197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33" y="97924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301" y="0"/>
                  </a:moveTo>
                  <a:lnTo>
                    <a:pt x="0" y="0"/>
                  </a:lnTo>
                  <a:lnTo>
                    <a:pt x="18743" y="38648"/>
                  </a:lnTo>
                  <a:lnTo>
                    <a:pt x="38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33" y="833317"/>
              <a:ext cx="38735" cy="184785"/>
            </a:xfrm>
            <a:custGeom>
              <a:avLst/>
              <a:gdLst/>
              <a:ahLst/>
              <a:cxnLst/>
              <a:rect l="l" t="t" r="r" b="b"/>
              <a:pathLst>
                <a:path w="38734" h="184784">
                  <a:moveTo>
                    <a:pt x="38301" y="145923"/>
                  </a:moveTo>
                  <a:lnTo>
                    <a:pt x="0" y="145923"/>
                  </a:lnTo>
                  <a:lnTo>
                    <a:pt x="18743" y="184572"/>
                  </a:lnTo>
                  <a:lnTo>
                    <a:pt x="38301" y="145923"/>
                  </a:lnTo>
                  <a:close/>
                </a:path>
                <a:path w="38734" h="184784">
                  <a:moveTo>
                    <a:pt x="18743" y="145923"/>
                  </a:moveTo>
                  <a:lnTo>
                    <a:pt x="187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576812" y="1000355"/>
            <a:ext cx="3060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15" dirty="0">
                <a:latin typeface="Arial"/>
                <a:cs typeface="Arial"/>
              </a:rPr>
              <a:t>1000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89850" y="1738371"/>
            <a:ext cx="3060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15" dirty="0">
                <a:latin typeface="Arial"/>
                <a:cs typeface="Arial"/>
              </a:rPr>
              <a:t>2000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89850" y="2476318"/>
            <a:ext cx="3060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15" dirty="0">
                <a:latin typeface="Arial"/>
                <a:cs typeface="Arial"/>
              </a:rPr>
              <a:t>3000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89850" y="3066686"/>
            <a:ext cx="308610" cy="953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b="1" spc="15" dirty="0">
                <a:latin typeface="Arial"/>
                <a:cs typeface="Arial"/>
              </a:rPr>
              <a:t>3997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950" b="1" spc="15" dirty="0">
                <a:latin typeface="Arial"/>
                <a:cs typeface="Arial"/>
              </a:rPr>
              <a:t>3998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50" b="1" spc="15" dirty="0">
                <a:latin typeface="Arial"/>
                <a:cs typeface="Arial"/>
              </a:rPr>
              <a:t>3999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50" b="1" spc="15" dirty="0">
                <a:latin typeface="Arial"/>
                <a:cs typeface="Arial"/>
              </a:rPr>
              <a:t>4000</a:t>
            </a:r>
            <a:endParaRPr sz="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310"/>
              </a:spcBef>
            </a:pPr>
            <a:r>
              <a:rPr sz="950" b="1" spc="15" dirty="0">
                <a:latin typeface="Arial"/>
                <a:cs typeface="Arial"/>
              </a:rPr>
              <a:t>4001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65234" y="670679"/>
            <a:ext cx="49149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0" dirty="0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52240" y="815783"/>
            <a:ext cx="7251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20" dirty="0">
                <a:latin typeface="Arial"/>
                <a:cs typeface="Arial"/>
              </a:rPr>
              <a:t>Memory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30" dirty="0">
                <a:latin typeface="Arial"/>
                <a:cs typeface="Arial"/>
              </a:rPr>
              <a:t>unit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18226" y="3832097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1016000" y="0"/>
                </a:lnTo>
                <a:lnTo>
                  <a:pt x="1016000" y="114299"/>
                </a:lnTo>
                <a:lnTo>
                  <a:pt x="1270000" y="114299"/>
                </a:lnTo>
                <a:lnTo>
                  <a:pt x="1270000" y="76199"/>
                </a:lnTo>
                <a:lnTo>
                  <a:pt x="1524000" y="152399"/>
                </a:lnTo>
                <a:lnTo>
                  <a:pt x="1270000" y="228599"/>
                </a:lnTo>
                <a:lnTo>
                  <a:pt x="1270000" y="190499"/>
                </a:lnTo>
                <a:lnTo>
                  <a:pt x="1016000" y="190499"/>
                </a:lnTo>
                <a:lnTo>
                  <a:pt x="1016000" y="304799"/>
                </a:lnTo>
                <a:lnTo>
                  <a:pt x="0" y="304799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697728" y="3852164"/>
            <a:ext cx="760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14141"/>
                </a:solidFill>
                <a:latin typeface="Carlito"/>
                <a:cs typeface="Carlito"/>
              </a:rPr>
              <a:t>Start</a:t>
            </a:r>
            <a:r>
              <a:rPr sz="1400" spc="-60" dirty="0">
                <a:solidFill>
                  <a:srgbClr val="414141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rlito"/>
                <a:cs typeface="Carlito"/>
              </a:rPr>
              <a:t>Here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37347" y="3130295"/>
            <a:ext cx="257810" cy="562610"/>
            <a:chOff x="7737347" y="3130295"/>
            <a:chExt cx="257810" cy="562610"/>
          </a:xfrm>
        </p:grpSpPr>
        <p:sp>
          <p:nvSpPr>
            <p:cNvPr id="55" name="object 55"/>
            <p:cNvSpPr/>
            <p:nvPr/>
          </p:nvSpPr>
          <p:spPr>
            <a:xfrm>
              <a:off x="7751825" y="314477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9C2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51825" y="314477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229" y="292734"/>
            <a:ext cx="400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RPN </a:t>
            </a:r>
            <a:r>
              <a:rPr sz="2400" spc="-20" dirty="0">
                <a:solidFill>
                  <a:srgbClr val="1F1F1F"/>
                </a:solidFill>
                <a:latin typeface="Caladea"/>
                <a:cs typeface="Caladea"/>
              </a:rPr>
              <a:t>(Reverse </a:t>
            </a:r>
            <a:r>
              <a:rPr sz="2400" spc="-10" dirty="0">
                <a:solidFill>
                  <a:srgbClr val="1F1F1F"/>
                </a:solidFill>
                <a:latin typeface="Caladea"/>
                <a:cs typeface="Caladea"/>
              </a:rPr>
              <a:t>Polish</a:t>
            </a:r>
            <a:r>
              <a:rPr sz="2400" spc="20" dirty="0">
                <a:solidFill>
                  <a:srgbClr val="1F1F1F"/>
                </a:solidFill>
                <a:latin typeface="Caladea"/>
                <a:cs typeface="Caladea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Caladea"/>
                <a:cs typeface="Caladea"/>
              </a:rPr>
              <a:t>Notation)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54050" cy="5143500"/>
          </a:xfrm>
          <a:custGeom>
            <a:avLst/>
            <a:gdLst/>
            <a:ahLst/>
            <a:cxnLst/>
            <a:rect l="l" t="t" r="r" b="b"/>
            <a:pathLst>
              <a:path w="654050" h="5143500">
                <a:moveTo>
                  <a:pt x="653796" y="0"/>
                </a:moveTo>
                <a:lnTo>
                  <a:pt x="0" y="0"/>
                </a:lnTo>
                <a:lnTo>
                  <a:pt x="0" y="5143500"/>
                </a:lnTo>
                <a:lnTo>
                  <a:pt x="653796" y="5143500"/>
                </a:lnTo>
                <a:lnTo>
                  <a:pt x="653796" y="0"/>
                </a:lnTo>
                <a:close/>
              </a:path>
            </a:pathLst>
          </a:custGeom>
          <a:solidFill>
            <a:srgbClr val="1B3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4804" y="766064"/>
            <a:ext cx="57638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E6292E"/>
              </a:buClr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The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common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mathematical method of writing arithmetic 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expressions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imposes difficulties when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evaluated </a:t>
            </a:r>
            <a:r>
              <a:rPr sz="1800" spc="-15" dirty="0">
                <a:solidFill>
                  <a:srgbClr val="414141"/>
                </a:solidFill>
                <a:latin typeface="Caladea"/>
                <a:cs typeface="Caladea"/>
              </a:rPr>
              <a:t>by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a 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computer</a:t>
            </a:r>
            <a:endParaRPr sz="1800">
              <a:latin typeface="Caladea"/>
              <a:cs typeface="Caladea"/>
            </a:endParaRPr>
          </a:p>
          <a:p>
            <a:pPr marL="12700" marR="593725">
              <a:lnSpc>
                <a:spcPct val="100000"/>
              </a:lnSpc>
              <a:buClr>
                <a:srgbClr val="E6292E"/>
              </a:buClr>
              <a:buSzPct val="94444"/>
              <a:buFont typeface="Wingdings"/>
              <a:buChar char=""/>
              <a:tabLst>
                <a:tab pos="217170" algn="l"/>
              </a:tabLst>
            </a:pP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A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stack organization is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very </a:t>
            </a:r>
            <a:r>
              <a:rPr sz="1800" spc="-15" dirty="0">
                <a:solidFill>
                  <a:srgbClr val="414141"/>
                </a:solidFill>
                <a:latin typeface="Caladea"/>
                <a:cs typeface="Caladea"/>
              </a:rPr>
              <a:t>effective for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evaluating 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arithmetic</a:t>
            </a:r>
            <a:r>
              <a:rPr sz="1800" spc="-20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spc="-10" dirty="0">
                <a:solidFill>
                  <a:srgbClr val="414141"/>
                </a:solidFill>
                <a:latin typeface="Caladea"/>
                <a:cs typeface="Caladea"/>
              </a:rPr>
              <a:t>expressions</a:t>
            </a:r>
            <a:endParaRPr sz="1800">
              <a:latin typeface="Caladea"/>
              <a:cs typeface="Caladea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A * B + C * D </a:t>
            </a:r>
            <a:r>
              <a:rPr sz="1800" dirty="0">
                <a:solidFill>
                  <a:srgbClr val="414141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AB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CD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</a:t>
            </a:r>
            <a:r>
              <a:rPr sz="1800" spc="-25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+</a:t>
            </a:r>
            <a:endParaRPr sz="1800">
              <a:latin typeface="Caladea"/>
              <a:cs typeface="Calade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( 3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4 ) + ( 5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6 ) </a:t>
            </a:r>
            <a:r>
              <a:rPr sz="1800" dirty="0">
                <a:solidFill>
                  <a:srgbClr val="414141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34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56 </a:t>
            </a:r>
            <a:r>
              <a:rPr sz="1800" dirty="0">
                <a:solidFill>
                  <a:srgbClr val="414141"/>
                </a:solidFill>
                <a:latin typeface="Caladea"/>
                <a:cs typeface="Caladea"/>
              </a:rPr>
              <a:t>*</a:t>
            </a:r>
            <a:r>
              <a:rPr sz="1800" spc="70" dirty="0">
                <a:solidFill>
                  <a:srgbClr val="414141"/>
                </a:solidFill>
                <a:latin typeface="Caladea"/>
                <a:cs typeface="Caladea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Caladea"/>
                <a:cs typeface="Caladea"/>
              </a:rPr>
              <a:t>+</a:t>
            </a:r>
            <a:endParaRPr sz="1800">
              <a:latin typeface="Caladea"/>
              <a:cs typeface="Calade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9592" y="2942844"/>
            <a:ext cx="6212205" cy="1900555"/>
            <a:chOff x="2069592" y="2942844"/>
            <a:chExt cx="6212205" cy="1900555"/>
          </a:xfrm>
        </p:grpSpPr>
        <p:sp>
          <p:nvSpPr>
            <p:cNvPr id="6" name="object 6"/>
            <p:cNvSpPr/>
            <p:nvPr/>
          </p:nvSpPr>
          <p:spPr>
            <a:xfrm>
              <a:off x="2069592" y="2942844"/>
              <a:ext cx="6212205" cy="1900555"/>
            </a:xfrm>
            <a:custGeom>
              <a:avLst/>
              <a:gdLst/>
              <a:ahLst/>
              <a:cxnLst/>
              <a:rect l="l" t="t" r="r" b="b"/>
              <a:pathLst>
                <a:path w="6212205" h="1900554">
                  <a:moveTo>
                    <a:pt x="6211824" y="0"/>
                  </a:moveTo>
                  <a:lnTo>
                    <a:pt x="0" y="0"/>
                  </a:lnTo>
                  <a:lnTo>
                    <a:pt x="0" y="1900427"/>
                  </a:lnTo>
                  <a:lnTo>
                    <a:pt x="6211824" y="1900427"/>
                  </a:lnTo>
                  <a:lnTo>
                    <a:pt x="6211824" y="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1696" y="4297313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892"/>
                  </a:lnTo>
                  <a:lnTo>
                    <a:pt x="47365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73539" y="4297313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5" h="53339">
                  <a:moveTo>
                    <a:pt x="138157" y="0"/>
                  </a:moveTo>
                  <a:lnTo>
                    <a:pt x="138157" y="52892"/>
                  </a:lnTo>
                  <a:lnTo>
                    <a:pt x="185522" y="27008"/>
                  </a:lnTo>
                  <a:lnTo>
                    <a:pt x="138157" y="0"/>
                  </a:lnTo>
                  <a:close/>
                </a:path>
                <a:path w="186055" h="53339">
                  <a:moveTo>
                    <a:pt x="138157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57967" y="3141023"/>
          <a:ext cx="554990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625620" y="3620563"/>
            <a:ext cx="188595" cy="55880"/>
            <a:chOff x="5625620" y="3620563"/>
            <a:chExt cx="188595" cy="55880"/>
          </a:xfrm>
        </p:grpSpPr>
        <p:sp>
          <p:nvSpPr>
            <p:cNvPr id="11" name="object 11"/>
            <p:cNvSpPr/>
            <p:nvPr/>
          </p:nvSpPr>
          <p:spPr>
            <a:xfrm>
              <a:off x="5765063" y="3621833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873"/>
                  </a:lnTo>
                  <a:lnTo>
                    <a:pt x="47373" y="2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6890" y="3621833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4" h="53339">
                  <a:moveTo>
                    <a:pt x="138173" y="0"/>
                  </a:moveTo>
                  <a:lnTo>
                    <a:pt x="138173" y="52873"/>
                  </a:lnTo>
                  <a:lnTo>
                    <a:pt x="185546" y="26999"/>
                  </a:lnTo>
                  <a:lnTo>
                    <a:pt x="138173" y="0"/>
                  </a:lnTo>
                  <a:close/>
                </a:path>
                <a:path w="186054" h="53339">
                  <a:moveTo>
                    <a:pt x="138173" y="26999"/>
                  </a:moveTo>
                  <a:lnTo>
                    <a:pt x="0" y="269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11342" y="3141023"/>
          <a:ext cx="554355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402295" y="4296043"/>
            <a:ext cx="188595" cy="55880"/>
            <a:chOff x="7402295" y="4296043"/>
            <a:chExt cx="188595" cy="55880"/>
          </a:xfrm>
        </p:grpSpPr>
        <p:sp>
          <p:nvSpPr>
            <p:cNvPr id="15" name="object 15"/>
            <p:cNvSpPr/>
            <p:nvPr/>
          </p:nvSpPr>
          <p:spPr>
            <a:xfrm>
              <a:off x="7541738" y="4297313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892"/>
                  </a:lnTo>
                  <a:lnTo>
                    <a:pt x="47373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3565" y="4297313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4" h="53339">
                  <a:moveTo>
                    <a:pt x="138173" y="0"/>
                  </a:moveTo>
                  <a:lnTo>
                    <a:pt x="138173" y="52892"/>
                  </a:lnTo>
                  <a:lnTo>
                    <a:pt x="185546" y="27008"/>
                  </a:lnTo>
                  <a:lnTo>
                    <a:pt x="138173" y="0"/>
                  </a:lnTo>
                  <a:close/>
                </a:path>
                <a:path w="186054" h="53339">
                  <a:moveTo>
                    <a:pt x="138173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588018" y="3141023"/>
          <a:ext cx="554355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42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6513958" y="3958167"/>
            <a:ext cx="188595" cy="55880"/>
            <a:chOff x="6513958" y="3958167"/>
            <a:chExt cx="188595" cy="55880"/>
          </a:xfrm>
        </p:grpSpPr>
        <p:sp>
          <p:nvSpPr>
            <p:cNvPr id="19" name="object 19"/>
            <p:cNvSpPr/>
            <p:nvPr/>
          </p:nvSpPr>
          <p:spPr>
            <a:xfrm>
              <a:off x="6653401" y="3959437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901"/>
                  </a:lnTo>
                  <a:lnTo>
                    <a:pt x="47373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5228" y="3959437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4" h="53339">
                  <a:moveTo>
                    <a:pt x="138173" y="0"/>
                  </a:moveTo>
                  <a:lnTo>
                    <a:pt x="138173" y="52901"/>
                  </a:lnTo>
                  <a:lnTo>
                    <a:pt x="185546" y="27008"/>
                  </a:lnTo>
                  <a:lnTo>
                    <a:pt x="138173" y="0"/>
                  </a:lnTo>
                  <a:close/>
                </a:path>
                <a:path w="186054" h="53339">
                  <a:moveTo>
                    <a:pt x="138173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99680" y="3141023"/>
          <a:ext cx="554355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4737282" y="3915400"/>
            <a:ext cx="188595" cy="57150"/>
            <a:chOff x="4737282" y="3915400"/>
            <a:chExt cx="188595" cy="57150"/>
          </a:xfrm>
        </p:grpSpPr>
        <p:sp>
          <p:nvSpPr>
            <p:cNvPr id="23" name="object 23"/>
            <p:cNvSpPr/>
            <p:nvPr/>
          </p:nvSpPr>
          <p:spPr>
            <a:xfrm>
              <a:off x="4876725" y="3916670"/>
              <a:ext cx="47625" cy="54610"/>
            </a:xfrm>
            <a:custGeom>
              <a:avLst/>
              <a:gdLst/>
              <a:ahLst/>
              <a:cxnLst/>
              <a:rect l="l" t="t" r="r" b="b"/>
              <a:pathLst>
                <a:path w="47625" h="54610">
                  <a:moveTo>
                    <a:pt x="0" y="0"/>
                  </a:moveTo>
                  <a:lnTo>
                    <a:pt x="0" y="54026"/>
                  </a:lnTo>
                  <a:lnTo>
                    <a:pt x="47373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38552" y="3916670"/>
              <a:ext cx="186055" cy="54610"/>
            </a:xfrm>
            <a:custGeom>
              <a:avLst/>
              <a:gdLst/>
              <a:ahLst/>
              <a:cxnLst/>
              <a:rect l="l" t="t" r="r" b="b"/>
              <a:pathLst>
                <a:path w="186054" h="54610">
                  <a:moveTo>
                    <a:pt x="138173" y="0"/>
                  </a:moveTo>
                  <a:lnTo>
                    <a:pt x="138173" y="54026"/>
                  </a:lnTo>
                  <a:lnTo>
                    <a:pt x="185546" y="27008"/>
                  </a:lnTo>
                  <a:lnTo>
                    <a:pt x="138173" y="0"/>
                  </a:lnTo>
                  <a:close/>
                </a:path>
                <a:path w="186054" h="54610">
                  <a:moveTo>
                    <a:pt x="138173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923005" y="3098274"/>
          <a:ext cx="554990" cy="1351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</a:tblGrid>
              <a:tr h="337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3848945" y="4296043"/>
            <a:ext cx="188595" cy="55880"/>
            <a:chOff x="3848945" y="4296043"/>
            <a:chExt cx="188595" cy="55880"/>
          </a:xfrm>
        </p:grpSpPr>
        <p:sp>
          <p:nvSpPr>
            <p:cNvPr id="27" name="object 27"/>
            <p:cNvSpPr/>
            <p:nvPr/>
          </p:nvSpPr>
          <p:spPr>
            <a:xfrm>
              <a:off x="3988388" y="4297313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892"/>
                  </a:lnTo>
                  <a:lnTo>
                    <a:pt x="47373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50215" y="4297313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4" h="53339">
                  <a:moveTo>
                    <a:pt x="138173" y="0"/>
                  </a:moveTo>
                  <a:lnTo>
                    <a:pt x="138173" y="52892"/>
                  </a:lnTo>
                  <a:lnTo>
                    <a:pt x="185546" y="27008"/>
                  </a:lnTo>
                  <a:lnTo>
                    <a:pt x="138173" y="0"/>
                  </a:lnTo>
                  <a:close/>
                </a:path>
                <a:path w="186054" h="53339">
                  <a:moveTo>
                    <a:pt x="138173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034667" y="3141023"/>
          <a:ext cx="554990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6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0" name="object 30"/>
          <p:cNvGrpSpPr/>
          <p:nvPr/>
        </p:nvGrpSpPr>
        <p:grpSpPr>
          <a:xfrm>
            <a:off x="2961877" y="3958380"/>
            <a:ext cx="186690" cy="55244"/>
            <a:chOff x="2961877" y="3958380"/>
            <a:chExt cx="186690" cy="55244"/>
          </a:xfrm>
        </p:grpSpPr>
        <p:sp>
          <p:nvSpPr>
            <p:cNvPr id="31" name="object 31"/>
            <p:cNvSpPr/>
            <p:nvPr/>
          </p:nvSpPr>
          <p:spPr>
            <a:xfrm>
              <a:off x="3100050" y="3959437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0" y="0"/>
                  </a:moveTo>
                  <a:lnTo>
                    <a:pt x="0" y="52901"/>
                  </a:lnTo>
                  <a:lnTo>
                    <a:pt x="47373" y="27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1877" y="3959437"/>
              <a:ext cx="186055" cy="53340"/>
            </a:xfrm>
            <a:custGeom>
              <a:avLst/>
              <a:gdLst/>
              <a:ahLst/>
              <a:cxnLst/>
              <a:rect l="l" t="t" r="r" b="b"/>
              <a:pathLst>
                <a:path w="186055" h="53339">
                  <a:moveTo>
                    <a:pt x="138173" y="0"/>
                  </a:moveTo>
                  <a:lnTo>
                    <a:pt x="138173" y="52901"/>
                  </a:lnTo>
                  <a:lnTo>
                    <a:pt x="185546" y="27008"/>
                  </a:lnTo>
                  <a:lnTo>
                    <a:pt x="138173" y="0"/>
                  </a:lnTo>
                  <a:close/>
                </a:path>
                <a:path w="186055" h="53339">
                  <a:moveTo>
                    <a:pt x="138173" y="27008"/>
                  </a:moveTo>
                  <a:lnTo>
                    <a:pt x="0" y="27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146329" y="3141023"/>
          <a:ext cx="554990" cy="135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</a:tblGrid>
              <a:tr h="337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3368549" y="4557081"/>
            <a:ext cx="11048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5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80244" y="4557081"/>
            <a:ext cx="11048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5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06371" y="4576210"/>
            <a:ext cx="11811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35" dirty="0">
                <a:latin typeface="Arial"/>
                <a:cs typeface="Arial"/>
              </a:rPr>
              <a:t>+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26916" y="4557081"/>
            <a:ext cx="9969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7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33644" y="4557081"/>
            <a:ext cx="11048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55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45306" y="4576210"/>
            <a:ext cx="110489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5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1821" y="4557081"/>
            <a:ext cx="9969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75" dirty="0"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157" y="1660398"/>
            <a:ext cx="5829935" cy="24130"/>
          </a:xfrm>
          <a:custGeom>
            <a:avLst/>
            <a:gdLst/>
            <a:ahLst/>
            <a:cxnLst/>
            <a:rect l="l" t="t" r="r" b="b"/>
            <a:pathLst>
              <a:path w="5829934" h="24130">
                <a:moveTo>
                  <a:pt x="5829935" y="0"/>
                </a:moveTo>
                <a:lnTo>
                  <a:pt x="0" y="24129"/>
                </a:lnTo>
              </a:path>
            </a:pathLst>
          </a:custGeom>
          <a:ln w="2286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8785" y="1554556"/>
            <a:ext cx="56673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u="heavy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THANK</a:t>
            </a:r>
            <a:r>
              <a:rPr sz="8000" u="heavy" spc="-75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 </a:t>
            </a:r>
            <a:r>
              <a:rPr sz="8000" u="heavy" spc="-85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YOU!</a:t>
            </a:r>
            <a:endParaRPr sz="8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403</Words>
  <Application>Microsoft Office PowerPoint</Application>
  <PresentationFormat>On-screen Show (16:9)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STACK ORGANIZATION</vt:lpstr>
      <vt:lpstr>TYPES OF STACK</vt:lpstr>
      <vt:lpstr>REGISTER STACK</vt:lpstr>
      <vt:lpstr>EXAMPLE OF PUSH&amp; POP OPERATION.</vt:lpstr>
      <vt:lpstr>PowerPoint Presentation</vt:lpstr>
      <vt:lpstr>RPN (Reverse Polish Notation)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</cp:lastModifiedBy>
  <cp:revision>2</cp:revision>
  <dcterms:created xsi:type="dcterms:W3CDTF">2020-07-17T07:31:17Z</dcterms:created>
  <dcterms:modified xsi:type="dcterms:W3CDTF">2020-07-17T07:33:48Z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2020-07-17T00:00:00Z</vt:filetime>
  </property>
</Properties>
</file>