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-1308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1450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1450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5260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450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369570"/>
          </a:xfrm>
          <a:custGeom>
            <a:avLst/>
            <a:gdLst/>
            <a:ahLst/>
            <a:cxnLst/>
            <a:rect l="l" t="t" r="r" b="b"/>
            <a:pathLst>
              <a:path w="2304415" h="369570">
                <a:moveTo>
                  <a:pt x="2303995" y="0"/>
                </a:moveTo>
                <a:lnTo>
                  <a:pt x="0" y="0"/>
                </a:lnTo>
                <a:lnTo>
                  <a:pt x="0" y="369023"/>
                </a:lnTo>
                <a:lnTo>
                  <a:pt x="2303995" y="369023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5417" y="1083040"/>
            <a:ext cx="193926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155" y="1625903"/>
            <a:ext cx="247578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Abhineet</a:t>
            </a:r>
            <a:r>
              <a:rPr spc="-40" dirty="0"/>
              <a:t> </a:t>
            </a:r>
            <a:r>
              <a:rPr spc="-5" dirty="0"/>
              <a:t>Anand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25828"/>
            <a:ext cx="88455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Unit  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417195"/>
            <a:chOff x="0" y="0"/>
            <a:chExt cx="4608195" cy="417195"/>
          </a:xfrm>
        </p:grpSpPr>
        <p:sp>
          <p:nvSpPr>
            <p:cNvPr id="4" name="object 4"/>
            <p:cNvSpPr/>
            <p:nvPr/>
          </p:nvSpPr>
          <p:spPr>
            <a:xfrm>
              <a:off x="2303995" y="0"/>
              <a:ext cx="2304415" cy="369570"/>
            </a:xfrm>
            <a:custGeom>
              <a:avLst/>
              <a:gdLst/>
              <a:ahLst/>
              <a:cxnLst/>
              <a:rect l="l" t="t" r="r" b="b"/>
              <a:pathLst>
                <a:path w="2304415" h="369570">
                  <a:moveTo>
                    <a:pt x="2303995" y="0"/>
                  </a:moveTo>
                  <a:lnTo>
                    <a:pt x="0" y="0"/>
                  </a:lnTo>
                  <a:lnTo>
                    <a:pt x="0" y="369023"/>
                  </a:lnTo>
                  <a:lnTo>
                    <a:pt x="2303995" y="3690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6649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9193" y="1023772"/>
            <a:ext cx="4040504" cy="440690"/>
            <a:chOff x="309193" y="1023772"/>
            <a:chExt cx="4040504" cy="440690"/>
          </a:xfrm>
        </p:grpSpPr>
        <p:sp>
          <p:nvSpPr>
            <p:cNvPr id="7" name="object 7"/>
            <p:cNvSpPr/>
            <p:nvPr/>
          </p:nvSpPr>
          <p:spPr>
            <a:xfrm>
              <a:off x="309193" y="102377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4" y="82384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136251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794" y="1349819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074343"/>
              <a:ext cx="50749" cy="288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068199"/>
              <a:ext cx="3989704" cy="345440"/>
            </a:xfrm>
            <a:custGeom>
              <a:avLst/>
              <a:gdLst/>
              <a:ahLst/>
              <a:cxnLst/>
              <a:rect l="l" t="t" r="r" b="b"/>
              <a:pathLst>
                <a:path w="3989704" h="345440">
                  <a:moveTo>
                    <a:pt x="3989654" y="0"/>
                  </a:moveTo>
                  <a:lnTo>
                    <a:pt x="0" y="0"/>
                  </a:lnTo>
                  <a:lnTo>
                    <a:pt x="0" y="294319"/>
                  </a:lnTo>
                  <a:lnTo>
                    <a:pt x="4008" y="314044"/>
                  </a:lnTo>
                  <a:lnTo>
                    <a:pt x="14922" y="330197"/>
                  </a:lnTo>
                  <a:lnTo>
                    <a:pt x="31075" y="341111"/>
                  </a:lnTo>
                  <a:lnTo>
                    <a:pt x="50800" y="345120"/>
                  </a:lnTo>
                  <a:lnTo>
                    <a:pt x="3938854" y="345120"/>
                  </a:lnTo>
                  <a:lnTo>
                    <a:pt x="3958579" y="341111"/>
                  </a:lnTo>
                  <a:lnTo>
                    <a:pt x="3974732" y="330197"/>
                  </a:lnTo>
                  <a:lnTo>
                    <a:pt x="3985646" y="314044"/>
                  </a:lnTo>
                  <a:lnTo>
                    <a:pt x="3989654" y="29431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112437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40">
                  <a:moveTo>
                    <a:pt x="0" y="2691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0997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0870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8" y="10743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35417" y="1083040"/>
            <a:ext cx="1937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Central </a:t>
            </a:r>
            <a:r>
              <a:rPr spc="15" dirty="0"/>
              <a:t>Processing</a:t>
            </a:r>
            <a:r>
              <a:rPr spc="-50" dirty="0"/>
              <a:t> </a:t>
            </a:r>
            <a:r>
              <a:rPr spc="15" dirty="0"/>
              <a:t>Unit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9" name="object 19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0485" rIns="0" bIns="0" rtlCol="0">
            <a:spAutoFit/>
          </a:bodyPr>
          <a:lstStyle/>
          <a:p>
            <a:pPr marL="107950" marR="1662430">
              <a:lnSpc>
                <a:spcPct val="107700"/>
              </a:lnSpc>
              <a:spcBef>
                <a:spcPts val="5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1206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1150150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034463"/>
            <a:ext cx="3636645" cy="1725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"/>
                <a:cs typeface="Arial"/>
              </a:rPr>
              <a:t>Suppose, </a:t>
            </a:r>
            <a:r>
              <a:rPr sz="1100" spc="-5" dirty="0">
                <a:latin typeface="Arial"/>
                <a:cs typeface="Arial"/>
              </a:rPr>
              <a:t>three items are placed in the </a:t>
            </a:r>
            <a:r>
              <a:rPr sz="1100" spc="-10" dirty="0">
                <a:latin typeface="Arial"/>
                <a:cs typeface="Arial"/>
              </a:rPr>
              <a:t>stack </a:t>
            </a:r>
            <a:r>
              <a:rPr sz="1100" spc="-5" dirty="0">
                <a:latin typeface="Arial"/>
                <a:cs typeface="Arial"/>
              </a:rPr>
              <a:t>: A, </a:t>
            </a:r>
            <a:r>
              <a:rPr sz="1100" spc="-20" dirty="0">
                <a:latin typeface="Arial"/>
                <a:cs typeface="Arial"/>
              </a:rPr>
              <a:t>B,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C.</a:t>
            </a:r>
            <a:endParaRPr sz="1100">
              <a:latin typeface="Arial"/>
              <a:cs typeface="Arial"/>
            </a:endParaRPr>
          </a:p>
          <a:p>
            <a:pPr marL="12700" marR="11430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Item </a:t>
            </a:r>
            <a:r>
              <a:rPr sz="1100" spc="-10" dirty="0">
                <a:latin typeface="Arial"/>
                <a:cs typeface="Arial"/>
              </a:rPr>
              <a:t>C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top of the </a:t>
            </a:r>
            <a:r>
              <a:rPr sz="1100" spc="-10" dirty="0">
                <a:latin typeface="Arial"/>
                <a:cs typeface="Arial"/>
              </a:rPr>
              <a:t>stack </a:t>
            </a:r>
            <a:r>
              <a:rPr sz="1100" spc="-5" dirty="0">
                <a:latin typeface="Arial"/>
                <a:cs typeface="Arial"/>
              </a:rPr>
              <a:t>so that the content of </a:t>
            </a:r>
            <a:r>
              <a:rPr sz="1100" spc="-10" dirty="0">
                <a:latin typeface="Arial"/>
                <a:cs typeface="Arial"/>
              </a:rPr>
              <a:t>SP  </a:t>
            </a:r>
            <a:r>
              <a:rPr sz="1100" spc="-5" dirty="0">
                <a:latin typeface="Arial"/>
                <a:cs typeface="Arial"/>
              </a:rPr>
              <a:t>is indicating to the address 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remove </a:t>
            </a:r>
            <a:r>
              <a:rPr sz="1100" spc="-5" dirty="0">
                <a:latin typeface="Arial"/>
                <a:cs typeface="Arial"/>
              </a:rPr>
              <a:t>the top item, the </a:t>
            </a:r>
            <a:r>
              <a:rPr sz="1100" spc="-10" dirty="0">
                <a:latin typeface="Arial"/>
                <a:cs typeface="Arial"/>
              </a:rPr>
              <a:t>stack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b="1" spc="-10" dirty="0">
                <a:latin typeface="Arial"/>
                <a:cs typeface="Arial"/>
              </a:rPr>
              <a:t>popped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reading the  memory </a:t>
            </a:r>
            <a:r>
              <a:rPr sz="1100" spc="-10" dirty="0">
                <a:latin typeface="Arial"/>
                <a:cs typeface="Arial"/>
              </a:rPr>
              <a:t>word and </a:t>
            </a:r>
            <a:r>
              <a:rPr sz="1100" spc="-5" dirty="0">
                <a:latin typeface="Arial"/>
                <a:cs typeface="Arial"/>
              </a:rPr>
              <a:t>decrement the content of </a:t>
            </a:r>
            <a:r>
              <a:rPr sz="1100" spc="-75" dirty="0">
                <a:latin typeface="Arial"/>
                <a:cs typeface="Arial"/>
              </a:rPr>
              <a:t>SP. </a:t>
            </a:r>
            <a:r>
              <a:rPr sz="1100" spc="-30" dirty="0">
                <a:latin typeface="Arial"/>
                <a:cs typeface="Arial"/>
              </a:rPr>
              <a:t>Now, </a:t>
            </a:r>
            <a:r>
              <a:rPr sz="1100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top.</a:t>
            </a:r>
            <a:endParaRPr sz="1100">
              <a:latin typeface="Arial"/>
              <a:cs typeface="Arial"/>
            </a:endParaRPr>
          </a:p>
          <a:p>
            <a:pPr marL="12700" marR="70485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insert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item, the </a:t>
            </a:r>
            <a:r>
              <a:rPr sz="1100" spc="-10" dirty="0">
                <a:latin typeface="Arial"/>
                <a:cs typeface="Arial"/>
              </a:rPr>
              <a:t>stack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b="1" spc="-10" dirty="0">
                <a:latin typeface="Arial"/>
                <a:cs typeface="Arial"/>
              </a:rPr>
              <a:t>pushed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incrementing  </a:t>
            </a:r>
            <a:r>
              <a:rPr sz="1100" spc="-10" dirty="0">
                <a:latin typeface="Arial"/>
                <a:cs typeface="Arial"/>
              </a:rPr>
              <a:t>SP and </a:t>
            </a:r>
            <a:r>
              <a:rPr sz="1100" spc="-5" dirty="0">
                <a:latin typeface="Arial"/>
                <a:cs typeface="Arial"/>
              </a:rPr>
              <a:t>writing </a:t>
            </a:r>
            <a:r>
              <a:rPr sz="1100" spc="-10" dirty="0">
                <a:latin typeface="Arial"/>
                <a:cs typeface="Arial"/>
              </a:rPr>
              <a:t>a word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next-higher </a:t>
            </a:r>
            <a:r>
              <a:rPr sz="1100" spc="-5" dirty="0">
                <a:latin typeface="Arial"/>
                <a:cs typeface="Arial"/>
              </a:rPr>
              <a:t>location of the  </a:t>
            </a:r>
            <a:r>
              <a:rPr sz="1100" spc="-10" dirty="0">
                <a:latin typeface="Arial"/>
                <a:cs typeface="Arial"/>
              </a:rPr>
              <a:t>stack.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36018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742287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296464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2" name="object 12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369570"/>
          </a:xfrm>
          <a:custGeom>
            <a:avLst/>
            <a:gdLst/>
            <a:ahLst/>
            <a:cxnLst/>
            <a:rect l="l" t="t" r="r" b="b"/>
            <a:pathLst>
              <a:path w="2304415" h="369570">
                <a:moveTo>
                  <a:pt x="2303995" y="0"/>
                </a:moveTo>
                <a:lnTo>
                  <a:pt x="0" y="0"/>
                </a:lnTo>
                <a:lnTo>
                  <a:pt x="0" y="369023"/>
                </a:lnTo>
                <a:lnTo>
                  <a:pt x="2303995" y="369023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3995" y="58274"/>
            <a:ext cx="230441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1662430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6649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7585" y="1509303"/>
            <a:ext cx="1073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THANK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YOU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8" name="object 8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General Register Organization  Execution of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97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98628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914373"/>
            <a:ext cx="3512185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827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of the Major functional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digital computer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spc="-10" dirty="0">
                <a:latin typeface="Arial"/>
                <a:cs typeface="Arial"/>
              </a:rPr>
              <a:t>Central </a:t>
            </a:r>
            <a:r>
              <a:rPr sz="1100" spc="-5" dirty="0">
                <a:latin typeface="Arial"/>
                <a:cs typeface="Arial"/>
              </a:rPr>
              <a:t>Processing Unit.</a:t>
            </a:r>
            <a:endParaRPr sz="1100">
              <a:latin typeface="Arial"/>
              <a:cs typeface="Arial"/>
            </a:endParaRPr>
          </a:p>
          <a:p>
            <a:pPr marL="12700" marR="28194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main </a:t>
            </a:r>
            <a:r>
              <a:rPr sz="1100" spc="-5" dirty="0">
                <a:latin typeface="Arial"/>
                <a:cs typeface="Arial"/>
              </a:rPr>
              <a:t>digital </a:t>
            </a:r>
            <a:r>
              <a:rPr sz="1100" spc="-10" dirty="0">
                <a:latin typeface="Arial"/>
                <a:cs typeface="Arial"/>
              </a:rPr>
              <a:t>hardware </a:t>
            </a:r>
            <a:r>
              <a:rPr sz="1100" spc="-5" dirty="0">
                <a:latin typeface="Arial"/>
                <a:cs typeface="Arial"/>
              </a:rPr>
              <a:t>functional unit of </a:t>
            </a:r>
            <a:r>
              <a:rPr sz="1100" spc="-10" dirty="0">
                <a:latin typeface="Arial"/>
                <a:cs typeface="Arial"/>
              </a:rPr>
              <a:t>CPU </a:t>
            </a:r>
            <a:r>
              <a:rPr sz="1100" spc="-5" dirty="0">
                <a:latin typeface="Arial"/>
                <a:cs typeface="Arial"/>
              </a:rPr>
              <a:t>are  control unit, </a:t>
            </a:r>
            <a:r>
              <a:rPr sz="1100" spc="-10" dirty="0">
                <a:latin typeface="Arial"/>
                <a:cs typeface="Arial"/>
              </a:rPr>
              <a:t>ALU 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registers.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register set stores intermediate data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during the  </a:t>
            </a:r>
            <a:r>
              <a:rPr sz="1100" spc="-15" dirty="0">
                <a:latin typeface="Arial"/>
                <a:cs typeface="Arial"/>
              </a:rPr>
              <a:t>execution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instruction.</a:t>
            </a:r>
            <a:endParaRPr sz="1100">
              <a:latin typeface="Arial"/>
              <a:cs typeface="Arial"/>
            </a:endParaRPr>
          </a:p>
          <a:p>
            <a:pPr marL="12700" marR="386715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 ALU performs </a:t>
            </a:r>
            <a:r>
              <a:rPr sz="1100" spc="-5" dirty="0">
                <a:latin typeface="Arial"/>
                <a:cs typeface="Arial"/>
              </a:rPr>
              <a:t>the required </a:t>
            </a:r>
            <a:r>
              <a:rPr sz="1100" spc="-10" dirty="0">
                <a:latin typeface="Arial"/>
                <a:cs typeface="Arial"/>
              </a:rPr>
              <a:t>micro-operation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15" dirty="0">
                <a:latin typeface="Arial"/>
                <a:cs typeface="Arial"/>
              </a:rPr>
              <a:t>executing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instruction.</a:t>
            </a:r>
            <a:endParaRPr sz="1100">
              <a:latin typeface="Arial"/>
              <a:cs typeface="Arial"/>
            </a:endParaRPr>
          </a:p>
          <a:p>
            <a:pPr marL="12700" marR="14033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control unit supervises the </a:t>
            </a:r>
            <a:r>
              <a:rPr sz="1100" spc="-15" dirty="0">
                <a:latin typeface="Arial"/>
                <a:cs typeface="Arial"/>
              </a:rPr>
              <a:t>transfer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information  among </a:t>
            </a:r>
            <a:r>
              <a:rPr sz="1100" spc="-5" dirty="0">
                <a:latin typeface="Arial"/>
                <a:cs typeface="Arial"/>
              </a:rPr>
              <a:t>the registers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instruct </a:t>
            </a:r>
            <a:r>
              <a:rPr sz="1100" spc="-10" dirty="0">
                <a:latin typeface="Arial"/>
                <a:cs typeface="Arial"/>
              </a:rPr>
              <a:t>ALU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perform </a:t>
            </a:r>
            <a:r>
              <a:rPr sz="1100" spc="-5" dirty="0">
                <a:latin typeface="Arial"/>
                <a:cs typeface="Arial"/>
              </a:rPr>
              <a:t>which  </a:t>
            </a:r>
            <a:r>
              <a:rPr sz="1100" spc="-10" dirty="0">
                <a:latin typeface="Arial"/>
                <a:cs typeface="Arial"/>
              </a:rPr>
              <a:t>operation.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36838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750491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13259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007" y="2514701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3" name="object 13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General Register Organization  Execution of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1937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Central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255" y="1120775"/>
            <a:ext cx="3215640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8" name="object 8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General Register Organization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Execution of</a:t>
            </a:r>
            <a:r>
              <a:rPr sz="600" b="1" spc="-1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2484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General Register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113845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066544"/>
            <a:ext cx="355028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Memory locations are </a:t>
            </a:r>
            <a:r>
              <a:rPr sz="1100" spc="-10" dirty="0">
                <a:latin typeface="Arial"/>
                <a:cs typeface="Arial"/>
              </a:rPr>
              <a:t>needed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storing </a:t>
            </a:r>
            <a:r>
              <a:rPr sz="1100" spc="-10" dirty="0">
                <a:latin typeface="Arial"/>
                <a:cs typeface="Arial"/>
              </a:rPr>
              <a:t>pointers,  counters, </a:t>
            </a:r>
            <a:r>
              <a:rPr sz="1100" dirty="0">
                <a:latin typeface="Arial"/>
                <a:cs typeface="Arial"/>
              </a:rPr>
              <a:t>return </a:t>
            </a:r>
            <a:r>
              <a:rPr sz="1100" spc="-10" dirty="0">
                <a:latin typeface="Arial"/>
                <a:cs typeface="Arial"/>
              </a:rPr>
              <a:t>addresses, </a:t>
            </a:r>
            <a:r>
              <a:rPr sz="1100" spc="-5" dirty="0">
                <a:latin typeface="Arial"/>
                <a:cs typeface="Arial"/>
              </a:rPr>
              <a:t>temporary </a:t>
            </a:r>
            <a:r>
              <a:rPr sz="1100" spc="-10" dirty="0">
                <a:latin typeface="Arial"/>
                <a:cs typeface="Arial"/>
              </a:rPr>
              <a:t>results, and </a:t>
            </a:r>
            <a:r>
              <a:rPr sz="1100" dirty="0">
                <a:latin typeface="Arial"/>
                <a:cs typeface="Arial"/>
              </a:rPr>
              <a:t>partial  </a:t>
            </a:r>
            <a:r>
              <a:rPr sz="1100" spc="-5" dirty="0">
                <a:latin typeface="Arial"/>
                <a:cs typeface="Arial"/>
              </a:rPr>
              <a:t>products during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multiplication.</a:t>
            </a:r>
            <a:endParaRPr sz="1100">
              <a:latin typeface="Arial"/>
              <a:cs typeface="Arial"/>
            </a:endParaRPr>
          </a:p>
          <a:p>
            <a:pPr marL="12700" marR="13716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memory access is time consuming process better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those </a:t>
            </a:r>
            <a:r>
              <a:rPr sz="1100" spc="-10" dirty="0">
                <a:latin typeface="Arial"/>
                <a:cs typeface="Arial"/>
              </a:rPr>
              <a:t>values </a:t>
            </a:r>
            <a:r>
              <a:rPr sz="1100" spc="-5" dirty="0">
                <a:latin typeface="Arial"/>
                <a:cs typeface="Arial"/>
              </a:rPr>
              <a:t>in processor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registers.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latin typeface="Arial"/>
                <a:cs typeface="Arial"/>
              </a:rPr>
              <a:t>To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large nos of </a:t>
            </a:r>
            <a:r>
              <a:rPr sz="1100" spc="-10" dirty="0">
                <a:latin typeface="Arial"/>
                <a:cs typeface="Arial"/>
              </a:rPr>
              <a:t>registers,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to connected with  </a:t>
            </a:r>
            <a:r>
              <a:rPr sz="1100" spc="-10" dirty="0">
                <a:latin typeface="Arial"/>
                <a:cs typeface="Arial"/>
              </a:rPr>
              <a:t>a common </a:t>
            </a:r>
            <a:r>
              <a:rPr sz="1100" spc="-15" dirty="0">
                <a:latin typeface="Arial"/>
                <a:cs typeface="Arial"/>
              </a:rPr>
              <a:t>bus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12700" marR="18796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It will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various micro-operation like </a:t>
            </a:r>
            <a:r>
              <a:rPr sz="1100" spc="-5" dirty="0">
                <a:latin typeface="Arial"/>
                <a:cs typeface="Arial"/>
              </a:rPr>
              <a:t>arithmetic,  logic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shift </a:t>
            </a:r>
            <a:r>
              <a:rPr sz="1100" spc="-10" dirty="0">
                <a:latin typeface="Arial"/>
                <a:cs typeface="Arial"/>
              </a:rPr>
              <a:t>operation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processor.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692643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2074748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456853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2" name="object 12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General Register Organization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Execution of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1916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Execution of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90225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007" y="1456448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031" y="1939531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031" y="2243188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31" y="2546845"/>
            <a:ext cx="61874" cy="61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31" y="2850515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830362"/>
            <a:ext cx="3612515" cy="2274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24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Control unit that </a:t>
            </a:r>
            <a:r>
              <a:rPr sz="1100" spc="-10" dirty="0">
                <a:latin typeface="Arial"/>
                <a:cs typeface="Arial"/>
              </a:rPr>
              <a:t>operates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CPU </a:t>
            </a:r>
            <a:r>
              <a:rPr sz="1100" spc="-15" dirty="0">
                <a:latin typeface="Arial"/>
                <a:cs typeface="Arial"/>
              </a:rPr>
              <a:t>bus </a:t>
            </a:r>
            <a:r>
              <a:rPr sz="1100" spc="-5" dirty="0">
                <a:latin typeface="Arial"/>
                <a:cs typeface="Arial"/>
              </a:rPr>
              <a:t>system directs  the </a:t>
            </a:r>
            <a:r>
              <a:rPr sz="1100" spc="-10" dirty="0">
                <a:latin typeface="Arial"/>
                <a:cs typeface="Arial"/>
              </a:rPr>
              <a:t>information flow </a:t>
            </a:r>
            <a:r>
              <a:rPr sz="1100" spc="-5" dirty="0">
                <a:latin typeface="Arial"/>
                <a:cs typeface="Arial"/>
              </a:rPr>
              <a:t>through the registers </a:t>
            </a:r>
            <a:r>
              <a:rPr sz="1100" spc="-10" dirty="0">
                <a:latin typeface="Arial"/>
                <a:cs typeface="Arial"/>
              </a:rPr>
              <a:t>and ALU </a:t>
            </a:r>
            <a:r>
              <a:rPr sz="1100" spc="-20" dirty="0">
                <a:latin typeface="Arial"/>
                <a:cs typeface="Arial"/>
              </a:rPr>
              <a:t>by  </a:t>
            </a:r>
            <a:r>
              <a:rPr sz="1100" spc="-5" dirty="0">
                <a:latin typeface="Arial"/>
                <a:cs typeface="Arial"/>
              </a:rPr>
              <a:t>selecting the </a:t>
            </a:r>
            <a:r>
              <a:rPr sz="1100" spc="-10" dirty="0">
                <a:latin typeface="Arial"/>
                <a:cs typeface="Arial"/>
              </a:rPr>
              <a:t>various components.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example:</a:t>
            </a:r>
            <a:endParaRPr sz="1100">
              <a:latin typeface="Arial"/>
              <a:cs typeface="Arial"/>
            </a:endParaRPr>
          </a:p>
          <a:p>
            <a:pPr marL="23495" algn="ctr"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latin typeface="Arial"/>
                <a:cs typeface="Arial"/>
              </a:rPr>
              <a:t>R1 &lt;- R2 +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R3</a:t>
            </a:r>
            <a:endParaRPr sz="12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750"/>
              </a:spcBef>
            </a:pPr>
            <a:r>
              <a:rPr sz="1000" spc="-5" dirty="0">
                <a:latin typeface="Arial"/>
                <a:cs typeface="Arial"/>
              </a:rPr>
              <a:t>MUX A selector (SELA): to place the content of R2 into </a:t>
            </a:r>
            <a:r>
              <a:rPr sz="1000" spc="-10" dirty="0">
                <a:latin typeface="Arial"/>
                <a:cs typeface="Arial"/>
              </a:rPr>
              <a:t>bus  </a:t>
            </a:r>
            <a:r>
              <a:rPr sz="1000" spc="-5" dirty="0"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MUX B selector (SELB): to place the content of R3 into </a:t>
            </a:r>
            <a:r>
              <a:rPr sz="1000" spc="-10" dirty="0">
                <a:latin typeface="Arial"/>
                <a:cs typeface="Arial"/>
              </a:rPr>
              <a:t>bus  </a:t>
            </a:r>
            <a:r>
              <a:rPr sz="1000" spc="-15" dirty="0">
                <a:latin typeface="Arial"/>
                <a:cs typeface="Arial"/>
              </a:rPr>
              <a:t>B.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ALU operation selector (OPR): to provider 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arithmetic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addition A +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B.</a:t>
            </a:r>
            <a:endParaRPr sz="1000">
              <a:latin typeface="Arial"/>
              <a:cs typeface="Arial"/>
            </a:endParaRPr>
          </a:p>
          <a:p>
            <a:pPr marL="289560" marR="41529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Arial"/>
                <a:cs typeface="Arial"/>
              </a:rPr>
              <a:t>Decoder destination selector (SELD): to </a:t>
            </a:r>
            <a:r>
              <a:rPr sz="1000" spc="-10" dirty="0">
                <a:latin typeface="Arial"/>
                <a:cs typeface="Arial"/>
              </a:rPr>
              <a:t>transfer </a:t>
            </a:r>
            <a:r>
              <a:rPr sz="1000" spc="-5" dirty="0">
                <a:latin typeface="Arial"/>
                <a:cs typeface="Arial"/>
              </a:rPr>
              <a:t>the  content of the output </a:t>
            </a:r>
            <a:r>
              <a:rPr sz="1000" spc="-10" dirty="0">
                <a:latin typeface="Arial"/>
                <a:cs typeface="Arial"/>
              </a:rPr>
              <a:t>bus </a:t>
            </a:r>
            <a:r>
              <a:rPr sz="1000" spc="-5" dirty="0">
                <a:latin typeface="Arial"/>
                <a:cs typeface="Arial"/>
              </a:rPr>
              <a:t>into R1.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4" name="object 14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General Register Organization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Execution of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2484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General Register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130" y="794512"/>
            <a:ext cx="1711756" cy="2356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8" name="object 8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 marL="107950" marR="1096645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General Register Organization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Execution of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1916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Execution of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144414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372233"/>
            <a:ext cx="344297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four </a:t>
            </a:r>
            <a:r>
              <a:rPr sz="1100" spc="-5" dirty="0">
                <a:latin typeface="Arial"/>
                <a:cs typeface="Arial"/>
              </a:rPr>
              <a:t>control selection </a:t>
            </a:r>
            <a:r>
              <a:rPr sz="1100" spc="-10" dirty="0">
                <a:latin typeface="Arial"/>
                <a:cs typeface="Arial"/>
              </a:rPr>
              <a:t>variables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generated </a:t>
            </a:r>
            <a:r>
              <a:rPr sz="1100" spc="-5" dirty="0">
                <a:latin typeface="Arial"/>
                <a:cs typeface="Arial"/>
              </a:rPr>
              <a:t>in the  control unit </a:t>
            </a:r>
            <a:r>
              <a:rPr sz="1100" spc="-10" dirty="0">
                <a:latin typeface="Arial"/>
                <a:cs typeface="Arial"/>
              </a:rPr>
              <a:t>and must be </a:t>
            </a:r>
            <a:r>
              <a:rPr sz="1100" spc="-15" dirty="0">
                <a:latin typeface="Arial"/>
                <a:cs typeface="Arial"/>
              </a:rPr>
              <a:t>available </a:t>
            </a:r>
            <a:r>
              <a:rPr sz="1100" spc="-5" dirty="0">
                <a:latin typeface="Arial"/>
                <a:cs typeface="Arial"/>
              </a:rPr>
              <a:t>at the beginning of </a:t>
            </a:r>
            <a:r>
              <a:rPr sz="1100" spc="-10" dirty="0">
                <a:latin typeface="Arial"/>
                <a:cs typeface="Arial"/>
              </a:rPr>
              <a:t>a  clock cycle.</a:t>
            </a:r>
            <a:endParaRPr sz="1100">
              <a:latin typeface="Arial"/>
              <a:cs typeface="Arial"/>
            </a:endParaRPr>
          </a:p>
          <a:p>
            <a:pPr marL="12700" marR="49339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buses </a:t>
            </a:r>
            <a:r>
              <a:rPr sz="1100" spc="-5" dirty="0">
                <a:latin typeface="Arial"/>
                <a:cs typeface="Arial"/>
              </a:rPr>
              <a:t>are implemented with </a:t>
            </a:r>
            <a:r>
              <a:rPr sz="1100" spc="-15" dirty="0">
                <a:latin typeface="Arial"/>
                <a:cs typeface="Arial"/>
              </a:rPr>
              <a:t>multiplexers </a:t>
            </a:r>
            <a:r>
              <a:rPr sz="1100" spc="-5" dirty="0">
                <a:latin typeface="Arial"/>
                <a:cs typeface="Arial"/>
              </a:rPr>
              <a:t>or  three-state</a:t>
            </a:r>
            <a:r>
              <a:rPr sz="1100" spc="-10" dirty="0">
                <a:latin typeface="Arial"/>
                <a:cs typeface="Arial"/>
              </a:rPr>
              <a:t> gates.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998319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0" name="object 10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0485" rIns="0" bIns="0" rtlCol="0">
            <a:spAutoFit/>
          </a:bodyPr>
          <a:lstStyle/>
          <a:p>
            <a:pPr marL="107950" marR="1662430">
              <a:lnSpc>
                <a:spcPct val="107700"/>
              </a:lnSpc>
              <a:spcBef>
                <a:spcPts val="5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Introduction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Register</a:t>
            </a:r>
            <a:r>
              <a:rPr sz="600" b="1" spc="-6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97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120794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136039"/>
            <a:ext cx="359981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48945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useful </a:t>
            </a:r>
            <a:r>
              <a:rPr sz="1100" spc="-10" dirty="0">
                <a:latin typeface="Arial"/>
                <a:cs typeface="Arial"/>
              </a:rPr>
              <a:t>feature </a:t>
            </a:r>
            <a:r>
              <a:rPr sz="1100" spc="-5" dirty="0">
                <a:latin typeface="Arial"/>
                <a:cs typeface="Arial"/>
              </a:rPr>
              <a:t>that is included in the </a:t>
            </a:r>
            <a:r>
              <a:rPr sz="1100" spc="-10" dirty="0">
                <a:latin typeface="Arial"/>
                <a:cs typeface="Arial"/>
              </a:rPr>
              <a:t>CPU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most  computer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b="1" spc="-10" dirty="0">
                <a:latin typeface="Arial"/>
                <a:cs typeface="Arial"/>
              </a:rPr>
              <a:t>Stack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298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 Stack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storage </a:t>
            </a:r>
            <a:r>
              <a:rPr sz="1100" spc="-15" dirty="0">
                <a:latin typeface="Arial"/>
                <a:cs typeface="Arial"/>
              </a:rPr>
              <a:t>device </a:t>
            </a:r>
            <a:r>
              <a:rPr sz="1100" spc="-5" dirty="0">
                <a:latin typeface="Arial"/>
                <a:cs typeface="Arial"/>
              </a:rPr>
              <a:t>that stores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in such  </a:t>
            </a:r>
            <a:r>
              <a:rPr sz="1100" spc="-10" dirty="0">
                <a:latin typeface="Arial"/>
                <a:cs typeface="Arial"/>
              </a:rPr>
              <a:t>a manner </a:t>
            </a:r>
            <a:r>
              <a:rPr sz="1100" spc="-5" dirty="0">
                <a:latin typeface="Arial"/>
                <a:cs typeface="Arial"/>
              </a:rPr>
              <a:t>that the item stored last is first item</a:t>
            </a:r>
            <a:r>
              <a:rPr sz="1100" spc="-10" dirty="0">
                <a:latin typeface="Arial"/>
                <a:cs typeface="Arial"/>
              </a:rPr>
              <a:t> retrieved.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stack </a:t>
            </a:r>
            <a:r>
              <a:rPr sz="1100" spc="-5" dirty="0">
                <a:latin typeface="Arial"/>
                <a:cs typeface="Arial"/>
              </a:rPr>
              <a:t>in digital computers is essentially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memory unit  with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address register - called </a:t>
            </a:r>
            <a:r>
              <a:rPr sz="1100" spc="-10" dirty="0">
                <a:latin typeface="Arial"/>
                <a:cs typeface="Arial"/>
              </a:rPr>
              <a:t>stack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pointer(SP).</a:t>
            </a:r>
            <a:endParaRPr sz="1100">
              <a:latin typeface="Arial"/>
              <a:cs typeface="Arial"/>
            </a:endParaRPr>
          </a:p>
          <a:p>
            <a:pPr marL="12700" marR="13335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 two operation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stack </a:t>
            </a:r>
            <a:r>
              <a:rPr sz="1100" spc="-5" dirty="0">
                <a:latin typeface="Arial"/>
                <a:cs typeface="Arial"/>
              </a:rPr>
              <a:t>are the </a:t>
            </a:r>
            <a:r>
              <a:rPr sz="1100" dirty="0">
                <a:latin typeface="Arial"/>
                <a:cs typeface="Arial"/>
              </a:rPr>
              <a:t>insertion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deletion  of items </a:t>
            </a:r>
            <a:r>
              <a:rPr sz="1100" spc="-10" dirty="0">
                <a:latin typeface="Arial"/>
                <a:cs typeface="Arial"/>
              </a:rPr>
              <a:t>i.e. </a:t>
            </a:r>
            <a:r>
              <a:rPr sz="1100" i="1" spc="-10" dirty="0">
                <a:latin typeface="Arial"/>
                <a:cs typeface="Arial"/>
              </a:rPr>
              <a:t>push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pop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590052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007" y="1972170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07" y="2354275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2" name="object 12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254" y="58274"/>
            <a:ext cx="884555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07700"/>
              </a:lnSpc>
              <a:spcBef>
                <a:spcPts val="100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Central Processing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Unit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36703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0485" rIns="0" bIns="0" rtlCol="0">
            <a:spAutoFit/>
          </a:bodyPr>
          <a:lstStyle/>
          <a:p>
            <a:pPr marL="107950" marR="1662430">
              <a:lnSpc>
                <a:spcPct val="107700"/>
              </a:lnSpc>
              <a:spcBef>
                <a:spcPts val="555"/>
              </a:spcBef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Introduction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66494"/>
            <a:ext cx="4608004" cy="29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48" y="353184"/>
            <a:ext cx="1206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07" y="144480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395" y="1372906"/>
            <a:ext cx="342836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 stack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placed 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portion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large memory or  </a:t>
            </a:r>
            <a:r>
              <a:rPr sz="1100" spc="-10" dirty="0">
                <a:latin typeface="Arial"/>
                <a:cs typeface="Arial"/>
              </a:rPr>
              <a:t>registers.</a:t>
            </a:r>
            <a:endParaRPr sz="1100">
              <a:latin typeface="Arial"/>
              <a:cs typeface="Arial"/>
            </a:endParaRPr>
          </a:p>
          <a:p>
            <a:pPr marL="12700" marR="78105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 stack </a:t>
            </a:r>
            <a:r>
              <a:rPr sz="1100" spc="-5" dirty="0">
                <a:latin typeface="Arial"/>
                <a:cs typeface="Arial"/>
              </a:rPr>
              <a:t>pointer register(SP) contains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binary </a:t>
            </a:r>
            <a:r>
              <a:rPr sz="1100" spc="-10" dirty="0">
                <a:latin typeface="Arial"/>
                <a:cs typeface="Arial"/>
              </a:rPr>
              <a:t>number  whose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is equal to the address of the </a:t>
            </a:r>
            <a:r>
              <a:rPr sz="1100" spc="-10" dirty="0">
                <a:latin typeface="Arial"/>
                <a:cs typeface="Arial"/>
              </a:rPr>
              <a:t>word </a:t>
            </a:r>
            <a:r>
              <a:rPr sz="1100" spc="-5" dirty="0">
                <a:latin typeface="Arial"/>
                <a:cs typeface="Arial"/>
              </a:rPr>
              <a:t>that is  currently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top of the</a:t>
            </a:r>
            <a:r>
              <a:rPr sz="1100" spc="-10" dirty="0">
                <a:latin typeface="Arial"/>
                <a:cs typeface="Arial"/>
              </a:rPr>
              <a:t> stack.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007" y="1826907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309594"/>
            <a:ext cx="4608195" cy="146685"/>
            <a:chOff x="0" y="3309594"/>
            <a:chExt cx="4608195" cy="146685"/>
          </a:xfrm>
        </p:grpSpPr>
        <p:sp>
          <p:nvSpPr>
            <p:cNvPr id="10" name="object 10"/>
            <p:cNvSpPr/>
            <p:nvPr/>
          </p:nvSpPr>
          <p:spPr>
            <a:xfrm>
              <a:off x="0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09594"/>
              <a:ext cx="2304415" cy="146685"/>
            </a:xfrm>
            <a:custGeom>
              <a:avLst/>
              <a:gdLst/>
              <a:ahLst/>
              <a:cxnLst/>
              <a:rect l="l" t="t" r="r" b="b"/>
              <a:pathLst>
                <a:path w="2304415" h="146685">
                  <a:moveTo>
                    <a:pt x="2303995" y="0"/>
                  </a:moveTo>
                  <a:lnTo>
                    <a:pt x="0" y="0"/>
                  </a:lnTo>
                  <a:lnTo>
                    <a:pt x="0" y="146405"/>
                  </a:lnTo>
                  <a:lnTo>
                    <a:pt x="2303995" y="146405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01266" y="3325828"/>
            <a:ext cx="60769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Central Processing</a:t>
            </a:r>
            <a:r>
              <a:rPr spc="-35" dirty="0"/>
              <a:t> </a:t>
            </a:r>
            <a:r>
              <a:rPr spc="-5" dirty="0"/>
              <a:t>Unit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662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Central Processing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Abhineet Anand</dc:creator>
  <cp:lastModifiedBy>sac</cp:lastModifiedBy>
  <cp:revision>1</cp:revision>
  <dcterms:created xsi:type="dcterms:W3CDTF">2020-07-17T07:06:15Z</dcterms:created>
  <dcterms:modified xsi:type="dcterms:W3CDTF">2020-07-17T07:10:12Z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2012-11-26T00:00:00Z</vt:filetime>
  </property>
  <property fmtid="{D5CDD505-2E9C-101B-9397-08002B2CF9AE}" pid="3" name="Creator">
    <vt:lpwstr>LaTeX with Beamer class version 3.23</vt:lpwstr>
  </property>
  <property fmtid="{D5CDD505-2E9C-101B-9397-08002B2CF9AE}" pid="4" name="LastSaved">
    <vt:filetime>2020-07-17T00:00:00Z</vt:filetime>
  </property>
</Properties>
</file>