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9" r:id="rId10"/>
    <p:sldId id="271" r:id="rId11"/>
    <p:sldId id="270" r:id="rId12"/>
    <p:sldId id="286" r:id="rId13"/>
    <p:sldId id="268" r:id="rId14"/>
    <p:sldId id="287" r:id="rId15"/>
    <p:sldId id="285" r:id="rId16"/>
    <p:sldId id="289" r:id="rId17"/>
    <p:sldId id="288" r:id="rId18"/>
    <p:sldId id="290" r:id="rId19"/>
    <p:sldId id="272" r:id="rId20"/>
    <p:sldId id="273" r:id="rId21"/>
    <p:sldId id="274" r:id="rId22"/>
    <p:sldId id="276" r:id="rId23"/>
    <p:sldId id="277" r:id="rId24"/>
    <p:sldId id="278" r:id="rId25"/>
    <p:sldId id="275" r:id="rId26"/>
    <p:sldId id="279" r:id="rId27"/>
    <p:sldId id="280" r:id="rId28"/>
    <p:sldId id="281" r:id="rId29"/>
    <p:sldId id="282" r:id="rId30"/>
    <p:sldId id="283" r:id="rId31"/>
    <p:sldId id="284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3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D5E5D8-9D06-45DF-933C-C877B743AB74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147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85C4-616E-4860-A65B-BA8D93AFEFB3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04D8-61FE-4764-AE3A-129C5E764308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7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E80-D5E1-43BA-B06E-9738EEBD8B24}" type="datetime1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1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7A5EF1-71AE-4E2A-997C-07BFDDA84F0C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874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9F21-FA33-40B2-8297-406882D6E9B4}" type="datetime1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43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531-272E-4C42-AF53-EEAE064845BA}" type="datetime1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0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4A76-1320-4D18-818A-5D2C02D5F09F}" type="datetime1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7DDF-856B-4B54-B28A-681F549F8CA5}" type="datetime1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38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6CE2F54-78EE-4561-AB2A-CD0B6C305C8B}" type="datetime1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910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4649029-2CF2-458A-8996-9D8B72E82BA1}" type="datetime1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8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0572F1-6849-435E-82DC-EB6E32316E41}" type="datetime1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89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</a:t>
            </a:r>
            <a:br>
              <a:rPr lang="en-US" dirty="0"/>
            </a:br>
            <a:r>
              <a:rPr lang="en-US" sz="8000" b="1" dirty="0">
                <a:solidFill>
                  <a:srgbClr val="FF0000"/>
                </a:solidFill>
              </a:rPr>
              <a:t>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endParaRPr lang="en-IN" dirty="0"/>
          </a:p>
          <a:p>
            <a:r>
              <a:rPr lang="en-IN"/>
              <a:t>Lecture 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400"/>
            <a:ext cx="855694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LA[3]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the address for LA[16]</a:t>
            </a:r>
          </a:p>
          <a:p>
            <a:r>
              <a:rPr lang="en-US" sz="2000" dirty="0"/>
              <a:t>Each element of the array occupy 2 byte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LOC(LA[K]) = Base(LA) + w(K – lower bound)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LOC(LA[16]) = 200 + 2(16 – 1)  = 230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any value of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, time to calculate </a:t>
            </a:r>
            <a:r>
              <a:rPr lang="en-US" b="1" dirty="0">
                <a:solidFill>
                  <a:srgbClr val="FF0000"/>
                </a:solidFill>
              </a:rPr>
              <a:t>LOC(LA[K]) </a:t>
            </a:r>
            <a:r>
              <a:rPr lang="en-US" dirty="0"/>
              <a:t>is same</a:t>
            </a:r>
          </a:p>
          <a:p>
            <a:r>
              <a:rPr lang="en-US" dirty="0"/>
              <a:t>Given any subscript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one can access and locate  the content of  </a:t>
            </a:r>
            <a:r>
              <a:rPr lang="en-US" b="1" dirty="0">
                <a:solidFill>
                  <a:srgbClr val="FF0000"/>
                </a:solidFill>
              </a:rPr>
              <a:t>LA[K]</a:t>
            </a:r>
            <a:r>
              <a:rPr lang="en-US" dirty="0"/>
              <a:t> without scanning any other element of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 </a:t>
            </a:r>
          </a:p>
          <a:p>
            <a:r>
              <a:rPr lang="en-US" dirty="0"/>
              <a:t>A collection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of data element is said to be index if any element of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 can be located and processed in time that  is independent of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546" y="5429264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Repeat for K = LB to UB</a:t>
            </a:r>
          </a:p>
          <a:p>
            <a:pPr marL="342900" indent="-342900"/>
            <a:r>
              <a:rPr lang="en-US" dirty="0"/>
              <a:t>	Apply PROCESS to LA[K]</a:t>
            </a:r>
          </a:p>
          <a:p>
            <a:pPr marL="342900" indent="-342900"/>
            <a:r>
              <a:rPr lang="en-US" dirty="0"/>
              <a:t>	[End of Loop]</a:t>
            </a:r>
          </a:p>
          <a:p>
            <a:pPr marL="342900" indent="-342900"/>
            <a:r>
              <a:rPr lang="en-US" dirty="0"/>
              <a:t>2.  Exit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/>
              <a:t>Inserting and Deleting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Insertion</a:t>
            </a:r>
            <a:r>
              <a:rPr lang="en-US" dirty="0"/>
              <a:t>: Adding an element</a:t>
            </a:r>
          </a:p>
          <a:p>
            <a:pPr lvl="1"/>
            <a:r>
              <a:rPr lang="en-US" dirty="0"/>
              <a:t>Beginning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  <a:p>
            <a:pPr lvl="1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dirty="0"/>
              <a:t>: Removing an element </a:t>
            </a:r>
          </a:p>
          <a:p>
            <a:pPr lvl="1"/>
            <a:r>
              <a:rPr lang="en-US" dirty="0"/>
              <a:t>Beginning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/>
              <a:t>on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Traversal </a:t>
            </a:r>
            <a:r>
              <a:rPr lang="en-US" dirty="0"/>
              <a:t>: Processing each element in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Search </a:t>
            </a:r>
            <a:r>
              <a:rPr lang="en-US" dirty="0"/>
              <a:t>: Finding the location of the element with a given value or the record with a given key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Insertion</a:t>
            </a:r>
            <a:r>
              <a:rPr lang="en-US" dirty="0"/>
              <a:t>: Adding a new element to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dirty="0"/>
              <a:t>: Removing an elements from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Sorting</a:t>
            </a:r>
            <a:r>
              <a:rPr lang="en-US" dirty="0"/>
              <a:t> : Arranging the elements in some type of order</a:t>
            </a:r>
          </a:p>
          <a:p>
            <a:r>
              <a:rPr lang="en-US" b="1" dirty="0">
                <a:solidFill>
                  <a:srgbClr val="FF0000"/>
                </a:solidFill>
              </a:rPr>
              <a:t>Merging</a:t>
            </a:r>
            <a:r>
              <a:rPr lang="en-US" dirty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 Ford at the  End  of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 Ford as the  3</a:t>
            </a:r>
            <a:r>
              <a:rPr lang="en-US" baseline="30000" dirty="0"/>
              <a:t>rd</a:t>
            </a:r>
            <a:r>
              <a:rPr lang="en-US" dirty="0"/>
              <a:t> Element  of Array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Insertion is not Possible without loss of data if the array is FULL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of Wagner  at the  End  of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of  Davis  from the  Array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No data item can be deleted from an empty 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(LA, N , K , ITEM) </a:t>
            </a:r>
            <a:r>
              <a:rPr lang="en-US" sz="2400" dirty="0"/>
              <a:t>[LA is a linear array with N elements and K is a positive integers such that K ≤ N. This algorithm insert an element ITEM into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position in LA ] </a:t>
            </a:r>
          </a:p>
          <a:p>
            <a:pPr>
              <a:buNone/>
            </a:pPr>
            <a:r>
              <a:rPr lang="en-US" sz="2400" dirty="0"/>
              <a:t>	1. 	[Initialize Counter] Set J := N</a:t>
            </a:r>
          </a:p>
          <a:p>
            <a:pPr>
              <a:buNone/>
            </a:pPr>
            <a:r>
              <a:rPr lang="en-US" sz="2400" dirty="0"/>
              <a:t>	2. 	Repeat Steps 3 and 4 while J ≥ K</a:t>
            </a:r>
          </a:p>
          <a:p>
            <a:pPr>
              <a:buNone/>
            </a:pPr>
            <a:r>
              <a:rPr lang="en-US" sz="2400" dirty="0"/>
              <a:t>	3. 	[Move the </a:t>
            </a:r>
            <a:r>
              <a:rPr lang="en-US" sz="2400" dirty="0" err="1"/>
              <a:t>J</a:t>
            </a:r>
            <a:r>
              <a:rPr lang="en-US" sz="2400" baseline="30000" dirty="0" err="1"/>
              <a:t>th</a:t>
            </a:r>
            <a:r>
              <a:rPr lang="en-US" sz="2400" dirty="0"/>
              <a:t> element downward ] Set LA[J + 1] 	:= LA[J] </a:t>
            </a:r>
          </a:p>
          <a:p>
            <a:pPr>
              <a:buNone/>
            </a:pPr>
            <a:r>
              <a:rPr lang="en-US" sz="2400" dirty="0"/>
              <a:t>	4. 	[Decrease Counter] Set J := J -1</a:t>
            </a:r>
          </a:p>
          <a:p>
            <a:pPr>
              <a:buNone/>
            </a:pPr>
            <a:r>
              <a:rPr lang="en-US" sz="2400" dirty="0"/>
              <a:t>	5 	[Insert Element] Set LA[K] := ITEM</a:t>
            </a:r>
          </a:p>
          <a:p>
            <a:pPr>
              <a:buNone/>
            </a:pPr>
            <a:r>
              <a:rPr lang="en-US" sz="2400" dirty="0"/>
              <a:t>	6. 	[Reset N] Set N := N +1;</a:t>
            </a:r>
          </a:p>
          <a:p>
            <a:pPr>
              <a:buNone/>
            </a:pPr>
            <a:r>
              <a:rPr lang="en-US" sz="2400" dirty="0"/>
              <a:t>	7. 	Exit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 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(LA, N , K , ITEM) </a:t>
            </a:r>
            <a:r>
              <a:rPr lang="en-US" sz="2400" dirty="0"/>
              <a:t>[LA is a linear array with N elements and K is a positive integers such that K ≤ N. This algorithm deletes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element from  LA ] </a:t>
            </a:r>
          </a:p>
          <a:p>
            <a:pPr>
              <a:buNone/>
            </a:pPr>
            <a:r>
              <a:rPr lang="en-US" sz="2400" dirty="0"/>
              <a:t>	1.   Set ITEM := LA[K]</a:t>
            </a:r>
          </a:p>
          <a:p>
            <a:pPr>
              <a:buNone/>
            </a:pPr>
            <a:r>
              <a:rPr lang="en-US" sz="2400" dirty="0"/>
              <a:t>	2. 	Repeat for J = K to N -1:</a:t>
            </a:r>
          </a:p>
          <a:p>
            <a:pPr>
              <a:buNone/>
            </a:pPr>
            <a:r>
              <a:rPr lang="en-US" sz="2400" dirty="0"/>
              <a:t>	 	[Move the J + 1</a:t>
            </a:r>
            <a:r>
              <a:rPr lang="en-US" sz="2400" baseline="30000" dirty="0"/>
              <a:t>st</a:t>
            </a:r>
            <a:r>
              <a:rPr lang="en-US" sz="2400" dirty="0"/>
              <a:t> element upward] Set LA[J] 	:= LA[J + 1] </a:t>
            </a:r>
          </a:p>
          <a:p>
            <a:pPr>
              <a:buNone/>
            </a:pPr>
            <a:r>
              <a:rPr lang="en-US" sz="2400" dirty="0"/>
              <a:t>	3. 	[Reset the number N of elements] Set N := N - 1;</a:t>
            </a:r>
          </a:p>
          <a:p>
            <a:pPr>
              <a:buNone/>
            </a:pPr>
            <a:r>
              <a:rPr lang="en-US" sz="2400" dirty="0"/>
              <a:t>	4. 	Exit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  <a:p>
            <a:r>
              <a:rPr lang="en-US" dirty="0"/>
              <a:t>Two-Dimensional Array</a:t>
            </a:r>
          </a:p>
          <a:p>
            <a:r>
              <a:rPr lang="en-US" dirty="0"/>
              <a:t>Three-Dimensional Array</a:t>
            </a:r>
          </a:p>
          <a:p>
            <a:r>
              <a:rPr lang="en-US" dirty="0"/>
              <a:t>Some programming Language allows as many as 7 dimension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Two-Dimensional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dirty="0"/>
              <a:t>A Two-Dimensional </a:t>
            </a:r>
            <a:r>
              <a:rPr lang="en-US" b="1" dirty="0">
                <a:solidFill>
                  <a:srgbClr val="FF0000"/>
                </a:solidFill>
              </a:rPr>
              <a:t>m x n </a:t>
            </a:r>
            <a:r>
              <a:rPr lang="en-US" dirty="0"/>
              <a:t>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is a collection of </a:t>
            </a:r>
            <a:r>
              <a:rPr lang="en-US" b="1" dirty="0">
                <a:solidFill>
                  <a:srgbClr val="FF0000"/>
                </a:solidFill>
              </a:rPr>
              <a:t>m . n </a:t>
            </a:r>
            <a:r>
              <a:rPr lang="en-US" dirty="0"/>
              <a:t>data elements such that each element is specified by a pair of integer (such as J, K) called subscript with property that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1 ≤ J ≤ m  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element of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dirty="0"/>
              <a:t>with first subscript </a:t>
            </a:r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dirty="0"/>
              <a:t> and second subscript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will be denoted by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J,K</a:t>
            </a:r>
            <a:r>
              <a:rPr lang="en-US" baseline="-25000" dirty="0"/>
              <a:t>  </a:t>
            </a:r>
            <a:r>
              <a:rPr lang="en-US" baseline="30000" dirty="0"/>
              <a:t> 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/>
              <a:t>is shown as below 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linear array is a list of a finite number of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/>
              <a:t>homogeneous data elements ( that is data elements of the same type) such that </a:t>
            </a:r>
          </a:p>
          <a:p>
            <a:pPr lvl="1"/>
            <a:r>
              <a:rPr lang="en-US" dirty="0"/>
              <a:t>The elements are of the arrays are referenced respectively by an index set consisting of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consecutive numbers </a:t>
            </a:r>
          </a:p>
          <a:p>
            <a:pPr lvl="1"/>
            <a:r>
              <a:rPr lang="en-US" dirty="0"/>
              <a:t>The elements of the arrays are stored respectively in </a:t>
            </a:r>
            <a:r>
              <a:rPr lang="en-US" b="1" dirty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a[0][0]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be a two-dimensional array </a:t>
            </a:r>
            <a:r>
              <a:rPr lang="en-US" b="1" dirty="0">
                <a:solidFill>
                  <a:srgbClr val="FF0000"/>
                </a:solidFill>
              </a:rPr>
              <a:t>m x n</a:t>
            </a:r>
          </a:p>
          <a:p>
            <a:r>
              <a:rPr lang="en-US" dirty="0"/>
              <a:t>The  array 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will be represented in the memory by a block of </a:t>
            </a:r>
            <a:r>
              <a:rPr lang="en-US" b="1" dirty="0">
                <a:solidFill>
                  <a:srgbClr val="FF0000"/>
                </a:solidFill>
              </a:rPr>
              <a:t>m x n </a:t>
            </a:r>
            <a:r>
              <a:rPr lang="en-US" dirty="0"/>
              <a:t>sequential memory location</a:t>
            </a:r>
          </a:p>
          <a:p>
            <a:r>
              <a:rPr lang="en-US" dirty="0"/>
              <a:t>Programming language will store 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either </a:t>
            </a:r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/>
              <a:t>(Called Column-Major Order) Ex: Fortran, MATLAB</a:t>
            </a:r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/>
              <a:t>2D Array in Memory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Subscript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(2,1)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(3,1)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(1,2)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(2,2)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(3,2)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(1,3)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(1,4)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Column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Column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4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Subscript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Row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Column-Major 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Row-Major Order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LOC(LA[K]) = Base(LA) + w(K -1)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LOC(A[J,K]) of A[</a:t>
            </a:r>
            <a:r>
              <a:rPr lang="en-US" b="1" dirty="0" err="1">
                <a:solidFill>
                  <a:srgbClr val="C00000"/>
                </a:solidFill>
              </a:rPr>
              <a:t>m,n</a:t>
            </a:r>
            <a:r>
              <a:rPr lang="en-US" b="1" dirty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LOC(A[J,K]) = Base(A) + w[m(K-1) + (J-1)]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LOC(A[J,K]) = Base(A) + w[n(J-1) + (K-1)]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25 x 4 array A. Suppose the Base(A) = 200 and w =4. Suppose the programming store 2D array using row-major. Compute LOC(A[12,3])</a:t>
            </a:r>
          </a:p>
          <a:p>
            <a:pPr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LOC(A[J,K]) = Base(A) + w[n(J-1) + (K-1)]</a:t>
            </a:r>
          </a:p>
          <a:p>
            <a:endParaRPr lang="en-US" dirty="0"/>
          </a:p>
          <a:p>
            <a:r>
              <a:rPr lang="en-US" dirty="0"/>
              <a:t>LOC(A[12,3]) = 200 + 4[4(12-1) + (3 -1)]</a:t>
            </a:r>
          </a:p>
          <a:p>
            <a:pPr lvl="1">
              <a:buNone/>
            </a:pPr>
            <a:r>
              <a:rPr lang="en-US" dirty="0"/>
              <a:t>= 384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-dimensional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…. X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dirty="0"/>
              <a:t>  array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 is a collection of m</a:t>
            </a:r>
            <a:r>
              <a:rPr lang="en-US" baseline="-25000" dirty="0"/>
              <a:t>1</a:t>
            </a:r>
            <a:r>
              <a:rPr lang="en-US" dirty="0"/>
              <a:t>.m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dirty="0"/>
              <a:t> data elements in which each element is specified by a list of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 integers – such as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– called subscript with the property that</a:t>
            </a:r>
          </a:p>
          <a:p>
            <a:pPr>
              <a:buNone/>
            </a:pPr>
            <a:r>
              <a:rPr lang="en-US" dirty="0"/>
              <a:t>	1≤K</a:t>
            </a:r>
            <a:r>
              <a:rPr lang="en-US" baseline="-25000" dirty="0"/>
              <a:t>1</a:t>
            </a:r>
            <a:r>
              <a:rPr lang="en-US" dirty="0"/>
              <a:t>≤m</a:t>
            </a:r>
            <a:r>
              <a:rPr lang="en-US" baseline="-25000" dirty="0"/>
              <a:t>1</a:t>
            </a:r>
            <a:r>
              <a:rPr lang="en-US" dirty="0"/>
              <a:t>,  1≤K</a:t>
            </a:r>
            <a:r>
              <a:rPr lang="en-US" baseline="-25000" dirty="0"/>
              <a:t>2</a:t>
            </a:r>
            <a:r>
              <a:rPr lang="en-US" dirty="0"/>
              <a:t>≤m</a:t>
            </a:r>
            <a:r>
              <a:rPr lang="en-US" baseline="-25000" dirty="0"/>
              <a:t>2</a:t>
            </a:r>
            <a:r>
              <a:rPr lang="en-US" dirty="0"/>
              <a:t>,  ….   1≤K</a:t>
            </a:r>
            <a:r>
              <a:rPr lang="en-US" baseline="-25000" dirty="0"/>
              <a:t>n</a:t>
            </a:r>
            <a:r>
              <a:rPr lang="en-US" dirty="0"/>
              <a:t>≤m</a:t>
            </a:r>
            <a:r>
              <a:rPr lang="en-US" baseline="-25000" dirty="0"/>
              <a:t>n</a:t>
            </a:r>
          </a:p>
          <a:p>
            <a:pPr>
              <a:buNone/>
            </a:pPr>
            <a:r>
              <a:rPr lang="en-US" dirty="0"/>
              <a:t>The Element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 with subscript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will be denoted by</a:t>
            </a:r>
          </a:p>
          <a:p>
            <a:pPr>
              <a:buNone/>
            </a:pPr>
            <a:r>
              <a:rPr lang="en-US" dirty="0"/>
              <a:t>		B</a:t>
            </a:r>
            <a:r>
              <a:rPr lang="en-US" baseline="-25000" dirty="0"/>
              <a:t>K1,K2, …,</a:t>
            </a:r>
            <a:r>
              <a:rPr lang="en-US" baseline="-25000" dirty="0" err="1"/>
              <a:t>Kn</a:t>
            </a:r>
            <a:r>
              <a:rPr lang="en-US" dirty="0"/>
              <a:t>      or   B[K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,….,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be a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-dimensional array</a:t>
            </a:r>
          </a:p>
          <a:p>
            <a:r>
              <a:rPr lang="en-US" dirty="0"/>
              <a:t>Length 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of dimension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is the number of elements in the index set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= UB – LB + 1</a:t>
            </a:r>
          </a:p>
          <a:p>
            <a:r>
              <a:rPr lang="en-US" dirty="0"/>
              <a:t>For a given subscript </a:t>
            </a:r>
            <a:r>
              <a:rPr lang="en-US" b="1" dirty="0" err="1">
                <a:solidFill>
                  <a:srgbClr val="00B050"/>
                </a:solidFill>
              </a:rPr>
              <a:t>K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,  the effective index </a:t>
            </a:r>
            <a:r>
              <a:rPr lang="en-US" b="1" dirty="0" err="1">
                <a:solidFill>
                  <a:srgbClr val="00B050"/>
                </a:solidFill>
              </a:rPr>
              <a:t>E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dirty="0"/>
              <a:t> is the number of indices preceding </a:t>
            </a:r>
            <a:r>
              <a:rPr lang="en-US" b="1" dirty="0" err="1">
                <a:solidFill>
                  <a:srgbClr val="00B050"/>
                </a:solidFill>
              </a:rPr>
              <a:t>K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 in the index set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– LB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r>
              <a:rPr lang="en-US" dirty="0"/>
              <a:t>Address LOC(C[K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]) of an arbitrary element of C can be obtained as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Column-Major Order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Base( C) + w[((( … (E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N-2</a:t>
            </a:r>
            <a:r>
              <a:rPr lang="en-US" b="1" dirty="0">
                <a:solidFill>
                  <a:srgbClr val="00B050"/>
                </a:solidFill>
              </a:rPr>
              <a:t>) + ….. +E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+E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+E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Row-Major Order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Base( C) + w[(… ((E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+ ….. +E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 +E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MAZE(2:8, -4:1, 6:10)</a:t>
            </a:r>
          </a:p>
          <a:p>
            <a:r>
              <a:rPr lang="en-US" dirty="0"/>
              <a:t>Calculate the address of </a:t>
            </a:r>
            <a:r>
              <a:rPr lang="en-US" b="1" dirty="0">
                <a:solidFill>
                  <a:srgbClr val="FF0000"/>
                </a:solidFill>
              </a:rPr>
              <a:t>MAZE[5,-1,8]</a:t>
            </a:r>
          </a:p>
          <a:p>
            <a:r>
              <a:rPr lang="en-US" dirty="0"/>
              <a:t>Given: Base(MAZE) = 200, w = 4, MAZE is stored in Row-Major order </a:t>
            </a:r>
          </a:p>
          <a:p>
            <a:r>
              <a:rPr lang="en-US" dirty="0"/>
              <a:t>L1 = 8-2+1 = 7, L2 = 6, L3 = 5</a:t>
            </a:r>
          </a:p>
          <a:p>
            <a:r>
              <a:rPr lang="en-US" dirty="0"/>
              <a:t>E1 = 5 -2 = 3, E2 = 3, E3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/>
              <a:t>of elements is called the length or size of the array.  </a:t>
            </a:r>
          </a:p>
          <a:p>
            <a:r>
              <a:rPr lang="en-US" dirty="0"/>
              <a:t>The index set consists of the integer </a:t>
            </a:r>
            <a:r>
              <a:rPr lang="en-US" b="1" dirty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>
                <a:solidFill>
                  <a:srgbClr val="FF0000"/>
                </a:solidFill>
              </a:rPr>
              <a:t>Length</a:t>
            </a:r>
            <a:r>
              <a:rPr lang="en-US" dirty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Length = UB – LB + 1 </a:t>
            </a:r>
            <a:r>
              <a:rPr lang="en-US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UB</a:t>
            </a:r>
            <a:r>
              <a:rPr lang="en-US" dirty="0"/>
              <a:t> is the largest index called the </a:t>
            </a:r>
            <a:r>
              <a:rPr lang="en-US" b="1" dirty="0">
                <a:solidFill>
                  <a:srgbClr val="FF0000"/>
                </a:solidFill>
              </a:rPr>
              <a:t>upper bound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LB</a:t>
            </a:r>
            <a:r>
              <a:rPr lang="en-US" dirty="0"/>
              <a:t> is the smallest index called the </a:t>
            </a:r>
            <a:r>
              <a:rPr lang="en-US" b="1" dirty="0">
                <a:solidFill>
                  <a:srgbClr val="FF0000"/>
                </a:solidFill>
              </a:rPr>
              <a:t>lower bound </a:t>
            </a:r>
            <a:r>
              <a:rPr lang="en-US" dirty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Contd</a:t>
            </a:r>
            <a:r>
              <a:rPr lang="en-US" dirty="0"/>
              <a:t> 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Base( C) + w[(… ((E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+ E</a:t>
            </a:r>
            <a:r>
              <a:rPr lang="en-US" baseline="-25000" dirty="0"/>
              <a:t>3</a:t>
            </a:r>
            <a:r>
              <a:rPr lang="en-US" dirty="0"/>
              <a:t>)L</a:t>
            </a:r>
            <a:r>
              <a:rPr lang="en-US" baseline="-25000" dirty="0"/>
              <a:t>4</a:t>
            </a:r>
            <a:r>
              <a:rPr lang="en-US" dirty="0"/>
              <a:t> + ….. +E</a:t>
            </a:r>
            <a:r>
              <a:rPr lang="en-US" baseline="-25000" dirty="0"/>
              <a:t>N-1</a:t>
            </a:r>
            <a:r>
              <a:rPr lang="en-US" dirty="0"/>
              <a:t>)L</a:t>
            </a:r>
            <a:r>
              <a:rPr lang="en-US" baseline="-25000" dirty="0"/>
              <a:t>N</a:t>
            </a:r>
            <a:r>
              <a:rPr lang="en-US" dirty="0"/>
              <a:t> +E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3 . 6 = 18</a:t>
            </a:r>
          </a:p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 = 18 + 3 = 21</a:t>
            </a:r>
          </a:p>
          <a:p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= 21 . 5 = 105</a:t>
            </a:r>
          </a:p>
          <a:p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+E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+ E</a:t>
            </a:r>
            <a:r>
              <a:rPr lang="en-US" baseline="-25000" dirty="0"/>
              <a:t>3</a:t>
            </a:r>
            <a:r>
              <a:rPr lang="en-US" dirty="0"/>
              <a:t> = 105 + 2 = 107</a:t>
            </a:r>
          </a:p>
          <a:p>
            <a:r>
              <a:rPr lang="en-US" dirty="0"/>
              <a:t>MAZE[5,-1,8] = 200 + 4(107) = 200 + 248 = 628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be any array</a:t>
            </a:r>
          </a:p>
          <a:p>
            <a:r>
              <a:rPr lang="en-US" dirty="0"/>
              <a:t>A variable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is called a pointer if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points to an element in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if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contains  the address of an element in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</a:p>
          <a:p>
            <a:r>
              <a:rPr lang="en-US" dirty="0"/>
              <a:t>An array </a:t>
            </a:r>
            <a:r>
              <a:rPr lang="en-US" b="1" dirty="0">
                <a:solidFill>
                  <a:srgbClr val="FF0000"/>
                </a:solidFill>
              </a:rPr>
              <a:t>PTR</a:t>
            </a:r>
            <a:r>
              <a:rPr lang="en-US" dirty="0"/>
              <a:t> is called a pointer array if each element of </a:t>
            </a:r>
            <a:r>
              <a:rPr lang="en-US" b="1" dirty="0">
                <a:solidFill>
                  <a:srgbClr val="FF0000"/>
                </a:solidFill>
              </a:rPr>
              <a:t>PTR</a:t>
            </a:r>
            <a:r>
              <a:rPr lang="en-US" dirty="0"/>
              <a:t> is a pointer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38" y="2000240"/>
          <a:ext cx="4857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42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357430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Dimensional 4x9 or 9x4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85786" y="294456"/>
          <a:ext cx="2571768" cy="656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Harris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Lewis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121442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992" y="278605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8992" y="500063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42852"/>
          <a:ext cx="2571768" cy="755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64291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7620" y="23574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9058" y="407194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9058" y="59293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942" y="1857364"/>
            <a:ext cx="371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are not index in this representation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57752" y="294456"/>
          <a:ext cx="2571768" cy="660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Harris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Lewis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29488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488" y="264318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9488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9488" y="507207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8" y="1785926"/>
          <a:ext cx="9286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7356" y="100010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14612" y="571480"/>
            <a:ext cx="2714644" cy="1430348"/>
            <a:chOff x="2714612" y="571480"/>
            <a:chExt cx="2714644" cy="1430348"/>
          </a:xfrm>
        </p:grpSpPr>
        <p:grpSp>
          <p:nvGrpSpPr>
            <p:cNvPr id="40" name="Group 39"/>
            <p:cNvGrpSpPr/>
            <p:nvPr/>
          </p:nvGrpSpPr>
          <p:grpSpPr>
            <a:xfrm>
              <a:off x="2714612" y="572274"/>
              <a:ext cx="929488" cy="1429554"/>
              <a:chOff x="2714612" y="572274"/>
              <a:chExt cx="929488" cy="142955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714612" y="2000240"/>
                <a:ext cx="92869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928926" y="1285860"/>
                <a:ext cx="142876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3643306" y="571480"/>
              <a:ext cx="178595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2714612" y="2357430"/>
            <a:ext cx="2714644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14612" y="2714620"/>
            <a:ext cx="2714644" cy="1144596"/>
            <a:chOff x="2714612" y="2714620"/>
            <a:chExt cx="2714644" cy="1144596"/>
          </a:xfrm>
        </p:grpSpPr>
        <p:grpSp>
          <p:nvGrpSpPr>
            <p:cNvPr id="42" name="Group 41"/>
            <p:cNvGrpSpPr/>
            <p:nvPr/>
          </p:nvGrpSpPr>
          <p:grpSpPr>
            <a:xfrm>
              <a:off x="2714612" y="2714620"/>
              <a:ext cx="1500992" cy="1143802"/>
              <a:chOff x="2714612" y="2714620"/>
              <a:chExt cx="1500992" cy="114380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14612" y="2714620"/>
                <a:ext cx="150019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3643306" y="3286124"/>
                <a:ext cx="114300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4214810" y="3857628"/>
              <a:ext cx="121444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714612" y="3143248"/>
            <a:ext cx="2714644" cy="1644662"/>
            <a:chOff x="2714612" y="3143248"/>
            <a:chExt cx="2714644" cy="1644662"/>
          </a:xfrm>
        </p:grpSpPr>
        <p:grpSp>
          <p:nvGrpSpPr>
            <p:cNvPr id="44" name="Group 43"/>
            <p:cNvGrpSpPr/>
            <p:nvPr/>
          </p:nvGrpSpPr>
          <p:grpSpPr>
            <a:xfrm>
              <a:off x="2714612" y="3143248"/>
              <a:ext cx="1215240" cy="1643868"/>
              <a:chOff x="2714612" y="3143248"/>
              <a:chExt cx="1215240" cy="164386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714612" y="3143248"/>
                <a:ext cx="121444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3107521" y="3964785"/>
                <a:ext cx="164307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929058" y="4786322"/>
              <a:ext cx="150019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714612" y="3429000"/>
            <a:ext cx="2714644" cy="2857520"/>
            <a:chOff x="2714612" y="3429000"/>
            <a:chExt cx="2714644" cy="2857520"/>
          </a:xfrm>
        </p:grpSpPr>
        <p:grpSp>
          <p:nvGrpSpPr>
            <p:cNvPr id="46" name="Group 45"/>
            <p:cNvGrpSpPr/>
            <p:nvPr/>
          </p:nvGrpSpPr>
          <p:grpSpPr>
            <a:xfrm>
              <a:off x="2714612" y="3429000"/>
              <a:ext cx="786612" cy="2786876"/>
              <a:chOff x="2714612" y="3429000"/>
              <a:chExt cx="786612" cy="278687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714612" y="3429000"/>
                <a:ext cx="785818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2107389" y="4822041"/>
                <a:ext cx="2786082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500430" y="6215082"/>
              <a:ext cx="1928826" cy="714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of an 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may be denoted by </a:t>
            </a:r>
          </a:p>
          <a:p>
            <a:pPr lvl="1"/>
            <a:r>
              <a:rPr lang="en-US" dirty="0"/>
              <a:t>Subscript notation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A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, …. , A</a:t>
            </a:r>
            <a:r>
              <a:rPr lang="en-US" b="1" baseline="-25000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/>
              <a:t>Parenthesis notation </a:t>
            </a:r>
            <a:r>
              <a:rPr lang="en-US" b="1" dirty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/>
              <a:t>Bracket notation </a:t>
            </a:r>
            <a:r>
              <a:rPr lang="en-US" b="1" dirty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/>
              <a:t>The number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in A[K] is called subscript or an index and A[K] is called a </a:t>
            </a:r>
            <a:r>
              <a:rPr lang="en-US" b="1" dirty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Memory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be a linear array in the memory of the computer</a:t>
            </a:r>
          </a:p>
          <a:p>
            <a:r>
              <a:rPr lang="en-US" b="1" dirty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r>
              <a:rPr lang="en-US" dirty="0"/>
              <a:t>The element of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are stored in the successive memory cells</a:t>
            </a:r>
          </a:p>
          <a:p>
            <a:r>
              <a:rPr lang="en-US" dirty="0"/>
              <a:t>Computer does not need to keep  track of the address of every element of </a:t>
            </a:r>
            <a:r>
              <a:rPr lang="en-US" b="1" dirty="0">
                <a:solidFill>
                  <a:srgbClr val="FF0000"/>
                </a:solidFill>
              </a:rPr>
              <a:t>LA,</a:t>
            </a:r>
            <a:r>
              <a:rPr lang="en-US" dirty="0"/>
              <a:t> but need to track only the address of the first element of the array denoted by </a:t>
            </a:r>
            <a:r>
              <a:rPr lang="en-US" b="1" dirty="0">
                <a:solidFill>
                  <a:srgbClr val="FF0000"/>
                </a:solidFill>
              </a:rPr>
              <a:t>Base(LA) </a:t>
            </a:r>
            <a:r>
              <a:rPr lang="en-US" dirty="0"/>
              <a:t>called the </a:t>
            </a:r>
            <a:r>
              <a:rPr lang="en-US" b="1" dirty="0">
                <a:solidFill>
                  <a:srgbClr val="FF0000"/>
                </a:solidFill>
              </a:rPr>
              <a:t>base address </a:t>
            </a:r>
            <a:r>
              <a:rPr lang="en-US" dirty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LOC(LA[K]) = Base(LA) + w(K – lower bound) </a:t>
            </a:r>
            <a:r>
              <a:rPr lang="en-US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 is the number of words per memory cell of the array LA [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 is aka size of the </a:t>
            </a:r>
            <a:r>
              <a:rPr lang="en-US" b="1" dirty="0">
                <a:solidFill>
                  <a:srgbClr val="FF0000"/>
                </a:solidFill>
              </a:rPr>
              <a:t>data type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LA[4]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LA[5]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LA[6]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LA[8]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LA[2]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the address for LA[6]</a:t>
            </a:r>
          </a:p>
          <a:p>
            <a:r>
              <a:rPr lang="en-US" sz="2000" dirty="0"/>
              <a:t>Each element of the array occupy 1 byte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LOC(LA[K]) = Base(LA) + w(K – lower bound)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LOC(LA[6]) = 200 + 1(6 – 1)  = 205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921</TotalTime>
  <Words>2736</Words>
  <Application>Microsoft Office PowerPoint</Application>
  <PresentationFormat>On-screen Show (4:3)</PresentationFormat>
  <Paragraphs>631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Gill Sans MT</vt:lpstr>
      <vt:lpstr>Impact</vt:lpstr>
      <vt:lpstr>Badge</vt:lpstr>
      <vt:lpstr>Data Structure  Array</vt:lpstr>
      <vt:lpstr>Operation on ARRAY </vt:lpstr>
      <vt:lpstr>Linear  Arrays</vt:lpstr>
      <vt:lpstr>Linear  Arrays</vt:lpstr>
      <vt:lpstr>Linear  Arrays</vt:lpstr>
      <vt:lpstr>Representation of Linear Array in Memory</vt:lpstr>
      <vt:lpstr>Representation of Linear Array in Memory</vt:lpstr>
      <vt:lpstr>Representation of Linear Array in Memory</vt:lpstr>
      <vt:lpstr>Example 1  </vt:lpstr>
      <vt:lpstr>Example 2</vt:lpstr>
      <vt:lpstr>Representation of Linear Array in Memory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Deletion </vt:lpstr>
      <vt:lpstr>Deletion </vt:lpstr>
      <vt:lpstr>Deletion </vt:lpstr>
      <vt:lpstr>Insertion Algorithm 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Example</vt:lpstr>
      <vt:lpstr>Multidimensional Array </vt:lpstr>
      <vt:lpstr>Multidimensional Array </vt:lpstr>
      <vt:lpstr>Multidimensional Array </vt:lpstr>
      <vt:lpstr>Example </vt:lpstr>
      <vt:lpstr>Example Contd .. </vt:lpstr>
      <vt:lpstr>Pointer, Pointer Array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cp:revision>75</cp:revision>
  <dcterms:created xsi:type="dcterms:W3CDTF">2011-01-09T23:32:13Z</dcterms:created>
  <dcterms:modified xsi:type="dcterms:W3CDTF">2020-07-17T09:31:15Z</dcterms:modified>
</cp:coreProperties>
</file>