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36AD35-7AF6-4496-A591-12EFA04A003D}" type="datetimeFigureOut">
              <a:rPr lang="en-IN" smtClean="0"/>
              <a:pPr/>
              <a:t>20-07-2020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4F8E90-7860-47DF-A1ED-5DDB974BA1A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DISCRETE STRUCTURES &amp; THEORY OF LOGIC (KCS303)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221088"/>
            <a:ext cx="7854696" cy="760048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LECTURE-01</a:t>
            </a:r>
            <a:endParaRPr lang="en-IN" b="1" dirty="0"/>
          </a:p>
        </p:txBody>
      </p:sp>
      <p:pic>
        <p:nvPicPr>
          <p:cNvPr id="4" name="~PP2507.WAV">
            <a:hlinkClick r:id="" action="ppaction://media"/>
          </p:cNvPr>
          <p:cNvPicPr>
            <a:picLocks noRot="1" noChangeAspect="1"/>
          </p:cNvPicPr>
          <p:nvPr>
            <a:wavAudioFile r:embed="rId1" name="~PP2507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54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   Definition of Set Equality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1313">
              <a:spcBef>
                <a:spcPts val="563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Two sets are declared to be equal </a:t>
            </a:r>
            <a:r>
              <a:rPr lang="en-US" sz="28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if and only if</a:t>
            </a: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they contain exactly the same elements.</a:t>
            </a:r>
          </a:p>
          <a:p>
            <a:pPr marL="342900" indent="-341313">
              <a:spcBef>
                <a:spcPts val="563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 particular, it does not matter </a:t>
            </a:r>
            <a:r>
              <a:rPr lang="en-US" sz="28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how the set is defined or denoted.</a:t>
            </a:r>
          </a:p>
          <a:p>
            <a:pPr marL="342900" indent="-341313">
              <a:spcBef>
                <a:spcPts val="563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For example: The set {1, 2, 3, 4} = </a:t>
            </a:r>
            <a:b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	{</a:t>
            </a:r>
            <a:r>
              <a:rPr lang="en-US" sz="28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x</a:t>
            </a: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| </a:t>
            </a:r>
            <a:r>
              <a:rPr lang="en-US" sz="28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x</a:t>
            </a: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is an integer where </a:t>
            </a:r>
            <a:r>
              <a:rPr lang="en-US" sz="28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x</a:t>
            </a: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&gt;0 and </a:t>
            </a:r>
            <a:r>
              <a:rPr lang="en-US" sz="28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x</a:t>
            </a: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&lt;5 } = </a:t>
            </a:r>
            <a:b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	{</a:t>
            </a:r>
            <a:r>
              <a:rPr lang="en-US" sz="28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x</a:t>
            </a: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| </a:t>
            </a:r>
            <a:r>
              <a:rPr lang="en-US" sz="28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x</a:t>
            </a: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is a positive integer whose square</a:t>
            </a:r>
            <a:b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              is  &gt;0 and &lt;25}</a:t>
            </a:r>
          </a:p>
          <a:p>
            <a:endParaRPr lang="en-IN" dirty="0"/>
          </a:p>
        </p:txBody>
      </p:sp>
      <p:pic>
        <p:nvPicPr>
          <p:cNvPr id="4" name="~PP3407.WAV">
            <a:hlinkClick r:id="" action="ppaction://media"/>
          </p:cNvPr>
          <p:cNvPicPr>
            <a:picLocks noRot="1" noChangeAspect="1"/>
          </p:cNvPicPr>
          <p:nvPr>
            <a:wavAudioFile r:embed="rId1" name="~PP3407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70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SPECIAL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SPECIAL SETS: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– The universal set is denoted by U: the set of all objects under the consideration. 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– The empty set is denoted as ø or { }.</a:t>
            </a:r>
          </a:p>
          <a:p>
            <a:endParaRPr lang="en-IN" dirty="0"/>
          </a:p>
        </p:txBody>
      </p:sp>
      <p:pic>
        <p:nvPicPr>
          <p:cNvPr id="4" name="~PP3812.WAV">
            <a:hlinkClick r:id="" action="ppaction://media"/>
          </p:cNvPr>
          <p:cNvPicPr>
            <a:picLocks noRot="1" noChangeAspect="1"/>
          </p:cNvPicPr>
          <p:nvPr>
            <a:wavAudioFile r:embed="rId1" name="~PP3812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16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pPr algn="ctr"/>
            <a:r>
              <a:rPr lang="en-IN" sz="4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4784"/>
          <a:ext cx="8507288" cy="51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259"/>
                <a:gridCol w="5955019"/>
                <a:gridCol w="1425010"/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1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UNIT NUMBER</a:t>
                      </a:r>
                      <a:endParaRPr lang="en-IN" sz="1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              </a:t>
                      </a:r>
                      <a:r>
                        <a:rPr lang="en-IN" sz="10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TOPICS</a:t>
                      </a:r>
                      <a:endParaRPr lang="en-IN" sz="1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NUMBER OF LECTURES.</a:t>
                      </a:r>
                      <a:endParaRPr lang="en-IN" sz="1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I </a:t>
                      </a:r>
                      <a:endParaRPr lang="en-IN" sz="11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Set Theory</a:t>
                      </a:r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: Introduction, Combination of sets, Multisets, Ordered pairs. Proofs of some general identities on sets. 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Relations: </a:t>
                      </a:r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Definition, Operations on relations, Properties of relations, Composite Relations, Equality of relations, Recursive definition of relation, Order of relations. 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Functions: </a:t>
                      </a:r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Definition, Classification of functions, Operations on functions, Recursively defined functions. Growth of Functions. </a:t>
                      </a:r>
                      <a:r>
                        <a:rPr lang="en-IN" sz="11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Natural Numbers:</a:t>
                      </a:r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Introduction, Mathematical Induction, Variants of Induction, Induction with Nonzero Base cases. Proof Methods, Proof by counter – example, Proof by contradiction. 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en-IN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56164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endParaRPr lang="en-IN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Algebraic Structures: 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Definition, Groups, Subgroups and order, Cyclic Groups, Co sets, Lagrange's theorem, Normal Subgroups, Permutation and Symmetric groups, Group  Homomorphism,  Definition and elementary properties of Rings and Fields. 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III</a:t>
                      </a:r>
                      <a:endParaRPr lang="en-IN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Lattices: 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Definition, Properties of lattices – Bounded, Complemented, Modular and Complete lattice. </a:t>
                      </a:r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Boolean Algebra: 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Introduction, Axioms and Theorems of Boolean algebra, Algebraic manipulation of Boolean expressions. Simplification of Boolean Functions,  Karnaugh maps, Logic gates, Digital circuits and Boolean algebra. 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IV</a:t>
                      </a:r>
                      <a:endParaRPr lang="en-IN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Propositional Logic: 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Proposition, well formed formula, Truth tables, Tautology,  Satisfiability, Contradiction, Algebra of proposition, Theory of Inference. </a:t>
                      </a:r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Predicate Logic: 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First order predicate, well formed formula of predicate, quantifiers, Inference theory of predicate logic. 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lang="en-IN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Trees: 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Definition, Binary tree, Binary tree traversal, Binary search tree. </a:t>
                      </a:r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Graphs: 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Definition and terminology, Representation of graphs, Multigraphs, Bipartite graphs, Planar graphs, Isomorphism and Homeomorphism of graphs, Euler and Hamiltonian paths, Graph coloring, Recurrence Relation &amp; Generating function: Recursive definition of functions, Recursive algorithms, Method of solving recurrences. </a:t>
                      </a:r>
                      <a:r>
                        <a:rPr lang="en-IN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Combinatorics: </a:t>
                      </a:r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Introduction, Counting Techniques, Pigeonhole Principle 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~PP998.WAV">
            <a:hlinkClick r:id="" action="ppaction://media"/>
          </p:cNvPr>
          <p:cNvPicPr>
            <a:picLocks noRot="1" noChangeAspect="1"/>
          </p:cNvPicPr>
          <p:nvPr>
            <a:wavAudioFile r:embed="rId1" name="~PP998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08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932824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UNIT-I </a:t>
            </a:r>
            <a:b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TOPICS TO BE DISCUSSED IN THIS LECTURE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607568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INTRODUCTION TO DSTL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INTRODUCTION TO SET THEORY</a:t>
            </a:r>
          </a:p>
          <a:p>
            <a:endParaRPr lang="en-IN" dirty="0"/>
          </a:p>
        </p:txBody>
      </p:sp>
      <p:pic>
        <p:nvPicPr>
          <p:cNvPr id="4" name="~PP1283.WAV">
            <a:hlinkClick r:id="" action="ppaction://media"/>
          </p:cNvPr>
          <p:cNvPicPr>
            <a:picLocks noRot="1" noChangeAspect="1"/>
          </p:cNvPicPr>
          <p:nvPr>
            <a:wavAudioFile r:embed="rId1" name="~PP1283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77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15680"/>
          </a:xfrm>
        </p:spPr>
        <p:txBody>
          <a:bodyPr/>
          <a:lstStyle/>
          <a:p>
            <a:pPr marL="392430" marR="461645" indent="-34163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2800" b="1" spc="-5" dirty="0" smtClean="0">
                <a:latin typeface="Times New Roman" pitchFamily="18" charset="0"/>
                <a:cs typeface="Times New Roman" pitchFamily="18" charset="0"/>
              </a:rPr>
              <a:t>Discrete: consisting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800" b="1" spc="-10" dirty="0" smtClean="0">
                <a:latin typeface="Times New Roman" pitchFamily="18" charset="0"/>
                <a:cs typeface="Times New Roman" pitchFamily="18" charset="0"/>
              </a:rPr>
              <a:t>distinct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or  </a:t>
            </a:r>
            <a:r>
              <a:rPr lang="en-IN" sz="2800" b="1" spc="-5" dirty="0" smtClean="0">
                <a:latin typeface="Times New Roman" pitchFamily="18" charset="0"/>
                <a:cs typeface="Times New Roman" pitchFamily="18" charset="0"/>
              </a:rPr>
              <a:t>unconnected elements.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92430" marR="461645" indent="-341630" algn="ctr">
              <a:lnSpc>
                <a:spcPct val="100000"/>
              </a:lnSpc>
              <a:spcBef>
                <a:spcPts val="100"/>
              </a:spcBef>
              <a:buNone/>
            </a:pPr>
            <a:endParaRPr lang="en-IN" sz="2800" b="1" baseline="15873" dirty="0" smtClean="0">
              <a:latin typeface="Times New Roman" pitchFamily="18" charset="0"/>
              <a:cs typeface="Times New Roman" pitchFamily="18" charset="0"/>
            </a:endParaRPr>
          </a:p>
          <a:p>
            <a:pPr marL="392430" marR="461645" indent="-34163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2800" b="1" baseline="158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spc="-5" dirty="0" smtClean="0">
                <a:latin typeface="Times New Roman" pitchFamily="18" charset="0"/>
                <a:cs typeface="Times New Roman" pitchFamily="18" charset="0"/>
              </a:rPr>
              <a:t>Discrete </a:t>
            </a:r>
            <a:r>
              <a:rPr lang="en-IN" sz="2800" b="1" i="1" spc="-10" dirty="0" smtClean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IN" sz="2800" b="1" spc="-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b="1" spc="-10" dirty="0" smtClean="0">
                <a:latin typeface="Times New Roman" pitchFamily="18" charset="0"/>
                <a:cs typeface="Times New Roman" pitchFamily="18" charset="0"/>
              </a:rPr>
              <a:t>collection </a:t>
            </a:r>
            <a:r>
              <a:rPr lang="en-IN" sz="2800" b="1" spc="-5" dirty="0" smtClean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IN" sz="28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spc="-5" dirty="0" smtClean="0">
                <a:latin typeface="Times New Roman" pitchFamily="18" charset="0"/>
                <a:cs typeface="Times New Roman" pitchFamily="18" charset="0"/>
              </a:rPr>
              <a:t>topics that examine and  use finite or countable infinite </a:t>
            </a:r>
            <a:r>
              <a:rPr lang="en-IN" sz="2800" b="1" spc="-10" dirty="0" smtClean="0">
                <a:latin typeface="Times New Roman" pitchFamily="18" charset="0"/>
                <a:cs typeface="Times New Roman" pitchFamily="18" charset="0"/>
              </a:rPr>
              <a:t>objects or structures.</a:t>
            </a:r>
            <a:endParaRPr lang="en-IN" dirty="0"/>
          </a:p>
        </p:txBody>
      </p:sp>
      <p:pic>
        <p:nvPicPr>
          <p:cNvPr id="4" name="~PP1193.WAV">
            <a:hlinkClick r:id="" action="ppaction://media"/>
          </p:cNvPr>
          <p:cNvPicPr>
            <a:picLocks noRot="1" noChangeAspect="1"/>
          </p:cNvPicPr>
          <p:nvPr>
            <a:wavAudioFile r:embed="rId1" name="~PP1193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8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pc="-5" dirty="0" smtClean="0">
                <a:latin typeface="Times New Roman" pitchFamily="18" charset="0"/>
                <a:cs typeface="Times New Roman" pitchFamily="18" charset="0"/>
              </a:rPr>
              <a:t>Discrete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en-IN" b="1" spc="-5" dirty="0" smtClean="0">
                <a:latin typeface="Times New Roman" pitchFamily="18" charset="0"/>
                <a:cs typeface="Times New Roman" pitchFamily="18" charset="0"/>
              </a:rPr>
              <a:t>Continuous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Discrete deals with only real numbers, which are multiple of some basic units.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If basic unit is one, then the discrete variable can assume only integral values.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Discrete variable can not become infinitely small and concept as instantaneous rate of change is not present.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It is different from branches as calculus which deals with continuous functions.</a:t>
            </a:r>
          </a:p>
          <a:p>
            <a:endParaRPr lang="en-IN" dirty="0"/>
          </a:p>
        </p:txBody>
      </p:sp>
      <p:pic>
        <p:nvPicPr>
          <p:cNvPr id="4" name="~PP876.WAV">
            <a:hlinkClick r:id="" action="ppaction://media"/>
          </p:cNvPr>
          <p:cNvPicPr>
            <a:picLocks noRot="1" noChangeAspect="1"/>
          </p:cNvPicPr>
          <p:nvPr>
            <a:wavAudioFile r:embed="rId1" name="~PP876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51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THEORY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399656"/>
          </a:xfrm>
        </p:spPr>
        <p:txBody>
          <a:bodyPr/>
          <a:lstStyle/>
          <a:p>
            <a:pPr marL="342900" indent="-341313">
              <a:spcBef>
                <a:spcPts val="650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Set-A collection of well defined objects (elements).</a:t>
            </a:r>
          </a:p>
          <a:p>
            <a:pPr marL="342900" indent="-341313">
              <a:spcBef>
                <a:spcPts val="650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sz="2400" dirty="0" smtClean="0"/>
              <a:t> </a:t>
            </a:r>
            <a:r>
              <a:rPr lang="en-US" sz="24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 </a:t>
            </a:r>
            <a:r>
              <a:rPr lang="en-US" sz="24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set</a:t>
            </a:r>
            <a:r>
              <a:rPr lang="en-US" sz="24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is a structure, representing a collection (group, plurality) of zero or more distinct (different) objects.</a:t>
            </a:r>
          </a:p>
          <a:p>
            <a:pPr marL="342900" indent="-341313">
              <a:spcBef>
                <a:spcPts val="650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US" sz="24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Set theory deals with operations between, relations among, and statements about sets.</a:t>
            </a:r>
          </a:p>
          <a:p>
            <a:endParaRPr lang="en-IN" dirty="0"/>
          </a:p>
        </p:txBody>
      </p:sp>
      <p:pic>
        <p:nvPicPr>
          <p:cNvPr id="4" name="~PP1239.WAV">
            <a:hlinkClick r:id="" action="ppaction://media"/>
          </p:cNvPr>
          <p:cNvPicPr>
            <a:picLocks noRot="1" noChangeAspect="1"/>
          </p:cNvPicPr>
          <p:nvPr>
            <a:wavAudioFile r:embed="rId1" name="~PP1239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19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BASIC NOTATIONS FOR SETS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1313">
              <a:spcBef>
                <a:spcPts val="563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For sets, we’ll use variables </a:t>
            </a:r>
            <a:r>
              <a:rPr lang="en-US" sz="32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</a:t>
            </a:r>
            <a:r>
              <a:rPr lang="en-US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, </a:t>
            </a:r>
            <a:r>
              <a:rPr lang="en-US" sz="32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</a:t>
            </a:r>
            <a:r>
              <a:rPr lang="en-US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, </a:t>
            </a:r>
            <a:r>
              <a:rPr lang="en-US" sz="32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U</a:t>
            </a:r>
            <a:r>
              <a:rPr lang="en-US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, … </a:t>
            </a:r>
          </a:p>
          <a:p>
            <a:pPr marL="342900" indent="-341313">
              <a:spcBef>
                <a:spcPts val="563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Tabular form or roster form: can denote a set </a:t>
            </a:r>
            <a:r>
              <a:rPr lang="en-US" sz="32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</a:t>
            </a:r>
            <a:r>
              <a:rPr lang="en-US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in writing by listing all of its elements in curly braces: </a:t>
            </a:r>
          </a:p>
          <a:p>
            <a:pPr lvl="1" indent="-284163">
              <a:spcBef>
                <a:spcPts val="488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E.g. {a, b, c} </a:t>
            </a:r>
          </a:p>
          <a:p>
            <a:pPr marL="342900" indent="-341313">
              <a:spcBef>
                <a:spcPts val="563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Set builder notation or Rule method: </a:t>
            </a:r>
            <a:r>
              <a:rPr lang="en-IN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Definition by property</a:t>
            </a:r>
          </a:p>
          <a:p>
            <a:pPr marL="342900" indent="-341313">
              <a:spcBef>
                <a:spcPts val="563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e.g. {</a:t>
            </a:r>
            <a:r>
              <a:rPr lang="en-US" sz="32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x</a:t>
            </a:r>
            <a:r>
              <a:rPr lang="en-US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| </a:t>
            </a:r>
            <a:r>
              <a:rPr lang="en-US" sz="3200" b="1" i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x</a:t>
            </a:r>
            <a:r>
              <a:rPr lang="en-US" sz="3200" b="1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is an vowel in English alphabets }</a:t>
            </a:r>
          </a:p>
          <a:p>
            <a:endParaRPr lang="en-IN" dirty="0"/>
          </a:p>
        </p:txBody>
      </p:sp>
      <p:pic>
        <p:nvPicPr>
          <p:cNvPr id="4" name="~PP3281.WAV">
            <a:hlinkClick r:id="" action="ppaction://media"/>
          </p:cNvPr>
          <p:cNvPicPr>
            <a:picLocks noRot="1" noChangeAspect="1"/>
          </p:cNvPicPr>
          <p:nvPr>
            <a:wavAudioFile r:embed="rId1" name="~PP3281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74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Secondly can also be represented by listing (enumerating) the members of the set.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When we define a set, all we have to specify is a common characteristic.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Set of even numbers: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2, 4,...}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Set of odd numbers: { 1, 3, ...}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Set of prime numbers: {2, 3, 5, 7, 11, 13, 17, ...}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Positive multiples of 3 that are less than 10: {3, 6, 9} and others. </a:t>
            </a:r>
          </a:p>
          <a:p>
            <a:endParaRPr lang="en-IN" dirty="0"/>
          </a:p>
        </p:txBody>
      </p:sp>
      <p:pic>
        <p:nvPicPr>
          <p:cNvPr id="4" name="~PP926.WAV">
            <a:hlinkClick r:id="" action="ppaction://media"/>
          </p:cNvPr>
          <p:cNvPicPr>
            <a:picLocks noRot="1" noChangeAspect="1"/>
          </p:cNvPicPr>
          <p:nvPr>
            <a:wavAudioFile r:embed="rId1" name="~PP926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41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CONTD.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543672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We can come up with all different types of sets.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There can also be sets of numbers that have no common property.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For example: {2, 3, 6, 828, 3839, 8827} {4, 5, 6, 10, 21} {2, 949, 48282, 42882959, 119484203}etc.</a:t>
            </a:r>
          </a:p>
          <a:p>
            <a:endParaRPr lang="en-IN" dirty="0"/>
          </a:p>
        </p:txBody>
      </p:sp>
      <p:pic>
        <p:nvPicPr>
          <p:cNvPr id="4" name="~PP2789.WAV">
            <a:hlinkClick r:id="" action="ppaction://media"/>
          </p:cNvPr>
          <p:cNvPicPr>
            <a:picLocks noRot="1" noChangeAspect="1"/>
          </p:cNvPicPr>
          <p:nvPr>
            <a:wavAudioFile r:embed="rId1" name="~PP2789.WAV"/>
          </p:nvPr>
        </p:nvPicPr>
        <p:blipFill>
          <a:blip r:embed="rId3" cstate="print"/>
          <a:stretch>
            <a:fillRect/>
          </a:stretch>
        </p:blipFill>
        <p:spPr>
          <a:xfrm>
            <a:off x="8632825" y="63468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44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3">
      <a:dk1>
        <a:sysClr val="windowText" lastClr="000000"/>
      </a:dk1>
      <a:lt1>
        <a:srgbClr val="B2B2B2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822</Words>
  <Application>Microsoft Office PowerPoint</Application>
  <PresentationFormat>On-screen Show (4:3)</PresentationFormat>
  <Paragraphs>62</Paragraphs>
  <Slides>11</Slides>
  <Notes>0</Notes>
  <HiddenSlides>0</HiddenSlides>
  <MMClips>11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DISCRETE STRUCTURES &amp; THEORY OF LOGIC (KCS303)</vt:lpstr>
      <vt:lpstr>SYLLABUS</vt:lpstr>
      <vt:lpstr>UNIT-I  TOPICS TO BE DISCUSSED IN THIS LECTURE</vt:lpstr>
      <vt:lpstr>INTRODUCTION</vt:lpstr>
      <vt:lpstr>Discrete vs. Continuous</vt:lpstr>
      <vt:lpstr>SET THEORY</vt:lpstr>
      <vt:lpstr>BASIC NOTATIONS FOR SETS</vt:lpstr>
      <vt:lpstr> CONTD.</vt:lpstr>
      <vt:lpstr>CONTD.</vt:lpstr>
      <vt:lpstr>    Definition of Set Equality</vt:lpstr>
      <vt:lpstr>SPECIAL SETS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&amp; THEORY OF LOGIC (KCS303)</dc:title>
  <dc:creator>shikha</dc:creator>
  <cp:lastModifiedBy>shikha</cp:lastModifiedBy>
  <cp:revision>14</cp:revision>
  <dcterms:created xsi:type="dcterms:W3CDTF">2020-07-19T23:05:13Z</dcterms:created>
  <dcterms:modified xsi:type="dcterms:W3CDTF">2020-07-20T01:43:50Z</dcterms:modified>
</cp:coreProperties>
</file>