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974554f5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974554f5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974554f5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974554f5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974554f5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974554f5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974554f5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974554f5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974554f5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974554f5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974554f5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974554f5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974554f5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974554f5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974554f5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974554f5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974554f5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974554f5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974554f5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974554f5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974554f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974554f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974554f5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974554f5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974554f5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974554f5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974554f5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974554f5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974554f5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974554f5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974554f5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974554f5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974554f5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974554f5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974554f5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974554f5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974554f5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974554f5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974554f5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974554f5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58c9d30b0f525be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8c9d30b0f525be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974554f5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974554f5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58c9d30b0f525be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8c9d30b0f525be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58c9d30b0f525be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8c9d30b0f525be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cc549cbb5b2e7f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cc549cbb5b2e7f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cc549cbb5b2e7f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cc549cbb5b2e7f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56a9b58a1f7f1099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6a9b58a1f7f1099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7974554f5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974554f5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974554f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974554f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974554f5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974554f5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974554f5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974554f5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974554f5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974554f5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974554f5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974554f5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sublimetext.com/" TargetMode="Externa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011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uk"/>
              <a:t>Javascript від 0 до 1</a:t>
            </a:r>
            <a:endParaRPr/>
          </a:p>
        </p:txBody>
      </p:sp>
      <p:sp>
        <p:nvSpPr>
          <p:cNvPr id="55" name="Google Shape;55;p13"/>
          <p:cNvSpPr txBox="1"/>
          <p:nvPr>
            <p:ph idx="1" type="subTitle"/>
          </p:nvPr>
        </p:nvSpPr>
        <p:spPr>
          <a:xfrm flipH="1">
            <a:off x="4424400" y="4333500"/>
            <a:ext cx="4719600" cy="810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uk"/>
              <a:t>Автор Максим Бенець</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381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Початок вивчення javascript, змінні</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Для початку ми вивчимо новий тег script. У кінці тегу </a:t>
            </a:r>
            <a:r>
              <a:rPr lang="uk">
                <a:solidFill>
                  <a:srgbClr val="CC0000"/>
                </a:solidFill>
              </a:rPr>
              <a:t>&lt;body&gt; </a:t>
            </a:r>
            <a:r>
              <a:rPr lang="uk">
                <a:solidFill>
                  <a:srgbClr val="666666"/>
                </a:solidFill>
              </a:rPr>
              <a:t>пропишіть рядок </a:t>
            </a:r>
            <a:r>
              <a:rPr lang="uk">
                <a:solidFill>
                  <a:srgbClr val="CC0000"/>
                </a:solidFill>
              </a:rPr>
              <a:t>&lt;script&gt;</a:t>
            </a:r>
            <a:endParaRPr>
              <a:solidFill>
                <a:srgbClr val="CC0000"/>
              </a:solidFill>
            </a:endParaRPr>
          </a:p>
          <a:p>
            <a:pPr indent="0" lvl="0" marL="0" rtl="0" algn="l">
              <a:spcBef>
                <a:spcPts val="1200"/>
              </a:spcBef>
              <a:spcAft>
                <a:spcPts val="0"/>
              </a:spcAft>
              <a:buNone/>
            </a:pPr>
            <a:r>
              <a:rPr lang="uk">
                <a:solidFill>
                  <a:srgbClr val="CC0000"/>
                </a:solidFill>
              </a:rPr>
              <a:t>//Code in</a:t>
            </a:r>
            <a:endParaRPr>
              <a:solidFill>
                <a:srgbClr val="CC0000"/>
              </a:solidFill>
            </a:endParaRPr>
          </a:p>
          <a:p>
            <a:pPr indent="0" lvl="0" marL="0" rtl="0" algn="l">
              <a:spcBef>
                <a:spcPts val="1200"/>
              </a:spcBef>
              <a:spcAft>
                <a:spcPts val="0"/>
              </a:spcAft>
              <a:buNone/>
            </a:pPr>
            <a:r>
              <a:rPr lang="uk">
                <a:solidFill>
                  <a:srgbClr val="CC0000"/>
                </a:solidFill>
              </a:rPr>
              <a:t>&lt;/script&gt;</a:t>
            </a:r>
            <a:endParaRPr>
              <a:solidFill>
                <a:srgbClr val="CC0000"/>
              </a:solidFill>
            </a:endParaRPr>
          </a:p>
          <a:p>
            <a:pPr indent="0" lvl="0" marL="0" rtl="0" algn="l">
              <a:spcBef>
                <a:spcPts val="1200"/>
              </a:spcBef>
              <a:spcAft>
                <a:spcPts val="0"/>
              </a:spcAft>
              <a:buNone/>
            </a:pPr>
            <a:r>
              <a:rPr lang="uk">
                <a:solidFill>
                  <a:srgbClr val="666666"/>
                </a:solidFill>
              </a:rPr>
              <a:t>Іменно в ньому  ми і будемо писати наш код.</a:t>
            </a:r>
            <a:endParaRPr>
              <a:solidFill>
                <a:srgbClr val="666666"/>
              </a:solidFill>
            </a:endParaRPr>
          </a:p>
          <a:p>
            <a:pPr indent="0" lvl="0" marL="0" rtl="0" algn="l">
              <a:spcBef>
                <a:spcPts val="1200"/>
              </a:spcBef>
              <a:spcAft>
                <a:spcPts val="1200"/>
              </a:spcAft>
              <a:buNone/>
            </a:pPr>
            <a:r>
              <a:rPr lang="uk">
                <a:solidFill>
                  <a:srgbClr val="666666"/>
                </a:solidFill>
              </a:rPr>
              <a:t>Тепер давайте приступимо до вивчення змінних</a:t>
            </a:r>
            <a:endParaRPr>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Змінна це - комірка пам’яті у яку ми можемо передавати дані</a:t>
            </a:r>
            <a:endParaRPr/>
          </a:p>
        </p:txBody>
      </p:sp>
      <p:sp>
        <p:nvSpPr>
          <p:cNvPr id="116" name="Google Shape;116;p23"/>
          <p:cNvSpPr txBox="1"/>
          <p:nvPr>
            <p:ph idx="1" type="body"/>
          </p:nvPr>
        </p:nvSpPr>
        <p:spPr>
          <a:xfrm>
            <a:off x="311700" y="1451550"/>
            <a:ext cx="8520600" cy="3117600"/>
          </a:xfrm>
          <a:prstGeom prst="rect">
            <a:avLst/>
          </a:prstGeom>
        </p:spPr>
        <p:txBody>
          <a:bodyPr anchorCtr="0" anchor="t" bIns="91425" lIns="91425" spcFirstLastPara="1" rIns="91425" wrap="square" tIns="91425">
            <a:normAutofit/>
          </a:bodyPr>
          <a:lstStyle/>
          <a:p>
            <a:pPr indent="179999" lvl="0" marL="0" rtl="0" algn="l">
              <a:spcBef>
                <a:spcPts val="0"/>
              </a:spcBef>
              <a:spcAft>
                <a:spcPts val="0"/>
              </a:spcAft>
              <a:buNone/>
            </a:pPr>
            <a:r>
              <a:rPr lang="uk"/>
              <a:t>під даними я маю на увазі </a:t>
            </a:r>
            <a:r>
              <a:rPr lang="uk">
                <a:solidFill>
                  <a:srgbClr val="FF0000"/>
                </a:solidFill>
              </a:rPr>
              <a:t>цифри, рядки, букви</a:t>
            </a:r>
            <a:r>
              <a:rPr lang="uk">
                <a:solidFill>
                  <a:srgbClr val="666666"/>
                </a:solidFill>
              </a:rPr>
              <a:t>. Давайте створимо наші перші змінні за допомогою команди </a:t>
            </a:r>
            <a:r>
              <a:rPr lang="uk">
                <a:solidFill>
                  <a:srgbClr val="CC0000"/>
                </a:solidFill>
              </a:rPr>
              <a:t>var</a:t>
            </a:r>
            <a:r>
              <a:rPr lang="uk">
                <a:solidFill>
                  <a:srgbClr val="666666"/>
                </a:solidFill>
              </a:rPr>
              <a:t>:</a:t>
            </a:r>
            <a:endParaRPr>
              <a:solidFill>
                <a:srgbClr val="666666"/>
              </a:solidFill>
            </a:endParaRPr>
          </a:p>
          <a:p>
            <a:pPr indent="179999" lvl="0" marL="0" rtl="0" algn="l">
              <a:spcBef>
                <a:spcPts val="1200"/>
              </a:spcBef>
              <a:spcAft>
                <a:spcPts val="1200"/>
              </a:spcAft>
              <a:buNone/>
            </a:pPr>
            <a:r>
              <a:t/>
            </a:r>
            <a:endParaRPr>
              <a:solidFill>
                <a:srgbClr val="666666"/>
              </a:solidFill>
            </a:endParaRPr>
          </a:p>
        </p:txBody>
      </p:sp>
      <p:pic>
        <p:nvPicPr>
          <p:cNvPr id="117" name="Google Shape;117;p23"/>
          <p:cNvPicPr preferRelativeResize="0"/>
          <p:nvPr/>
        </p:nvPicPr>
        <p:blipFill>
          <a:blip r:embed="rId3">
            <a:alphaModFix/>
          </a:blip>
          <a:stretch>
            <a:fillRect/>
          </a:stretch>
        </p:blipFill>
        <p:spPr>
          <a:xfrm>
            <a:off x="311700" y="2280449"/>
            <a:ext cx="4978701" cy="253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561350" y="413475"/>
            <a:ext cx="182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24"/>
          <p:cNvSpPr txBox="1"/>
          <p:nvPr>
            <p:ph idx="1" type="body"/>
          </p:nvPr>
        </p:nvSpPr>
        <p:spPr>
          <a:xfrm>
            <a:off x="311700" y="305025"/>
            <a:ext cx="8520600" cy="426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У вас може виникнути питання, а навіщо це потрібно? А я відповім що за допомогою змінних ми можемо писати більш легкий код. \</a:t>
            </a:r>
            <a:endParaRPr/>
          </a:p>
          <a:p>
            <a:pPr indent="0" lvl="0" marL="0" rtl="0" algn="l">
              <a:spcBef>
                <a:spcPts val="1200"/>
              </a:spcBef>
              <a:spcAft>
                <a:spcPts val="0"/>
              </a:spcAft>
              <a:buNone/>
            </a:pPr>
            <a:r>
              <a:rPr lang="uk"/>
              <a:t>Давайте виведемо наш код командою </a:t>
            </a:r>
            <a:r>
              <a:rPr lang="uk">
                <a:solidFill>
                  <a:srgbClr val="CC0000"/>
                </a:solidFill>
              </a:rPr>
              <a:t>console.log(NameWariable);</a:t>
            </a:r>
            <a:endParaRPr>
              <a:solidFill>
                <a:srgbClr val="CC0000"/>
              </a:solidFill>
            </a:endParaRPr>
          </a:p>
          <a:p>
            <a:pPr indent="0" lvl="0" marL="0" rtl="0" algn="l">
              <a:spcBef>
                <a:spcPts val="1200"/>
              </a:spcBef>
              <a:spcAft>
                <a:spcPts val="0"/>
              </a:spcAft>
              <a:buNone/>
            </a:pPr>
            <a:r>
              <a:rPr lang="uk"/>
              <a:t>Замість NameWariable пишіть назву вашої змінної а якщо ви хочете вивести простий рядок то введіть ваш рядок в лапках. Тепер щоб переглянути ваш код нажміть </a:t>
            </a:r>
            <a:endParaRPr/>
          </a:p>
          <a:p>
            <a:pPr indent="0" lvl="0" marL="0" rtl="0" algn="l">
              <a:spcBef>
                <a:spcPts val="1200"/>
              </a:spcBef>
              <a:spcAft>
                <a:spcPts val="0"/>
              </a:spcAft>
              <a:buNone/>
            </a:pPr>
            <a:r>
              <a:rPr lang="uk"/>
              <a:t>CTRL-SHIFT-I</a:t>
            </a:r>
            <a:endParaRPr/>
          </a:p>
          <a:p>
            <a:pPr indent="0" lvl="0" marL="0" rtl="0" algn="l">
              <a:spcBef>
                <a:spcPts val="1200"/>
              </a:spcBef>
              <a:spcAft>
                <a:spcPts val="0"/>
              </a:spcAft>
              <a:buNone/>
            </a:pPr>
            <a:r>
              <a:rPr lang="uk"/>
              <a:t>і перейдіть у console</a:t>
            </a:r>
            <a:endParaRPr/>
          </a:p>
          <a:p>
            <a:pPr indent="0" lvl="0" marL="0" rtl="0" algn="l">
              <a:spcBef>
                <a:spcPts val="1200"/>
              </a:spcBef>
              <a:spcAft>
                <a:spcPts val="1200"/>
              </a:spcAft>
              <a:buNone/>
            </a:pPr>
            <a:r>
              <a:rPr lang="uk"/>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Масиви</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Масиви це змінна у яку ми можемо запхати безліч параметрів.</a:t>
            </a:r>
            <a:endParaRPr/>
          </a:p>
          <a:p>
            <a:pPr indent="0" lvl="0" marL="0" rtl="0" algn="l">
              <a:spcBef>
                <a:spcPts val="1200"/>
              </a:spcBef>
              <a:spcAft>
                <a:spcPts val="0"/>
              </a:spcAft>
              <a:buNone/>
            </a:pPr>
            <a:r>
              <a:rPr lang="uk"/>
              <a:t>Давайте створимо наш перший масив:</a:t>
            </a:r>
            <a:endParaRPr/>
          </a:p>
          <a:p>
            <a:pPr indent="0" lvl="0" marL="0" rtl="0" algn="l">
              <a:spcBef>
                <a:spcPts val="1200"/>
              </a:spcBef>
              <a:spcAft>
                <a:spcPts val="1200"/>
              </a:spcAft>
              <a:buNone/>
            </a:pPr>
            <a:r>
              <a:t/>
            </a:r>
            <a:endParaRPr/>
          </a:p>
        </p:txBody>
      </p:sp>
      <p:pic>
        <p:nvPicPr>
          <p:cNvPr id="130" name="Google Shape;130;p25"/>
          <p:cNvPicPr preferRelativeResize="0"/>
          <p:nvPr/>
        </p:nvPicPr>
        <p:blipFill>
          <a:blip r:embed="rId3">
            <a:alphaModFix/>
          </a:blip>
          <a:stretch>
            <a:fillRect/>
          </a:stretch>
        </p:blipFill>
        <p:spPr>
          <a:xfrm>
            <a:off x="252475" y="2120722"/>
            <a:ext cx="5736025" cy="279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1" type="body"/>
          </p:nvPr>
        </p:nvSpPr>
        <p:spPr>
          <a:xfrm>
            <a:off x="311700" y="326075"/>
            <a:ext cx="8520600" cy="42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ми створили наш масив давайте тепер виведемо його у консоль ми вже виводили змінні у консоль тут буде трішки складніше для того  нам потрібно вибрати щось одне із масиву. для виведення масиву вам потрібно прописати рядок</a:t>
            </a:r>
            <a:endParaRPr/>
          </a:p>
          <a:p>
            <a:pPr indent="0" lvl="0" marL="0" rtl="0" algn="l">
              <a:spcBef>
                <a:spcPts val="1200"/>
              </a:spcBef>
              <a:spcAft>
                <a:spcPts val="1200"/>
              </a:spcAft>
              <a:buNone/>
            </a:pPr>
            <a:r>
              <a:rPr lang="uk">
                <a:solidFill>
                  <a:srgbClr val="CC0000"/>
                </a:solidFill>
              </a:rPr>
              <a:t>console.log(list[0]);</a:t>
            </a:r>
            <a:r>
              <a:rPr lang="uk"/>
              <a:t>. Тут уважніше! Лічба масивів іде від 0 і далі тому якщо у вас наприклад першим стоїть цифра 12 а друга 13 і ви оголошите масив з 1 то вам виведеться іменно 13 а якщо з 0 то виведеться 12.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Логічні оператори</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тепер ми можемо приступити до вивчення логічних операторів. </a:t>
            </a:r>
            <a:endParaRPr/>
          </a:p>
          <a:p>
            <a:pPr indent="0" lvl="0" marL="0" rtl="0" algn="l">
              <a:spcBef>
                <a:spcPts val="1200"/>
              </a:spcBef>
              <a:spcAft>
                <a:spcPts val="1200"/>
              </a:spcAft>
              <a:buNone/>
            </a:pPr>
            <a:r>
              <a:rPr lang="uk"/>
              <a:t>Логічні оператори потрібні для перевірки данних зараз на детальному прикладі ми все розберемо.</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Оператор if</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для початку створюємо змінну наприклад a і даємо їй значення 1 і давайте тепер зробимо перевірку чи наша змінна = 1, розумію трохи дивно перевіряти то що ми знаємо але не забувайте що пізніше ми будемо брати данні з користувачів. Отже прописуємо</a:t>
            </a:r>
            <a:endParaRPr/>
          </a:p>
          <a:p>
            <a:pPr indent="0" lvl="0" marL="0" rtl="0" algn="l">
              <a:spcBef>
                <a:spcPts val="1200"/>
              </a:spcBef>
              <a:spcAft>
                <a:spcPts val="1200"/>
              </a:spcAft>
              <a:buNone/>
            </a:pPr>
            <a:r>
              <a:rPr lang="uk"/>
              <a:t>  </a:t>
            </a:r>
            <a:endParaRPr/>
          </a:p>
        </p:txBody>
      </p:sp>
      <p:pic>
        <p:nvPicPr>
          <p:cNvPr id="148" name="Google Shape;148;p28"/>
          <p:cNvPicPr preferRelativeResize="0"/>
          <p:nvPr/>
        </p:nvPicPr>
        <p:blipFill>
          <a:blip r:embed="rId3">
            <a:alphaModFix/>
          </a:blip>
          <a:stretch>
            <a:fillRect/>
          </a:stretch>
        </p:blipFill>
        <p:spPr>
          <a:xfrm>
            <a:off x="3849725" y="2248280"/>
            <a:ext cx="5115450" cy="2842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9746725" y="57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4" name="Google Shape;154;p29"/>
          <p:cNvSpPr txBox="1"/>
          <p:nvPr>
            <p:ph idx="1" type="body"/>
          </p:nvPr>
        </p:nvSpPr>
        <p:spPr>
          <a:xfrm>
            <a:off x="311700" y="284000"/>
            <a:ext cx="8520600" cy="42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у вас може виникнути питання, чому тут == а не = томущо у програмуванні признано</a:t>
            </a:r>
            <a:endParaRPr/>
          </a:p>
          <a:p>
            <a:pPr indent="0" lvl="0" marL="0" rtl="0" algn="l">
              <a:spcBef>
                <a:spcPts val="1200"/>
              </a:spcBef>
              <a:spcAft>
                <a:spcPts val="0"/>
              </a:spcAft>
              <a:buNone/>
            </a:pPr>
            <a:r>
              <a:rPr lang="uk"/>
              <a:t>= - присвоїти </a:t>
            </a:r>
            <a:endParaRPr/>
          </a:p>
          <a:p>
            <a:pPr indent="0" lvl="0" marL="0" rtl="0" algn="l">
              <a:spcBef>
                <a:spcPts val="1200"/>
              </a:spcBef>
              <a:spcAft>
                <a:spcPts val="0"/>
              </a:spcAft>
              <a:buNone/>
            </a:pPr>
            <a:r>
              <a:rPr lang="uk"/>
              <a:t>== - дорівнює</a:t>
            </a:r>
            <a:endParaRPr/>
          </a:p>
          <a:p>
            <a:pPr indent="0" lvl="0" marL="0" rtl="0" algn="l">
              <a:spcBef>
                <a:spcPts val="1200"/>
              </a:spcBef>
              <a:spcAft>
                <a:spcPts val="1200"/>
              </a:spcAft>
              <a:buNone/>
            </a:pPr>
            <a:r>
              <a:rPr lang="uk"/>
              <a:t>тепер давайте уявимощо нам необхідно зробити декілька перевірок для того потрібно else if пишемо:</a:t>
            </a:r>
            <a:endParaRPr/>
          </a:p>
        </p:txBody>
      </p:sp>
      <p:pic>
        <p:nvPicPr>
          <p:cNvPr id="155" name="Google Shape;155;p29"/>
          <p:cNvPicPr preferRelativeResize="0"/>
          <p:nvPr/>
        </p:nvPicPr>
        <p:blipFill>
          <a:blip r:embed="rId3">
            <a:alphaModFix/>
          </a:blip>
          <a:stretch>
            <a:fillRect/>
          </a:stretch>
        </p:blipFill>
        <p:spPr>
          <a:xfrm>
            <a:off x="3365876" y="2571750"/>
            <a:ext cx="5648399" cy="27089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10655150" y="1152475"/>
            <a:ext cx="3173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30"/>
          <p:cNvSpPr txBox="1"/>
          <p:nvPr>
            <p:ph idx="1" type="body"/>
          </p:nvPr>
        </p:nvSpPr>
        <p:spPr>
          <a:xfrm>
            <a:off x="311700" y="326075"/>
            <a:ext cx="8520600" cy="424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І на останок давайте розглянемо ситуацію що ні один з варіантів не збувся і нам потрібно виконати код. Для того використаємо else:</a:t>
            </a:r>
            <a:endParaRPr/>
          </a:p>
        </p:txBody>
      </p:sp>
      <p:pic>
        <p:nvPicPr>
          <p:cNvPr id="162" name="Google Shape;162;p30"/>
          <p:cNvPicPr preferRelativeResize="0"/>
          <p:nvPr/>
        </p:nvPicPr>
        <p:blipFill>
          <a:blip r:embed="rId3">
            <a:alphaModFix/>
          </a:blip>
          <a:stretch>
            <a:fillRect/>
          </a:stretch>
        </p:blipFill>
        <p:spPr>
          <a:xfrm>
            <a:off x="1730099" y="1152475"/>
            <a:ext cx="5683798" cy="3812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Цикли</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Цикли важлива частина любої мови програмування іменно за допомогою циклів можна скоротити наш код. Давайте приступимо! </a:t>
            </a:r>
            <a:endParaRPr/>
          </a:p>
          <a:p>
            <a:pPr indent="0" lvl="0" marL="0" rtl="0" algn="l">
              <a:spcBef>
                <a:spcPts val="1200"/>
              </a:spcBef>
              <a:spcAft>
                <a:spcPts val="1200"/>
              </a:spcAft>
              <a:buNone/>
            </a:pPr>
            <a:r>
              <a:rPr lang="uk"/>
              <a:t>Для початку ми вивчимо цикл while він потрібен для того щоб швидко виводити щось у конслоь, приклад коду:  </a:t>
            </a:r>
            <a:endParaRPr/>
          </a:p>
        </p:txBody>
      </p:sp>
      <p:pic>
        <p:nvPicPr>
          <p:cNvPr id="169" name="Google Shape;169;p31"/>
          <p:cNvPicPr preferRelativeResize="0"/>
          <p:nvPr/>
        </p:nvPicPr>
        <p:blipFill>
          <a:blip r:embed="rId3">
            <a:alphaModFix/>
          </a:blip>
          <a:stretch>
            <a:fillRect/>
          </a:stretch>
        </p:blipFill>
        <p:spPr>
          <a:xfrm>
            <a:off x="4785876" y="2341175"/>
            <a:ext cx="4358126" cy="26235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Короткий зміст</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600"/>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uk"/>
              <a:t>Про мову Javascript</a:t>
            </a:r>
            <a:endParaRPr/>
          </a:p>
          <a:p>
            <a:pPr indent="-342900" lvl="0" marL="457200" rtl="0" algn="l">
              <a:spcBef>
                <a:spcPts val="0"/>
              </a:spcBef>
              <a:spcAft>
                <a:spcPts val="0"/>
              </a:spcAft>
              <a:buSzPts val="1800"/>
              <a:buAutoNum type="arabicPeriod"/>
            </a:pPr>
            <a:r>
              <a:rPr lang="uk"/>
              <a:t>Завантаження редактора</a:t>
            </a:r>
            <a:endParaRPr/>
          </a:p>
          <a:p>
            <a:pPr indent="-342900" lvl="0" marL="457200" rtl="0" algn="l">
              <a:spcBef>
                <a:spcPts val="0"/>
              </a:spcBef>
              <a:spcAft>
                <a:spcPts val="0"/>
              </a:spcAft>
              <a:buSzPts val="1800"/>
              <a:buAutoNum type="arabicPeriod"/>
            </a:pPr>
            <a:r>
              <a:rPr lang="uk"/>
              <a:t>Основи HTML</a:t>
            </a:r>
            <a:endParaRPr/>
          </a:p>
          <a:p>
            <a:pPr indent="-342900" lvl="0" marL="457200" rtl="0" algn="l">
              <a:spcBef>
                <a:spcPts val="0"/>
              </a:spcBef>
              <a:spcAft>
                <a:spcPts val="0"/>
              </a:spcAft>
              <a:buSzPts val="1800"/>
              <a:buAutoNum type="arabicPeriod"/>
            </a:pPr>
            <a:r>
              <a:rPr lang="uk"/>
              <a:t>Змінні</a:t>
            </a:r>
            <a:endParaRPr/>
          </a:p>
          <a:p>
            <a:pPr indent="-342900" lvl="0" marL="457200" rtl="0" algn="l">
              <a:spcBef>
                <a:spcPts val="0"/>
              </a:spcBef>
              <a:spcAft>
                <a:spcPts val="0"/>
              </a:spcAft>
              <a:buSzPts val="1800"/>
              <a:buAutoNum type="arabicPeriod"/>
            </a:pPr>
            <a:r>
              <a:rPr lang="uk"/>
              <a:t>Масиви</a:t>
            </a:r>
            <a:endParaRPr/>
          </a:p>
          <a:p>
            <a:pPr indent="-342900" lvl="0" marL="457200" rtl="0" algn="l">
              <a:spcBef>
                <a:spcPts val="0"/>
              </a:spcBef>
              <a:spcAft>
                <a:spcPts val="0"/>
              </a:spcAft>
              <a:buSzPts val="1800"/>
              <a:buAutoNum type="arabicPeriod"/>
            </a:pPr>
            <a:r>
              <a:rPr lang="uk"/>
              <a:t>логічні оператори </a:t>
            </a:r>
            <a:endParaRPr/>
          </a:p>
          <a:p>
            <a:pPr indent="-342900" lvl="0" marL="457200" rtl="0" algn="l">
              <a:spcBef>
                <a:spcPts val="0"/>
              </a:spcBef>
              <a:spcAft>
                <a:spcPts val="0"/>
              </a:spcAft>
              <a:buSzPts val="1800"/>
              <a:buAutoNum type="arabicPeriod"/>
            </a:pPr>
            <a:r>
              <a:rPr lang="uk"/>
              <a:t>цикли</a:t>
            </a:r>
            <a:endParaRPr/>
          </a:p>
          <a:p>
            <a:pPr indent="-342900" lvl="0" marL="457200" rtl="0" algn="l">
              <a:spcBef>
                <a:spcPts val="0"/>
              </a:spcBef>
              <a:spcAft>
                <a:spcPts val="0"/>
              </a:spcAft>
              <a:buSzPts val="1800"/>
              <a:buAutoNum type="arabicPeriod"/>
            </a:pPr>
            <a:r>
              <a:rPr lang="uk"/>
              <a:t>функції, встроєні функції javascript</a:t>
            </a:r>
            <a:endParaRPr/>
          </a:p>
          <a:p>
            <a:pPr indent="-342900" lvl="0" marL="457200" rtl="0" algn="l">
              <a:spcBef>
                <a:spcPts val="0"/>
              </a:spcBef>
              <a:spcAft>
                <a:spcPts val="0"/>
              </a:spcAft>
              <a:buSzPts val="1800"/>
              <a:buAutoNum type="arabicPeriod"/>
            </a:pPr>
            <a:r>
              <a:rPr lang="uk"/>
              <a:t>інтервал</a:t>
            </a:r>
            <a:endParaRPr/>
          </a:p>
          <a:p>
            <a:pPr indent="-342900" lvl="0" marL="457200" rtl="0" algn="l">
              <a:spcBef>
                <a:spcPts val="0"/>
              </a:spcBef>
              <a:spcAft>
                <a:spcPts val="0"/>
              </a:spcAft>
              <a:buSzPts val="1800"/>
              <a:buAutoNum type="arabicPeriod"/>
            </a:pPr>
            <a:r>
              <a:rPr lang="uk"/>
              <a:t>DOM дерево</a:t>
            </a:r>
            <a:endParaRPr/>
          </a:p>
          <a:p>
            <a:pPr indent="-342900" lvl="0" marL="457200" rtl="0" algn="l">
              <a:spcBef>
                <a:spcPts val="0"/>
              </a:spcBef>
              <a:spcAft>
                <a:spcPts val="0"/>
              </a:spcAft>
              <a:buSzPts val="1800"/>
              <a:buAutoNum type="arabicPeriod"/>
            </a:pPr>
            <a:r>
              <a:rPr lang="uk"/>
              <a:t>Написання програми “Задати питання”</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2423100" y="655375"/>
            <a:ext cx="1644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5" name="Google Shape;175;p32"/>
          <p:cNvSpPr txBox="1"/>
          <p:nvPr>
            <p:ph idx="1" type="body"/>
          </p:nvPr>
        </p:nvSpPr>
        <p:spPr>
          <a:xfrm>
            <a:off x="311700" y="368150"/>
            <a:ext cx="8520600" cy="420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Як ви бачите ми створили змінну і і присвоїли їй значення 0 а у циклі ми оголосили що поки і &lt;= 100 програма виповнюється і до і додається 1 і виводиться в консоль.</a:t>
            </a:r>
            <a:endParaRPr/>
          </a:p>
          <a:p>
            <a:pPr indent="0" lvl="0" marL="0" rtl="0" algn="l">
              <a:spcBef>
                <a:spcPts val="1200"/>
              </a:spcBef>
              <a:spcAft>
                <a:spcPts val="0"/>
              </a:spcAft>
              <a:buNone/>
            </a:pPr>
            <a:r>
              <a:rPr lang="uk"/>
              <a:t>Давайте тепер вивчимо цикл for.</a:t>
            </a:r>
            <a:endParaRPr/>
          </a:p>
          <a:p>
            <a:pPr indent="0" lvl="0" marL="0" rtl="0" algn="l">
              <a:spcBef>
                <a:spcPts val="1200"/>
              </a:spcBef>
              <a:spcAft>
                <a:spcPts val="1200"/>
              </a:spcAft>
              <a:buNone/>
            </a:pPr>
            <a:r>
              <a:rPr lang="uk"/>
              <a:t>для написання індентичної програми нам знадобиться така програма: </a:t>
            </a:r>
            <a:endParaRPr/>
          </a:p>
        </p:txBody>
      </p:sp>
      <p:pic>
        <p:nvPicPr>
          <p:cNvPr id="176" name="Google Shape;176;p32"/>
          <p:cNvPicPr preferRelativeResize="0"/>
          <p:nvPr/>
        </p:nvPicPr>
        <p:blipFill>
          <a:blip r:embed="rId3">
            <a:alphaModFix/>
          </a:blip>
          <a:stretch>
            <a:fillRect/>
          </a:stretch>
        </p:blipFill>
        <p:spPr>
          <a:xfrm>
            <a:off x="4571999" y="2314025"/>
            <a:ext cx="4572002" cy="26436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11054850" y="802650"/>
            <a:ext cx="1269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2" name="Google Shape;182;p33"/>
          <p:cNvSpPr txBox="1"/>
          <p:nvPr>
            <p:ph idx="1" type="body"/>
          </p:nvPr>
        </p:nvSpPr>
        <p:spPr>
          <a:xfrm>
            <a:off x="311700" y="305025"/>
            <a:ext cx="8520600" cy="426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тут ми використовуємо цикл у середені якого ми створюємо змінну далі ми оголошуємо що наша змінн &lt;= 100 а далі додаємо 1 до змінноїа дальше просто виводимо цю змінну</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990"/>
              <a:buNone/>
            </a:pPr>
            <a:r>
              <a:rPr lang="uk" sz="2911">
                <a:solidFill>
                  <a:srgbClr val="000000"/>
                </a:solidFill>
              </a:rPr>
              <a:t>Функції, встроєні функції javascript</a:t>
            </a:r>
            <a:endParaRPr sz="2620">
              <a:solidFill>
                <a:srgbClr val="000000"/>
              </a:solidFill>
            </a:endParaRPr>
          </a:p>
        </p:txBody>
      </p:sp>
      <p:sp>
        <p:nvSpPr>
          <p:cNvPr id="188" name="Google Shape;18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Для початку давайте вивчимо встроєні функції javascript. перша з них це </a:t>
            </a:r>
            <a:r>
              <a:rPr lang="uk">
                <a:solidFill>
                  <a:srgbClr val="CC0000"/>
                </a:solidFill>
              </a:rPr>
              <a:t>alert(“Text In”); </a:t>
            </a:r>
            <a:r>
              <a:rPr lang="uk">
                <a:solidFill>
                  <a:srgbClr val="666666"/>
                </a:solidFill>
              </a:rPr>
              <a:t>замість Text In ми можемо ввести любу змінну або що небуть.</a:t>
            </a:r>
            <a:endParaRPr>
              <a:solidFill>
                <a:srgbClr val="666666"/>
              </a:solidFill>
            </a:endParaRPr>
          </a:p>
          <a:p>
            <a:pPr indent="0" lvl="0" marL="0" rtl="0" algn="l">
              <a:spcBef>
                <a:spcPts val="1200"/>
              </a:spcBef>
              <a:spcAft>
                <a:spcPts val="0"/>
              </a:spcAft>
              <a:buNone/>
            </a:pPr>
            <a:r>
              <a:rPr lang="uk">
                <a:solidFill>
                  <a:srgbClr val="666666"/>
                </a:solidFill>
              </a:rPr>
              <a:t>Тепер давайте розглянемо функцію </a:t>
            </a:r>
            <a:r>
              <a:rPr lang="uk">
                <a:solidFill>
                  <a:srgbClr val="CC0000"/>
                </a:solidFill>
              </a:rPr>
              <a:t>confirm()</a:t>
            </a:r>
            <a:r>
              <a:rPr lang="uk">
                <a:solidFill>
                  <a:srgbClr val="666666"/>
                </a:solidFill>
              </a:rPr>
              <a:t>:</a:t>
            </a:r>
            <a:endParaRPr>
              <a:solidFill>
                <a:srgbClr val="666666"/>
              </a:solidFill>
            </a:endParaRPr>
          </a:p>
          <a:p>
            <a:pPr indent="0" lvl="0" marL="0" rtl="0" algn="l">
              <a:spcBef>
                <a:spcPts val="1200"/>
              </a:spcBef>
              <a:spcAft>
                <a:spcPts val="1200"/>
              </a:spcAft>
              <a:buNone/>
            </a:pPr>
            <a:r>
              <a:t/>
            </a:r>
            <a:endParaRPr>
              <a:solidFill>
                <a:srgbClr val="666666"/>
              </a:solidFill>
            </a:endParaRPr>
          </a:p>
        </p:txBody>
      </p:sp>
      <p:pic>
        <p:nvPicPr>
          <p:cNvPr id="189" name="Google Shape;189;p34"/>
          <p:cNvPicPr preferRelativeResize="0"/>
          <p:nvPr/>
        </p:nvPicPr>
        <p:blipFill>
          <a:blip r:embed="rId3">
            <a:alphaModFix/>
          </a:blip>
          <a:stretch>
            <a:fillRect/>
          </a:stretch>
        </p:blipFill>
        <p:spPr>
          <a:xfrm>
            <a:off x="4838449" y="2321200"/>
            <a:ext cx="3599000" cy="22476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11145675" y="1843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35"/>
          <p:cNvSpPr txBox="1"/>
          <p:nvPr>
            <p:ph idx="1" type="body"/>
          </p:nvPr>
        </p:nvSpPr>
        <p:spPr>
          <a:xfrm>
            <a:off x="311700" y="410225"/>
            <a:ext cx="8520600" cy="415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Ви можете замітили що ми використовуємо логічні оператори в залежності від того що вибере користувач.</a:t>
            </a:r>
            <a:endParaRPr/>
          </a:p>
          <a:p>
            <a:pPr indent="0" lvl="0" marL="0" rtl="0" algn="l">
              <a:spcBef>
                <a:spcPts val="1200"/>
              </a:spcBef>
              <a:spcAft>
                <a:spcPts val="1200"/>
              </a:spcAft>
              <a:buNone/>
            </a:pPr>
            <a:r>
              <a:rPr lang="uk"/>
              <a:t>Тепер розглянемо останню встроєну функцію яка дозволяє брати данні з користувача </a:t>
            </a:r>
            <a:r>
              <a:rPr lang="uk">
                <a:solidFill>
                  <a:srgbClr val="CC0000"/>
                </a:solidFill>
              </a:rPr>
              <a:t>prompt()</a:t>
            </a:r>
            <a:endParaRPr>
              <a:solidFill>
                <a:srgbClr val="CC0000"/>
              </a:solidFill>
            </a:endParaRPr>
          </a:p>
        </p:txBody>
      </p:sp>
      <p:pic>
        <p:nvPicPr>
          <p:cNvPr id="196" name="Google Shape;196;p35"/>
          <p:cNvPicPr preferRelativeResize="0"/>
          <p:nvPr/>
        </p:nvPicPr>
        <p:blipFill>
          <a:blip r:embed="rId3">
            <a:alphaModFix/>
          </a:blip>
          <a:stretch>
            <a:fillRect/>
          </a:stretch>
        </p:blipFill>
        <p:spPr>
          <a:xfrm>
            <a:off x="2861000" y="1609201"/>
            <a:ext cx="6194927" cy="31556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10560475" y="579775"/>
            <a:ext cx="2500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2" name="Google Shape;202;p36"/>
          <p:cNvSpPr txBox="1"/>
          <p:nvPr>
            <p:ph idx="1" type="body"/>
          </p:nvPr>
        </p:nvSpPr>
        <p:spPr>
          <a:xfrm>
            <a:off x="311700" y="284000"/>
            <a:ext cx="8520600" cy="428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Ми взяли данні записали їх у змінну і вивели те що ввів користувач.</a:t>
            </a:r>
            <a:endParaRPr/>
          </a:p>
          <a:p>
            <a:pPr indent="0" lvl="0" marL="0" rtl="0" algn="l">
              <a:spcBef>
                <a:spcPts val="1200"/>
              </a:spcBef>
              <a:spcAft>
                <a:spcPts val="1200"/>
              </a:spcAft>
              <a:buNone/>
            </a:pPr>
            <a:r>
              <a:rPr lang="uk"/>
              <a:t>Давайте створимо тепер свою функцію! Для того нам потрібна команда function ось приклад її роботи</a:t>
            </a:r>
            <a:endParaRPr/>
          </a:p>
        </p:txBody>
      </p:sp>
      <p:pic>
        <p:nvPicPr>
          <p:cNvPr id="203" name="Google Shape;203;p36"/>
          <p:cNvPicPr preferRelativeResize="0"/>
          <p:nvPr/>
        </p:nvPicPr>
        <p:blipFill>
          <a:blip r:embed="rId3">
            <a:alphaModFix/>
          </a:blip>
          <a:stretch>
            <a:fillRect/>
          </a:stretch>
        </p:blipFill>
        <p:spPr>
          <a:xfrm>
            <a:off x="3157601" y="1444925"/>
            <a:ext cx="5922176" cy="36985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Параметри функції</a:t>
            </a:r>
            <a:endParaRPr/>
          </a:p>
        </p:txBody>
      </p:sp>
      <p:sp>
        <p:nvSpPr>
          <p:cNvPr id="209" name="Google Shape;20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у функції є параметри які ми можемо оголосити разом з оголошенням функції</a:t>
            </a:r>
            <a:endParaRPr/>
          </a:p>
          <a:p>
            <a:pPr indent="0" lvl="0" marL="0" rtl="0" algn="l">
              <a:spcBef>
                <a:spcPts val="1200"/>
              </a:spcBef>
              <a:spcAft>
                <a:spcPts val="1200"/>
              </a:spcAft>
              <a:buNone/>
            </a:pPr>
            <a:r>
              <a:rPr lang="uk"/>
              <a:t>Приклад їх роботи: </a:t>
            </a:r>
            <a:endParaRPr/>
          </a:p>
        </p:txBody>
      </p:sp>
      <p:pic>
        <p:nvPicPr>
          <p:cNvPr id="210" name="Google Shape;210;p37"/>
          <p:cNvPicPr preferRelativeResize="0"/>
          <p:nvPr/>
        </p:nvPicPr>
        <p:blipFill>
          <a:blip r:embed="rId3">
            <a:alphaModFix/>
          </a:blip>
          <a:stretch>
            <a:fillRect/>
          </a:stretch>
        </p:blipFill>
        <p:spPr>
          <a:xfrm>
            <a:off x="2566501" y="1701075"/>
            <a:ext cx="5470338" cy="34164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Оголошення функції при нажатті на кнопку</a:t>
            </a:r>
            <a:endParaRPr/>
          </a:p>
        </p:txBody>
      </p:sp>
      <p:sp>
        <p:nvSpPr>
          <p:cNvPr id="216" name="Google Shape;21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переходимо в html і в ньому нам потрібно створити у тезі </a:t>
            </a:r>
            <a:r>
              <a:rPr lang="uk">
                <a:solidFill>
                  <a:srgbClr val="CC0000"/>
                </a:solidFill>
              </a:rPr>
              <a:t>&lt;body&gt;</a:t>
            </a:r>
            <a:r>
              <a:rPr lang="uk">
                <a:solidFill>
                  <a:srgbClr val="666666"/>
                </a:solidFill>
              </a:rPr>
              <a:t> тег </a:t>
            </a:r>
            <a:endParaRPr>
              <a:solidFill>
                <a:srgbClr val="666666"/>
              </a:solidFill>
            </a:endParaRPr>
          </a:p>
          <a:p>
            <a:pPr indent="0" lvl="0" marL="0" rtl="0" algn="l">
              <a:spcBef>
                <a:spcPts val="1200"/>
              </a:spcBef>
              <a:spcAft>
                <a:spcPts val="0"/>
              </a:spcAft>
              <a:buNone/>
            </a:pPr>
            <a:r>
              <a:rPr lang="uk">
                <a:solidFill>
                  <a:srgbClr val="CC0000"/>
                </a:solidFill>
              </a:rPr>
              <a:t>&lt;button onclick = “mainFunc(‘Hello’)”&gt;Click Me!&lt;/button&gt;</a:t>
            </a:r>
            <a:endParaRPr>
              <a:solidFill>
                <a:srgbClr val="CC0000"/>
              </a:solidFill>
            </a:endParaRPr>
          </a:p>
          <a:p>
            <a:pPr indent="0" lvl="0" marL="0" rtl="0" algn="l">
              <a:spcBef>
                <a:spcPts val="1200"/>
              </a:spcBef>
              <a:spcAft>
                <a:spcPts val="1200"/>
              </a:spcAft>
              <a:buNone/>
            </a:pPr>
            <a:r>
              <a:rPr lang="uk">
                <a:solidFill>
                  <a:srgbClr val="666666"/>
                </a:solidFill>
              </a:rPr>
              <a:t>Тут ми пишемо шо кнопка просить нажати на неї а пізніше ми оголошуємо створену нами функцію. Ми дуже гарно розібрались з функціями тепер давайте розглянемо інтервали. </a:t>
            </a:r>
            <a:endParaRPr>
              <a:solidFill>
                <a:srgbClr val="66666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Про інтервали</a:t>
            </a:r>
            <a:endParaRPr/>
          </a:p>
        </p:txBody>
      </p:sp>
      <p:sp>
        <p:nvSpPr>
          <p:cNvPr id="222" name="Google Shape;22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інтервал це вічний цикл тільки з затримкою часу приклад коду</a:t>
            </a:r>
            <a:endParaRPr/>
          </a:p>
        </p:txBody>
      </p:sp>
      <p:pic>
        <p:nvPicPr>
          <p:cNvPr id="223" name="Google Shape;223;p39"/>
          <p:cNvPicPr preferRelativeResize="0"/>
          <p:nvPr/>
        </p:nvPicPr>
        <p:blipFill>
          <a:blip r:embed="rId3">
            <a:alphaModFix/>
          </a:blip>
          <a:stretch>
            <a:fillRect/>
          </a:stretch>
        </p:blipFill>
        <p:spPr>
          <a:xfrm>
            <a:off x="1132475" y="1653274"/>
            <a:ext cx="6879048" cy="3600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DOM дерево</a:t>
            </a:r>
            <a:endParaRPr/>
          </a:p>
        </p:txBody>
      </p:sp>
      <p:sp>
        <p:nvSpPr>
          <p:cNvPr id="229" name="Google Shape;229;p40"/>
          <p:cNvSpPr txBox="1"/>
          <p:nvPr>
            <p:ph idx="1" type="body"/>
          </p:nvPr>
        </p:nvSpPr>
        <p:spPr>
          <a:xfrm>
            <a:off x="311712" y="1017729"/>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DOM дерево це вид коду який дозволяє брати деякі значення з HTML кода також за допомогою DOM дерева можна вводи</a:t>
            </a:r>
            <a:r>
              <a:rPr lang="uk"/>
              <a:t>ли значення в HTML код. </a:t>
            </a:r>
            <a:endParaRPr/>
          </a:p>
          <a:p>
            <a:pPr indent="0" lvl="0" marL="0" rtl="0" algn="l">
              <a:spcBef>
                <a:spcPts val="1200"/>
              </a:spcBef>
              <a:spcAft>
                <a:spcPts val="0"/>
              </a:spcAft>
              <a:buNone/>
            </a:pPr>
            <a:r>
              <a:rPr lang="uk"/>
              <a:t>Давайте створимо тег </a:t>
            </a:r>
            <a:r>
              <a:rPr lang="uk">
                <a:solidFill>
                  <a:srgbClr val="FF0000"/>
                </a:solidFill>
              </a:rPr>
              <a:t>&lt;h1&gt; </a:t>
            </a:r>
            <a:r>
              <a:rPr lang="uk"/>
              <a:t>з Id getV і далі запишемо у наш заголовок якийсь текст ось що у нас получилось:</a:t>
            </a:r>
            <a:endParaRPr/>
          </a:p>
          <a:p>
            <a:pPr indent="0" lvl="0" marL="0" rtl="0" algn="l">
              <a:spcBef>
                <a:spcPts val="1200"/>
              </a:spcBef>
              <a:spcAft>
                <a:spcPts val="0"/>
              </a:spcAft>
              <a:buNone/>
            </a:pPr>
            <a:r>
              <a:rPr lang="uk">
                <a:solidFill>
                  <a:srgbClr val="FF0000"/>
                </a:solidFill>
              </a:rPr>
              <a:t>&lt;h1 id = “getV&gt;Text&lt;/h1&gt;</a:t>
            </a:r>
            <a:endParaRPr>
              <a:solidFill>
                <a:srgbClr val="FF0000"/>
              </a:solidFill>
            </a:endParaRPr>
          </a:p>
          <a:p>
            <a:pPr indent="0" lvl="0" marL="0" rtl="0" algn="l">
              <a:spcBef>
                <a:spcPts val="1200"/>
              </a:spcBef>
              <a:spcAft>
                <a:spcPts val="1200"/>
              </a:spcAft>
              <a:buNone/>
            </a:pPr>
            <a:r>
              <a:rPr lang="uk"/>
              <a:t>І тепер давайте візьмемо значення з нашого заголовка для того в JavaScript коді пишемо:  </a:t>
            </a:r>
            <a:r>
              <a:rPr lang="uk">
                <a:solidFill>
                  <a:srgbClr val="FF0000"/>
                </a:solidFill>
              </a:rPr>
              <a:t>var GetVal = document.getElementById(“detV”) ; </a:t>
            </a:r>
            <a:endParaRPr>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065917" y="-572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5" name="Google Shape;235;p41"/>
          <p:cNvSpPr txBox="1"/>
          <p:nvPr>
            <p:ph idx="1" type="body"/>
          </p:nvPr>
        </p:nvSpPr>
        <p:spPr>
          <a:xfrm>
            <a:off x="311700" y="376400"/>
            <a:ext cx="8520600" cy="419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Ви можливо побачили</a:t>
            </a:r>
            <a:r>
              <a:rPr lang="uk"/>
              <a:t> що ми використовуємо </a:t>
            </a:r>
            <a:r>
              <a:rPr lang="uk">
                <a:solidFill>
                  <a:srgbClr val="FF0000"/>
                </a:solidFill>
              </a:rPr>
              <a:t>document </a:t>
            </a:r>
            <a:r>
              <a:rPr lang="uk"/>
              <a:t>а пізніше приписали рядок </a:t>
            </a:r>
            <a:r>
              <a:rPr lang="uk">
                <a:solidFill>
                  <a:srgbClr val="FF0000"/>
                </a:solidFill>
              </a:rPr>
              <a:t>getElementById </a:t>
            </a:r>
            <a:r>
              <a:rPr lang="uk"/>
              <a:t>і далі взяли назву нашого I'd. Тепер давайте візьмемо значення з нашого заголовка для того пишемо:</a:t>
            </a:r>
            <a:endParaRPr/>
          </a:p>
          <a:p>
            <a:pPr indent="0" lvl="0" marL="0" rtl="0" algn="l">
              <a:spcBef>
                <a:spcPts val="1200"/>
              </a:spcBef>
              <a:spcAft>
                <a:spcPts val="0"/>
              </a:spcAft>
              <a:buNone/>
            </a:pPr>
            <a:r>
              <a:rPr lang="uk">
                <a:solidFill>
                  <a:srgbClr val="FF0000"/>
                </a:solidFill>
              </a:rPr>
              <a:t>alert(GetVal.value);</a:t>
            </a:r>
            <a:endParaRPr>
              <a:solidFill>
                <a:srgbClr val="FF0000"/>
              </a:solidFill>
            </a:endParaRPr>
          </a:p>
          <a:p>
            <a:pPr indent="0" lvl="0" marL="0" rtl="0" algn="l">
              <a:spcBef>
                <a:spcPts val="1200"/>
              </a:spcBef>
              <a:spcAft>
                <a:spcPts val="0"/>
              </a:spcAft>
              <a:buNone/>
            </a:pPr>
            <a:r>
              <a:rPr lang="uk"/>
              <a:t>Тут буде проявлятись вікно у якому буде писати що введено в заголовку. </a:t>
            </a:r>
            <a:endParaRPr/>
          </a:p>
          <a:p>
            <a:pPr indent="0" lvl="0" marL="0" rtl="0" algn="l">
              <a:spcBef>
                <a:spcPts val="1200"/>
              </a:spcBef>
              <a:spcAft>
                <a:spcPts val="0"/>
              </a:spcAft>
              <a:buNone/>
            </a:pPr>
            <a:r>
              <a:rPr lang="uk"/>
              <a:t>Тепер давайте запишемо значення. Пишемо: </a:t>
            </a:r>
            <a:r>
              <a:rPr lang="uk">
                <a:solidFill>
                  <a:srgbClr val="FF0000"/>
                </a:solidFill>
              </a:rPr>
              <a:t>var GetVal = document.getElementById(“detV”) ; </a:t>
            </a:r>
            <a:endParaRPr>
              <a:solidFill>
                <a:srgbClr val="FF0000"/>
              </a:solidFill>
            </a:endParaRPr>
          </a:p>
          <a:p>
            <a:pPr indent="0" lvl="0" marL="0" rtl="0" algn="l">
              <a:spcBef>
                <a:spcPts val="1200"/>
              </a:spcBef>
              <a:spcAft>
                <a:spcPts val="1200"/>
              </a:spcAft>
              <a:buNone/>
            </a:pPr>
            <a:r>
              <a:rPr lang="uk"/>
              <a:t>А далі нам потрібно прописати рядок:</a:t>
            </a:r>
            <a:r>
              <a:rPr lang="uk">
                <a:solidFill>
                  <a:srgbClr val="FF0000"/>
                </a:solidFill>
              </a:rPr>
              <a:t> GetVal.innerHTML = “Hello User”;</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Завантаження редактора</a:t>
            </a:r>
            <a:endParaRPr/>
          </a:p>
        </p:txBody>
      </p:sp>
      <p:sp>
        <p:nvSpPr>
          <p:cNvPr id="67" name="Google Shape;67;p15"/>
          <p:cNvSpPr txBox="1"/>
          <p:nvPr>
            <p:ph idx="1" type="body"/>
          </p:nvPr>
        </p:nvSpPr>
        <p:spPr>
          <a:xfrm>
            <a:off x="311700" y="1152475"/>
            <a:ext cx="44742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uk"/>
              <a:t>Для програмування нам потрібен редактор коду і в моєму випадку я завантажу редактор коду Sublime Text. Чому іменно </a:t>
            </a:r>
            <a:r>
              <a:rPr lang="uk"/>
              <a:t>Sublime Text? Тому що це один з найлегших редакторів з інтерфейсу в якому розбереться кожен новачок. Давайте приступимо. Переходимо на сайт </a:t>
            </a:r>
            <a:r>
              <a:rPr lang="uk" u="sng">
                <a:solidFill>
                  <a:schemeClr val="hlink"/>
                </a:solidFill>
                <a:hlinkClick r:id="rId3"/>
              </a:rPr>
              <a:t>https://www.sublimetext.com/</a:t>
            </a:r>
            <a:r>
              <a:rPr lang="uk"/>
              <a:t> і завантажуємо редкатор як звичайну програму.</a:t>
            </a:r>
            <a:endParaRPr/>
          </a:p>
          <a:p>
            <a:pPr indent="0" lvl="0" marL="0" rtl="0" algn="l">
              <a:spcBef>
                <a:spcPts val="1200"/>
              </a:spcBef>
              <a:spcAft>
                <a:spcPts val="1200"/>
              </a:spcAft>
              <a:buNone/>
            </a:pPr>
            <a:r>
              <a:rPr lang="uk"/>
              <a:t>Далі вам потрібно відкрити його і перед вами появиться таке вікно:</a:t>
            </a:r>
            <a:endParaRPr/>
          </a:p>
        </p:txBody>
      </p:sp>
      <p:pic>
        <p:nvPicPr>
          <p:cNvPr id="68" name="Google Shape;68;p15"/>
          <p:cNvPicPr preferRelativeResize="0"/>
          <p:nvPr/>
        </p:nvPicPr>
        <p:blipFill>
          <a:blip r:embed="rId4">
            <a:alphaModFix/>
          </a:blip>
          <a:stretch>
            <a:fillRect/>
          </a:stretch>
        </p:blipFill>
        <p:spPr>
          <a:xfrm>
            <a:off x="4884762" y="1461900"/>
            <a:ext cx="4085786" cy="2219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Беремо значення з input </a:t>
            </a:r>
            <a:r>
              <a:rPr lang="uk"/>
              <a:t>за допомогою кнопки</a:t>
            </a:r>
            <a:endParaRPr/>
          </a:p>
        </p:txBody>
      </p:sp>
      <p:sp>
        <p:nvSpPr>
          <p:cNvPr id="241" name="Google Shape;24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Так ми на</a:t>
            </a:r>
            <a:r>
              <a:rPr lang="uk"/>
              <a:t> пишемо програму що буде брати значення що ввів користувач і при надалі кнопки це значення буде виводиться.</a:t>
            </a:r>
            <a:endParaRPr/>
          </a:p>
          <a:p>
            <a:pPr indent="0" lvl="0" marL="0" rtl="0" algn="l">
              <a:spcBef>
                <a:spcPts val="1200"/>
              </a:spcBef>
              <a:spcAft>
                <a:spcPts val="0"/>
              </a:spcAft>
              <a:buNone/>
            </a:pPr>
            <a:r>
              <a:rPr lang="uk"/>
              <a:t>Для початку створюємо input з id UserValue попробуйте самостійно далі створюємо функцію яка буде основою нашої програми навіть її Main. </a:t>
            </a:r>
            <a:endParaRPr/>
          </a:p>
          <a:p>
            <a:pPr indent="0" lvl="0" marL="0" rtl="0" algn="l">
              <a:spcBef>
                <a:spcPts val="1200"/>
              </a:spcBef>
              <a:spcAft>
                <a:spcPts val="1200"/>
              </a:spcAft>
              <a:buNone/>
            </a:pPr>
            <a:r>
              <a:rPr lang="uk"/>
              <a:t>Ви получите приблизно такий код:</a:t>
            </a:r>
            <a:endParaRPr/>
          </a:p>
        </p:txBody>
      </p:sp>
      <p:pic>
        <p:nvPicPr>
          <p:cNvPr id="242" name="Google Shape;242;p42"/>
          <p:cNvPicPr preferRelativeResize="0"/>
          <p:nvPr/>
        </p:nvPicPr>
        <p:blipFill>
          <a:blip r:embed="rId3">
            <a:alphaModFix/>
          </a:blip>
          <a:stretch>
            <a:fillRect/>
          </a:stretch>
        </p:blipFill>
        <p:spPr>
          <a:xfrm>
            <a:off x="5802843" y="6174331"/>
            <a:ext cx="2179720" cy="39910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1096652" y="-1983276"/>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8" name="Google Shape;248;p43"/>
          <p:cNvSpPr txBox="1"/>
          <p:nvPr>
            <p:ph idx="1" type="body"/>
          </p:nvPr>
        </p:nvSpPr>
        <p:spPr>
          <a:xfrm>
            <a:off x="311700" y="422325"/>
            <a:ext cx="5136900" cy="414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Тепер давайте у onclіck оголошуємо  нашу ф</a:t>
            </a:r>
            <a:r>
              <a:rPr lang="uk"/>
              <a:t>ункцію</a:t>
            </a:r>
            <a:endParaRPr/>
          </a:p>
          <a:p>
            <a:pPr indent="0" lvl="0" marL="0" rtl="0" algn="l">
              <a:spcBef>
                <a:spcPts val="1200"/>
              </a:spcBef>
              <a:spcAft>
                <a:spcPts val="0"/>
              </a:spcAft>
              <a:buNone/>
            </a:pPr>
            <a:r>
              <a:rPr lang="uk"/>
              <a:t>Тепер заповнюємо функцію</a:t>
            </a:r>
            <a:endParaRPr/>
          </a:p>
          <a:p>
            <a:pPr indent="0" lvl="0" marL="0" rtl="0" algn="l">
              <a:spcBef>
                <a:spcPts val="1200"/>
              </a:spcBef>
              <a:spcAft>
                <a:spcPts val="0"/>
              </a:spcAft>
              <a:buNone/>
            </a:pPr>
            <a:r>
              <a:rPr lang="uk"/>
              <a:t>Пишемо:</a:t>
            </a:r>
            <a:endParaRPr/>
          </a:p>
          <a:p>
            <a:pPr indent="0" lvl="0" marL="0" rtl="0" algn="l">
              <a:spcBef>
                <a:spcPts val="1200"/>
              </a:spcBef>
              <a:spcAft>
                <a:spcPts val="0"/>
              </a:spcAft>
              <a:buNone/>
            </a:pPr>
            <a:r>
              <a:rPr lang="uk"/>
              <a:t> </a:t>
            </a:r>
            <a:r>
              <a:rPr lang="uk">
                <a:solidFill>
                  <a:srgbClr val="FF0000"/>
                </a:solidFill>
              </a:rPr>
              <a:t>var userV = document.getElementById(“UserValue”);</a:t>
            </a:r>
            <a:endParaRPr>
              <a:solidFill>
                <a:srgbClr val="FF0000"/>
              </a:solidFill>
            </a:endParaRPr>
          </a:p>
          <a:p>
            <a:pPr indent="0" lvl="0" marL="0" rtl="0" algn="l">
              <a:spcBef>
                <a:spcPts val="1200"/>
              </a:spcBef>
              <a:spcAft>
                <a:spcPts val="1200"/>
              </a:spcAft>
              <a:buNone/>
            </a:pPr>
            <a:r>
              <a:rPr lang="uk">
                <a:solidFill>
                  <a:srgbClr val="FF0000"/>
                </a:solidFill>
              </a:rPr>
              <a:t>alert(userV.value) ;</a:t>
            </a:r>
            <a:endParaRPr>
              <a:solidFill>
                <a:srgbClr val="FF0000"/>
              </a:solidFill>
            </a:endParaRPr>
          </a:p>
        </p:txBody>
      </p:sp>
      <p:pic>
        <p:nvPicPr>
          <p:cNvPr id="249" name="Google Shape;249;p43"/>
          <p:cNvPicPr preferRelativeResize="0"/>
          <p:nvPr/>
        </p:nvPicPr>
        <p:blipFill>
          <a:blip r:embed="rId3">
            <a:alphaModFix/>
          </a:blip>
          <a:stretch>
            <a:fillRect/>
          </a:stretch>
        </p:blipFill>
        <p:spPr>
          <a:xfrm>
            <a:off x="6098513" y="75"/>
            <a:ext cx="2725901" cy="4991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Написання програми “задати питання”</a:t>
            </a:r>
            <a:endParaRPr/>
          </a:p>
        </p:txBody>
      </p:sp>
      <p:sp>
        <p:nvSpPr>
          <p:cNvPr id="255" name="Google Shape;255;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У чому суть програми користувач задає питання а програма перевіряє що людина ввела і якщо у програми є варіант відповіді то вона відповідає а якщо нема то зрозуміло що програма буде відповідати що не знає відповіді на це п</a:t>
            </a:r>
            <a:r>
              <a:rPr lang="uk"/>
              <a:t>итання. Для того ми копіюємо  минулу програму і забираємо </a:t>
            </a:r>
            <a:r>
              <a:rPr lang="uk">
                <a:solidFill>
                  <a:srgbClr val="FF0000"/>
                </a:solidFill>
              </a:rPr>
              <a:t>alert() </a:t>
            </a:r>
            <a:r>
              <a:rPr lang="uk"/>
              <a:t>і додаємо перевірку if (якщо ви хочете багато питань після if використайте else if далі коли закінчите робити питання пишіть else приклад коду на наступній сторінці:</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5"/>
          <p:cNvPicPr preferRelativeResize="0"/>
          <p:nvPr/>
        </p:nvPicPr>
        <p:blipFill>
          <a:blip r:embed="rId3">
            <a:alphaModFix/>
          </a:blip>
          <a:stretch>
            <a:fillRect/>
          </a:stretch>
        </p:blipFill>
        <p:spPr>
          <a:xfrm>
            <a:off x="6040925" y="-4455404"/>
            <a:ext cx="1785651" cy="2734700"/>
          </a:xfrm>
          <a:prstGeom prst="rect">
            <a:avLst/>
          </a:prstGeom>
          <a:noFill/>
          <a:ln>
            <a:noFill/>
          </a:ln>
        </p:spPr>
      </p:pic>
      <p:pic>
        <p:nvPicPr>
          <p:cNvPr id="261" name="Google Shape;261;p45"/>
          <p:cNvPicPr preferRelativeResize="0"/>
          <p:nvPr/>
        </p:nvPicPr>
        <p:blipFill>
          <a:blip r:embed="rId4">
            <a:alphaModFix/>
          </a:blip>
          <a:stretch>
            <a:fillRect/>
          </a:stretch>
        </p:blipFill>
        <p:spPr>
          <a:xfrm>
            <a:off x="3500875" y="152400"/>
            <a:ext cx="2142255" cy="48387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Кінець</a:t>
            </a:r>
            <a:endParaRPr/>
          </a:p>
        </p:txBody>
      </p:sp>
      <p:sp>
        <p:nvSpPr>
          <p:cNvPr id="267" name="Google Shape;267;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Ви вивчили основи мови програмування </a:t>
            </a:r>
            <a:r>
              <a:rPr lang="uk"/>
              <a:t>JavaScript тепер ви можете вивчити jquery за допомогою нього ви зможете скоротити свій JavaScript код. Далі за бажанням можете вивчити node js для того щоб окремо від HTML писати код. За допомогою node js ви можете робити програми для ПК та android. </a:t>
            </a:r>
            <a:endParaRPr/>
          </a:p>
          <a:p>
            <a:pPr indent="0" lvl="0" marL="0" rtl="0" algn="l">
              <a:spcBef>
                <a:spcPts val="1200"/>
              </a:spcBef>
              <a:spcAft>
                <a:spcPts val="1200"/>
              </a:spcAft>
              <a:buNone/>
            </a:pPr>
            <a:r>
              <a:rPr lang="uk"/>
              <a:t>На тому іде кінець нашої книжки</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097025" y="1370650"/>
            <a:ext cx="1592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315550"/>
            <a:ext cx="8520600" cy="425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Якщо у вас не видно такої вкладки то вам потрібно нажати комбінацію клавіш </a:t>
            </a:r>
            <a:endParaRPr/>
          </a:p>
          <a:p>
            <a:pPr indent="0" lvl="0" marL="0" rtl="0" algn="l">
              <a:spcBef>
                <a:spcPts val="1200"/>
              </a:spcBef>
              <a:spcAft>
                <a:spcPts val="0"/>
              </a:spcAft>
              <a:buNone/>
            </a:pPr>
            <a:r>
              <a:rPr lang="uk"/>
              <a:t>CTRL-N </a:t>
            </a:r>
            <a:endParaRPr/>
          </a:p>
          <a:p>
            <a:pPr indent="0" lvl="0" marL="0" rtl="0" algn="l">
              <a:spcBef>
                <a:spcPts val="1200"/>
              </a:spcBef>
              <a:spcAft>
                <a:spcPts val="0"/>
              </a:spcAft>
              <a:buNone/>
            </a:pPr>
            <a:r>
              <a:rPr lang="uk"/>
              <a:t>після цього у вас з’явиться вкладка. Далі нажміть комбінацію клавіш</a:t>
            </a:r>
            <a:endParaRPr/>
          </a:p>
          <a:p>
            <a:pPr indent="0" lvl="0" marL="0" rtl="0" algn="l">
              <a:spcBef>
                <a:spcPts val="1200"/>
              </a:spcBef>
              <a:spcAft>
                <a:spcPts val="0"/>
              </a:spcAft>
              <a:buNone/>
            </a:pPr>
            <a:r>
              <a:rPr lang="uk"/>
              <a:t>CTRL-S</a:t>
            </a:r>
            <a:endParaRPr/>
          </a:p>
          <a:p>
            <a:pPr indent="0" lvl="0" marL="0" rtl="0" algn="l">
              <a:spcBef>
                <a:spcPts val="1200"/>
              </a:spcBef>
              <a:spcAft>
                <a:spcPts val="0"/>
              </a:spcAft>
              <a:buNone/>
            </a:pPr>
            <a:r>
              <a:rPr lang="uk"/>
              <a:t>далі збережіть ваш файл </a:t>
            </a:r>
            <a:endParaRPr/>
          </a:p>
          <a:p>
            <a:pPr indent="0" lvl="0" marL="0" rtl="0" algn="l">
              <a:spcBef>
                <a:spcPts val="1200"/>
              </a:spcBef>
              <a:spcAft>
                <a:spcPts val="0"/>
              </a:spcAft>
              <a:buNone/>
            </a:pPr>
            <a:r>
              <a:rPr lang="uk"/>
              <a:t>ОБОВ’ЯЗКОВО змініть розширення .txt на .html</a:t>
            </a:r>
            <a:endParaRPr/>
          </a:p>
          <a:p>
            <a:pPr indent="0" lvl="0" marL="0" rtl="0" algn="l">
              <a:spcBef>
                <a:spcPts val="1200"/>
              </a:spcBef>
              <a:spcAft>
                <a:spcPts val="0"/>
              </a:spcAft>
              <a:buNone/>
            </a:pPr>
            <a:r>
              <a:rPr lang="uk"/>
              <a:t>Після того у вас буде готовий HTML файл.</a:t>
            </a:r>
            <a:endParaRPr/>
          </a:p>
          <a:p>
            <a:pPr indent="0" lvl="0" marL="0" rtl="0" algn="l">
              <a:spcBef>
                <a:spcPts val="1200"/>
              </a:spcBef>
              <a:spcAft>
                <a:spcPts val="1200"/>
              </a:spcAft>
              <a:buNone/>
            </a:pPr>
            <a:r>
              <a:rPr lang="uk"/>
              <a:t>У наступному розділі ми дізнаємося історію мови програмування javascript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Про мову javascipt</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Javascript мова програмування яка появилась 1995 року компанією Netspace.</a:t>
            </a:r>
            <a:endParaRPr/>
          </a:p>
          <a:p>
            <a:pPr indent="0" lvl="0" marL="0" rtl="0" algn="l">
              <a:spcBef>
                <a:spcPts val="1200"/>
              </a:spcBef>
              <a:spcAft>
                <a:spcPts val="1200"/>
              </a:spcAft>
              <a:buNone/>
            </a:pPr>
            <a:r>
              <a:rPr lang="uk"/>
              <a:t>Для розробки цієї мови компанія </a:t>
            </a:r>
            <a:r>
              <a:rPr lang="uk"/>
              <a:t>Netspace запросила видатного програміста Брендана Айка. Ще мова javascript не є оновленою версією мови java а просто для того щоб їхня мова стала відомішою вони вирішили їй дати таку назву.</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Основи html</a:t>
            </a:r>
            <a:endParaRPr/>
          </a:p>
        </p:txBody>
      </p:sp>
      <p:sp>
        <p:nvSpPr>
          <p:cNvPr id="86" name="Google Shape;86;p18"/>
          <p:cNvSpPr txBox="1"/>
          <p:nvPr>
            <p:ph idx="1" type="body"/>
          </p:nvPr>
        </p:nvSpPr>
        <p:spPr>
          <a:xfrm>
            <a:off x="311700" y="1152475"/>
            <a:ext cx="3801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HTML це мова розкладки любого сайту. HTML нам знадобиться для того щоб писати основу а для практики ми будемо використовувати javascript.</a:t>
            </a:r>
            <a:endParaRPr/>
          </a:p>
          <a:p>
            <a:pPr indent="0" lvl="0" marL="0" rtl="0" algn="l">
              <a:spcBef>
                <a:spcPts val="1200"/>
              </a:spcBef>
              <a:spcAft>
                <a:spcPts val="1200"/>
              </a:spcAft>
              <a:buNone/>
            </a:pPr>
            <a:r>
              <a:rPr lang="uk"/>
              <a:t>Для початку ми розглянемо основну розкладку HTML документа</a:t>
            </a:r>
            <a:endParaRPr/>
          </a:p>
        </p:txBody>
      </p:sp>
      <p:pic>
        <p:nvPicPr>
          <p:cNvPr id="87" name="Google Shape;87;p18"/>
          <p:cNvPicPr preferRelativeResize="0"/>
          <p:nvPr/>
        </p:nvPicPr>
        <p:blipFill>
          <a:blip r:embed="rId3">
            <a:alphaModFix/>
          </a:blip>
          <a:stretch>
            <a:fillRect/>
          </a:stretch>
        </p:blipFill>
        <p:spPr>
          <a:xfrm>
            <a:off x="4275600" y="1819538"/>
            <a:ext cx="4726500" cy="20822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294525"/>
            <a:ext cx="8520600" cy="4274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uk"/>
              <a:t>Тепер давайте розглянемо теги які нам знадобляться при вивченні javascript </a:t>
            </a:r>
            <a:endParaRPr/>
          </a:p>
          <a:p>
            <a:pPr indent="-325755" lvl="0" marL="457200" rtl="0" algn="l">
              <a:spcBef>
                <a:spcPts val="1200"/>
              </a:spcBef>
              <a:spcAft>
                <a:spcPts val="0"/>
              </a:spcAft>
              <a:buSzPct val="100000"/>
              <a:buAutoNum type="arabicPeriod"/>
            </a:pPr>
            <a:r>
              <a:rPr lang="uk"/>
              <a:t>Заголовок</a:t>
            </a:r>
            <a:endParaRPr/>
          </a:p>
          <a:p>
            <a:pPr indent="0" lvl="0" marL="457200" rtl="0" algn="l">
              <a:spcBef>
                <a:spcPts val="1200"/>
              </a:spcBef>
              <a:spcAft>
                <a:spcPts val="0"/>
              </a:spcAft>
              <a:buNone/>
            </a:pPr>
            <a:r>
              <a:rPr lang="uk"/>
              <a:t>Заголовок потрібен для того щоб оголосити важливу інформацію на сайті і пишеться він у тезі </a:t>
            </a:r>
            <a:r>
              <a:rPr lang="uk">
                <a:solidFill>
                  <a:srgbClr val="CC0000"/>
                </a:solidFill>
              </a:rPr>
              <a:t>&lt;body&gt; </a:t>
            </a:r>
            <a:r>
              <a:rPr lang="uk">
                <a:solidFill>
                  <a:srgbClr val="666666"/>
                </a:solidFill>
              </a:rPr>
              <a:t>і пишеться він: </a:t>
            </a:r>
            <a:r>
              <a:rPr lang="uk">
                <a:solidFill>
                  <a:srgbClr val="CC0000"/>
                </a:solidFill>
              </a:rPr>
              <a:t>&lt;h1&gt;Текст&lt;/h1&gt; </a:t>
            </a:r>
            <a:r>
              <a:rPr lang="uk">
                <a:solidFill>
                  <a:srgbClr val="666666"/>
                </a:solidFill>
              </a:rPr>
              <a:t>тепер нажміть </a:t>
            </a:r>
            <a:endParaRPr>
              <a:solidFill>
                <a:srgbClr val="666666"/>
              </a:solidFill>
            </a:endParaRPr>
          </a:p>
          <a:p>
            <a:pPr indent="0" lvl="0" marL="457200" rtl="0" algn="l">
              <a:spcBef>
                <a:spcPts val="1200"/>
              </a:spcBef>
              <a:spcAft>
                <a:spcPts val="0"/>
              </a:spcAft>
              <a:buNone/>
            </a:pPr>
            <a:r>
              <a:rPr lang="uk">
                <a:solidFill>
                  <a:srgbClr val="666666"/>
                </a:solidFill>
              </a:rPr>
              <a:t>CTRL-S і перейдіть у папку з вашим файлом тепер ви можете запустити його </a:t>
            </a:r>
            <a:endParaRPr>
              <a:solidFill>
                <a:srgbClr val="666666"/>
              </a:solidFill>
            </a:endParaRPr>
          </a:p>
          <a:p>
            <a:pPr indent="-325755" lvl="0" marL="457200" rtl="0" algn="l">
              <a:spcBef>
                <a:spcPts val="1200"/>
              </a:spcBef>
              <a:spcAft>
                <a:spcPts val="0"/>
              </a:spcAft>
              <a:buClr>
                <a:srgbClr val="666666"/>
              </a:buClr>
              <a:buSzPct val="100000"/>
              <a:buAutoNum type="arabicPeriod"/>
            </a:pPr>
            <a:r>
              <a:rPr lang="uk">
                <a:solidFill>
                  <a:srgbClr val="666666"/>
                </a:solidFill>
              </a:rPr>
              <a:t>Поле для введення тексту</a:t>
            </a:r>
            <a:endParaRPr>
              <a:solidFill>
                <a:srgbClr val="666666"/>
              </a:solidFill>
            </a:endParaRPr>
          </a:p>
          <a:p>
            <a:pPr indent="0" lvl="0" marL="457200" rtl="0" algn="l">
              <a:spcBef>
                <a:spcPts val="1200"/>
              </a:spcBef>
              <a:spcAft>
                <a:spcPts val="0"/>
              </a:spcAft>
              <a:buNone/>
            </a:pPr>
            <a:r>
              <a:rPr lang="uk">
                <a:solidFill>
                  <a:srgbClr val="666666"/>
                </a:solidFill>
              </a:rPr>
              <a:t>Поле для введення тексту пишемо у тезі </a:t>
            </a:r>
            <a:r>
              <a:rPr lang="uk">
                <a:solidFill>
                  <a:srgbClr val="CC0000"/>
                </a:solidFill>
              </a:rPr>
              <a:t>&lt;body&gt; </a:t>
            </a:r>
            <a:r>
              <a:rPr lang="uk">
                <a:solidFill>
                  <a:srgbClr val="666666"/>
                </a:solidFill>
              </a:rPr>
              <a:t>і пишемо там </a:t>
            </a:r>
            <a:endParaRPr>
              <a:solidFill>
                <a:srgbClr val="666666"/>
              </a:solidFill>
            </a:endParaRPr>
          </a:p>
          <a:p>
            <a:pPr indent="0" lvl="0" marL="457200" rtl="0" algn="l">
              <a:spcBef>
                <a:spcPts val="1200"/>
              </a:spcBef>
              <a:spcAft>
                <a:spcPts val="0"/>
              </a:spcAft>
              <a:buNone/>
            </a:pPr>
            <a:r>
              <a:rPr lang="uk">
                <a:solidFill>
                  <a:srgbClr val="CC0000"/>
                </a:solidFill>
              </a:rPr>
              <a:t>&lt;input type =  “text”&gt; </a:t>
            </a:r>
            <a:r>
              <a:rPr lang="uk">
                <a:solidFill>
                  <a:srgbClr val="666666"/>
                </a:solidFill>
              </a:rPr>
              <a:t>type = “text” це оголошення що це іменно </a:t>
            </a:r>
            <a:r>
              <a:rPr lang="uk">
                <a:solidFill>
                  <a:srgbClr val="CC0000"/>
                </a:solidFill>
              </a:rPr>
              <a:t> </a:t>
            </a:r>
            <a:r>
              <a:rPr lang="uk">
                <a:solidFill>
                  <a:srgbClr val="666666"/>
                </a:solidFill>
              </a:rPr>
              <a:t>поле для введення тексту</a:t>
            </a:r>
            <a:endParaRPr>
              <a:solidFill>
                <a:srgbClr val="666666"/>
              </a:solidFill>
            </a:endParaRPr>
          </a:p>
          <a:p>
            <a:pPr indent="-325755" lvl="0" marL="457200" rtl="0" algn="l">
              <a:spcBef>
                <a:spcPts val="1200"/>
              </a:spcBef>
              <a:spcAft>
                <a:spcPts val="0"/>
              </a:spcAft>
              <a:buClr>
                <a:srgbClr val="666666"/>
              </a:buClr>
              <a:buSzPct val="100000"/>
              <a:buAutoNum type="arabicPeriod"/>
            </a:pPr>
            <a:r>
              <a:rPr lang="uk">
                <a:solidFill>
                  <a:srgbClr val="666666"/>
                </a:solidFill>
              </a:rPr>
              <a:t>Кнопки</a:t>
            </a:r>
            <a:endParaRPr>
              <a:solidFill>
                <a:srgbClr val="666666"/>
              </a:solidFill>
            </a:endParaRPr>
          </a:p>
          <a:p>
            <a:pPr indent="0" lvl="0" marL="457200" rtl="0" algn="l">
              <a:spcBef>
                <a:spcPts val="1200"/>
              </a:spcBef>
              <a:spcAft>
                <a:spcPts val="0"/>
              </a:spcAft>
              <a:buNone/>
            </a:pPr>
            <a:r>
              <a:rPr lang="uk">
                <a:solidFill>
                  <a:srgbClr val="666666"/>
                </a:solidFill>
              </a:rPr>
              <a:t>Поле для введення тексту ми розібрали тепер давайте розберемо кнопки</a:t>
            </a:r>
            <a:endParaRPr>
              <a:solidFill>
                <a:srgbClr val="666666"/>
              </a:solidFill>
            </a:endParaRPr>
          </a:p>
          <a:p>
            <a:pPr indent="0" lvl="0" marL="457200" rtl="0" algn="l">
              <a:spcBef>
                <a:spcPts val="1200"/>
              </a:spcBef>
              <a:spcAft>
                <a:spcPts val="1200"/>
              </a:spcAft>
              <a:buNone/>
            </a:pPr>
            <a:r>
              <a:t/>
            </a:r>
            <a:endParaRPr>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flipH="1">
            <a:off x="-589075" y="308300"/>
            <a:ext cx="111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20"/>
          <p:cNvSpPr txBox="1"/>
          <p:nvPr>
            <p:ph idx="1" type="body"/>
          </p:nvPr>
        </p:nvSpPr>
        <p:spPr>
          <a:xfrm>
            <a:off x="311700" y="220875"/>
            <a:ext cx="8520600" cy="434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для того у тезі </a:t>
            </a:r>
            <a:r>
              <a:rPr lang="uk">
                <a:solidFill>
                  <a:srgbClr val="CC0000"/>
                </a:solidFill>
              </a:rPr>
              <a:t>&lt;body&gt; </a:t>
            </a:r>
            <a:r>
              <a:rPr lang="uk">
                <a:solidFill>
                  <a:srgbClr val="666666"/>
                </a:solidFill>
              </a:rPr>
              <a:t>ми пишемо </a:t>
            </a:r>
            <a:r>
              <a:rPr lang="uk">
                <a:solidFill>
                  <a:srgbClr val="CC0000"/>
                </a:solidFill>
              </a:rPr>
              <a:t>&lt;button&gt;Text Button&lt;/button&gt; </a:t>
            </a:r>
            <a:r>
              <a:rPr lang="uk">
                <a:solidFill>
                  <a:srgbClr val="666666"/>
                </a:solidFill>
              </a:rPr>
              <a:t>замість Text Button Ви можете ввести любе любе слово. Ми розглянули потрібні нам теги тепер давайте розберемо атрибути. Атрибути це наприклад то що ми вводили у тезі input по типу type = “text” ось це атрибут. Нам потрібно розглянути не обов’язковий атрибут id. Для чого потрібен атрибут id? Id використовують як спеціальний ключ для того щоб зробити тег унікальним.</a:t>
            </a:r>
            <a:endParaRPr>
              <a:solidFill>
                <a:srgbClr val="666666"/>
              </a:solidFill>
            </a:endParaRPr>
          </a:p>
          <a:p>
            <a:pPr indent="0" lvl="0" marL="0" rtl="0" algn="l">
              <a:spcBef>
                <a:spcPts val="1200"/>
              </a:spcBef>
              <a:spcAft>
                <a:spcPts val="0"/>
              </a:spcAft>
              <a:buNone/>
            </a:pPr>
            <a:r>
              <a:rPr lang="uk">
                <a:solidFill>
                  <a:srgbClr val="666666"/>
                </a:solidFill>
              </a:rPr>
              <a:t>Давайте створимо тег input з id text,  для того пишемо </a:t>
            </a:r>
            <a:endParaRPr>
              <a:solidFill>
                <a:srgbClr val="666666"/>
              </a:solidFill>
            </a:endParaRPr>
          </a:p>
          <a:p>
            <a:pPr indent="0" lvl="0" marL="0" rtl="0" algn="l">
              <a:spcBef>
                <a:spcPts val="1200"/>
              </a:spcBef>
              <a:spcAft>
                <a:spcPts val="1200"/>
              </a:spcAft>
              <a:buNone/>
            </a:pPr>
            <a:r>
              <a:rPr lang="uk">
                <a:solidFill>
                  <a:srgbClr val="CC0000"/>
                </a:solidFill>
              </a:rPr>
              <a:t>&lt;input type = “text” id = “text”&gt; </a:t>
            </a:r>
            <a:r>
              <a:rPr lang="uk">
                <a:solidFill>
                  <a:srgbClr val="666666"/>
                </a:solidFill>
              </a:rPr>
              <a:t>т</a:t>
            </a:r>
            <a:r>
              <a:rPr lang="uk">
                <a:solidFill>
                  <a:srgbClr val="666666"/>
                </a:solidFill>
              </a:rPr>
              <a:t>епер попробуйте попробуйте створити такий самий id але у тезі h1 </a:t>
            </a:r>
            <a:endParaRPr>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Закінчення розділу “Основи HTML”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Тут ми вивчили основні теги html зрозуміло що це не всі теги і ми тут і всі не будемо розглядати тому що для роботи з javascript не потрібно мати великих знань в розробці сайтів</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