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82" r:id="rId4"/>
    <p:sldId id="308" r:id="rId6"/>
    <p:sldId id="281" r:id="rId7"/>
    <p:sldId id="267" r:id="rId8"/>
    <p:sldId id="309" r:id="rId9"/>
    <p:sldId id="311" r:id="rId10"/>
    <p:sldId id="326" r:id="rId11"/>
    <p:sldId id="310" r:id="rId12"/>
    <p:sldId id="312" r:id="rId13"/>
    <p:sldId id="280" r:id="rId14"/>
    <p:sldId id="313" r:id="rId15"/>
    <p:sldId id="279" r:id="rId16"/>
    <p:sldId id="314" r:id="rId17"/>
    <p:sldId id="322" r:id="rId18"/>
    <p:sldId id="315" r:id="rId19"/>
    <p:sldId id="316" r:id="rId20"/>
    <p:sldId id="27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8" d="100"/>
          <a:sy n="58" d="100"/>
        </p:scale>
        <p:origin x="-84" y="-1134"/>
      </p:cViewPr>
      <p:guideLst>
        <p:guide orient="horz" pos="2233"/>
        <p:guide pos="381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核心</a:t>
            </a:r>
            <a:r>
              <a:rPr lang="en-US" altLang="zh-CN"/>
              <a:t>=</a:t>
            </a:r>
            <a:r>
              <a:rPr lang="zh-CN" altLang="en-US"/>
              <a:t>赚钱</a:t>
            </a:r>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核心</a:t>
            </a:r>
            <a:r>
              <a:rPr lang="en-US" altLang="zh-CN"/>
              <a:t>=</a:t>
            </a:r>
            <a:r>
              <a:rPr lang="zh-CN" altLang="en-US"/>
              <a:t>赚钱</a:t>
            </a:r>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核心</a:t>
            </a:r>
            <a:r>
              <a:rPr lang="en-US" altLang="zh-CN"/>
              <a:t>=</a:t>
            </a:r>
            <a:r>
              <a:rPr lang="zh-CN" altLang="en-US"/>
              <a:t>赚钱</a:t>
            </a:r>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核心</a:t>
            </a:r>
            <a:r>
              <a:rPr lang="en-US" altLang="zh-CN"/>
              <a:t>=</a:t>
            </a:r>
            <a:r>
              <a:rPr lang="zh-CN" altLang="en-US"/>
              <a:t>赚钱</a:t>
            </a:r>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0" Type="http://schemas.openxmlformats.org/officeDocument/2006/relationships/notesSlide" Target="../notesSlides/notesSlide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jpeg"/><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0" Type="http://schemas.openxmlformats.org/officeDocument/2006/relationships/notesSlide" Target="../notesSlides/notesSlide17.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0.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0.e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1"/>
            <a:stretch>
              <a:fillRect/>
            </a:stretch>
          </p:blipFill>
          <p:spPr>
            <a:xfrm>
              <a:off x="3695700" y="1141413"/>
              <a:ext cx="4800600" cy="2841754"/>
            </a:xfrm>
            <a:prstGeom prst="rect">
              <a:avLst/>
            </a:prstGeom>
          </p:spPr>
        </p:pic>
        <p:pic>
          <p:nvPicPr>
            <p:cNvPr id="3" name="图片 2"/>
            <p:cNvPicPr>
              <a:picLocks noChangeAspect="1"/>
            </p:cNvPicPr>
            <p:nvPr/>
          </p:nvPicPr>
          <p:blipFill>
            <a:blip r:embed="rId2"/>
            <a:stretch>
              <a:fillRect/>
            </a:stretch>
          </p:blipFill>
          <p:spPr>
            <a:xfrm>
              <a:off x="7410628" y="713915"/>
              <a:ext cx="1492072" cy="1283289"/>
            </a:xfrm>
            <a:prstGeom prst="rect">
              <a:avLst/>
            </a:prstGeom>
          </p:spPr>
        </p:pic>
        <p:pic>
          <p:nvPicPr>
            <p:cNvPr id="4" name="图片 3"/>
            <p:cNvPicPr>
              <a:picLocks noChangeAspect="1"/>
            </p:cNvPicPr>
            <p:nvPr/>
          </p:nvPicPr>
          <p:blipFill>
            <a:blip r:embed="rId3"/>
            <a:stretch>
              <a:fillRect/>
            </a:stretch>
          </p:blipFill>
          <p:spPr>
            <a:xfrm>
              <a:off x="3418747" y="627938"/>
              <a:ext cx="1155700" cy="1369266"/>
            </a:xfrm>
            <a:prstGeom prst="rect">
              <a:avLst/>
            </a:prstGeom>
          </p:spPr>
        </p:pic>
        <p:pic>
          <p:nvPicPr>
            <p:cNvPr id="5" name="图片 4"/>
            <p:cNvPicPr>
              <a:picLocks noChangeAspect="1"/>
            </p:cNvPicPr>
            <p:nvPr/>
          </p:nvPicPr>
          <p:blipFill>
            <a:blip r:embed="rId4"/>
            <a:stretch>
              <a:fillRect/>
            </a:stretch>
          </p:blipFill>
          <p:spPr>
            <a:xfrm>
              <a:off x="9009683" y="2562290"/>
              <a:ext cx="1238589" cy="908114"/>
            </a:xfrm>
            <a:prstGeom prst="rect">
              <a:avLst/>
            </a:prstGeom>
          </p:spPr>
        </p:pic>
        <p:pic>
          <p:nvPicPr>
            <p:cNvPr id="6" name="图片 5"/>
            <p:cNvPicPr>
              <a:picLocks noChangeAspect="1"/>
            </p:cNvPicPr>
            <p:nvPr/>
          </p:nvPicPr>
          <p:blipFill>
            <a:blip r:embed="rId5"/>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6"/>
            <a:stretch>
              <a:fillRect/>
            </a:stretch>
          </p:blipFill>
          <p:spPr>
            <a:xfrm>
              <a:off x="1540518" y="999162"/>
              <a:ext cx="1205994" cy="998042"/>
            </a:xfrm>
            <a:prstGeom prst="rect">
              <a:avLst/>
            </a:prstGeom>
          </p:spPr>
        </p:pic>
        <p:pic>
          <p:nvPicPr>
            <p:cNvPr id="8" name="图片 7"/>
            <p:cNvPicPr>
              <a:picLocks noChangeAspect="1"/>
            </p:cNvPicPr>
            <p:nvPr/>
          </p:nvPicPr>
          <p:blipFill>
            <a:blip r:embed="rId7"/>
            <a:stretch>
              <a:fillRect/>
            </a:stretch>
          </p:blipFill>
          <p:spPr>
            <a:xfrm>
              <a:off x="9392547" y="927197"/>
              <a:ext cx="1711451" cy="1250950"/>
            </a:xfrm>
            <a:prstGeom prst="rect">
              <a:avLst/>
            </a:prstGeom>
          </p:spPr>
        </p:pic>
      </p:grpSp>
      <p:sp>
        <p:nvSpPr>
          <p:cNvPr id="10" name="文本框 9"/>
          <p:cNvSpPr txBox="1"/>
          <p:nvPr/>
        </p:nvSpPr>
        <p:spPr>
          <a:xfrm>
            <a:off x="1281984" y="3980980"/>
            <a:ext cx="9631680" cy="829945"/>
          </a:xfrm>
          <a:prstGeom prst="rect">
            <a:avLst/>
          </a:prstGeom>
          <a:noFill/>
        </p:spPr>
        <p:txBody>
          <a:bodyPr wrap="none" rtlCol="0">
            <a:spAutoFit/>
            <a:scene3d>
              <a:camera prst="orthographicFront"/>
              <a:lightRig rig="threePt" dir="t"/>
            </a:scene3d>
            <a:sp3d contourW="12700"/>
          </a:bodyPr>
          <a:lstStyle/>
          <a:p>
            <a:pPr lvl="0" algn="ctr">
              <a:defRPr/>
            </a:pPr>
            <a:r>
              <a:rPr sz="4800" dirty="0">
                <a:solidFill>
                  <a:prstClr val="black"/>
                </a:solidFill>
                <a:latin typeface="方正正黑简体" panose="02000000000000000000" pitchFamily="2" charset="-122"/>
                <a:ea typeface="方正正黑简体" panose="02000000000000000000" pitchFamily="2" charset="-122"/>
              </a:rPr>
              <a:t>互联网公司秋招经验分享</a:t>
            </a:r>
            <a:r>
              <a:rPr lang="en-US" sz="4800" dirty="0">
                <a:solidFill>
                  <a:prstClr val="black"/>
                </a:solidFill>
                <a:latin typeface="方正正黑简体" panose="02000000000000000000" pitchFamily="2" charset="-122"/>
                <a:ea typeface="方正正黑简体" panose="02000000000000000000" pitchFamily="2" charset="-122"/>
              </a:rPr>
              <a:t>-</a:t>
            </a:r>
            <a:r>
              <a:rPr lang="zh-CN" altLang="en-US" sz="4800" dirty="0">
                <a:solidFill>
                  <a:prstClr val="black"/>
                </a:solidFill>
                <a:latin typeface="方正正黑简体" panose="02000000000000000000" pitchFamily="2" charset="-122"/>
                <a:ea typeface="方正正黑简体" panose="02000000000000000000" pitchFamily="2" charset="-122"/>
              </a:rPr>
              <a:t>后端开发</a:t>
            </a:r>
            <a:endParaRPr lang="zh-CN" altLang="en-US" sz="4800" dirty="0">
              <a:solidFill>
                <a:prstClr val="black"/>
              </a:solidFill>
              <a:latin typeface="方正正黑简体" panose="02000000000000000000" pitchFamily="2" charset="-122"/>
              <a:ea typeface="方正正黑简体" panose="02000000000000000000" pitchFamily="2" charset="-122"/>
            </a:endParaRPr>
          </a:p>
        </p:txBody>
      </p:sp>
      <p:grpSp>
        <p:nvGrpSpPr>
          <p:cNvPr id="15" name="组合 14"/>
          <p:cNvGrpSpPr/>
          <p:nvPr/>
        </p:nvGrpSpPr>
        <p:grpSpPr>
          <a:xfrm>
            <a:off x="8851265" y="4988560"/>
            <a:ext cx="2839720" cy="898652"/>
            <a:chOff x="5207206" y="5903533"/>
            <a:chExt cx="2101228" cy="405192"/>
          </a:xfrm>
        </p:grpSpPr>
        <p:pic>
          <p:nvPicPr>
            <p:cNvPr id="9" name="图片 8"/>
            <p:cNvPicPr>
              <a:picLocks noChangeAspect="1"/>
            </p:cNvPicPr>
            <p:nvPr/>
          </p:nvPicPr>
          <p:blipFill>
            <a:blip r:embed="rId8"/>
            <a:stretch>
              <a:fillRect/>
            </a:stretch>
          </p:blipFill>
          <p:spPr>
            <a:xfrm>
              <a:off x="5207206" y="5903533"/>
              <a:ext cx="329994" cy="405192"/>
            </a:xfrm>
            <a:prstGeom prst="rect">
              <a:avLst/>
            </a:prstGeom>
          </p:spPr>
        </p:pic>
        <p:sp>
          <p:nvSpPr>
            <p:cNvPr id="14" name="文本框 13"/>
            <p:cNvSpPr txBox="1"/>
            <p:nvPr/>
          </p:nvSpPr>
          <p:spPr>
            <a:xfrm>
              <a:off x="5463124" y="5964789"/>
              <a:ext cx="1845310" cy="318668"/>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分享人</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：陈擎霄</a:t>
              </a:r>
              <a:endPar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日期：</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2020.12.02</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851420" y="1240971"/>
            <a:ext cx="2489160" cy="2140858"/>
          </a:xfrm>
          <a:prstGeom prst="rect">
            <a:avLst/>
          </a:prstGeom>
        </p:spPr>
      </p:pic>
      <p:sp>
        <p:nvSpPr>
          <p:cNvPr id="3" name="矩形 2"/>
          <p:cNvSpPr/>
          <p:nvPr/>
        </p:nvSpPr>
        <p:spPr>
          <a:xfrm>
            <a:off x="3933190" y="4325978"/>
            <a:ext cx="4325619"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投递阶段</a:t>
            </a:r>
            <a:endParaRPr lang="zh-CN" altLang="en-US" sz="3600" b="1" dirty="0">
              <a:latin typeface="+mj-ea"/>
              <a:ea typeface="+mj-ea"/>
            </a:endParaRP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02</a:t>
            </a:r>
            <a:endParaRPr lang="zh-CN" altLang="en-US" sz="4000" b="1" dirty="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817245" y="1430020"/>
            <a:ext cx="4445000" cy="4892675"/>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sz="2000" dirty="0">
                <a:latin typeface="+mj-ea"/>
                <a:ea typeface="+mj-ea"/>
                <a:sym typeface="+mn-ea"/>
              </a:rPr>
              <a:t>各公司的官方招聘网站、学长学姐内推（内推其实作用不大，我都是在官网投递</a:t>
            </a:r>
            <a:r>
              <a:rPr lang="zh-CN" altLang="en-US" sz="2000" dirty="0">
                <a:latin typeface="+mj-ea"/>
                <a:ea typeface="+mj-ea"/>
                <a:sym typeface="+mn-ea"/>
              </a:rPr>
              <a:t>）。</a:t>
            </a:r>
            <a:endParaRPr lang="zh-CN" altLang="en-US" sz="2000" dirty="0">
              <a:latin typeface="+mj-ea"/>
              <a:ea typeface="+mj-ea"/>
              <a:sym typeface="+mn-ea"/>
            </a:endParaRPr>
          </a:p>
          <a:p>
            <a:pPr marL="342900" indent="-342900" algn="just">
              <a:lnSpc>
                <a:spcPct val="120000"/>
              </a:lnSpc>
              <a:buAutoNum type="arabicPeriod"/>
            </a:pPr>
            <a:r>
              <a:rPr lang="zh-CN" altLang="en-US" sz="2000" dirty="0">
                <a:latin typeface="+mj-ea"/>
                <a:ea typeface="+mj-ea"/>
              </a:rPr>
              <a:t>建议投递公司的</a:t>
            </a:r>
            <a:r>
              <a:rPr lang="zh-CN" altLang="en-US" sz="2000" dirty="0">
                <a:solidFill>
                  <a:srgbClr val="FF0000"/>
                </a:solidFill>
                <a:latin typeface="+mj-ea"/>
                <a:ea typeface="+mj-ea"/>
              </a:rPr>
              <a:t>核心</a:t>
            </a:r>
            <a:r>
              <a:rPr lang="zh-CN" altLang="en-US" sz="2000" dirty="0">
                <a:latin typeface="+mj-ea"/>
                <a:ea typeface="+mj-ea"/>
              </a:rPr>
              <a:t>部门，虽然可能比较难，但是这样稳一点，不容易被优化。</a:t>
            </a:r>
            <a:endParaRPr lang="zh-CN" altLang="en-US" sz="2000" dirty="0">
              <a:latin typeface="+mj-ea"/>
              <a:ea typeface="+mj-ea"/>
            </a:endParaRPr>
          </a:p>
          <a:p>
            <a:pPr marL="342900" indent="-342900" algn="just">
              <a:lnSpc>
                <a:spcPct val="120000"/>
              </a:lnSpc>
              <a:buAutoNum type="arabicPeriod"/>
            </a:pPr>
            <a:r>
              <a:rPr lang="zh-CN" altLang="en-US" sz="2000" dirty="0">
                <a:latin typeface="+mj-ea"/>
                <a:ea typeface="+mj-ea"/>
              </a:rPr>
              <a:t>投递之前可以提前了解一下部门是做什么的，总之部门收入占比越大（公司财报），越核心。</a:t>
            </a:r>
            <a:endParaRPr lang="zh-CN" altLang="en-US" sz="2000" dirty="0">
              <a:latin typeface="+mj-ea"/>
              <a:ea typeface="+mj-ea"/>
            </a:endParaRPr>
          </a:p>
          <a:p>
            <a:pPr marL="342900" indent="-342900" algn="just">
              <a:lnSpc>
                <a:spcPct val="120000"/>
              </a:lnSpc>
              <a:buAutoNum type="arabicPeriod"/>
            </a:pPr>
            <a:r>
              <a:rPr lang="zh-CN" altLang="en-US" sz="2000" dirty="0">
                <a:latin typeface="+mj-ea"/>
                <a:ea typeface="+mj-ea"/>
              </a:rPr>
              <a:t>建议海投</a:t>
            </a:r>
            <a:r>
              <a:rPr lang="zh-CN" altLang="en-US" sz="2000" dirty="0">
                <a:latin typeface="+mj-ea"/>
                <a:ea typeface="+mj-ea"/>
              </a:rPr>
              <a:t>：即便暑期实习转正铁稳，也要多投投别的，多</a:t>
            </a:r>
            <a:r>
              <a:rPr lang="zh-CN" altLang="en-US" sz="2000" dirty="0">
                <a:latin typeface="+mj-ea"/>
                <a:ea typeface="+mj-ea"/>
              </a:rPr>
              <a:t>面面别的，别吊死在一棵树上。</a:t>
            </a:r>
            <a:endParaRPr lang="zh-CN" altLang="en-US" sz="2000" dirty="0">
              <a:latin typeface="+mj-ea"/>
              <a:ea typeface="+mj-ea"/>
            </a:endParaRPr>
          </a:p>
          <a:p>
            <a:pPr marL="342900" indent="-342900" algn="just">
              <a:lnSpc>
                <a:spcPct val="120000"/>
              </a:lnSpc>
              <a:buAutoNum type="arabicPeriod"/>
            </a:pPr>
            <a:r>
              <a:rPr lang="zh-CN" altLang="en-US" sz="2000" dirty="0">
                <a:latin typeface="+mj-ea"/>
                <a:ea typeface="+mj-ea"/>
                <a:sym typeface="+mn-ea"/>
              </a:rPr>
              <a:t>《</a:t>
            </a:r>
            <a:r>
              <a:rPr lang="en-US" altLang="zh-CN" sz="2000" dirty="0">
                <a:latin typeface="+mj-ea"/>
                <a:ea typeface="+mj-ea"/>
                <a:sym typeface="+mn-ea"/>
              </a:rPr>
              <a:t>2020</a:t>
            </a:r>
            <a:r>
              <a:rPr lang="zh-CN" altLang="en-US" sz="2000" dirty="0">
                <a:latin typeface="+mj-ea"/>
                <a:ea typeface="+mj-ea"/>
                <a:sym typeface="+mn-ea"/>
              </a:rPr>
              <a:t>年</a:t>
            </a:r>
            <a:r>
              <a:rPr lang="zh-CN" altLang="en-US" sz="2000" dirty="0">
                <a:latin typeface="+mj-ea"/>
                <a:ea typeface="+mj-ea"/>
                <a:sym typeface="+mn-ea"/>
              </a:rPr>
              <a:t>国内互联网公司排名》➡</a:t>
            </a:r>
            <a:endParaRPr lang="en-US" altLang="zh-CN" sz="2000" dirty="0">
              <a:latin typeface="+mj-ea"/>
              <a:ea typeface="+mj-ea"/>
            </a:endParaRPr>
          </a:p>
        </p:txBody>
      </p:sp>
      <p:sp>
        <p:nvSpPr>
          <p:cNvPr id="22" name="文本框 21"/>
          <p:cNvSpPr txBox="1"/>
          <p:nvPr/>
        </p:nvSpPr>
        <p:spPr>
          <a:xfrm>
            <a:off x="2348230" y="357505"/>
            <a:ext cx="3839845" cy="521970"/>
          </a:xfrm>
          <a:prstGeom prst="rect">
            <a:avLst/>
          </a:prstGeom>
          <a:noFill/>
        </p:spPr>
        <p:txBody>
          <a:bodyPr wrap="none" rtlCol="0">
            <a:spAutoFit/>
            <a:scene3d>
              <a:camera prst="orthographicFront"/>
              <a:lightRig rig="threePt" dir="t"/>
            </a:scene3d>
            <a:sp3d contourW="12700"/>
          </a:bodyPr>
          <a:p>
            <a:r>
              <a:rPr lang="zh-CN" altLang="en-US" sz="2800" b="1" dirty="0">
                <a:latin typeface="+mj-ea"/>
                <a:ea typeface="+mj-ea"/>
              </a:rPr>
              <a:t>投递阶段（</a:t>
            </a:r>
            <a:r>
              <a:rPr lang="en-US" altLang="zh-CN" sz="2800" b="1" dirty="0">
                <a:latin typeface="+mj-ea"/>
                <a:ea typeface="+mj-ea"/>
              </a:rPr>
              <a:t>8</a:t>
            </a:r>
            <a:r>
              <a:rPr lang="zh-CN" altLang="en-US" sz="2800" b="1" dirty="0">
                <a:latin typeface="+mj-ea"/>
                <a:ea typeface="+mj-ea"/>
              </a:rPr>
              <a:t>月</a:t>
            </a:r>
            <a:r>
              <a:rPr lang="en-US" altLang="zh-CN" sz="2800" b="1" dirty="0">
                <a:latin typeface="+mj-ea"/>
                <a:ea typeface="+mj-ea"/>
              </a:rPr>
              <a:t>-10</a:t>
            </a:r>
            <a:r>
              <a:rPr lang="zh-CN" altLang="en-US" sz="2800" b="1" dirty="0">
                <a:latin typeface="+mj-ea"/>
                <a:ea typeface="+mj-ea"/>
              </a:rPr>
              <a:t>月）</a:t>
            </a:r>
            <a:endParaRPr lang="zh-CN" altLang="en-US" sz="2800" b="1" dirty="0">
              <a:latin typeface="+mj-ea"/>
              <a:ea typeface="+mj-ea"/>
            </a:endParaRPr>
          </a:p>
        </p:txBody>
      </p:sp>
      <p:pic>
        <p:nvPicPr>
          <p:cNvPr id="2" name="图片 1" descr="ad74bfde19c5cc40d5143252c14ef0c"/>
          <p:cNvPicPr>
            <a:picLocks noChangeAspect="1"/>
          </p:cNvPicPr>
          <p:nvPr/>
        </p:nvPicPr>
        <p:blipFill>
          <a:blip r:embed="rId2"/>
          <a:stretch>
            <a:fillRect/>
          </a:stretch>
        </p:blipFill>
        <p:spPr>
          <a:xfrm>
            <a:off x="6066790" y="0"/>
            <a:ext cx="6125210" cy="3445510"/>
          </a:xfrm>
          <a:prstGeom prst="rect">
            <a:avLst/>
          </a:prstGeom>
        </p:spPr>
      </p:pic>
      <p:pic>
        <p:nvPicPr>
          <p:cNvPr id="3" name="图片 2" descr="6cb41523d9d05ac7a061e6648d486b5"/>
          <p:cNvPicPr>
            <a:picLocks noChangeAspect="1"/>
          </p:cNvPicPr>
          <p:nvPr/>
        </p:nvPicPr>
        <p:blipFill>
          <a:blip r:embed="rId3"/>
          <a:stretch>
            <a:fillRect/>
          </a:stretch>
        </p:blipFill>
        <p:spPr>
          <a:xfrm>
            <a:off x="6060440" y="3408680"/>
            <a:ext cx="6131560" cy="344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851420" y="1240971"/>
            <a:ext cx="2489160" cy="2140858"/>
          </a:xfrm>
          <a:prstGeom prst="rect">
            <a:avLst/>
          </a:prstGeom>
        </p:spPr>
      </p:pic>
      <p:sp>
        <p:nvSpPr>
          <p:cNvPr id="3" name="矩形 2"/>
          <p:cNvSpPr/>
          <p:nvPr/>
        </p:nvSpPr>
        <p:spPr>
          <a:xfrm>
            <a:off x="3933190" y="4325978"/>
            <a:ext cx="4325619"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笔面</a:t>
            </a:r>
            <a:r>
              <a:rPr lang="zh-CN" altLang="en-US" sz="3600" b="1" dirty="0">
                <a:latin typeface="+mj-ea"/>
                <a:ea typeface="+mj-ea"/>
              </a:rPr>
              <a:t>阶段</a:t>
            </a:r>
            <a:endParaRPr lang="zh-CN" altLang="en-US" sz="3600" b="1" dirty="0">
              <a:latin typeface="+mj-ea"/>
              <a:ea typeface="+mj-ea"/>
            </a:endParaRP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03</a:t>
            </a:r>
            <a:endParaRPr lang="zh-CN" altLang="en-US" sz="4000" b="1" dirty="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776605" y="1529080"/>
            <a:ext cx="10639425" cy="3636010"/>
          </a:xfrm>
          <a:prstGeom prst="rect">
            <a:avLst/>
          </a:prstGeom>
        </p:spPr>
        <p:txBody>
          <a:bodyPr wrap="square">
            <a:spAutoFit/>
            <a:scene3d>
              <a:camera prst="orthographicFront"/>
              <a:lightRig rig="threePt" dir="t"/>
            </a:scene3d>
            <a:sp3d contourW="12700"/>
          </a:bodyPr>
          <a:lstStyle/>
          <a:p>
            <a:pPr indent="0" algn="just">
              <a:lnSpc>
                <a:spcPct val="120000"/>
              </a:lnSpc>
              <a:buNone/>
            </a:pPr>
            <a:r>
              <a:rPr lang="zh-CN" altLang="en-US" sz="2400" dirty="0">
                <a:latin typeface="+mj-ea"/>
                <a:ea typeface="+mj-ea"/>
                <a:sym typeface="+mn-ea"/>
              </a:rPr>
              <a:t>当时准备毕设中期，反正这段时间还是很累的。</a:t>
            </a:r>
            <a:r>
              <a:rPr lang="zh-CN" altLang="en-US" sz="2400" dirty="0">
                <a:latin typeface="+mj-ea"/>
                <a:ea typeface="+mj-ea"/>
                <a:sym typeface="+mn-ea"/>
              </a:rPr>
              <a:t>节奏就是差不多每天上午下午不是在笔试，就是在面试，有冲突的话就参加意向大的。（国企、互联网都挤在这几个月）</a:t>
            </a:r>
            <a:endParaRPr lang="zh-CN" altLang="en-US" sz="2400" dirty="0">
              <a:latin typeface="+mj-ea"/>
              <a:ea typeface="+mj-ea"/>
              <a:sym typeface="+mn-ea"/>
            </a:endParaRPr>
          </a:p>
          <a:p>
            <a:pPr indent="0" algn="just">
              <a:lnSpc>
                <a:spcPct val="120000"/>
              </a:lnSpc>
              <a:buNone/>
            </a:pPr>
            <a:endParaRPr lang="zh-CN" altLang="en-US" sz="2400" dirty="0">
              <a:latin typeface="+mj-ea"/>
              <a:ea typeface="+mj-ea"/>
              <a:sym typeface="+mn-ea"/>
            </a:endParaRPr>
          </a:p>
          <a:p>
            <a:pPr indent="0" algn="just">
              <a:lnSpc>
                <a:spcPct val="120000"/>
              </a:lnSpc>
              <a:buNone/>
            </a:pPr>
            <a:r>
              <a:rPr lang="zh-CN" altLang="en-US" sz="2400" dirty="0">
                <a:latin typeface="+mj-ea"/>
                <a:ea typeface="+mj-ea"/>
                <a:sym typeface="+mn-ea"/>
              </a:rPr>
              <a:t>笔试内容一般就是（</a:t>
            </a:r>
            <a:r>
              <a:rPr lang="zh-CN" altLang="en-US" sz="2400" dirty="0">
                <a:solidFill>
                  <a:srgbClr val="FF0000"/>
                </a:solidFill>
                <a:latin typeface="+mj-ea"/>
                <a:ea typeface="+mj-ea"/>
                <a:sym typeface="+mn-ea"/>
              </a:rPr>
              <a:t>选择题</a:t>
            </a:r>
            <a:r>
              <a:rPr lang="en-US" altLang="zh-CN" sz="2400" dirty="0">
                <a:solidFill>
                  <a:srgbClr val="FF0000"/>
                </a:solidFill>
                <a:latin typeface="+mj-ea"/>
                <a:ea typeface="+mj-ea"/>
                <a:sym typeface="+mn-ea"/>
              </a:rPr>
              <a:t>+</a:t>
            </a:r>
            <a:r>
              <a:rPr lang="zh-CN" altLang="en-US" sz="2400" dirty="0">
                <a:solidFill>
                  <a:srgbClr val="FF0000"/>
                </a:solidFill>
                <a:latin typeface="+mj-ea"/>
                <a:ea typeface="+mj-ea"/>
                <a:sym typeface="+mn-ea"/>
              </a:rPr>
              <a:t>算法题</a:t>
            </a:r>
            <a:r>
              <a:rPr lang="zh-CN" altLang="en-US" sz="2400" dirty="0">
                <a:latin typeface="+mj-ea"/>
                <a:ea typeface="+mj-ea"/>
                <a:sym typeface="+mn-ea"/>
              </a:rPr>
              <a:t>），难度肯定比面试的算法题难，所以笔试也得好好发挥。</a:t>
            </a:r>
            <a:endParaRPr lang="zh-CN" altLang="en-US" sz="2400" dirty="0">
              <a:latin typeface="+mj-ea"/>
              <a:ea typeface="+mj-ea"/>
              <a:sym typeface="+mn-ea"/>
            </a:endParaRPr>
          </a:p>
          <a:p>
            <a:pPr indent="0" algn="just">
              <a:lnSpc>
                <a:spcPct val="120000"/>
              </a:lnSpc>
              <a:buNone/>
            </a:pPr>
            <a:endParaRPr lang="zh-CN" altLang="en-US" sz="2400" dirty="0">
              <a:latin typeface="+mj-ea"/>
              <a:ea typeface="+mj-ea"/>
              <a:sym typeface="+mn-ea"/>
            </a:endParaRPr>
          </a:p>
          <a:p>
            <a:pPr indent="0" algn="just">
              <a:lnSpc>
                <a:spcPct val="120000"/>
              </a:lnSpc>
              <a:buNone/>
            </a:pPr>
            <a:r>
              <a:rPr lang="zh-CN" altLang="en-US" sz="2400" dirty="0">
                <a:latin typeface="+mj-ea"/>
                <a:ea typeface="+mj-ea"/>
                <a:sym typeface="+mn-ea"/>
              </a:rPr>
              <a:t>有算法基础，准备充分的话，笔试基本都能过。</a:t>
            </a:r>
            <a:endParaRPr lang="zh-CN" altLang="en-US" sz="2400" dirty="0">
              <a:latin typeface="+mj-ea"/>
              <a:ea typeface="+mj-ea"/>
              <a:sym typeface="+mn-ea"/>
            </a:endParaRPr>
          </a:p>
        </p:txBody>
      </p:sp>
      <p:sp>
        <p:nvSpPr>
          <p:cNvPr id="22" name="文本框 21"/>
          <p:cNvSpPr txBox="1"/>
          <p:nvPr/>
        </p:nvSpPr>
        <p:spPr>
          <a:xfrm>
            <a:off x="2348230" y="357505"/>
            <a:ext cx="3839845"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笔面阶段</a:t>
            </a:r>
            <a:r>
              <a:rPr lang="zh-CN" altLang="en-US" sz="2800" b="1" dirty="0">
                <a:latin typeface="+mj-ea"/>
                <a:ea typeface="+mj-ea"/>
                <a:sym typeface="+mn-ea"/>
              </a:rPr>
              <a:t>（</a:t>
            </a:r>
            <a:r>
              <a:rPr lang="en-US" altLang="zh-CN" sz="2800" b="1" dirty="0">
                <a:latin typeface="+mj-ea"/>
                <a:ea typeface="+mj-ea"/>
                <a:sym typeface="+mn-ea"/>
              </a:rPr>
              <a:t>8</a:t>
            </a:r>
            <a:r>
              <a:rPr lang="zh-CN" altLang="en-US" sz="2800" b="1" dirty="0">
                <a:latin typeface="+mj-ea"/>
                <a:ea typeface="+mj-ea"/>
                <a:sym typeface="+mn-ea"/>
              </a:rPr>
              <a:t>月</a:t>
            </a:r>
            <a:r>
              <a:rPr lang="en-US" altLang="zh-CN" sz="2800" b="1" dirty="0">
                <a:latin typeface="+mj-ea"/>
                <a:ea typeface="+mj-ea"/>
                <a:sym typeface="+mn-ea"/>
              </a:rPr>
              <a:t>-11</a:t>
            </a:r>
            <a:r>
              <a:rPr lang="zh-CN" altLang="en-US" sz="2800" b="1" dirty="0">
                <a:latin typeface="+mj-ea"/>
                <a:ea typeface="+mj-ea"/>
                <a:sym typeface="+mn-ea"/>
              </a:rPr>
              <a:t>月）</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889000" y="1125220"/>
            <a:ext cx="10639425" cy="5262245"/>
          </a:xfrm>
          <a:prstGeom prst="rect">
            <a:avLst/>
          </a:prstGeom>
        </p:spPr>
        <p:txBody>
          <a:bodyPr wrap="square">
            <a:spAutoFit/>
            <a:scene3d>
              <a:camera prst="orthographicFront"/>
              <a:lightRig rig="threePt" dir="t"/>
            </a:scene3d>
            <a:sp3d contourW="12700"/>
          </a:bodyPr>
          <a:lstStyle/>
          <a:p>
            <a:pPr indent="0" algn="just">
              <a:lnSpc>
                <a:spcPct val="120000"/>
              </a:lnSpc>
              <a:buNone/>
            </a:pPr>
            <a:r>
              <a:rPr lang="zh-CN" altLang="en-US" sz="2000" dirty="0">
                <a:latin typeface="+mj-ea"/>
                <a:ea typeface="+mj-ea"/>
                <a:sym typeface="+mn-ea"/>
              </a:rPr>
              <a:t>面试一般就是</a:t>
            </a:r>
            <a:r>
              <a:rPr lang="en-US" altLang="zh-CN" sz="2000" dirty="0">
                <a:latin typeface="+mj-ea"/>
                <a:ea typeface="+mj-ea"/>
                <a:sym typeface="+mn-ea"/>
              </a:rPr>
              <a:t>1</a:t>
            </a:r>
            <a:r>
              <a:rPr lang="zh-CN" altLang="en-US" sz="2000" dirty="0">
                <a:latin typeface="+mj-ea"/>
                <a:ea typeface="+mj-ea"/>
                <a:sym typeface="+mn-ea"/>
              </a:rPr>
              <a:t>小时，大致流程是自我介绍</a:t>
            </a:r>
            <a:r>
              <a:rPr lang="en-US" altLang="zh-CN" sz="2000" dirty="0">
                <a:latin typeface="+mj-ea"/>
                <a:ea typeface="+mj-ea"/>
                <a:sym typeface="+mn-ea"/>
              </a:rPr>
              <a:t>+</a:t>
            </a:r>
            <a:r>
              <a:rPr lang="zh-CN" altLang="en-US" sz="2000" dirty="0">
                <a:latin typeface="+mj-ea"/>
                <a:ea typeface="+mj-ea"/>
                <a:sym typeface="+mn-ea"/>
              </a:rPr>
              <a:t>问实习</a:t>
            </a:r>
            <a:r>
              <a:rPr lang="en-US" altLang="zh-CN" sz="2000" dirty="0">
                <a:latin typeface="+mj-ea"/>
                <a:ea typeface="+mj-ea"/>
                <a:sym typeface="+mn-ea"/>
              </a:rPr>
              <a:t>+</a:t>
            </a:r>
            <a:r>
              <a:rPr lang="zh-CN" altLang="en-US" sz="2000" dirty="0">
                <a:latin typeface="+mj-ea"/>
                <a:ea typeface="+mj-ea"/>
                <a:sym typeface="+mn-ea"/>
              </a:rPr>
              <a:t>问项目</a:t>
            </a:r>
            <a:r>
              <a:rPr lang="en-US" altLang="zh-CN" sz="2000" dirty="0">
                <a:latin typeface="+mj-ea"/>
                <a:ea typeface="+mj-ea"/>
                <a:sym typeface="+mn-ea"/>
              </a:rPr>
              <a:t>+</a:t>
            </a:r>
            <a:r>
              <a:rPr lang="zh-CN" altLang="en-US" sz="2000" dirty="0">
                <a:latin typeface="+mj-ea"/>
                <a:ea typeface="+mj-ea"/>
                <a:sym typeface="+mn-ea"/>
              </a:rPr>
              <a:t>基础知识</a:t>
            </a:r>
            <a:r>
              <a:rPr lang="en-US" altLang="zh-CN" sz="2000" dirty="0">
                <a:latin typeface="+mj-ea"/>
                <a:ea typeface="+mj-ea"/>
                <a:sym typeface="+mn-ea"/>
              </a:rPr>
              <a:t>+</a:t>
            </a:r>
            <a:r>
              <a:rPr lang="zh-CN" altLang="en-US" sz="2000" dirty="0">
                <a:latin typeface="+mj-ea"/>
                <a:ea typeface="+mj-ea"/>
                <a:sym typeface="+mn-ea"/>
              </a:rPr>
              <a:t>写算法题</a:t>
            </a:r>
            <a:r>
              <a:rPr lang="en-US" altLang="zh-CN" sz="2000" dirty="0">
                <a:latin typeface="+mj-ea"/>
                <a:ea typeface="+mj-ea"/>
                <a:sym typeface="+mn-ea"/>
              </a:rPr>
              <a:t>+</a:t>
            </a:r>
            <a:r>
              <a:rPr lang="zh-CN" altLang="en-US" sz="2000" dirty="0">
                <a:latin typeface="+mj-ea"/>
                <a:ea typeface="+mj-ea"/>
                <a:sym typeface="+mn-ea"/>
              </a:rPr>
              <a:t>反问问题</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好好背熟自我介绍（</a:t>
            </a:r>
            <a:r>
              <a:rPr lang="en-US" altLang="zh-CN" sz="2000" dirty="0">
                <a:latin typeface="+mj-ea"/>
                <a:ea typeface="+mj-ea"/>
                <a:sym typeface="+mn-ea"/>
              </a:rPr>
              <a:t>2</a:t>
            </a:r>
            <a:r>
              <a:rPr lang="zh-CN" altLang="en-US" sz="2000" dirty="0">
                <a:latin typeface="+mj-ea"/>
                <a:ea typeface="+mj-ea"/>
                <a:sym typeface="+mn-ea"/>
              </a:rPr>
              <a:t>分钟），给个好印象。</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这个阶段，要</a:t>
            </a:r>
            <a:r>
              <a:rPr lang="zh-CN" altLang="en-US" sz="2000" dirty="0">
                <a:solidFill>
                  <a:srgbClr val="FF0000"/>
                </a:solidFill>
                <a:latin typeface="+mj-ea"/>
                <a:ea typeface="+mj-ea"/>
                <a:sym typeface="+mn-ea"/>
              </a:rPr>
              <a:t>自信</a:t>
            </a:r>
            <a:r>
              <a:rPr lang="zh-CN" altLang="en-US" sz="2000" dirty="0">
                <a:latin typeface="+mj-ea"/>
                <a:ea typeface="+mj-ea"/>
                <a:sym typeface="+mn-ea"/>
              </a:rPr>
              <a:t>，之前该复习的都复习了，不用怕，面向面经查漏补缺即可（牛客网）</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秋招面试几乎都是在问实习经历。</a:t>
            </a:r>
            <a:r>
              <a:rPr lang="zh-CN" altLang="en-US" sz="2000" dirty="0">
                <a:latin typeface="+mj-ea"/>
                <a:ea typeface="+mj-ea"/>
                <a:sym typeface="+mn-ea"/>
              </a:rPr>
              <a:t>面试之后多复盘、多总结。</a:t>
            </a:r>
            <a:endParaRPr lang="zh-CN" altLang="en-US" sz="2000" dirty="0">
              <a:latin typeface="+mj-ea"/>
              <a:ea typeface="+mj-ea"/>
              <a:sym typeface="+mn-ea"/>
            </a:endParaRPr>
          </a:p>
          <a:p>
            <a:pPr indent="0" algn="just">
              <a:lnSpc>
                <a:spcPct val="120000"/>
              </a:lnSpc>
              <a:buNone/>
            </a:pP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面试常见问题：</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自己的优点？自己的缺点？最难的事情？平时如何学习的？个人职业规划？</a:t>
            </a:r>
            <a:endParaRPr lang="zh-CN" altLang="en-US" sz="2000" dirty="0">
              <a:latin typeface="+mj-ea"/>
              <a:ea typeface="+mj-ea"/>
              <a:sym typeface="+mn-ea"/>
            </a:endParaRPr>
          </a:p>
          <a:p>
            <a:pPr indent="0" algn="just">
              <a:lnSpc>
                <a:spcPct val="120000"/>
              </a:lnSpc>
              <a:buNone/>
            </a:pP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反问问题：</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部门做什么的？用到哪些技术？工作地点在哪里？</a:t>
            </a:r>
            <a:endParaRPr lang="zh-CN" altLang="en-US" sz="2000" dirty="0">
              <a:latin typeface="+mj-ea"/>
              <a:ea typeface="+mj-ea"/>
              <a:sym typeface="+mn-ea"/>
            </a:endParaRPr>
          </a:p>
          <a:p>
            <a:pPr indent="0" algn="just">
              <a:lnSpc>
                <a:spcPct val="120000"/>
              </a:lnSpc>
              <a:buNone/>
            </a:pPr>
            <a:endParaRPr lang="zh-CN" altLang="en-US" sz="2000" dirty="0">
              <a:latin typeface="+mj-ea"/>
              <a:ea typeface="+mj-ea"/>
              <a:sym typeface="+mn-ea"/>
            </a:endParaRPr>
          </a:p>
          <a:p>
            <a:pPr indent="0" algn="just">
              <a:lnSpc>
                <a:spcPct val="120000"/>
              </a:lnSpc>
              <a:buNone/>
            </a:pPr>
            <a:r>
              <a:rPr lang="en-US" altLang="zh-CN" sz="2000" dirty="0">
                <a:latin typeface="+mj-ea"/>
                <a:ea typeface="+mj-ea"/>
                <a:sym typeface="+mn-ea"/>
              </a:rPr>
              <a:t>hr</a:t>
            </a:r>
            <a:r>
              <a:rPr lang="zh-CN" altLang="en-US" sz="2000" dirty="0">
                <a:latin typeface="+mj-ea"/>
                <a:ea typeface="+mj-ea"/>
                <a:sym typeface="+mn-ea"/>
              </a:rPr>
              <a:t>面试通过之后就一直等消息了，正式进入</a:t>
            </a:r>
            <a:r>
              <a:rPr lang="en-US" altLang="zh-CN" sz="2000" dirty="0">
                <a:latin typeface="+mj-ea"/>
                <a:ea typeface="+mj-ea"/>
                <a:sym typeface="+mn-ea"/>
              </a:rPr>
              <a:t>“</a:t>
            </a:r>
            <a:r>
              <a:rPr lang="zh-CN" altLang="en-US" sz="2000" dirty="0">
                <a:latin typeface="+mj-ea"/>
                <a:ea typeface="+mj-ea"/>
                <a:sym typeface="+mn-ea"/>
              </a:rPr>
              <a:t>鱼池</a:t>
            </a:r>
            <a:r>
              <a:rPr lang="en-US" altLang="zh-CN" sz="2000" dirty="0">
                <a:latin typeface="+mj-ea"/>
                <a:ea typeface="+mj-ea"/>
                <a:sym typeface="+mn-ea"/>
              </a:rPr>
              <a:t>”</a:t>
            </a:r>
            <a:r>
              <a:rPr lang="zh-CN" altLang="en-US" sz="2000" dirty="0">
                <a:latin typeface="+mj-ea"/>
                <a:ea typeface="+mj-ea"/>
                <a:sym typeface="+mn-ea"/>
              </a:rPr>
              <a:t>中，泡池子的时间是很久的。</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在</a:t>
            </a:r>
            <a:r>
              <a:rPr lang="en-US" altLang="zh-CN" sz="2000" dirty="0">
                <a:latin typeface="+mj-ea"/>
                <a:ea typeface="+mj-ea"/>
                <a:sym typeface="+mn-ea"/>
              </a:rPr>
              <a:t>”</a:t>
            </a:r>
            <a:r>
              <a:rPr lang="zh-CN" altLang="en-US" sz="2000" dirty="0">
                <a:latin typeface="+mj-ea"/>
                <a:ea typeface="+mj-ea"/>
                <a:sym typeface="+mn-ea"/>
              </a:rPr>
              <a:t>鱼池</a:t>
            </a:r>
            <a:r>
              <a:rPr lang="en-US" altLang="zh-CN" sz="2000" dirty="0">
                <a:latin typeface="+mj-ea"/>
                <a:ea typeface="+mj-ea"/>
                <a:sym typeface="+mn-ea"/>
              </a:rPr>
              <a:t>“</a:t>
            </a:r>
            <a:r>
              <a:rPr lang="zh-CN" altLang="en-US" sz="2000" dirty="0">
                <a:latin typeface="+mj-ea"/>
                <a:ea typeface="+mj-ea"/>
                <a:sym typeface="+mn-ea"/>
              </a:rPr>
              <a:t>中，各公司会对所有候选人根据之前每一轮的面试评价和简历进行综合排序</a:t>
            </a:r>
            <a:endParaRPr lang="zh-CN" altLang="en-US" sz="2000" dirty="0">
              <a:latin typeface="+mj-ea"/>
              <a:ea typeface="+mj-ea"/>
              <a:sym typeface="+mn-ea"/>
            </a:endParaRPr>
          </a:p>
          <a:p>
            <a:pPr indent="0" algn="just">
              <a:lnSpc>
                <a:spcPct val="120000"/>
              </a:lnSpc>
              <a:buNone/>
            </a:pPr>
            <a:r>
              <a:rPr lang="zh-CN" altLang="en-US" sz="2000" dirty="0">
                <a:latin typeface="+mj-ea"/>
                <a:ea typeface="+mj-ea"/>
                <a:sym typeface="+mn-ea"/>
              </a:rPr>
              <a:t>放平心态，它排他的，继续面别的。</a:t>
            </a:r>
            <a:endParaRPr lang="zh-CN" altLang="en-US" sz="2000" dirty="0">
              <a:latin typeface="+mj-ea"/>
              <a:ea typeface="+mj-ea"/>
              <a:sym typeface="+mn-ea"/>
            </a:endParaRPr>
          </a:p>
        </p:txBody>
      </p:sp>
      <p:sp>
        <p:nvSpPr>
          <p:cNvPr id="22" name="文本框 21"/>
          <p:cNvSpPr txBox="1"/>
          <p:nvPr/>
        </p:nvSpPr>
        <p:spPr>
          <a:xfrm>
            <a:off x="2348230" y="357505"/>
            <a:ext cx="3839845"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笔面阶段</a:t>
            </a:r>
            <a:r>
              <a:rPr lang="zh-CN" altLang="en-US" sz="2800" b="1" dirty="0">
                <a:latin typeface="+mj-ea"/>
                <a:ea typeface="+mj-ea"/>
                <a:sym typeface="+mn-ea"/>
              </a:rPr>
              <a:t>（</a:t>
            </a:r>
            <a:r>
              <a:rPr lang="en-US" altLang="zh-CN" sz="2800" b="1" dirty="0">
                <a:latin typeface="+mj-ea"/>
                <a:ea typeface="+mj-ea"/>
                <a:sym typeface="+mn-ea"/>
              </a:rPr>
              <a:t>8</a:t>
            </a:r>
            <a:r>
              <a:rPr lang="zh-CN" altLang="en-US" sz="2800" b="1" dirty="0">
                <a:latin typeface="+mj-ea"/>
                <a:ea typeface="+mj-ea"/>
                <a:sym typeface="+mn-ea"/>
              </a:rPr>
              <a:t>月</a:t>
            </a:r>
            <a:r>
              <a:rPr lang="en-US" altLang="zh-CN" sz="2800" b="1" dirty="0">
                <a:latin typeface="+mj-ea"/>
                <a:ea typeface="+mj-ea"/>
                <a:sym typeface="+mn-ea"/>
              </a:rPr>
              <a:t>-11</a:t>
            </a:r>
            <a:r>
              <a:rPr lang="zh-CN" altLang="en-US" sz="2800" b="1" dirty="0">
                <a:latin typeface="+mj-ea"/>
                <a:ea typeface="+mj-ea"/>
                <a:sym typeface="+mn-ea"/>
              </a:rPr>
              <a:t>月）</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851420" y="1240971"/>
            <a:ext cx="2489160" cy="2140858"/>
          </a:xfrm>
          <a:prstGeom prst="rect">
            <a:avLst/>
          </a:prstGeom>
        </p:spPr>
      </p:pic>
      <p:sp>
        <p:nvSpPr>
          <p:cNvPr id="3" name="矩形 2"/>
          <p:cNvSpPr/>
          <p:nvPr/>
        </p:nvSpPr>
        <p:spPr>
          <a:xfrm>
            <a:off x="3933190" y="4325978"/>
            <a:ext cx="4325619"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sym typeface="+mn-ea"/>
              </a:rPr>
              <a:t>谈薪签约</a:t>
            </a:r>
            <a:r>
              <a:rPr lang="zh-CN" altLang="en-US" sz="3600" b="1" dirty="0">
                <a:latin typeface="+mj-ea"/>
                <a:ea typeface="+mj-ea"/>
              </a:rPr>
              <a:t>阶段</a:t>
            </a:r>
            <a:endParaRPr lang="zh-CN" altLang="en-US" sz="3600" b="1" dirty="0">
              <a:latin typeface="+mj-ea"/>
              <a:ea typeface="+mj-ea"/>
            </a:endParaRPr>
          </a:p>
        </p:txBody>
      </p:sp>
      <p:sp>
        <p:nvSpPr>
          <p:cNvPr id="5" name="矩形 4"/>
          <p:cNvSpPr/>
          <p:nvPr/>
        </p:nvSpPr>
        <p:spPr>
          <a:xfrm>
            <a:off x="3933190" y="3581400"/>
            <a:ext cx="4325619" cy="8299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04</a:t>
            </a:r>
            <a:endParaRPr lang="zh-CN" altLang="en-US" sz="4000" b="1" dirty="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880110" y="1047750"/>
            <a:ext cx="10639425" cy="5737860"/>
          </a:xfrm>
          <a:prstGeom prst="rect">
            <a:avLst/>
          </a:prstGeom>
        </p:spPr>
        <p:txBody>
          <a:bodyPr wrap="square">
            <a:spAutoFit/>
            <a:scene3d>
              <a:camera prst="orthographicFront"/>
              <a:lightRig rig="threePt" dir="t"/>
            </a:scene3d>
            <a:sp3d contourW="12700"/>
          </a:bodyPr>
          <a:lstStyle/>
          <a:p>
            <a:pPr indent="0" algn="just">
              <a:lnSpc>
                <a:spcPct val="120000"/>
              </a:lnSpc>
              <a:buNone/>
            </a:pPr>
            <a:r>
              <a:rPr lang="zh-CN" altLang="en-US" dirty="0">
                <a:latin typeface="+mj-ea"/>
                <a:ea typeface="+mj-ea"/>
                <a:sym typeface="+mn-ea"/>
              </a:rPr>
              <a:t>从</a:t>
            </a:r>
            <a:r>
              <a:rPr lang="en-US" altLang="zh-CN" dirty="0">
                <a:latin typeface="+mj-ea"/>
                <a:ea typeface="+mj-ea"/>
                <a:sym typeface="+mn-ea"/>
              </a:rPr>
              <a:t>10</a:t>
            </a:r>
            <a:r>
              <a:rPr lang="zh-CN" altLang="en-US" dirty="0">
                <a:latin typeface="+mj-ea"/>
                <a:ea typeface="+mj-ea"/>
                <a:sym typeface="+mn-ea"/>
              </a:rPr>
              <a:t>月中旬开始，公司统一谈薪（到时候</a:t>
            </a:r>
            <a:r>
              <a:rPr lang="en-US" altLang="zh-CN" dirty="0">
                <a:latin typeface="+mj-ea"/>
                <a:ea typeface="+mj-ea"/>
                <a:sym typeface="+mn-ea"/>
              </a:rPr>
              <a:t>hr</a:t>
            </a:r>
            <a:r>
              <a:rPr lang="zh-CN" altLang="en-US" dirty="0">
                <a:latin typeface="+mj-ea"/>
                <a:ea typeface="+mj-ea"/>
                <a:sym typeface="+mn-ea"/>
              </a:rPr>
              <a:t>会电话沟通）。</a:t>
            </a: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具体薪资内容可以在</a:t>
            </a:r>
            <a:r>
              <a:rPr lang="en-US" altLang="zh-CN" dirty="0">
                <a:latin typeface="+mj-ea"/>
                <a:ea typeface="+mj-ea"/>
                <a:sym typeface="+mn-ea"/>
              </a:rPr>
              <a:t>offershow</a:t>
            </a:r>
            <a:r>
              <a:rPr lang="zh-CN" altLang="en-US" dirty="0">
                <a:latin typeface="+mj-ea"/>
                <a:ea typeface="+mj-ea"/>
                <a:sym typeface="+mn-ea"/>
              </a:rPr>
              <a:t>小程序查看。</a:t>
            </a: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一般分为普通</a:t>
            </a:r>
            <a:r>
              <a:rPr lang="en-US" altLang="zh-CN" dirty="0">
                <a:latin typeface="+mj-ea"/>
                <a:ea typeface="+mj-ea"/>
                <a:sym typeface="+mn-ea"/>
              </a:rPr>
              <a:t>/SP/SSP</a:t>
            </a:r>
            <a:r>
              <a:rPr lang="zh-CN" altLang="en-US" dirty="0">
                <a:latin typeface="+mj-ea"/>
                <a:ea typeface="+mj-ea"/>
                <a:sym typeface="+mn-ea"/>
              </a:rPr>
              <a:t>档位。</a:t>
            </a:r>
            <a:endParaRPr lang="zh-CN" altLang="en-US" dirty="0">
              <a:latin typeface="+mj-ea"/>
              <a:ea typeface="+mj-ea"/>
              <a:sym typeface="+mn-ea"/>
            </a:endParaRPr>
          </a:p>
          <a:p>
            <a:pPr indent="0" algn="just">
              <a:lnSpc>
                <a:spcPct val="120000"/>
              </a:lnSpc>
              <a:buNone/>
            </a:pP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如何进行</a:t>
            </a:r>
            <a:r>
              <a:rPr lang="en-US" altLang="zh-CN" dirty="0">
                <a:latin typeface="+mj-ea"/>
                <a:ea typeface="+mj-ea"/>
                <a:sym typeface="+mn-ea"/>
              </a:rPr>
              <a:t>offer</a:t>
            </a:r>
            <a:r>
              <a:rPr lang="zh-CN" altLang="en-US" dirty="0">
                <a:latin typeface="+mj-ea"/>
                <a:ea typeface="+mj-ea"/>
                <a:sym typeface="+mn-ea"/>
              </a:rPr>
              <a:t>比较？</a:t>
            </a: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几个</a:t>
            </a:r>
            <a:r>
              <a:rPr lang="zh-CN" altLang="en-US" dirty="0">
                <a:solidFill>
                  <a:srgbClr val="FF0000"/>
                </a:solidFill>
                <a:latin typeface="+mj-ea"/>
                <a:ea typeface="+mj-ea"/>
                <a:sym typeface="+mn-ea"/>
              </a:rPr>
              <a:t>维度</a:t>
            </a:r>
            <a:r>
              <a:rPr lang="zh-CN" altLang="en-US" dirty="0">
                <a:latin typeface="+mj-ea"/>
                <a:ea typeface="+mj-ea"/>
                <a:sym typeface="+mn-ea"/>
              </a:rPr>
              <a:t>：</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1.</a:t>
            </a:r>
            <a:r>
              <a:rPr lang="zh-CN" altLang="en-US" dirty="0">
                <a:latin typeface="+mj-ea"/>
                <a:ea typeface="+mj-ea"/>
                <a:sym typeface="+mn-ea"/>
              </a:rPr>
              <a:t>城市</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2.</a:t>
            </a:r>
            <a:r>
              <a:rPr lang="zh-CN" altLang="en-US" dirty="0">
                <a:latin typeface="+mj-ea"/>
                <a:ea typeface="+mj-ea"/>
                <a:sym typeface="+mn-ea"/>
              </a:rPr>
              <a:t>日常节奏（打听好是</a:t>
            </a:r>
            <a:r>
              <a:rPr lang="en-US" altLang="zh-CN" dirty="0">
                <a:latin typeface="+mj-ea"/>
                <a:ea typeface="+mj-ea"/>
                <a:sym typeface="+mn-ea"/>
              </a:rPr>
              <a:t>10 8 5</a:t>
            </a:r>
            <a:r>
              <a:rPr lang="zh-CN" altLang="en-US" dirty="0">
                <a:latin typeface="+mj-ea"/>
                <a:ea typeface="+mj-ea"/>
                <a:sym typeface="+mn-ea"/>
              </a:rPr>
              <a:t>还是</a:t>
            </a:r>
            <a:r>
              <a:rPr lang="en-US" altLang="zh-CN" dirty="0">
                <a:latin typeface="+mj-ea"/>
                <a:ea typeface="+mj-ea"/>
                <a:sym typeface="+mn-ea"/>
              </a:rPr>
              <a:t>10 10 5</a:t>
            </a:r>
            <a:r>
              <a:rPr lang="zh-CN" altLang="en-US" dirty="0">
                <a:latin typeface="+mj-ea"/>
                <a:ea typeface="+mj-ea"/>
                <a:sym typeface="+mn-ea"/>
              </a:rPr>
              <a:t>还是</a:t>
            </a:r>
            <a:r>
              <a:rPr lang="en-US" altLang="zh-CN" dirty="0">
                <a:latin typeface="+mj-ea"/>
                <a:ea typeface="+mj-ea"/>
                <a:sym typeface="+mn-ea"/>
              </a:rPr>
              <a:t>11 11 6</a:t>
            </a:r>
            <a:r>
              <a:rPr lang="zh-CN" altLang="en-US" dirty="0">
                <a:latin typeface="+mj-ea"/>
                <a:ea typeface="+mj-ea"/>
                <a:sym typeface="+mn-ea"/>
              </a:rPr>
              <a:t>，自己身体是否能承受得住</a:t>
            </a:r>
            <a:r>
              <a:rPr lang="zh-CN" altLang="en-US" dirty="0">
                <a:latin typeface="+mj-ea"/>
                <a:ea typeface="+mj-ea"/>
                <a:sym typeface="+mn-ea"/>
              </a:rPr>
              <a:t>）</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3.</a:t>
            </a:r>
            <a:r>
              <a:rPr lang="zh-CN" altLang="en-US" dirty="0">
                <a:latin typeface="+mj-ea"/>
                <a:ea typeface="+mj-ea"/>
                <a:sym typeface="+mn-ea"/>
              </a:rPr>
              <a:t>部门（是不是自己喜欢做</a:t>
            </a:r>
            <a:r>
              <a:rPr lang="en-US" altLang="zh-CN" dirty="0">
                <a:latin typeface="+mj-ea"/>
                <a:ea typeface="+mj-ea"/>
                <a:sym typeface="+mn-ea"/>
              </a:rPr>
              <a:t>/</a:t>
            </a:r>
            <a:r>
              <a:rPr lang="zh-CN" altLang="en-US" dirty="0">
                <a:latin typeface="+mj-ea"/>
                <a:ea typeface="+mj-ea"/>
                <a:sym typeface="+mn-ea"/>
              </a:rPr>
              <a:t>擅长做的事情）</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4.</a:t>
            </a:r>
            <a:r>
              <a:rPr lang="zh-CN" altLang="en-US" dirty="0">
                <a:latin typeface="+mj-ea"/>
                <a:ea typeface="+mj-ea"/>
                <a:sym typeface="+mn-ea"/>
              </a:rPr>
              <a:t>薪资</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5.</a:t>
            </a:r>
            <a:r>
              <a:rPr lang="zh-CN" altLang="en-US" dirty="0">
                <a:latin typeface="+mj-ea"/>
                <a:ea typeface="+mj-ea"/>
                <a:sym typeface="+mn-ea"/>
              </a:rPr>
              <a:t>晋升制度</a:t>
            </a:r>
            <a:endParaRPr lang="zh-CN" altLang="en-US" dirty="0">
              <a:latin typeface="+mj-ea"/>
              <a:ea typeface="+mj-ea"/>
              <a:sym typeface="+mn-ea"/>
            </a:endParaRPr>
          </a:p>
          <a:p>
            <a:pPr indent="0" algn="just">
              <a:lnSpc>
                <a:spcPct val="120000"/>
              </a:lnSpc>
              <a:buNone/>
            </a:pPr>
            <a:r>
              <a:rPr lang="en-US" altLang="zh-CN" dirty="0">
                <a:latin typeface="+mj-ea"/>
                <a:ea typeface="+mj-ea"/>
                <a:sym typeface="+mn-ea"/>
              </a:rPr>
              <a:t>6.</a:t>
            </a:r>
            <a:r>
              <a:rPr lang="zh-CN" altLang="en-US" dirty="0">
                <a:latin typeface="+mj-ea"/>
                <a:ea typeface="+mj-ea"/>
                <a:sym typeface="+mn-ea"/>
              </a:rPr>
              <a:t>福利制度</a:t>
            </a:r>
            <a:endParaRPr lang="zh-CN" altLang="en-US" dirty="0">
              <a:latin typeface="+mj-ea"/>
              <a:ea typeface="+mj-ea"/>
              <a:sym typeface="+mn-ea"/>
            </a:endParaRPr>
          </a:p>
          <a:p>
            <a:pPr indent="0" algn="just">
              <a:lnSpc>
                <a:spcPct val="120000"/>
              </a:lnSpc>
              <a:buNone/>
            </a:pP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多方打听，学长学姐、亲戚朋友、脉脉。</a:t>
            </a: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取舍</a:t>
            </a:r>
            <a:r>
              <a:rPr lang="en-US" altLang="zh-CN" dirty="0">
                <a:latin typeface="+mj-ea"/>
                <a:ea typeface="+mj-ea"/>
                <a:sym typeface="+mn-ea"/>
              </a:rPr>
              <a:t>offer</a:t>
            </a:r>
            <a:r>
              <a:rPr lang="zh-CN" altLang="en-US" dirty="0">
                <a:latin typeface="+mj-ea"/>
                <a:ea typeface="+mj-ea"/>
                <a:sym typeface="+mn-ea"/>
              </a:rPr>
              <a:t>前，一定要明确自己的目标，是否符合自己的预期。</a:t>
            </a:r>
            <a:endParaRPr lang="zh-CN" altLang="en-US" dirty="0">
              <a:latin typeface="+mj-ea"/>
              <a:ea typeface="+mj-ea"/>
              <a:sym typeface="+mn-ea"/>
            </a:endParaRPr>
          </a:p>
          <a:p>
            <a:pPr indent="0" algn="just">
              <a:lnSpc>
                <a:spcPct val="120000"/>
              </a:lnSpc>
              <a:buNone/>
            </a:pPr>
            <a:r>
              <a:rPr lang="zh-CN" altLang="en-US" dirty="0">
                <a:latin typeface="+mj-ea"/>
                <a:ea typeface="+mj-ea"/>
                <a:sym typeface="+mn-ea"/>
              </a:rPr>
              <a:t>建议：因为几个</a:t>
            </a:r>
            <a:r>
              <a:rPr lang="en-US" altLang="zh-CN" dirty="0">
                <a:latin typeface="+mj-ea"/>
                <a:ea typeface="+mj-ea"/>
                <a:sym typeface="+mn-ea"/>
              </a:rPr>
              <a:t>offer</a:t>
            </a:r>
            <a:r>
              <a:rPr lang="zh-CN" altLang="en-US" dirty="0">
                <a:latin typeface="+mj-ea"/>
                <a:ea typeface="+mj-ea"/>
                <a:sym typeface="+mn-ea"/>
              </a:rPr>
              <a:t>可能不是同一时间发，保险点可以先签一家两方保底，等另一家。反正最后一定要和你想去的公司</a:t>
            </a:r>
            <a:r>
              <a:rPr lang="zh-CN" altLang="en-US" dirty="0">
                <a:latin typeface="+mj-ea"/>
                <a:ea typeface="+mj-ea"/>
                <a:sym typeface="+mn-ea"/>
              </a:rPr>
              <a:t>签三方，所以要</a:t>
            </a:r>
            <a:r>
              <a:rPr lang="zh-CN" altLang="en-US" dirty="0">
                <a:solidFill>
                  <a:srgbClr val="FF0000"/>
                </a:solidFill>
                <a:latin typeface="+mj-ea"/>
                <a:ea typeface="+mj-ea"/>
                <a:sym typeface="+mn-ea"/>
              </a:rPr>
              <a:t>慎重</a:t>
            </a:r>
            <a:r>
              <a:rPr lang="zh-CN" altLang="en-US" dirty="0">
                <a:latin typeface="+mj-ea"/>
                <a:ea typeface="+mj-ea"/>
                <a:sym typeface="+mn-ea"/>
              </a:rPr>
              <a:t>签三方</a:t>
            </a:r>
            <a:r>
              <a:rPr lang="zh-CN" altLang="en-US" dirty="0">
                <a:latin typeface="+mj-ea"/>
                <a:ea typeface="+mj-ea"/>
                <a:sym typeface="+mn-ea"/>
              </a:rPr>
              <a:t>。</a:t>
            </a:r>
            <a:endParaRPr lang="zh-CN" altLang="en-US" dirty="0">
              <a:latin typeface="+mj-ea"/>
              <a:ea typeface="+mj-ea"/>
              <a:sym typeface="+mn-ea"/>
            </a:endParaRPr>
          </a:p>
        </p:txBody>
      </p:sp>
      <p:sp>
        <p:nvSpPr>
          <p:cNvPr id="22" name="文本框 21"/>
          <p:cNvSpPr txBox="1"/>
          <p:nvPr/>
        </p:nvSpPr>
        <p:spPr>
          <a:xfrm>
            <a:off x="2348230" y="357505"/>
            <a:ext cx="2316480"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sym typeface="+mn-ea"/>
              </a:rPr>
              <a:t>谈薪签约</a:t>
            </a:r>
            <a:r>
              <a:rPr lang="zh-CN" altLang="en-US" sz="2800" b="1" dirty="0">
                <a:latin typeface="+mj-ea"/>
                <a:ea typeface="+mj-ea"/>
              </a:rPr>
              <a:t>阶段</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445" y="83820"/>
            <a:ext cx="4987290" cy="2393315"/>
            <a:chOff x="1540518" y="627938"/>
            <a:chExt cx="9563480" cy="3355229"/>
          </a:xfrm>
        </p:grpSpPr>
        <p:pic>
          <p:nvPicPr>
            <p:cNvPr id="2" name="图片 1"/>
            <p:cNvPicPr>
              <a:picLocks noChangeAspect="1"/>
            </p:cNvPicPr>
            <p:nvPr/>
          </p:nvPicPr>
          <p:blipFill>
            <a:blip r:embed="rId1"/>
            <a:stretch>
              <a:fillRect/>
            </a:stretch>
          </p:blipFill>
          <p:spPr>
            <a:xfrm>
              <a:off x="3695700" y="1141413"/>
              <a:ext cx="4800600" cy="2841754"/>
            </a:xfrm>
            <a:prstGeom prst="rect">
              <a:avLst/>
            </a:prstGeom>
          </p:spPr>
        </p:pic>
        <p:pic>
          <p:nvPicPr>
            <p:cNvPr id="3" name="图片 2"/>
            <p:cNvPicPr>
              <a:picLocks noChangeAspect="1"/>
            </p:cNvPicPr>
            <p:nvPr/>
          </p:nvPicPr>
          <p:blipFill>
            <a:blip r:embed="rId2"/>
            <a:stretch>
              <a:fillRect/>
            </a:stretch>
          </p:blipFill>
          <p:spPr>
            <a:xfrm>
              <a:off x="7410628" y="713915"/>
              <a:ext cx="1492072" cy="1283289"/>
            </a:xfrm>
            <a:prstGeom prst="rect">
              <a:avLst/>
            </a:prstGeom>
          </p:spPr>
        </p:pic>
        <p:pic>
          <p:nvPicPr>
            <p:cNvPr id="4" name="图片 3"/>
            <p:cNvPicPr>
              <a:picLocks noChangeAspect="1"/>
            </p:cNvPicPr>
            <p:nvPr/>
          </p:nvPicPr>
          <p:blipFill>
            <a:blip r:embed="rId3"/>
            <a:stretch>
              <a:fillRect/>
            </a:stretch>
          </p:blipFill>
          <p:spPr>
            <a:xfrm>
              <a:off x="3418747" y="627938"/>
              <a:ext cx="1155700" cy="1369266"/>
            </a:xfrm>
            <a:prstGeom prst="rect">
              <a:avLst/>
            </a:prstGeom>
          </p:spPr>
        </p:pic>
        <p:pic>
          <p:nvPicPr>
            <p:cNvPr id="5" name="图片 4"/>
            <p:cNvPicPr>
              <a:picLocks noChangeAspect="1"/>
            </p:cNvPicPr>
            <p:nvPr/>
          </p:nvPicPr>
          <p:blipFill>
            <a:blip r:embed="rId4"/>
            <a:stretch>
              <a:fillRect/>
            </a:stretch>
          </p:blipFill>
          <p:spPr>
            <a:xfrm>
              <a:off x="9009683" y="2562290"/>
              <a:ext cx="1238589" cy="908114"/>
            </a:xfrm>
            <a:prstGeom prst="rect">
              <a:avLst/>
            </a:prstGeom>
          </p:spPr>
        </p:pic>
        <p:pic>
          <p:nvPicPr>
            <p:cNvPr id="6" name="图片 5"/>
            <p:cNvPicPr>
              <a:picLocks noChangeAspect="1"/>
            </p:cNvPicPr>
            <p:nvPr/>
          </p:nvPicPr>
          <p:blipFill>
            <a:blip r:embed="rId5"/>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6"/>
            <a:stretch>
              <a:fillRect/>
            </a:stretch>
          </p:blipFill>
          <p:spPr>
            <a:xfrm>
              <a:off x="1540518" y="999162"/>
              <a:ext cx="1205994" cy="998042"/>
            </a:xfrm>
            <a:prstGeom prst="rect">
              <a:avLst/>
            </a:prstGeom>
          </p:spPr>
        </p:pic>
        <p:pic>
          <p:nvPicPr>
            <p:cNvPr id="8" name="图片 7"/>
            <p:cNvPicPr>
              <a:picLocks noChangeAspect="1"/>
            </p:cNvPicPr>
            <p:nvPr/>
          </p:nvPicPr>
          <p:blipFill>
            <a:blip r:embed="rId7"/>
            <a:stretch>
              <a:fillRect/>
            </a:stretch>
          </p:blipFill>
          <p:spPr>
            <a:xfrm>
              <a:off x="9392547" y="927197"/>
              <a:ext cx="1711451" cy="1250950"/>
            </a:xfrm>
            <a:prstGeom prst="rect">
              <a:avLst/>
            </a:prstGeom>
          </p:spPr>
        </p:pic>
      </p:grpSp>
      <p:sp>
        <p:nvSpPr>
          <p:cNvPr id="10" name="文本框 9"/>
          <p:cNvSpPr txBox="1"/>
          <p:nvPr/>
        </p:nvSpPr>
        <p:spPr>
          <a:xfrm>
            <a:off x="-64852" y="3014510"/>
            <a:ext cx="7275830" cy="82994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祝各位</a:t>
            </a:r>
            <a:r>
              <a:rPr kumimoji="0" lang="zh-CN" altLang="en-US"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都成为</a:t>
            </a:r>
            <a:r>
              <a:rPr kumimoji="0" lang="en-US" altLang="zh-CN"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O</a:t>
            </a:r>
            <a:r>
              <a:rPr kumimoji="0" lang="en-US" altLang="zh-CN"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ffer</a:t>
            </a:r>
            <a:r>
              <a:rPr kumimoji="0" lang="zh-CN" altLang="en-US"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收割机</a:t>
            </a:r>
            <a:endParaRPr kumimoji="0" lang="zh-CN" altLang="en-US" sz="4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903095" y="4356100"/>
            <a:ext cx="3664585" cy="922020"/>
          </a:xfrm>
          <a:prstGeom prst="rect">
            <a:avLst/>
          </a:prstGeom>
          <a:noFill/>
        </p:spPr>
        <p:txBody>
          <a:bodyPr wrap="none" rtlCol="0">
            <a:spAutoFit/>
            <a:scene3d>
              <a:camera prst="orthographicFront"/>
              <a:lightRig rig="threePt" dir="t"/>
            </a:scene3d>
            <a:sp3d contourW="12700"/>
          </a:bodyPr>
          <a:p>
            <a:pPr algn="l"/>
            <a:r>
              <a:rPr lang="en-US" altLang="zh-CN" sz="5400" b="1" dirty="0">
                <a:latin typeface="+mj-ea"/>
                <a:ea typeface="+mj-ea"/>
              </a:rPr>
              <a:t>Question？</a:t>
            </a:r>
            <a:endParaRPr lang="en-US" altLang="zh-CN" sz="5400" b="1" dirty="0">
              <a:latin typeface="+mj-ea"/>
              <a:ea typeface="+mj-ea"/>
            </a:endParaRPr>
          </a:p>
        </p:txBody>
      </p:sp>
      <p:pic>
        <p:nvPicPr>
          <p:cNvPr id="16" name="图片 15" descr="微信图片_20201127222859"/>
          <p:cNvPicPr>
            <a:picLocks noChangeAspect="1"/>
          </p:cNvPicPr>
          <p:nvPr/>
        </p:nvPicPr>
        <p:blipFill>
          <a:blip r:embed="rId8"/>
          <a:stretch>
            <a:fillRect/>
          </a:stretch>
        </p:blipFill>
        <p:spPr>
          <a:xfrm>
            <a:off x="7094220" y="242570"/>
            <a:ext cx="5097780" cy="6603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400" y="1732990"/>
            <a:ext cx="11584578" cy="3624305"/>
            <a:chOff x="-25400" y="1732990"/>
            <a:chExt cx="11584578" cy="3624305"/>
          </a:xfrm>
        </p:grpSpPr>
        <p:pic>
          <p:nvPicPr>
            <p:cNvPr id="2" name="图片 1"/>
            <p:cNvPicPr>
              <a:picLocks noChangeAspect="1"/>
            </p:cNvPicPr>
            <p:nvPr/>
          </p:nvPicPr>
          <p:blipFill>
            <a:blip r:embed="rId1"/>
            <a:stretch>
              <a:fillRect/>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avLst/>
              <a:gdLst>
                <a:gd name="connsiteX0" fmla="*/ 0 w 9474200"/>
                <a:gd name="connsiteY0" fmla="*/ 1663700 h 2144195"/>
                <a:gd name="connsiteX1" fmla="*/ 1079500 w 9474200"/>
                <a:gd name="connsiteY1" fmla="*/ 2133600 h 2144195"/>
                <a:gd name="connsiteX2" fmla="*/ 2933700 w 9474200"/>
                <a:gd name="connsiteY2" fmla="*/ 1257300 h 2144195"/>
                <a:gd name="connsiteX3" fmla="*/ 4533900 w 9474200"/>
                <a:gd name="connsiteY3" fmla="*/ 1714500 h 2144195"/>
                <a:gd name="connsiteX4" fmla="*/ 6286500 w 9474200"/>
                <a:gd name="connsiteY4" fmla="*/ 774700 h 2144195"/>
                <a:gd name="connsiteX5" fmla="*/ 8229600 w 9474200"/>
                <a:gd name="connsiteY5" fmla="*/ 927100 h 2144195"/>
                <a:gd name="connsiteX6" fmla="*/ 9474200 w 9474200"/>
                <a:gd name="connsiteY6" fmla="*/ 0 h 214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a:stretch>
            <a:fillRect/>
          </a:stretch>
        </p:blipFill>
        <p:spPr>
          <a:xfrm>
            <a:off x="293043" y="342900"/>
            <a:ext cx="1916757" cy="704850"/>
          </a:xfrm>
          <a:prstGeom prst="rect">
            <a:avLst/>
          </a:prstGeom>
        </p:spPr>
      </p:pic>
      <p:sp>
        <p:nvSpPr>
          <p:cNvPr id="10" name="矩形 9"/>
          <p:cNvSpPr/>
          <p:nvPr/>
        </p:nvSpPr>
        <p:spPr>
          <a:xfrm>
            <a:off x="7392035" y="4737735"/>
            <a:ext cx="3903345" cy="4235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笔面阶段（</a:t>
            </a:r>
            <a:r>
              <a:rPr lang="en-US" altLang="zh-CN" b="1" dirty="0">
                <a:latin typeface="+mj-ea"/>
                <a:ea typeface="+mj-ea"/>
              </a:rPr>
              <a:t>8</a:t>
            </a:r>
            <a:r>
              <a:rPr lang="zh-CN" altLang="en-US" b="1" dirty="0">
                <a:latin typeface="+mj-ea"/>
                <a:ea typeface="+mj-ea"/>
              </a:rPr>
              <a:t>月</a:t>
            </a:r>
            <a:r>
              <a:rPr lang="en-US" altLang="zh-CN" b="1" dirty="0">
                <a:latin typeface="+mj-ea"/>
                <a:ea typeface="+mj-ea"/>
              </a:rPr>
              <a:t>-11</a:t>
            </a:r>
            <a:r>
              <a:rPr lang="zh-CN" altLang="en-US" b="1" dirty="0">
                <a:latin typeface="+mj-ea"/>
                <a:ea typeface="+mj-ea"/>
              </a:rPr>
              <a:t>月</a:t>
            </a:r>
            <a:r>
              <a:rPr lang="zh-CN" altLang="en-US" b="1" dirty="0">
                <a:latin typeface="+mj-ea"/>
                <a:ea typeface="+mj-ea"/>
              </a:rPr>
              <a:t>）</a:t>
            </a:r>
            <a:endParaRPr lang="zh-CN" altLang="en-US" b="1" dirty="0">
              <a:latin typeface="+mj-ea"/>
              <a:ea typeface="+mj-ea"/>
            </a:endParaRPr>
          </a:p>
        </p:txBody>
      </p:sp>
      <p:sp>
        <p:nvSpPr>
          <p:cNvPr id="12" name="任意多边形 11"/>
          <p:cNvSpPr/>
          <p:nvPr/>
        </p:nvSpPr>
        <p:spPr>
          <a:xfrm>
            <a:off x="2729437" y="4135578"/>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1" fmla="*/ 29862 w 684249"/>
              <a:gd name="connsiteY0-2" fmla="*/ 279991 h 720823"/>
              <a:gd name="connsiteX1-3" fmla="*/ 349176 w 684249"/>
              <a:gd name="connsiteY1-4" fmla="*/ 4219 h 720823"/>
              <a:gd name="connsiteX2-5" fmla="*/ 624948 w 684249"/>
              <a:gd name="connsiteY2-6" fmla="*/ 134848 h 720823"/>
              <a:gd name="connsiteX3-7" fmla="*/ 683005 w 684249"/>
              <a:gd name="connsiteY3-8" fmla="*/ 425134 h 720823"/>
              <a:gd name="connsiteX4-9" fmla="*/ 595919 w 684249"/>
              <a:gd name="connsiteY4-10" fmla="*/ 628334 h 720823"/>
              <a:gd name="connsiteX5-11" fmla="*/ 421748 w 684249"/>
              <a:gd name="connsiteY5-12" fmla="*/ 715419 h 720823"/>
              <a:gd name="connsiteX6-13" fmla="*/ 218548 w 684249"/>
              <a:gd name="connsiteY6-14" fmla="*/ 700905 h 720823"/>
              <a:gd name="connsiteX7-15" fmla="*/ 44376 w 684249"/>
              <a:gd name="connsiteY7-16" fmla="*/ 613819 h 720823"/>
              <a:gd name="connsiteX8-17" fmla="*/ 15348 w 684249"/>
              <a:gd name="connsiteY8-18" fmla="*/ 425134 h 720823"/>
              <a:gd name="connsiteX9-19" fmla="*/ 29862 w 684249"/>
              <a:gd name="connsiteY9-20" fmla="*/ 279991 h 720823"/>
              <a:gd name="connsiteX0-21" fmla="*/ 29862 w 684249"/>
              <a:gd name="connsiteY0-22" fmla="*/ 275792 h 716624"/>
              <a:gd name="connsiteX1-23" fmla="*/ 169562 w 684249"/>
              <a:gd name="connsiteY1-24" fmla="*/ 122032 h 716624"/>
              <a:gd name="connsiteX2-25" fmla="*/ 349176 w 684249"/>
              <a:gd name="connsiteY2-26" fmla="*/ 20 h 716624"/>
              <a:gd name="connsiteX3-27" fmla="*/ 624948 w 684249"/>
              <a:gd name="connsiteY3-28" fmla="*/ 130649 h 716624"/>
              <a:gd name="connsiteX4-29" fmla="*/ 683005 w 684249"/>
              <a:gd name="connsiteY4-30" fmla="*/ 420935 h 716624"/>
              <a:gd name="connsiteX5-31" fmla="*/ 595919 w 684249"/>
              <a:gd name="connsiteY5-32" fmla="*/ 624135 h 716624"/>
              <a:gd name="connsiteX6-33" fmla="*/ 421748 w 684249"/>
              <a:gd name="connsiteY6-34" fmla="*/ 711220 h 716624"/>
              <a:gd name="connsiteX7-35" fmla="*/ 218548 w 684249"/>
              <a:gd name="connsiteY7-36" fmla="*/ 696706 h 716624"/>
              <a:gd name="connsiteX8-37" fmla="*/ 44376 w 684249"/>
              <a:gd name="connsiteY8-38" fmla="*/ 609620 h 716624"/>
              <a:gd name="connsiteX9-39" fmla="*/ 15348 w 684249"/>
              <a:gd name="connsiteY9-40" fmla="*/ 420935 h 716624"/>
              <a:gd name="connsiteX10-41" fmla="*/ 29862 w 684249"/>
              <a:gd name="connsiteY10-42" fmla="*/ 275792 h 716624"/>
              <a:gd name="connsiteX0-43" fmla="*/ 16939 w 671326"/>
              <a:gd name="connsiteY0-44" fmla="*/ 276016 h 716848"/>
              <a:gd name="connsiteX1-45" fmla="*/ 137589 w 671326"/>
              <a:gd name="connsiteY1-46" fmla="*/ 103206 h 716848"/>
              <a:gd name="connsiteX2-47" fmla="*/ 336253 w 671326"/>
              <a:gd name="connsiteY2-48" fmla="*/ 244 h 716848"/>
              <a:gd name="connsiteX3-49" fmla="*/ 612025 w 671326"/>
              <a:gd name="connsiteY3-50" fmla="*/ 130873 h 716848"/>
              <a:gd name="connsiteX4-51" fmla="*/ 670082 w 671326"/>
              <a:gd name="connsiteY4-52" fmla="*/ 421159 h 716848"/>
              <a:gd name="connsiteX5-53" fmla="*/ 582996 w 671326"/>
              <a:gd name="connsiteY5-54" fmla="*/ 624359 h 716848"/>
              <a:gd name="connsiteX6-55" fmla="*/ 408825 w 671326"/>
              <a:gd name="connsiteY6-56" fmla="*/ 711444 h 716848"/>
              <a:gd name="connsiteX7-57" fmla="*/ 205625 w 671326"/>
              <a:gd name="connsiteY7-58" fmla="*/ 696930 h 716848"/>
              <a:gd name="connsiteX8-59" fmla="*/ 31453 w 671326"/>
              <a:gd name="connsiteY8-60" fmla="*/ 609844 h 716848"/>
              <a:gd name="connsiteX9-61" fmla="*/ 2425 w 671326"/>
              <a:gd name="connsiteY9-62" fmla="*/ 421159 h 716848"/>
              <a:gd name="connsiteX10-63" fmla="*/ 16939 w 671326"/>
              <a:gd name="connsiteY10-64" fmla="*/ 276016 h 716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01</a:t>
            </a:r>
            <a:endParaRPr lang="zh-CN" altLang="en-US" sz="2400" dirty="0">
              <a:solidFill>
                <a:schemeClr val="tx1"/>
              </a:solidFill>
            </a:endParaRPr>
          </a:p>
        </p:txBody>
      </p:sp>
      <p:sp>
        <p:nvSpPr>
          <p:cNvPr id="13" name="任意多边形 12"/>
          <p:cNvSpPr/>
          <p:nvPr/>
        </p:nvSpPr>
        <p:spPr>
          <a:xfrm>
            <a:off x="5424674" y="3926773"/>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1" fmla="*/ 29862 w 684249"/>
              <a:gd name="connsiteY0-2" fmla="*/ 279991 h 720823"/>
              <a:gd name="connsiteX1-3" fmla="*/ 349176 w 684249"/>
              <a:gd name="connsiteY1-4" fmla="*/ 4219 h 720823"/>
              <a:gd name="connsiteX2-5" fmla="*/ 624948 w 684249"/>
              <a:gd name="connsiteY2-6" fmla="*/ 134848 h 720823"/>
              <a:gd name="connsiteX3-7" fmla="*/ 683005 w 684249"/>
              <a:gd name="connsiteY3-8" fmla="*/ 425134 h 720823"/>
              <a:gd name="connsiteX4-9" fmla="*/ 595919 w 684249"/>
              <a:gd name="connsiteY4-10" fmla="*/ 628334 h 720823"/>
              <a:gd name="connsiteX5-11" fmla="*/ 421748 w 684249"/>
              <a:gd name="connsiteY5-12" fmla="*/ 715419 h 720823"/>
              <a:gd name="connsiteX6-13" fmla="*/ 218548 w 684249"/>
              <a:gd name="connsiteY6-14" fmla="*/ 700905 h 720823"/>
              <a:gd name="connsiteX7-15" fmla="*/ 44376 w 684249"/>
              <a:gd name="connsiteY7-16" fmla="*/ 613819 h 720823"/>
              <a:gd name="connsiteX8-17" fmla="*/ 15348 w 684249"/>
              <a:gd name="connsiteY8-18" fmla="*/ 425134 h 720823"/>
              <a:gd name="connsiteX9-19" fmla="*/ 29862 w 684249"/>
              <a:gd name="connsiteY9-20" fmla="*/ 279991 h 720823"/>
              <a:gd name="connsiteX0-21" fmla="*/ 29862 w 684249"/>
              <a:gd name="connsiteY0-22" fmla="*/ 275792 h 716624"/>
              <a:gd name="connsiteX1-23" fmla="*/ 169562 w 684249"/>
              <a:gd name="connsiteY1-24" fmla="*/ 122032 h 716624"/>
              <a:gd name="connsiteX2-25" fmla="*/ 349176 w 684249"/>
              <a:gd name="connsiteY2-26" fmla="*/ 20 h 716624"/>
              <a:gd name="connsiteX3-27" fmla="*/ 624948 w 684249"/>
              <a:gd name="connsiteY3-28" fmla="*/ 130649 h 716624"/>
              <a:gd name="connsiteX4-29" fmla="*/ 683005 w 684249"/>
              <a:gd name="connsiteY4-30" fmla="*/ 420935 h 716624"/>
              <a:gd name="connsiteX5-31" fmla="*/ 595919 w 684249"/>
              <a:gd name="connsiteY5-32" fmla="*/ 624135 h 716624"/>
              <a:gd name="connsiteX6-33" fmla="*/ 421748 w 684249"/>
              <a:gd name="connsiteY6-34" fmla="*/ 711220 h 716624"/>
              <a:gd name="connsiteX7-35" fmla="*/ 218548 w 684249"/>
              <a:gd name="connsiteY7-36" fmla="*/ 696706 h 716624"/>
              <a:gd name="connsiteX8-37" fmla="*/ 44376 w 684249"/>
              <a:gd name="connsiteY8-38" fmla="*/ 609620 h 716624"/>
              <a:gd name="connsiteX9-39" fmla="*/ 15348 w 684249"/>
              <a:gd name="connsiteY9-40" fmla="*/ 420935 h 716624"/>
              <a:gd name="connsiteX10-41" fmla="*/ 29862 w 684249"/>
              <a:gd name="connsiteY10-42" fmla="*/ 275792 h 716624"/>
              <a:gd name="connsiteX0-43" fmla="*/ 16939 w 671326"/>
              <a:gd name="connsiteY0-44" fmla="*/ 276016 h 716848"/>
              <a:gd name="connsiteX1-45" fmla="*/ 137589 w 671326"/>
              <a:gd name="connsiteY1-46" fmla="*/ 103206 h 716848"/>
              <a:gd name="connsiteX2-47" fmla="*/ 336253 w 671326"/>
              <a:gd name="connsiteY2-48" fmla="*/ 244 h 716848"/>
              <a:gd name="connsiteX3-49" fmla="*/ 612025 w 671326"/>
              <a:gd name="connsiteY3-50" fmla="*/ 130873 h 716848"/>
              <a:gd name="connsiteX4-51" fmla="*/ 670082 w 671326"/>
              <a:gd name="connsiteY4-52" fmla="*/ 421159 h 716848"/>
              <a:gd name="connsiteX5-53" fmla="*/ 582996 w 671326"/>
              <a:gd name="connsiteY5-54" fmla="*/ 624359 h 716848"/>
              <a:gd name="connsiteX6-55" fmla="*/ 408825 w 671326"/>
              <a:gd name="connsiteY6-56" fmla="*/ 711444 h 716848"/>
              <a:gd name="connsiteX7-57" fmla="*/ 205625 w 671326"/>
              <a:gd name="connsiteY7-58" fmla="*/ 696930 h 716848"/>
              <a:gd name="connsiteX8-59" fmla="*/ 31453 w 671326"/>
              <a:gd name="connsiteY8-60" fmla="*/ 609844 h 716848"/>
              <a:gd name="connsiteX9-61" fmla="*/ 2425 w 671326"/>
              <a:gd name="connsiteY9-62" fmla="*/ 421159 h 716848"/>
              <a:gd name="connsiteX10-63" fmla="*/ 16939 w 671326"/>
              <a:gd name="connsiteY10-64" fmla="*/ 276016 h 716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02</a:t>
            </a:r>
            <a:endParaRPr lang="zh-CN" altLang="en-US" sz="2400" dirty="0">
              <a:solidFill>
                <a:schemeClr val="tx1"/>
              </a:solidFill>
            </a:endParaRPr>
          </a:p>
        </p:txBody>
      </p:sp>
      <p:sp>
        <p:nvSpPr>
          <p:cNvPr id="14" name="任意多边形 13"/>
          <p:cNvSpPr/>
          <p:nvPr/>
        </p:nvSpPr>
        <p:spPr>
          <a:xfrm>
            <a:off x="7784248" y="3833251"/>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1" fmla="*/ 29862 w 684249"/>
              <a:gd name="connsiteY0-2" fmla="*/ 279991 h 720823"/>
              <a:gd name="connsiteX1-3" fmla="*/ 349176 w 684249"/>
              <a:gd name="connsiteY1-4" fmla="*/ 4219 h 720823"/>
              <a:gd name="connsiteX2-5" fmla="*/ 624948 w 684249"/>
              <a:gd name="connsiteY2-6" fmla="*/ 134848 h 720823"/>
              <a:gd name="connsiteX3-7" fmla="*/ 683005 w 684249"/>
              <a:gd name="connsiteY3-8" fmla="*/ 425134 h 720823"/>
              <a:gd name="connsiteX4-9" fmla="*/ 595919 w 684249"/>
              <a:gd name="connsiteY4-10" fmla="*/ 628334 h 720823"/>
              <a:gd name="connsiteX5-11" fmla="*/ 421748 w 684249"/>
              <a:gd name="connsiteY5-12" fmla="*/ 715419 h 720823"/>
              <a:gd name="connsiteX6-13" fmla="*/ 218548 w 684249"/>
              <a:gd name="connsiteY6-14" fmla="*/ 700905 h 720823"/>
              <a:gd name="connsiteX7-15" fmla="*/ 44376 w 684249"/>
              <a:gd name="connsiteY7-16" fmla="*/ 613819 h 720823"/>
              <a:gd name="connsiteX8-17" fmla="*/ 15348 w 684249"/>
              <a:gd name="connsiteY8-18" fmla="*/ 425134 h 720823"/>
              <a:gd name="connsiteX9-19" fmla="*/ 29862 w 684249"/>
              <a:gd name="connsiteY9-20" fmla="*/ 279991 h 720823"/>
              <a:gd name="connsiteX0-21" fmla="*/ 29862 w 684249"/>
              <a:gd name="connsiteY0-22" fmla="*/ 275792 h 716624"/>
              <a:gd name="connsiteX1-23" fmla="*/ 169562 w 684249"/>
              <a:gd name="connsiteY1-24" fmla="*/ 122032 h 716624"/>
              <a:gd name="connsiteX2-25" fmla="*/ 349176 w 684249"/>
              <a:gd name="connsiteY2-26" fmla="*/ 20 h 716624"/>
              <a:gd name="connsiteX3-27" fmla="*/ 624948 w 684249"/>
              <a:gd name="connsiteY3-28" fmla="*/ 130649 h 716624"/>
              <a:gd name="connsiteX4-29" fmla="*/ 683005 w 684249"/>
              <a:gd name="connsiteY4-30" fmla="*/ 420935 h 716624"/>
              <a:gd name="connsiteX5-31" fmla="*/ 595919 w 684249"/>
              <a:gd name="connsiteY5-32" fmla="*/ 624135 h 716624"/>
              <a:gd name="connsiteX6-33" fmla="*/ 421748 w 684249"/>
              <a:gd name="connsiteY6-34" fmla="*/ 711220 h 716624"/>
              <a:gd name="connsiteX7-35" fmla="*/ 218548 w 684249"/>
              <a:gd name="connsiteY7-36" fmla="*/ 696706 h 716624"/>
              <a:gd name="connsiteX8-37" fmla="*/ 44376 w 684249"/>
              <a:gd name="connsiteY8-38" fmla="*/ 609620 h 716624"/>
              <a:gd name="connsiteX9-39" fmla="*/ 15348 w 684249"/>
              <a:gd name="connsiteY9-40" fmla="*/ 420935 h 716624"/>
              <a:gd name="connsiteX10-41" fmla="*/ 29862 w 684249"/>
              <a:gd name="connsiteY10-42" fmla="*/ 275792 h 716624"/>
              <a:gd name="connsiteX0-43" fmla="*/ 16939 w 671326"/>
              <a:gd name="connsiteY0-44" fmla="*/ 276016 h 716848"/>
              <a:gd name="connsiteX1-45" fmla="*/ 137589 w 671326"/>
              <a:gd name="connsiteY1-46" fmla="*/ 103206 h 716848"/>
              <a:gd name="connsiteX2-47" fmla="*/ 336253 w 671326"/>
              <a:gd name="connsiteY2-48" fmla="*/ 244 h 716848"/>
              <a:gd name="connsiteX3-49" fmla="*/ 612025 w 671326"/>
              <a:gd name="connsiteY3-50" fmla="*/ 130873 h 716848"/>
              <a:gd name="connsiteX4-51" fmla="*/ 670082 w 671326"/>
              <a:gd name="connsiteY4-52" fmla="*/ 421159 h 716848"/>
              <a:gd name="connsiteX5-53" fmla="*/ 582996 w 671326"/>
              <a:gd name="connsiteY5-54" fmla="*/ 624359 h 716848"/>
              <a:gd name="connsiteX6-55" fmla="*/ 408825 w 671326"/>
              <a:gd name="connsiteY6-56" fmla="*/ 711444 h 716848"/>
              <a:gd name="connsiteX7-57" fmla="*/ 205625 w 671326"/>
              <a:gd name="connsiteY7-58" fmla="*/ 696930 h 716848"/>
              <a:gd name="connsiteX8-59" fmla="*/ 31453 w 671326"/>
              <a:gd name="connsiteY8-60" fmla="*/ 609844 h 716848"/>
              <a:gd name="connsiteX9-61" fmla="*/ 2425 w 671326"/>
              <a:gd name="connsiteY9-62" fmla="*/ 421159 h 716848"/>
              <a:gd name="connsiteX10-63" fmla="*/ 16939 w 671326"/>
              <a:gd name="connsiteY10-64" fmla="*/ 276016 h 716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03</a:t>
            </a:r>
            <a:endParaRPr lang="zh-CN" altLang="en-US" sz="2400" dirty="0">
              <a:solidFill>
                <a:schemeClr val="tx1"/>
              </a:solidFill>
            </a:endParaRPr>
          </a:p>
        </p:txBody>
      </p:sp>
      <p:sp>
        <p:nvSpPr>
          <p:cNvPr id="17" name="矩形 16"/>
          <p:cNvSpPr/>
          <p:nvPr/>
        </p:nvSpPr>
        <p:spPr>
          <a:xfrm>
            <a:off x="4324350" y="3409950"/>
            <a:ext cx="3410585" cy="4235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投递阶段（8月-10月）</a:t>
            </a:r>
            <a:endParaRPr lang="zh-CN" altLang="en-US" b="1" dirty="0">
              <a:latin typeface="+mj-ea"/>
              <a:ea typeface="+mj-ea"/>
            </a:endParaRPr>
          </a:p>
        </p:txBody>
      </p:sp>
      <p:grpSp>
        <p:nvGrpSpPr>
          <p:cNvPr id="18" name="组合 17"/>
          <p:cNvGrpSpPr/>
          <p:nvPr/>
        </p:nvGrpSpPr>
        <p:grpSpPr>
          <a:xfrm>
            <a:off x="1820750" y="5093660"/>
            <a:ext cx="3410813" cy="701874"/>
            <a:chOff x="7325360" y="2384859"/>
            <a:chExt cx="3410813" cy="701874"/>
          </a:xfrm>
        </p:grpSpPr>
        <p:sp>
          <p:nvSpPr>
            <p:cNvPr id="19" name="矩形 18"/>
            <p:cNvSpPr/>
            <p:nvPr/>
          </p:nvSpPr>
          <p:spPr>
            <a:xfrm>
              <a:off x="7325360" y="2737483"/>
              <a:ext cx="3410813" cy="34925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基础知识、算法题、项目、</a:t>
              </a:r>
              <a:r>
                <a:rPr lang="zh-CN" altLang="en-US" sz="1400" dirty="0">
                  <a:latin typeface="+mj-ea"/>
                  <a:ea typeface="+mj-ea"/>
                </a:rPr>
                <a:t>简历。</a:t>
              </a:r>
              <a:endParaRPr lang="zh-CN" altLang="en-US" sz="1400" dirty="0">
                <a:latin typeface="+mj-ea"/>
                <a:ea typeface="+mj-ea"/>
              </a:endParaRPr>
            </a:p>
          </p:txBody>
        </p:sp>
        <p:sp>
          <p:nvSpPr>
            <p:cNvPr id="20" name="矩形 19"/>
            <p:cNvSpPr/>
            <p:nvPr/>
          </p:nvSpPr>
          <p:spPr>
            <a:xfrm>
              <a:off x="7325360" y="2384859"/>
              <a:ext cx="3020060" cy="4235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准备阶段（</a:t>
              </a:r>
              <a:r>
                <a:rPr lang="en-US" altLang="zh-CN" b="1" dirty="0">
                  <a:latin typeface="+mj-ea"/>
                  <a:ea typeface="+mj-ea"/>
                </a:rPr>
                <a:t>2</a:t>
              </a:r>
              <a:r>
                <a:rPr lang="zh-CN" altLang="en-US" b="1" dirty="0">
                  <a:latin typeface="+mj-ea"/>
                  <a:ea typeface="+mj-ea"/>
                </a:rPr>
                <a:t>月</a:t>
              </a:r>
              <a:r>
                <a:rPr lang="en-US" altLang="zh-CN" b="1" dirty="0">
                  <a:latin typeface="+mj-ea"/>
                  <a:ea typeface="+mj-ea"/>
                </a:rPr>
                <a:t>-9</a:t>
              </a:r>
              <a:r>
                <a:rPr lang="zh-CN" altLang="en-US" b="1" dirty="0">
                  <a:latin typeface="+mj-ea"/>
                  <a:ea typeface="+mj-ea"/>
                </a:rPr>
                <a:t>月</a:t>
              </a:r>
              <a:r>
                <a:rPr lang="zh-CN" altLang="en-US" b="1" dirty="0">
                  <a:latin typeface="+mj-ea"/>
                  <a:ea typeface="+mj-ea"/>
                </a:rPr>
                <a:t>）</a:t>
              </a:r>
              <a:endParaRPr lang="zh-CN" altLang="en-US" b="1" dirty="0">
                <a:latin typeface="+mj-ea"/>
                <a:ea typeface="+mj-ea"/>
              </a:endParaRPr>
            </a:p>
          </p:txBody>
        </p:sp>
      </p:grpSp>
      <p:grpSp>
        <p:nvGrpSpPr>
          <p:cNvPr id="11" name="组合 10"/>
          <p:cNvGrpSpPr/>
          <p:nvPr/>
        </p:nvGrpSpPr>
        <p:grpSpPr>
          <a:xfrm>
            <a:off x="9256395" y="567055"/>
            <a:ext cx="3197860" cy="701774"/>
            <a:chOff x="7325360" y="2384859"/>
            <a:chExt cx="3546475" cy="701973"/>
          </a:xfrm>
        </p:grpSpPr>
        <p:sp>
          <p:nvSpPr>
            <p:cNvPr id="22" name="矩形 21"/>
            <p:cNvSpPr/>
            <p:nvPr/>
          </p:nvSpPr>
          <p:spPr>
            <a:xfrm>
              <a:off x="7325360" y="2737483"/>
              <a:ext cx="3410813" cy="349349"/>
            </a:xfrm>
            <a:prstGeom prst="rect">
              <a:avLst/>
            </a:prstGeom>
          </p:spPr>
          <p:txBody>
            <a:bodyPr wrap="square">
              <a:spAutoFit/>
              <a:scene3d>
                <a:camera prst="orthographicFront"/>
                <a:lightRig rig="threePt" dir="t"/>
              </a:scene3d>
              <a:sp3d contourW="12700"/>
            </a:bodyPr>
            <a:p>
              <a:pPr algn="just">
                <a:lnSpc>
                  <a:spcPct val="120000"/>
                </a:lnSpc>
              </a:pPr>
              <a:r>
                <a:rPr lang="zh-CN" altLang="en-US" sz="1400" dirty="0">
                  <a:latin typeface="+mj-ea"/>
                  <a:ea typeface="+mj-ea"/>
                </a:rPr>
                <a:t>人赢</a:t>
              </a:r>
              <a:r>
                <a:rPr lang="en-US" altLang="zh-CN" sz="1400" dirty="0">
                  <a:latin typeface="+mj-ea"/>
                  <a:ea typeface="+mj-ea"/>
                </a:rPr>
                <a:t>~</a:t>
              </a:r>
              <a:endParaRPr lang="en-US" altLang="zh-CN" sz="1400" dirty="0">
                <a:latin typeface="+mj-ea"/>
                <a:ea typeface="+mj-ea"/>
              </a:endParaRPr>
            </a:p>
          </p:txBody>
        </p:sp>
        <p:sp>
          <p:nvSpPr>
            <p:cNvPr id="23" name="矩形 22"/>
            <p:cNvSpPr/>
            <p:nvPr/>
          </p:nvSpPr>
          <p:spPr>
            <a:xfrm>
              <a:off x="7325360" y="2384859"/>
              <a:ext cx="3546475" cy="423665"/>
            </a:xfrm>
            <a:prstGeom prst="rect">
              <a:avLst/>
            </a:prstGeom>
          </p:spPr>
          <p:txBody>
            <a:bodyPr wrap="square">
              <a:spAutoFit/>
              <a:scene3d>
                <a:camera prst="orthographicFront"/>
                <a:lightRig rig="threePt" dir="t"/>
              </a:scene3d>
              <a:sp3d contourW="12700"/>
            </a:bodyPr>
            <a:p>
              <a:pPr algn="just">
                <a:lnSpc>
                  <a:spcPct val="120000"/>
                </a:lnSpc>
              </a:pPr>
              <a:r>
                <a:rPr lang="zh-CN" altLang="en-US" b="1" dirty="0">
                  <a:latin typeface="+mj-ea"/>
                  <a:ea typeface="+mj-ea"/>
                </a:rPr>
                <a:t>谈薪签约</a:t>
              </a:r>
              <a:r>
                <a:rPr lang="zh-CN" altLang="en-US" b="1" dirty="0">
                  <a:latin typeface="+mj-ea"/>
                  <a:ea typeface="+mj-ea"/>
                </a:rPr>
                <a:t>阶段（</a:t>
              </a:r>
              <a:r>
                <a:rPr lang="en-US" altLang="zh-CN" b="1" dirty="0">
                  <a:latin typeface="+mj-ea"/>
                  <a:ea typeface="+mj-ea"/>
                </a:rPr>
                <a:t>10</a:t>
              </a:r>
              <a:r>
                <a:rPr lang="zh-CN" altLang="en-US" b="1" dirty="0">
                  <a:latin typeface="+mj-ea"/>
                  <a:ea typeface="+mj-ea"/>
                </a:rPr>
                <a:t>月</a:t>
              </a:r>
              <a:r>
                <a:rPr lang="en-US" altLang="zh-CN" b="1" dirty="0">
                  <a:latin typeface="+mj-ea"/>
                  <a:ea typeface="+mj-ea"/>
                </a:rPr>
                <a:t>-</a:t>
              </a:r>
              <a:r>
                <a:rPr lang="zh-CN" altLang="en-US" b="1" dirty="0">
                  <a:latin typeface="+mj-ea"/>
                  <a:ea typeface="+mj-ea"/>
                </a:rPr>
                <a:t>）</a:t>
              </a:r>
              <a:endParaRPr lang="zh-CN" altLang="en-US" b="1" dirty="0">
                <a:latin typeface="+mj-ea"/>
                <a:ea typeface="+mj-ea"/>
              </a:endParaRPr>
            </a:p>
          </p:txBody>
        </p:sp>
      </p:grpSp>
      <p:sp>
        <p:nvSpPr>
          <p:cNvPr id="24" name="文本框 23"/>
          <p:cNvSpPr txBox="1"/>
          <p:nvPr/>
        </p:nvSpPr>
        <p:spPr>
          <a:xfrm>
            <a:off x="2348065" y="357414"/>
            <a:ext cx="1249680" cy="521970"/>
          </a:xfrm>
          <a:prstGeom prst="rect">
            <a:avLst/>
          </a:prstGeom>
          <a:noFill/>
        </p:spPr>
        <p:txBody>
          <a:bodyPr wrap="none" rtlCol="0">
            <a:spAutoFit/>
            <a:scene3d>
              <a:camera prst="orthographicFront"/>
              <a:lightRig rig="threePt" dir="t"/>
            </a:scene3d>
            <a:sp3d contourW="12700"/>
          </a:bodyPr>
          <a:p>
            <a:r>
              <a:rPr lang="zh-CN" altLang="en-US" sz="2800" b="1" dirty="0">
                <a:latin typeface="+mj-ea"/>
                <a:ea typeface="+mj-ea"/>
              </a:rPr>
              <a:t>时间线</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1500"/>
                            </p:stCondLst>
                            <p:childTnLst>
                              <p:par>
                                <p:cTn id="31" presetID="1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p:tgtEl>
                                          <p:spTgt spid="18"/>
                                        </p:tgtEl>
                                        <p:attrNameLst>
                                          <p:attrName>ppt_x</p:attrName>
                                        </p:attrNameLst>
                                      </p:cBhvr>
                                      <p:tavLst>
                                        <p:tav tm="0">
                                          <p:val>
                                            <p:strVal val="#ppt_x-#ppt_w*1.125000"/>
                                          </p:val>
                                        </p:tav>
                                        <p:tav tm="100000">
                                          <p:val>
                                            <p:strVal val="#ppt_x"/>
                                          </p:val>
                                        </p:tav>
                                      </p:tavLst>
                                    </p:anim>
                                    <p:animEffect transition="in" filter="wipe(right)">
                                      <p:cBhvr>
                                        <p:cTn id="34" dur="500"/>
                                        <p:tgtEl>
                                          <p:spTgt spid="18"/>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p:tgtEl>
                                          <p:spTgt spid="11"/>
                                        </p:tgtEl>
                                        <p:attrNameLst>
                                          <p:attrName>ppt_x</p:attrName>
                                        </p:attrNameLst>
                                      </p:cBhvr>
                                      <p:tavLst>
                                        <p:tav tm="0">
                                          <p:val>
                                            <p:strVal val="#ppt_x-#ppt_w*1.125000"/>
                                          </p:val>
                                        </p:tav>
                                        <p:tav tm="100000">
                                          <p:val>
                                            <p:strVal val="#ppt_x"/>
                                          </p:val>
                                        </p:tav>
                                      </p:tavLst>
                                    </p:anim>
                                    <p:animEffect transition="in" filter="wipe(righ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35357" y="619831"/>
            <a:ext cx="2921286" cy="1729278"/>
          </a:xfrm>
          <a:prstGeom prst="rect">
            <a:avLst/>
          </a:prstGeom>
        </p:spPr>
      </p:pic>
      <p:grpSp>
        <p:nvGrpSpPr>
          <p:cNvPr id="8" name="组合 7"/>
          <p:cNvGrpSpPr/>
          <p:nvPr/>
        </p:nvGrpSpPr>
        <p:grpSpPr>
          <a:xfrm>
            <a:off x="2185675" y="3598349"/>
            <a:ext cx="2653895" cy="772493"/>
            <a:chOff x="1721217" y="2859314"/>
            <a:chExt cx="2653895" cy="772493"/>
          </a:xfrm>
        </p:grpSpPr>
        <p:pic>
          <p:nvPicPr>
            <p:cNvPr id="4" name="图片 3"/>
            <p:cNvPicPr>
              <a:picLocks noChangeAspect="1"/>
            </p:cNvPicPr>
            <p:nvPr/>
          </p:nvPicPr>
          <p:blipFill>
            <a:blip r:embed="rId2"/>
            <a:stretch>
              <a:fillRect/>
            </a:stretch>
          </p:blipFill>
          <p:spPr>
            <a:xfrm>
              <a:off x="1721217" y="2859314"/>
              <a:ext cx="898173" cy="772493"/>
            </a:xfrm>
            <a:prstGeom prst="rect">
              <a:avLst/>
            </a:prstGeom>
          </p:spPr>
        </p:pic>
        <p:sp>
          <p:nvSpPr>
            <p:cNvPr id="7" name="文本框 6"/>
            <p:cNvSpPr txBox="1"/>
            <p:nvPr/>
          </p:nvSpPr>
          <p:spPr>
            <a:xfrm>
              <a:off x="2769832" y="2904129"/>
              <a:ext cx="1605280" cy="52197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准备阶段</a:t>
              </a:r>
              <a:endParaRPr lang="zh-CN" altLang="en-US" sz="2800" b="1" dirty="0">
                <a:latin typeface="+mj-ea"/>
                <a:ea typeface="+mj-ea"/>
              </a:endParaRPr>
            </a:p>
          </p:txBody>
        </p:sp>
      </p:grpSp>
      <p:grpSp>
        <p:nvGrpSpPr>
          <p:cNvPr id="9" name="组合 8"/>
          <p:cNvGrpSpPr/>
          <p:nvPr/>
        </p:nvGrpSpPr>
        <p:grpSpPr>
          <a:xfrm>
            <a:off x="6560458" y="3553899"/>
            <a:ext cx="2653895" cy="772493"/>
            <a:chOff x="1721217" y="2859314"/>
            <a:chExt cx="2653895" cy="772493"/>
          </a:xfrm>
        </p:grpSpPr>
        <p:pic>
          <p:nvPicPr>
            <p:cNvPr id="10" name="图片 9"/>
            <p:cNvPicPr>
              <a:picLocks noChangeAspect="1"/>
            </p:cNvPicPr>
            <p:nvPr/>
          </p:nvPicPr>
          <p:blipFill>
            <a:blip r:embed="rId2"/>
            <a:stretch>
              <a:fillRect/>
            </a:stretch>
          </p:blipFill>
          <p:spPr>
            <a:xfrm>
              <a:off x="1721217" y="2859314"/>
              <a:ext cx="898173" cy="772493"/>
            </a:xfrm>
            <a:prstGeom prst="rect">
              <a:avLst/>
            </a:prstGeom>
          </p:spPr>
        </p:pic>
        <p:sp>
          <p:nvSpPr>
            <p:cNvPr id="13" name="文本框 12"/>
            <p:cNvSpPr txBox="1"/>
            <p:nvPr/>
          </p:nvSpPr>
          <p:spPr>
            <a:xfrm>
              <a:off x="2769832" y="2904129"/>
              <a:ext cx="1605280" cy="52197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投递阶段</a:t>
              </a:r>
              <a:endParaRPr lang="zh-CN" altLang="en-US" sz="2800" b="1" dirty="0">
                <a:latin typeface="+mj-ea"/>
                <a:ea typeface="+mj-ea"/>
              </a:endParaRPr>
            </a:p>
          </p:txBody>
        </p:sp>
      </p:grpSp>
      <p:grpSp>
        <p:nvGrpSpPr>
          <p:cNvPr id="14" name="组合 13"/>
          <p:cNvGrpSpPr/>
          <p:nvPr/>
        </p:nvGrpSpPr>
        <p:grpSpPr>
          <a:xfrm>
            <a:off x="2185675" y="4999340"/>
            <a:ext cx="2653895" cy="772493"/>
            <a:chOff x="1721217" y="2859314"/>
            <a:chExt cx="2653895" cy="772493"/>
          </a:xfrm>
        </p:grpSpPr>
        <p:pic>
          <p:nvPicPr>
            <p:cNvPr id="15" name="图片 14"/>
            <p:cNvPicPr>
              <a:picLocks noChangeAspect="1"/>
            </p:cNvPicPr>
            <p:nvPr/>
          </p:nvPicPr>
          <p:blipFill>
            <a:blip r:embed="rId2"/>
            <a:stretch>
              <a:fillRect/>
            </a:stretch>
          </p:blipFill>
          <p:spPr>
            <a:xfrm>
              <a:off x="1721217" y="2859314"/>
              <a:ext cx="898173" cy="772493"/>
            </a:xfrm>
            <a:prstGeom prst="rect">
              <a:avLst/>
            </a:prstGeom>
          </p:spPr>
        </p:pic>
        <p:sp>
          <p:nvSpPr>
            <p:cNvPr id="18" name="文本框 17"/>
            <p:cNvSpPr txBox="1"/>
            <p:nvPr/>
          </p:nvSpPr>
          <p:spPr>
            <a:xfrm>
              <a:off x="2769832" y="2904129"/>
              <a:ext cx="1605280" cy="52197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笔面</a:t>
              </a:r>
              <a:r>
                <a:rPr lang="zh-CN" altLang="en-US" sz="2800" b="1" dirty="0">
                  <a:latin typeface="+mj-ea"/>
                  <a:ea typeface="+mj-ea"/>
                </a:rPr>
                <a:t>阶段</a:t>
              </a:r>
              <a:endParaRPr lang="zh-CN" altLang="en-US" sz="2800" b="1" dirty="0">
                <a:latin typeface="+mj-ea"/>
                <a:ea typeface="+mj-ea"/>
              </a:endParaRPr>
            </a:p>
          </p:txBody>
        </p:sp>
      </p:grpSp>
      <p:grpSp>
        <p:nvGrpSpPr>
          <p:cNvPr id="19" name="组合 18"/>
          <p:cNvGrpSpPr/>
          <p:nvPr/>
        </p:nvGrpSpPr>
        <p:grpSpPr>
          <a:xfrm>
            <a:off x="6560458" y="4845670"/>
            <a:ext cx="3365095" cy="772493"/>
            <a:chOff x="1721217" y="2859314"/>
            <a:chExt cx="3365095" cy="772493"/>
          </a:xfrm>
        </p:grpSpPr>
        <p:pic>
          <p:nvPicPr>
            <p:cNvPr id="20" name="图片 19"/>
            <p:cNvPicPr>
              <a:picLocks noChangeAspect="1"/>
            </p:cNvPicPr>
            <p:nvPr/>
          </p:nvPicPr>
          <p:blipFill>
            <a:blip r:embed="rId2"/>
            <a:stretch>
              <a:fillRect/>
            </a:stretch>
          </p:blipFill>
          <p:spPr>
            <a:xfrm>
              <a:off x="1721217" y="2859314"/>
              <a:ext cx="898173" cy="772493"/>
            </a:xfrm>
            <a:prstGeom prst="rect">
              <a:avLst/>
            </a:prstGeom>
          </p:spPr>
        </p:pic>
        <p:sp>
          <p:nvSpPr>
            <p:cNvPr id="23" name="文本框 22"/>
            <p:cNvSpPr txBox="1"/>
            <p:nvPr/>
          </p:nvSpPr>
          <p:spPr>
            <a:xfrm>
              <a:off x="2769832" y="2904129"/>
              <a:ext cx="231648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latin typeface="+mj-ea"/>
                  <a:ea typeface="+mj-ea"/>
                  <a:sym typeface="+mn-ea"/>
                </a:rPr>
                <a:t>谈薪签约</a:t>
              </a:r>
              <a:r>
                <a:rPr lang="zh-CN" altLang="en-US" sz="2800" b="1" dirty="0">
                  <a:latin typeface="+mj-ea"/>
                  <a:ea typeface="+mj-ea"/>
                </a:rPr>
                <a:t>阶段</a:t>
              </a:r>
              <a:endParaRPr lang="zh-CN" altLang="en-US" sz="2800" b="1" dirty="0">
                <a:latin typeface="+mj-ea"/>
                <a:ea typeface="+mj-ea"/>
              </a:endParaRPr>
            </a:p>
          </p:txBody>
        </p:sp>
      </p:grpSp>
      <p:sp>
        <p:nvSpPr>
          <p:cNvPr id="24" name="矩形 23"/>
          <p:cNvSpPr/>
          <p:nvPr/>
        </p:nvSpPr>
        <p:spPr>
          <a:xfrm>
            <a:off x="3933190" y="2371716"/>
            <a:ext cx="4325619" cy="8299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4000" b="1" dirty="0">
                <a:ea typeface="+mj-ea"/>
              </a:rPr>
              <a:t>目录</a:t>
            </a:r>
            <a:endParaRPr lang="zh-CN" altLang="en-US" sz="4000" b="1" dirty="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851420" y="1240971"/>
            <a:ext cx="2489160" cy="2140858"/>
          </a:xfrm>
          <a:prstGeom prst="rect">
            <a:avLst/>
          </a:prstGeom>
        </p:spPr>
      </p:pic>
      <p:sp>
        <p:nvSpPr>
          <p:cNvPr id="3" name="矩形 2"/>
          <p:cNvSpPr/>
          <p:nvPr/>
        </p:nvSpPr>
        <p:spPr>
          <a:xfrm>
            <a:off x="3933190" y="4325978"/>
            <a:ext cx="4325619" cy="755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准备阶段</a:t>
            </a:r>
            <a:endParaRPr lang="zh-CN" altLang="en-US" sz="3600" b="1" dirty="0">
              <a:latin typeface="+mj-ea"/>
              <a:ea typeface="+mj-ea"/>
            </a:endParaRP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01</a:t>
            </a:r>
            <a:endParaRPr lang="zh-CN" altLang="en-US" sz="4000" b="1" dirty="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93043" y="342900"/>
            <a:ext cx="1916757" cy="704850"/>
          </a:xfrm>
          <a:prstGeom prst="rect">
            <a:avLst/>
          </a:prstGeom>
        </p:spPr>
      </p:pic>
      <p:sp>
        <p:nvSpPr>
          <p:cNvPr id="8" name="文本框 7"/>
          <p:cNvSpPr txBox="1"/>
          <p:nvPr/>
        </p:nvSpPr>
        <p:spPr>
          <a:xfrm>
            <a:off x="2348230" y="357505"/>
            <a:ext cx="5198110" cy="521970"/>
          </a:xfrm>
          <a:prstGeom prst="rect">
            <a:avLst/>
          </a:prstGeom>
          <a:noFill/>
        </p:spPr>
        <p:txBody>
          <a:bodyPr wrap="none" rtlCol="0">
            <a:spAutoFit/>
            <a:scene3d>
              <a:camera prst="orthographicFront"/>
              <a:lightRig rig="threePt" dir="t"/>
            </a:scene3d>
            <a:sp3d contourW="12700"/>
          </a:bodyPr>
          <a:lstStyle/>
          <a:p>
            <a:pPr algn="l"/>
            <a:r>
              <a:rPr lang="zh-CN" altLang="en-US" sz="2800" b="1" dirty="0">
                <a:latin typeface="+mj-ea"/>
                <a:ea typeface="+mj-ea"/>
              </a:rPr>
              <a:t>准备阶段</a:t>
            </a:r>
            <a:r>
              <a:rPr lang="zh-CN" altLang="en-US" sz="2800" b="1" dirty="0">
                <a:latin typeface="+mj-ea"/>
                <a:ea typeface="+mj-ea"/>
                <a:sym typeface="+mn-ea"/>
              </a:rPr>
              <a:t>（</a:t>
            </a:r>
            <a:r>
              <a:rPr lang="en-US" altLang="zh-CN" sz="2800" b="1" dirty="0">
                <a:latin typeface="+mj-ea"/>
                <a:ea typeface="+mj-ea"/>
                <a:sym typeface="+mn-ea"/>
              </a:rPr>
              <a:t>2</a:t>
            </a:r>
            <a:r>
              <a:rPr lang="zh-CN" altLang="en-US" sz="2800" b="1" dirty="0">
                <a:latin typeface="+mj-ea"/>
                <a:ea typeface="+mj-ea"/>
                <a:sym typeface="+mn-ea"/>
              </a:rPr>
              <a:t>月</a:t>
            </a:r>
            <a:r>
              <a:rPr lang="en-US" altLang="zh-CN" sz="2800" b="1" dirty="0">
                <a:latin typeface="+mj-ea"/>
                <a:ea typeface="+mj-ea"/>
                <a:sym typeface="+mn-ea"/>
              </a:rPr>
              <a:t>-9</a:t>
            </a:r>
            <a:r>
              <a:rPr lang="zh-CN" altLang="en-US" sz="2800" b="1" dirty="0">
                <a:latin typeface="+mj-ea"/>
                <a:ea typeface="+mj-ea"/>
                <a:sym typeface="+mn-ea"/>
              </a:rPr>
              <a:t>月）</a:t>
            </a:r>
            <a:r>
              <a:rPr lang="en-US" altLang="zh-CN" sz="2800" b="1" dirty="0">
                <a:latin typeface="+mj-ea"/>
                <a:ea typeface="+mj-ea"/>
              </a:rPr>
              <a:t>-</a:t>
            </a:r>
            <a:r>
              <a:rPr lang="zh-CN" altLang="en-US" sz="2800" b="1" dirty="0">
                <a:latin typeface="+mj-ea"/>
                <a:ea typeface="+mj-ea"/>
              </a:rPr>
              <a:t>基础知识</a:t>
            </a:r>
            <a:endParaRPr lang="zh-CN" altLang="en-US" sz="2800" b="1" dirty="0">
              <a:latin typeface="+mj-ea"/>
              <a:ea typeface="+mj-ea"/>
            </a:endParaRPr>
          </a:p>
        </p:txBody>
      </p:sp>
      <p:grpSp>
        <p:nvGrpSpPr>
          <p:cNvPr id="18" name="组合 17"/>
          <p:cNvGrpSpPr/>
          <p:nvPr/>
        </p:nvGrpSpPr>
        <p:grpSpPr>
          <a:xfrm>
            <a:off x="292735" y="1564005"/>
            <a:ext cx="3651885" cy="4348406"/>
            <a:chOff x="1670150" y="2128838"/>
            <a:chExt cx="2603300" cy="3600450"/>
          </a:xfrm>
        </p:grpSpPr>
        <p:pic>
          <p:nvPicPr>
            <p:cNvPr id="2" name="图片 1"/>
            <p:cNvPicPr>
              <a:picLocks noChangeAspect="1"/>
            </p:cNvPicPr>
            <p:nvPr/>
          </p:nvPicPr>
          <p:blipFill>
            <a:blip r:embed="rId2"/>
            <a:stretch>
              <a:fillRect/>
            </a:stretch>
          </p:blipFill>
          <p:spPr>
            <a:xfrm>
              <a:off x="1670150" y="2128838"/>
              <a:ext cx="2603300" cy="3600450"/>
            </a:xfrm>
            <a:prstGeom prst="rect">
              <a:avLst/>
            </a:prstGeom>
          </p:spPr>
        </p:pic>
        <p:sp>
          <p:nvSpPr>
            <p:cNvPr id="10" name="矩形 9"/>
            <p:cNvSpPr/>
            <p:nvPr/>
          </p:nvSpPr>
          <p:spPr>
            <a:xfrm>
              <a:off x="1925366" y="2683317"/>
              <a:ext cx="1872255" cy="2761899"/>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en-US" altLang="zh-CN" sz="1600" dirty="0">
                  <a:latin typeface="+mj-ea"/>
                  <a:ea typeface="+mj-ea"/>
                </a:rPr>
                <a:t>Java</a:t>
              </a:r>
              <a:r>
                <a:rPr lang="zh-CN" altLang="en-US" sz="1600" dirty="0">
                  <a:latin typeface="+mj-ea"/>
                  <a:ea typeface="+mj-ea"/>
                </a:rPr>
                <a:t>：基础、反射、并发、集合、虚拟机。</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计算机网络：</a:t>
              </a:r>
              <a:r>
                <a:rPr lang="en-US" altLang="zh-CN" sz="1600" dirty="0">
                  <a:latin typeface="+mj-ea"/>
                  <a:ea typeface="+mj-ea"/>
                </a:rPr>
                <a:t>HTTP</a:t>
              </a:r>
              <a:r>
                <a:rPr lang="zh-CN" altLang="en-US" sz="1600" dirty="0">
                  <a:latin typeface="+mj-ea"/>
                  <a:ea typeface="+mj-ea"/>
                </a:rPr>
                <a:t>、</a:t>
              </a:r>
              <a:r>
                <a:rPr lang="en-US" altLang="zh-CN" sz="1600" dirty="0">
                  <a:latin typeface="+mj-ea"/>
                  <a:ea typeface="+mj-ea"/>
                </a:rPr>
                <a:t>TCP</a:t>
              </a:r>
              <a:r>
                <a:rPr lang="zh-CN" altLang="en-US" sz="1600" dirty="0">
                  <a:latin typeface="+mj-ea"/>
                  <a:ea typeface="+mj-ea"/>
                </a:rPr>
                <a:t>、</a:t>
              </a:r>
              <a:r>
                <a:rPr lang="en-US" altLang="zh-CN" sz="1600" dirty="0">
                  <a:latin typeface="+mj-ea"/>
                  <a:ea typeface="+mj-ea"/>
                </a:rPr>
                <a:t>IP</a:t>
              </a:r>
              <a:r>
                <a:rPr lang="zh-CN" altLang="en-US" sz="1600" dirty="0">
                  <a:latin typeface="+mj-ea"/>
                  <a:ea typeface="+mj-ea"/>
                </a:rPr>
                <a:t>。</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操作系统：进程管理、内存管理、</a:t>
              </a:r>
              <a:r>
                <a:rPr lang="en-US" altLang="zh-CN" sz="1600" dirty="0">
                  <a:latin typeface="+mj-ea"/>
                  <a:ea typeface="+mj-ea"/>
                </a:rPr>
                <a:t>Linux</a:t>
              </a:r>
              <a:r>
                <a:rPr lang="zh-CN" altLang="en-US" sz="1600" dirty="0">
                  <a:latin typeface="+mj-ea"/>
                  <a:ea typeface="+mj-ea"/>
                </a:rPr>
                <a:t>。</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数据结构：链表、栈、队列、树、堆。</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常用算法：查找、排序、遍历、递归回溯、动态规划。</a:t>
              </a:r>
              <a:endParaRPr lang="zh-CN" altLang="en-US" sz="1600" dirty="0">
                <a:latin typeface="+mj-ea"/>
                <a:ea typeface="+mj-ea"/>
              </a:endParaRPr>
            </a:p>
          </p:txBody>
        </p:sp>
      </p:grpSp>
      <p:grpSp>
        <p:nvGrpSpPr>
          <p:cNvPr id="19" name="组合 18"/>
          <p:cNvGrpSpPr/>
          <p:nvPr/>
        </p:nvGrpSpPr>
        <p:grpSpPr>
          <a:xfrm>
            <a:off x="4134121" y="1493520"/>
            <a:ext cx="3882754" cy="4364990"/>
            <a:chOff x="5200725" y="2232320"/>
            <a:chExt cx="2603300" cy="3600450"/>
          </a:xfrm>
        </p:grpSpPr>
        <p:pic>
          <p:nvPicPr>
            <p:cNvPr id="3" name="图片 2"/>
            <p:cNvPicPr>
              <a:picLocks noChangeAspect="1"/>
            </p:cNvPicPr>
            <p:nvPr/>
          </p:nvPicPr>
          <p:blipFill>
            <a:blip r:embed="rId2"/>
            <a:stretch>
              <a:fillRect/>
            </a:stretch>
          </p:blipFill>
          <p:spPr>
            <a:xfrm>
              <a:off x="5200725" y="2232320"/>
              <a:ext cx="2603300" cy="3600450"/>
            </a:xfrm>
            <a:prstGeom prst="rect">
              <a:avLst/>
            </a:prstGeom>
          </p:spPr>
        </p:pic>
        <p:sp>
          <p:nvSpPr>
            <p:cNvPr id="13" name="矩形 12"/>
            <p:cNvSpPr/>
            <p:nvPr/>
          </p:nvSpPr>
          <p:spPr>
            <a:xfrm>
              <a:off x="5486224" y="3045393"/>
              <a:ext cx="2059940" cy="2264816"/>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sz="1600" dirty="0">
                  <a:latin typeface="+mj-ea"/>
                  <a:ea typeface="+mj-ea"/>
                </a:rPr>
                <a:t>框架：</a:t>
              </a:r>
              <a:r>
                <a:rPr lang="en-US" altLang="zh-CN" sz="1600" dirty="0">
                  <a:latin typeface="+mj-ea"/>
                  <a:ea typeface="+mj-ea"/>
                </a:rPr>
                <a:t>Spring</a:t>
              </a:r>
              <a:r>
                <a:rPr lang="zh-CN" altLang="en-US" sz="1600" dirty="0">
                  <a:latin typeface="+mj-ea"/>
                  <a:ea typeface="+mj-ea"/>
                </a:rPr>
                <a:t>、</a:t>
              </a:r>
              <a:r>
                <a:rPr lang="en-US" altLang="zh-CN" sz="1600" dirty="0">
                  <a:latin typeface="+mj-ea"/>
                  <a:ea typeface="+mj-ea"/>
                </a:rPr>
                <a:t>SpringMVC</a:t>
              </a:r>
              <a:r>
                <a:rPr lang="zh-CN" altLang="en-US" sz="1600" dirty="0">
                  <a:latin typeface="+mj-ea"/>
                  <a:ea typeface="+mj-ea"/>
                </a:rPr>
                <a:t>、</a:t>
              </a:r>
              <a:r>
                <a:rPr lang="en-US" altLang="zh-CN" sz="1600" dirty="0">
                  <a:latin typeface="+mj-ea"/>
                  <a:ea typeface="+mj-ea"/>
                </a:rPr>
                <a:t>MyBatis</a:t>
              </a:r>
              <a:r>
                <a:rPr lang="zh-CN" altLang="en-US" sz="1600" dirty="0">
                  <a:latin typeface="+mj-ea"/>
                  <a:ea typeface="+mj-ea"/>
                </a:rPr>
                <a:t>、</a:t>
              </a:r>
              <a:r>
                <a:rPr lang="en-US" altLang="zh-CN" sz="1600" dirty="0">
                  <a:latin typeface="+mj-ea"/>
                  <a:ea typeface="+mj-ea"/>
                </a:rPr>
                <a:t>SpringBoot</a:t>
              </a:r>
              <a:r>
                <a:rPr lang="zh-CN" altLang="en-US" sz="1600" dirty="0">
                  <a:latin typeface="+mj-ea"/>
                  <a:ea typeface="+mj-ea"/>
                </a:rPr>
                <a:t>。</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数据库：</a:t>
              </a:r>
              <a:r>
                <a:rPr lang="en-US" altLang="zh-CN" sz="1600" dirty="0">
                  <a:latin typeface="+mj-ea"/>
                  <a:ea typeface="+mj-ea"/>
                </a:rPr>
                <a:t>MySQL</a:t>
              </a:r>
              <a:r>
                <a:rPr lang="zh-CN" altLang="en-US" sz="1600" dirty="0">
                  <a:latin typeface="+mj-ea"/>
                  <a:ea typeface="+mj-ea"/>
                </a:rPr>
                <a:t>。</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中间件：缓存中间件、消息中间件。</a:t>
              </a:r>
              <a:endParaRPr lang="zh-CN" altLang="en-US" sz="1600" dirty="0">
                <a:latin typeface="+mj-ea"/>
                <a:ea typeface="+mj-ea"/>
              </a:endParaRPr>
            </a:p>
            <a:p>
              <a:pPr marL="342900" indent="-342900" algn="just">
                <a:lnSpc>
                  <a:spcPct val="120000"/>
                </a:lnSpc>
                <a:buAutoNum type="arabicPeriod"/>
              </a:pPr>
              <a:r>
                <a:rPr lang="zh-CN" altLang="en-US" sz="1600" dirty="0">
                  <a:latin typeface="+mj-ea"/>
                  <a:ea typeface="+mj-ea"/>
                </a:rPr>
                <a:t>分布式：</a:t>
              </a:r>
              <a:r>
                <a:rPr lang="en-US" altLang="zh-CN" sz="1600" dirty="0">
                  <a:latin typeface="+mj-ea"/>
                  <a:ea typeface="+mj-ea"/>
                </a:rPr>
                <a:t>RPC</a:t>
              </a:r>
              <a:r>
                <a:rPr lang="zh-CN" altLang="en-US" sz="1600" dirty="0">
                  <a:latin typeface="+mj-ea"/>
                  <a:ea typeface="+mj-ea"/>
                </a:rPr>
                <a:t>、</a:t>
              </a:r>
              <a:r>
                <a:rPr lang="en-US" altLang="zh-CN" sz="1600" dirty="0">
                  <a:latin typeface="+mj-ea"/>
                  <a:ea typeface="+mj-ea"/>
                </a:rPr>
                <a:t>Zookeeper</a:t>
              </a:r>
              <a:r>
                <a:rPr lang="zh-CN" altLang="en-US" sz="1600" dirty="0">
                  <a:latin typeface="+mj-ea"/>
                  <a:ea typeface="+mj-ea"/>
                </a:rPr>
                <a:t>、事务、锁、服务治理（通信、限流、熔断、降级）。</a:t>
              </a:r>
              <a:endParaRPr lang="zh-CN" altLang="en-US" sz="1600" dirty="0">
                <a:latin typeface="+mj-ea"/>
                <a:ea typeface="+mj-ea"/>
              </a:endParaRPr>
            </a:p>
          </p:txBody>
        </p:sp>
      </p:grpSp>
      <p:grpSp>
        <p:nvGrpSpPr>
          <p:cNvPr id="20" name="组合 19"/>
          <p:cNvGrpSpPr/>
          <p:nvPr/>
        </p:nvGrpSpPr>
        <p:grpSpPr>
          <a:xfrm>
            <a:off x="8338820" y="1493520"/>
            <a:ext cx="3764280" cy="4364990"/>
            <a:chOff x="7918550" y="2128838"/>
            <a:chExt cx="2603300" cy="3600450"/>
          </a:xfrm>
        </p:grpSpPr>
        <p:pic>
          <p:nvPicPr>
            <p:cNvPr id="4" name="图片 3"/>
            <p:cNvPicPr>
              <a:picLocks noChangeAspect="1"/>
            </p:cNvPicPr>
            <p:nvPr/>
          </p:nvPicPr>
          <p:blipFill>
            <a:blip r:embed="rId2"/>
            <a:stretch>
              <a:fillRect/>
            </a:stretch>
          </p:blipFill>
          <p:spPr>
            <a:xfrm>
              <a:off x="7918550" y="2128838"/>
              <a:ext cx="2603300" cy="3600450"/>
            </a:xfrm>
            <a:prstGeom prst="rect">
              <a:avLst/>
            </a:prstGeom>
          </p:spPr>
        </p:pic>
        <p:grpSp>
          <p:nvGrpSpPr>
            <p:cNvPr id="15" name="组合 14"/>
            <p:cNvGrpSpPr/>
            <p:nvPr/>
          </p:nvGrpSpPr>
          <p:grpSpPr>
            <a:xfrm>
              <a:off x="8284072" y="2841855"/>
              <a:ext cx="1872694" cy="1907642"/>
              <a:chOff x="7325360" y="2384859"/>
              <a:chExt cx="1872694" cy="1907642"/>
            </a:xfrm>
          </p:grpSpPr>
          <p:sp>
            <p:nvSpPr>
              <p:cNvPr id="16" name="矩形 15"/>
              <p:cNvSpPr/>
              <p:nvPr/>
            </p:nvSpPr>
            <p:spPr>
              <a:xfrm>
                <a:off x="7325799" y="2847397"/>
                <a:ext cx="1872255" cy="1445104"/>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dirty="0">
                    <a:latin typeface="+mj-ea"/>
                    <a:ea typeface="+mj-ea"/>
                  </a:rPr>
                  <a:t>设计模式。</a:t>
                </a:r>
                <a:endParaRPr lang="zh-CN" altLang="en-US" dirty="0">
                  <a:latin typeface="+mj-ea"/>
                  <a:ea typeface="+mj-ea"/>
                </a:endParaRPr>
              </a:p>
              <a:p>
                <a:pPr marL="342900" indent="-342900" algn="just">
                  <a:lnSpc>
                    <a:spcPct val="120000"/>
                  </a:lnSpc>
                  <a:buAutoNum type="arabicPeriod"/>
                </a:pPr>
                <a:r>
                  <a:rPr lang="en-US" altLang="zh-CN" dirty="0">
                    <a:latin typeface="+mj-ea"/>
                    <a:ea typeface="+mj-ea"/>
                  </a:rPr>
                  <a:t>Dubbo</a:t>
                </a:r>
                <a:r>
                  <a:rPr lang="zh-CN" altLang="en-US" dirty="0">
                    <a:latin typeface="+mj-ea"/>
                    <a:ea typeface="+mj-ea"/>
                  </a:rPr>
                  <a:t>、</a:t>
                </a:r>
                <a:r>
                  <a:rPr lang="en-US" altLang="zh-CN" dirty="0">
                    <a:latin typeface="+mj-ea"/>
                    <a:ea typeface="+mj-ea"/>
                  </a:rPr>
                  <a:t>Thrift</a:t>
                </a:r>
                <a:r>
                  <a:rPr lang="zh-CN" altLang="en-US" dirty="0">
                    <a:latin typeface="+mj-ea"/>
                    <a:ea typeface="+mj-ea"/>
                  </a:rPr>
                  <a:t>、</a:t>
                </a:r>
                <a:r>
                  <a:rPr lang="en-US" altLang="zh-CN" dirty="0">
                    <a:latin typeface="+mj-ea"/>
                    <a:ea typeface="+mj-ea"/>
                  </a:rPr>
                  <a:t>gRPC</a:t>
                </a:r>
                <a:r>
                  <a:rPr lang="zh-CN" altLang="en-US" dirty="0">
                    <a:latin typeface="+mj-ea"/>
                    <a:ea typeface="+mj-ea"/>
                  </a:rPr>
                  <a:t>。</a:t>
                </a:r>
                <a:endParaRPr lang="zh-CN" altLang="en-US" dirty="0">
                  <a:latin typeface="+mj-ea"/>
                  <a:ea typeface="+mj-ea"/>
                </a:endParaRPr>
              </a:p>
              <a:p>
                <a:pPr marL="342900" indent="-342900" algn="just">
                  <a:lnSpc>
                    <a:spcPct val="120000"/>
                  </a:lnSpc>
                  <a:buAutoNum type="arabicPeriod"/>
                </a:pPr>
                <a:r>
                  <a:rPr lang="en-US" altLang="zh-CN" dirty="0">
                    <a:latin typeface="+mj-ea"/>
                    <a:ea typeface="+mj-ea"/>
                  </a:rPr>
                  <a:t>Nginx</a:t>
                </a:r>
                <a:r>
                  <a:rPr lang="zh-CN" altLang="en-US" dirty="0">
                    <a:latin typeface="+mj-ea"/>
                    <a:ea typeface="+mj-ea"/>
                  </a:rPr>
                  <a:t>。</a:t>
                </a:r>
                <a:endParaRPr lang="zh-CN" altLang="en-US" dirty="0">
                  <a:latin typeface="+mj-ea"/>
                  <a:ea typeface="+mj-ea"/>
                </a:endParaRPr>
              </a:p>
              <a:p>
                <a:pPr marL="342900" indent="-342900" algn="just">
                  <a:lnSpc>
                    <a:spcPct val="120000"/>
                  </a:lnSpc>
                  <a:buAutoNum type="arabicPeriod"/>
                </a:pPr>
                <a:r>
                  <a:rPr lang="en-US" altLang="zh-CN" dirty="0">
                    <a:latin typeface="+mj-ea"/>
                    <a:ea typeface="+mj-ea"/>
                  </a:rPr>
                  <a:t>ElasticSearch</a:t>
                </a:r>
                <a:r>
                  <a:rPr lang="zh-CN" altLang="en-US" dirty="0">
                    <a:latin typeface="+mj-ea"/>
                    <a:ea typeface="+mj-ea"/>
                  </a:rPr>
                  <a:t>。</a:t>
                </a:r>
                <a:endParaRPr lang="zh-CN" altLang="en-US" dirty="0">
                  <a:latin typeface="+mj-ea"/>
                  <a:ea typeface="+mj-ea"/>
                </a:endParaRPr>
              </a:p>
            </p:txBody>
          </p:sp>
          <p:sp>
            <p:nvSpPr>
              <p:cNvPr id="17" name="矩形 16"/>
              <p:cNvSpPr/>
              <p:nvPr/>
            </p:nvSpPr>
            <p:spPr>
              <a:xfrm>
                <a:off x="7325360" y="2384859"/>
                <a:ext cx="1770655" cy="35555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学有余力</a:t>
                </a:r>
                <a:endParaRPr lang="zh-CN" altLang="en-US" b="1" dirty="0">
                  <a:latin typeface="+mj-ea"/>
                  <a:ea typeface="+mj-ea"/>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407670" y="1366520"/>
            <a:ext cx="3895090" cy="4408805"/>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dirty="0">
                <a:latin typeface="+mj-ea"/>
                <a:ea typeface="+mj-ea"/>
              </a:rPr>
              <a:t>剑指</a:t>
            </a:r>
            <a:r>
              <a:rPr lang="en-US" altLang="zh-CN" dirty="0">
                <a:latin typeface="+mj-ea"/>
                <a:ea typeface="+mj-ea"/>
              </a:rPr>
              <a:t>offer</a:t>
            </a:r>
            <a:r>
              <a:rPr lang="zh-CN" altLang="en-US" dirty="0">
                <a:latin typeface="+mj-ea"/>
                <a:ea typeface="+mj-ea"/>
              </a:rPr>
              <a:t>：刷两遍吧，按顺序刷，都刷，一个不落。</a:t>
            </a:r>
            <a:endParaRPr lang="zh-CN" altLang="en-US" dirty="0">
              <a:latin typeface="+mj-ea"/>
              <a:ea typeface="+mj-ea"/>
            </a:endParaRPr>
          </a:p>
          <a:p>
            <a:pPr marL="342900" indent="-342900" algn="just">
              <a:lnSpc>
                <a:spcPct val="120000"/>
              </a:lnSpc>
              <a:buAutoNum type="arabicPeriod"/>
            </a:pPr>
            <a:r>
              <a:rPr lang="en-US" altLang="zh-CN" dirty="0">
                <a:latin typeface="+mj-ea"/>
                <a:ea typeface="+mj-ea"/>
              </a:rPr>
              <a:t>Leetcode</a:t>
            </a:r>
            <a:r>
              <a:rPr lang="zh-CN" altLang="en-US" dirty="0">
                <a:latin typeface="+mj-ea"/>
                <a:ea typeface="+mj-ea"/>
              </a:rPr>
              <a:t>：刷</a:t>
            </a:r>
            <a:r>
              <a:rPr lang="en-US" altLang="zh-CN" dirty="0">
                <a:latin typeface="+mj-ea"/>
                <a:ea typeface="+mj-ea"/>
              </a:rPr>
              <a:t>300</a:t>
            </a:r>
            <a:r>
              <a:rPr lang="zh-CN" altLang="en-US" dirty="0">
                <a:latin typeface="+mj-ea"/>
                <a:ea typeface="+mj-ea"/>
              </a:rPr>
              <a:t>道左右吧，建议按照标签</a:t>
            </a:r>
            <a:r>
              <a:rPr lang="zh-CN" altLang="en-US" dirty="0">
                <a:solidFill>
                  <a:srgbClr val="FF0000"/>
                </a:solidFill>
                <a:latin typeface="+mj-ea"/>
                <a:ea typeface="+mj-ea"/>
              </a:rPr>
              <a:t>类别</a:t>
            </a:r>
            <a:r>
              <a:rPr lang="zh-CN" altLang="en-US" dirty="0">
                <a:latin typeface="+mj-ea"/>
                <a:ea typeface="+mj-ea"/>
              </a:rPr>
              <a:t>和</a:t>
            </a:r>
            <a:r>
              <a:rPr lang="zh-CN" altLang="en-US" dirty="0">
                <a:solidFill>
                  <a:srgbClr val="FF0000"/>
                </a:solidFill>
                <a:latin typeface="+mj-ea"/>
                <a:ea typeface="+mj-ea"/>
              </a:rPr>
              <a:t>题解</a:t>
            </a:r>
            <a:r>
              <a:rPr lang="zh-CN" altLang="en-US" dirty="0">
                <a:latin typeface="+mj-ea"/>
                <a:ea typeface="+mj-ea"/>
              </a:rPr>
              <a:t>数量倒序刷，我只刷简单、中等难度。</a:t>
            </a:r>
            <a:endParaRPr lang="zh-CN" altLang="en-US" dirty="0">
              <a:latin typeface="+mj-ea"/>
              <a:ea typeface="+mj-ea"/>
            </a:endParaRPr>
          </a:p>
          <a:p>
            <a:pPr marL="342900" indent="-342900" algn="just">
              <a:lnSpc>
                <a:spcPct val="120000"/>
              </a:lnSpc>
              <a:buAutoNum type="arabicPeriod"/>
            </a:pPr>
            <a:r>
              <a:rPr lang="zh-CN" altLang="en-US" dirty="0">
                <a:latin typeface="+mj-ea"/>
                <a:ea typeface="+mj-ea"/>
              </a:rPr>
              <a:t>算法题都是有</a:t>
            </a:r>
            <a:r>
              <a:rPr lang="zh-CN" altLang="en-US" dirty="0">
                <a:solidFill>
                  <a:srgbClr val="FF0000"/>
                </a:solidFill>
                <a:latin typeface="+mj-ea"/>
                <a:ea typeface="+mj-ea"/>
              </a:rPr>
              <a:t>套路</a:t>
            </a:r>
            <a:r>
              <a:rPr lang="zh-CN" altLang="en-US" dirty="0">
                <a:latin typeface="+mj-ea"/>
                <a:ea typeface="+mj-ea"/>
              </a:rPr>
              <a:t>的，把每个算法的框架掌握熟练。（递归回溯、动态规划）</a:t>
            </a:r>
            <a:endParaRPr lang="zh-CN" altLang="en-US" dirty="0">
              <a:latin typeface="+mj-ea"/>
              <a:ea typeface="+mj-ea"/>
            </a:endParaRPr>
          </a:p>
          <a:p>
            <a:pPr marL="342900" indent="-342900" algn="just">
              <a:lnSpc>
                <a:spcPct val="120000"/>
              </a:lnSpc>
              <a:buAutoNum type="arabicPeriod"/>
            </a:pPr>
            <a:r>
              <a:rPr lang="zh-CN" altLang="en-US" dirty="0">
                <a:latin typeface="+mj-ea"/>
                <a:ea typeface="+mj-ea"/>
                <a:sym typeface="+mn-ea"/>
              </a:rPr>
              <a:t>算法题确实算</a:t>
            </a:r>
            <a:r>
              <a:rPr lang="zh-CN" altLang="en-US" dirty="0">
                <a:latin typeface="+mj-ea"/>
                <a:ea typeface="+mj-ea"/>
                <a:sym typeface="+mn-ea"/>
              </a:rPr>
              <a:t>比较头疼的部分，有些实在想不出来的题，直接看答案背下来吧。</a:t>
            </a:r>
            <a:endParaRPr lang="zh-CN" altLang="en-US" dirty="0">
              <a:latin typeface="+mj-ea"/>
              <a:ea typeface="+mj-ea"/>
            </a:endParaRPr>
          </a:p>
          <a:p>
            <a:pPr marL="342900" indent="-342900" algn="just">
              <a:lnSpc>
                <a:spcPct val="120000"/>
              </a:lnSpc>
              <a:buAutoNum type="arabicPeriod"/>
            </a:pPr>
            <a:r>
              <a:rPr lang="zh-CN" altLang="en-US" dirty="0">
                <a:latin typeface="+mj-ea"/>
                <a:ea typeface="+mj-ea"/>
              </a:rPr>
              <a:t>面试时候手撕算法的时候，别紧张，紧张容易大脑一片空白。</a:t>
            </a:r>
            <a:endParaRPr lang="zh-CN" altLang="en-US" dirty="0">
              <a:latin typeface="+mj-ea"/>
              <a:ea typeface="+mj-ea"/>
            </a:endParaRPr>
          </a:p>
        </p:txBody>
      </p:sp>
      <p:sp>
        <p:nvSpPr>
          <p:cNvPr id="22" name="文本框 21"/>
          <p:cNvSpPr txBox="1"/>
          <p:nvPr/>
        </p:nvSpPr>
        <p:spPr>
          <a:xfrm>
            <a:off x="2348230" y="357505"/>
            <a:ext cx="4842510"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准备阶段</a:t>
            </a:r>
            <a:r>
              <a:rPr lang="zh-CN" altLang="en-US" sz="2800" b="1" dirty="0">
                <a:latin typeface="+mj-ea"/>
                <a:ea typeface="+mj-ea"/>
                <a:sym typeface="+mn-ea"/>
              </a:rPr>
              <a:t>（</a:t>
            </a:r>
            <a:r>
              <a:rPr lang="en-US" altLang="zh-CN" sz="2800" b="1" dirty="0">
                <a:latin typeface="+mj-ea"/>
                <a:ea typeface="+mj-ea"/>
                <a:sym typeface="+mn-ea"/>
              </a:rPr>
              <a:t>2</a:t>
            </a:r>
            <a:r>
              <a:rPr lang="zh-CN" altLang="en-US" sz="2800" b="1" dirty="0">
                <a:latin typeface="+mj-ea"/>
                <a:ea typeface="+mj-ea"/>
                <a:sym typeface="+mn-ea"/>
              </a:rPr>
              <a:t>月</a:t>
            </a:r>
            <a:r>
              <a:rPr lang="en-US" altLang="zh-CN" sz="2800" b="1" dirty="0">
                <a:latin typeface="+mj-ea"/>
                <a:ea typeface="+mj-ea"/>
                <a:sym typeface="+mn-ea"/>
              </a:rPr>
              <a:t>-9</a:t>
            </a:r>
            <a:r>
              <a:rPr lang="zh-CN" altLang="en-US" sz="2800" b="1" dirty="0">
                <a:latin typeface="+mj-ea"/>
                <a:ea typeface="+mj-ea"/>
                <a:sym typeface="+mn-ea"/>
              </a:rPr>
              <a:t>月）</a:t>
            </a:r>
            <a:r>
              <a:rPr lang="en-US" altLang="zh-CN" sz="2800" b="1" dirty="0">
                <a:latin typeface="+mj-ea"/>
                <a:ea typeface="+mj-ea"/>
              </a:rPr>
              <a:t>-</a:t>
            </a:r>
            <a:r>
              <a:rPr lang="zh-CN" altLang="en-US" sz="2800" b="1" dirty="0">
                <a:latin typeface="+mj-ea"/>
                <a:ea typeface="+mj-ea"/>
              </a:rPr>
              <a:t>算法题</a:t>
            </a:r>
            <a:endParaRPr lang="zh-CN" altLang="en-US" sz="2800" b="1" dirty="0">
              <a:latin typeface="+mj-ea"/>
              <a:ea typeface="+mj-ea"/>
            </a:endParaRPr>
          </a:p>
        </p:txBody>
      </p:sp>
      <p:pic>
        <p:nvPicPr>
          <p:cNvPr id="2" name="图片 1"/>
          <p:cNvPicPr>
            <a:picLocks noChangeAspect="1"/>
          </p:cNvPicPr>
          <p:nvPr/>
        </p:nvPicPr>
        <p:blipFill>
          <a:blip r:embed="rId2"/>
          <a:stretch>
            <a:fillRect/>
          </a:stretch>
        </p:blipFill>
        <p:spPr>
          <a:xfrm>
            <a:off x="4273550" y="1366520"/>
            <a:ext cx="7918450" cy="5396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407670" y="1366520"/>
            <a:ext cx="3895090" cy="4408805"/>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dirty="0">
                <a:latin typeface="+mj-ea"/>
                <a:ea typeface="+mj-ea"/>
              </a:rPr>
              <a:t>剑指</a:t>
            </a:r>
            <a:r>
              <a:rPr lang="en-US" altLang="zh-CN" dirty="0">
                <a:latin typeface="+mj-ea"/>
                <a:ea typeface="+mj-ea"/>
              </a:rPr>
              <a:t>offer</a:t>
            </a:r>
            <a:r>
              <a:rPr lang="zh-CN" altLang="en-US" dirty="0">
                <a:latin typeface="+mj-ea"/>
                <a:ea typeface="+mj-ea"/>
              </a:rPr>
              <a:t>：刷两遍吧，按顺序刷，都刷，一个不落。</a:t>
            </a:r>
            <a:endParaRPr lang="zh-CN" altLang="en-US" dirty="0">
              <a:latin typeface="+mj-ea"/>
              <a:ea typeface="+mj-ea"/>
            </a:endParaRPr>
          </a:p>
          <a:p>
            <a:pPr marL="342900" indent="-342900" algn="just">
              <a:lnSpc>
                <a:spcPct val="120000"/>
              </a:lnSpc>
              <a:buAutoNum type="arabicPeriod"/>
            </a:pPr>
            <a:r>
              <a:rPr lang="en-US" altLang="zh-CN" dirty="0">
                <a:latin typeface="+mj-ea"/>
                <a:ea typeface="+mj-ea"/>
              </a:rPr>
              <a:t>Leetcode</a:t>
            </a:r>
            <a:r>
              <a:rPr lang="zh-CN" altLang="en-US" dirty="0">
                <a:latin typeface="+mj-ea"/>
                <a:ea typeface="+mj-ea"/>
              </a:rPr>
              <a:t>：刷</a:t>
            </a:r>
            <a:r>
              <a:rPr lang="en-US" altLang="zh-CN" dirty="0">
                <a:latin typeface="+mj-ea"/>
                <a:ea typeface="+mj-ea"/>
              </a:rPr>
              <a:t>300</a:t>
            </a:r>
            <a:r>
              <a:rPr lang="zh-CN" altLang="en-US" dirty="0">
                <a:latin typeface="+mj-ea"/>
                <a:ea typeface="+mj-ea"/>
              </a:rPr>
              <a:t>道左右吧，建议按照标签</a:t>
            </a:r>
            <a:r>
              <a:rPr lang="zh-CN" altLang="en-US" dirty="0">
                <a:solidFill>
                  <a:srgbClr val="FF0000"/>
                </a:solidFill>
                <a:latin typeface="+mj-ea"/>
                <a:ea typeface="+mj-ea"/>
              </a:rPr>
              <a:t>类别</a:t>
            </a:r>
            <a:r>
              <a:rPr lang="zh-CN" altLang="en-US" dirty="0">
                <a:latin typeface="+mj-ea"/>
                <a:ea typeface="+mj-ea"/>
              </a:rPr>
              <a:t>和</a:t>
            </a:r>
            <a:r>
              <a:rPr lang="zh-CN" altLang="en-US" dirty="0">
                <a:solidFill>
                  <a:srgbClr val="FF0000"/>
                </a:solidFill>
                <a:latin typeface="+mj-ea"/>
                <a:ea typeface="+mj-ea"/>
              </a:rPr>
              <a:t>题解</a:t>
            </a:r>
            <a:r>
              <a:rPr lang="zh-CN" altLang="en-US" dirty="0">
                <a:latin typeface="+mj-ea"/>
                <a:ea typeface="+mj-ea"/>
              </a:rPr>
              <a:t>数量倒序刷，我只刷简单、中等难度。</a:t>
            </a:r>
            <a:endParaRPr lang="zh-CN" altLang="en-US" dirty="0">
              <a:latin typeface="+mj-ea"/>
              <a:ea typeface="+mj-ea"/>
            </a:endParaRPr>
          </a:p>
          <a:p>
            <a:pPr marL="342900" indent="-342900" algn="just">
              <a:lnSpc>
                <a:spcPct val="120000"/>
              </a:lnSpc>
              <a:buAutoNum type="arabicPeriod"/>
            </a:pPr>
            <a:r>
              <a:rPr lang="zh-CN" altLang="en-US" dirty="0">
                <a:latin typeface="+mj-ea"/>
                <a:ea typeface="+mj-ea"/>
              </a:rPr>
              <a:t>算法题都是有</a:t>
            </a:r>
            <a:r>
              <a:rPr lang="zh-CN" altLang="en-US" dirty="0">
                <a:solidFill>
                  <a:srgbClr val="FF0000"/>
                </a:solidFill>
                <a:latin typeface="+mj-ea"/>
                <a:ea typeface="+mj-ea"/>
              </a:rPr>
              <a:t>套路</a:t>
            </a:r>
            <a:r>
              <a:rPr lang="zh-CN" altLang="en-US" dirty="0">
                <a:latin typeface="+mj-ea"/>
                <a:ea typeface="+mj-ea"/>
              </a:rPr>
              <a:t>的，把每个算法的框架掌握熟练。（递归回溯、动态规划）</a:t>
            </a:r>
            <a:endParaRPr lang="zh-CN" altLang="en-US" dirty="0">
              <a:latin typeface="+mj-ea"/>
              <a:ea typeface="+mj-ea"/>
            </a:endParaRPr>
          </a:p>
          <a:p>
            <a:pPr marL="342900" indent="-342900" algn="just">
              <a:lnSpc>
                <a:spcPct val="120000"/>
              </a:lnSpc>
              <a:buAutoNum type="arabicPeriod"/>
            </a:pPr>
            <a:r>
              <a:rPr lang="zh-CN" altLang="en-US" dirty="0">
                <a:latin typeface="+mj-ea"/>
                <a:ea typeface="+mj-ea"/>
                <a:sym typeface="+mn-ea"/>
              </a:rPr>
              <a:t>算法题确实算</a:t>
            </a:r>
            <a:r>
              <a:rPr lang="zh-CN" altLang="en-US" dirty="0">
                <a:latin typeface="+mj-ea"/>
                <a:ea typeface="+mj-ea"/>
                <a:sym typeface="+mn-ea"/>
              </a:rPr>
              <a:t>比较头疼的部分，有些实在想不出来的题，直接看答案背下来吧。</a:t>
            </a:r>
            <a:endParaRPr lang="zh-CN" altLang="en-US" dirty="0">
              <a:latin typeface="+mj-ea"/>
              <a:ea typeface="+mj-ea"/>
            </a:endParaRPr>
          </a:p>
          <a:p>
            <a:pPr marL="342900" indent="-342900" algn="just">
              <a:lnSpc>
                <a:spcPct val="120000"/>
              </a:lnSpc>
              <a:buAutoNum type="arabicPeriod"/>
            </a:pPr>
            <a:r>
              <a:rPr lang="zh-CN" altLang="en-US" dirty="0">
                <a:latin typeface="+mj-ea"/>
                <a:ea typeface="+mj-ea"/>
              </a:rPr>
              <a:t>面试时候手撕算法的时候，别紧张，紧张容易大脑一片空白。</a:t>
            </a:r>
            <a:endParaRPr lang="zh-CN" altLang="en-US" dirty="0">
              <a:latin typeface="+mj-ea"/>
              <a:ea typeface="+mj-ea"/>
            </a:endParaRPr>
          </a:p>
        </p:txBody>
      </p:sp>
      <p:sp>
        <p:nvSpPr>
          <p:cNvPr id="22" name="文本框 21"/>
          <p:cNvSpPr txBox="1"/>
          <p:nvPr/>
        </p:nvSpPr>
        <p:spPr>
          <a:xfrm>
            <a:off x="2348230" y="357505"/>
            <a:ext cx="4842510"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准备阶段</a:t>
            </a:r>
            <a:r>
              <a:rPr lang="zh-CN" altLang="en-US" sz="2800" b="1" dirty="0">
                <a:latin typeface="+mj-ea"/>
                <a:ea typeface="+mj-ea"/>
                <a:sym typeface="+mn-ea"/>
              </a:rPr>
              <a:t>（</a:t>
            </a:r>
            <a:r>
              <a:rPr lang="en-US" altLang="zh-CN" sz="2800" b="1" dirty="0">
                <a:latin typeface="+mj-ea"/>
                <a:ea typeface="+mj-ea"/>
                <a:sym typeface="+mn-ea"/>
              </a:rPr>
              <a:t>2</a:t>
            </a:r>
            <a:r>
              <a:rPr lang="zh-CN" altLang="en-US" sz="2800" b="1" dirty="0">
                <a:latin typeface="+mj-ea"/>
                <a:ea typeface="+mj-ea"/>
                <a:sym typeface="+mn-ea"/>
              </a:rPr>
              <a:t>月</a:t>
            </a:r>
            <a:r>
              <a:rPr lang="en-US" altLang="zh-CN" sz="2800" b="1" dirty="0">
                <a:latin typeface="+mj-ea"/>
                <a:ea typeface="+mj-ea"/>
                <a:sym typeface="+mn-ea"/>
              </a:rPr>
              <a:t>-9</a:t>
            </a:r>
            <a:r>
              <a:rPr lang="zh-CN" altLang="en-US" sz="2800" b="1" dirty="0">
                <a:latin typeface="+mj-ea"/>
                <a:ea typeface="+mj-ea"/>
                <a:sym typeface="+mn-ea"/>
              </a:rPr>
              <a:t>月）</a:t>
            </a:r>
            <a:r>
              <a:rPr lang="en-US" altLang="zh-CN" sz="2800" b="1" dirty="0">
                <a:latin typeface="+mj-ea"/>
                <a:ea typeface="+mj-ea"/>
              </a:rPr>
              <a:t>-</a:t>
            </a:r>
            <a:r>
              <a:rPr lang="zh-CN" altLang="en-US" sz="2800" b="1" dirty="0">
                <a:latin typeface="+mj-ea"/>
                <a:ea typeface="+mj-ea"/>
              </a:rPr>
              <a:t>算法题</a:t>
            </a:r>
            <a:endParaRPr lang="zh-CN" altLang="en-US" sz="2800" b="1" dirty="0">
              <a:latin typeface="+mj-ea"/>
              <a:ea typeface="+mj-ea"/>
            </a:endParaRPr>
          </a:p>
        </p:txBody>
      </p:sp>
      <p:pic>
        <p:nvPicPr>
          <p:cNvPr id="3" name="图片 2"/>
          <p:cNvPicPr>
            <a:picLocks noChangeAspect="1"/>
          </p:cNvPicPr>
          <p:nvPr/>
        </p:nvPicPr>
        <p:blipFill>
          <a:blip r:embed="rId2"/>
          <a:stretch>
            <a:fillRect/>
          </a:stretch>
        </p:blipFill>
        <p:spPr>
          <a:xfrm>
            <a:off x="4647565" y="869950"/>
            <a:ext cx="7544435" cy="598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2192655" y="879475"/>
            <a:ext cx="9695180" cy="607695"/>
          </a:xfrm>
          <a:prstGeom prst="rect">
            <a:avLst/>
          </a:prstGeom>
        </p:spPr>
        <p:txBody>
          <a:bodyPr wrap="square">
            <a:spAutoFit/>
            <a:scene3d>
              <a:camera prst="orthographicFront"/>
              <a:lightRig rig="threePt" dir="t"/>
            </a:scene3d>
            <a:sp3d contourW="12700"/>
          </a:bodyPr>
          <a:lstStyle/>
          <a:p>
            <a:pPr marL="342900" indent="-342900" algn="just">
              <a:lnSpc>
                <a:spcPct val="120000"/>
              </a:lnSpc>
              <a:buAutoNum type="arabicPeriod"/>
            </a:pPr>
            <a:r>
              <a:rPr lang="zh-CN" altLang="en-US" sz="1400" dirty="0">
                <a:latin typeface="+mj-ea"/>
                <a:ea typeface="+mj-ea"/>
              </a:rPr>
              <a:t>回顾做过的项目，选取一到两个和</a:t>
            </a:r>
            <a:r>
              <a:rPr lang="en-US" altLang="zh-CN" sz="1400" dirty="0">
                <a:latin typeface="+mj-ea"/>
                <a:ea typeface="+mj-ea"/>
              </a:rPr>
              <a:t>“</a:t>
            </a:r>
            <a:r>
              <a:rPr lang="zh-CN" altLang="en-US" sz="1400" dirty="0">
                <a:latin typeface="+mj-ea"/>
                <a:ea typeface="+mj-ea"/>
              </a:rPr>
              <a:t>岗位描述</a:t>
            </a:r>
            <a:r>
              <a:rPr lang="en-US" altLang="zh-CN" sz="1400" dirty="0">
                <a:latin typeface="+mj-ea"/>
                <a:ea typeface="+mj-ea"/>
              </a:rPr>
              <a:t>”</a:t>
            </a:r>
            <a:r>
              <a:rPr lang="zh-CN" altLang="en-US" sz="1400" dirty="0">
                <a:latin typeface="+mj-ea"/>
                <a:ea typeface="+mj-ea"/>
              </a:rPr>
              <a:t>匹配的项目复习一下。</a:t>
            </a:r>
            <a:endParaRPr lang="zh-CN" altLang="en-US" sz="1400" dirty="0">
              <a:latin typeface="+mj-ea"/>
              <a:ea typeface="+mj-ea"/>
            </a:endParaRPr>
          </a:p>
          <a:p>
            <a:pPr marL="342900" indent="-342900" algn="just">
              <a:lnSpc>
                <a:spcPct val="120000"/>
              </a:lnSpc>
              <a:buAutoNum type="arabicPeriod"/>
            </a:pPr>
            <a:r>
              <a:rPr lang="zh-CN" altLang="en-US" sz="1400" dirty="0">
                <a:latin typeface="+mj-ea"/>
                <a:ea typeface="+mj-ea"/>
              </a:rPr>
              <a:t>做到</a:t>
            </a:r>
            <a:r>
              <a:rPr lang="en-US" altLang="zh-CN" sz="1400" dirty="0">
                <a:latin typeface="+mj-ea"/>
                <a:ea typeface="+mj-ea"/>
              </a:rPr>
              <a:t>“</a:t>
            </a:r>
            <a:r>
              <a:rPr lang="zh-CN" altLang="en-US" sz="1400" dirty="0">
                <a:solidFill>
                  <a:srgbClr val="FF0000"/>
                </a:solidFill>
                <a:latin typeface="+mj-ea"/>
                <a:ea typeface="+mj-ea"/>
              </a:rPr>
              <a:t>三有</a:t>
            </a:r>
            <a:r>
              <a:rPr lang="en-US" altLang="zh-CN" sz="1400" dirty="0">
                <a:latin typeface="+mj-ea"/>
                <a:ea typeface="+mj-ea"/>
              </a:rPr>
              <a:t>”</a:t>
            </a:r>
            <a:r>
              <a:rPr lang="zh-CN" altLang="en-US" sz="1400" dirty="0">
                <a:latin typeface="+mj-ea"/>
                <a:ea typeface="+mj-ea"/>
              </a:rPr>
              <a:t>，有亮点（技术、业务）。有的可问（深挖某点）。有的可说（遇到了什么难点，扮演什么角色）。</a:t>
            </a:r>
            <a:endParaRPr lang="zh-CN" altLang="en-US" sz="1400" dirty="0">
              <a:latin typeface="+mj-ea"/>
              <a:ea typeface="+mj-ea"/>
            </a:endParaRPr>
          </a:p>
        </p:txBody>
      </p:sp>
      <p:sp>
        <p:nvSpPr>
          <p:cNvPr id="22" name="文本框 21"/>
          <p:cNvSpPr txBox="1"/>
          <p:nvPr/>
        </p:nvSpPr>
        <p:spPr>
          <a:xfrm>
            <a:off x="2348230" y="357505"/>
            <a:ext cx="4486910"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准备阶段</a:t>
            </a:r>
            <a:r>
              <a:rPr lang="zh-CN" altLang="en-US" sz="2800" b="1" dirty="0">
                <a:latin typeface="+mj-ea"/>
                <a:ea typeface="+mj-ea"/>
                <a:sym typeface="+mn-ea"/>
              </a:rPr>
              <a:t>（</a:t>
            </a:r>
            <a:r>
              <a:rPr lang="en-US" altLang="zh-CN" sz="2800" b="1" dirty="0">
                <a:latin typeface="+mj-ea"/>
                <a:ea typeface="+mj-ea"/>
                <a:sym typeface="+mn-ea"/>
              </a:rPr>
              <a:t>2</a:t>
            </a:r>
            <a:r>
              <a:rPr lang="zh-CN" altLang="en-US" sz="2800" b="1" dirty="0">
                <a:latin typeface="+mj-ea"/>
                <a:ea typeface="+mj-ea"/>
                <a:sym typeface="+mn-ea"/>
              </a:rPr>
              <a:t>月</a:t>
            </a:r>
            <a:r>
              <a:rPr lang="en-US" altLang="zh-CN" sz="2800" b="1" dirty="0">
                <a:latin typeface="+mj-ea"/>
                <a:ea typeface="+mj-ea"/>
                <a:sym typeface="+mn-ea"/>
              </a:rPr>
              <a:t>-9</a:t>
            </a:r>
            <a:r>
              <a:rPr lang="zh-CN" altLang="en-US" sz="2800" b="1" dirty="0">
                <a:latin typeface="+mj-ea"/>
                <a:ea typeface="+mj-ea"/>
                <a:sym typeface="+mn-ea"/>
              </a:rPr>
              <a:t>月）</a:t>
            </a:r>
            <a:r>
              <a:rPr lang="en-US" altLang="zh-CN" sz="2800" b="1" dirty="0">
                <a:latin typeface="+mj-ea"/>
                <a:ea typeface="+mj-ea"/>
              </a:rPr>
              <a:t>-</a:t>
            </a:r>
            <a:r>
              <a:rPr lang="zh-CN" altLang="en-US" sz="2800" b="1" dirty="0">
                <a:latin typeface="+mj-ea"/>
                <a:ea typeface="+mj-ea"/>
              </a:rPr>
              <a:t>项目</a:t>
            </a:r>
            <a:endParaRPr lang="zh-CN" altLang="en-US" sz="2800" b="1" dirty="0">
              <a:latin typeface="+mj-ea"/>
              <a:ea typeface="+mj-ea"/>
            </a:endParaRPr>
          </a:p>
        </p:txBody>
      </p:sp>
      <p:pic>
        <p:nvPicPr>
          <p:cNvPr id="24" name="图片 23"/>
          <p:cNvPicPr>
            <a:picLocks noChangeAspect="1"/>
          </p:cNvPicPr>
          <p:nvPr/>
        </p:nvPicPr>
        <p:blipFill>
          <a:blip r:embed="rId2"/>
          <a:stretch>
            <a:fillRect/>
          </a:stretch>
        </p:blipFill>
        <p:spPr>
          <a:xfrm>
            <a:off x="823595" y="1487170"/>
            <a:ext cx="10544175" cy="5254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93043" y="342900"/>
            <a:ext cx="1916757" cy="704850"/>
          </a:xfrm>
          <a:prstGeom prst="rect">
            <a:avLst/>
          </a:prstGeom>
        </p:spPr>
      </p:pic>
      <p:sp>
        <p:nvSpPr>
          <p:cNvPr id="11" name="矩形 10"/>
          <p:cNvSpPr/>
          <p:nvPr/>
        </p:nvSpPr>
        <p:spPr>
          <a:xfrm>
            <a:off x="939800" y="1219835"/>
            <a:ext cx="10028555" cy="440880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网上简历模板的网站，自动生成</a:t>
            </a:r>
            <a:r>
              <a:rPr lang="en-US" altLang="zh-CN" dirty="0">
                <a:latin typeface="+mj-ea"/>
                <a:ea typeface="+mj-ea"/>
              </a:rPr>
              <a:t>pdf</a:t>
            </a:r>
            <a:r>
              <a:rPr lang="zh-CN" altLang="en-US" dirty="0">
                <a:latin typeface="+mj-ea"/>
                <a:ea typeface="+mj-ea"/>
              </a:rPr>
              <a:t>格式。</a:t>
            </a:r>
            <a:endParaRPr lang="zh-CN" altLang="en-US" dirty="0">
              <a:latin typeface="+mj-ea"/>
              <a:ea typeface="+mj-ea"/>
            </a:endParaRPr>
          </a:p>
          <a:p>
            <a:pPr algn="just">
              <a:lnSpc>
                <a:spcPct val="120000"/>
              </a:lnSpc>
            </a:pPr>
            <a:r>
              <a:rPr lang="zh-CN" altLang="en-US" dirty="0">
                <a:latin typeface="+mj-ea"/>
                <a:ea typeface="+mj-ea"/>
              </a:rPr>
              <a:t>https://www.500d.me/</a:t>
            </a:r>
            <a:endParaRPr lang="zh-CN" altLang="en-US" dirty="0">
              <a:latin typeface="+mj-ea"/>
              <a:ea typeface="+mj-ea"/>
            </a:endParaRPr>
          </a:p>
          <a:p>
            <a:pPr algn="just">
              <a:lnSpc>
                <a:spcPct val="120000"/>
              </a:lnSpc>
            </a:pPr>
            <a:r>
              <a:rPr lang="zh-CN" altLang="en-US" dirty="0">
                <a:latin typeface="+mj-ea"/>
                <a:ea typeface="+mj-ea"/>
              </a:rPr>
              <a:t>https://www.wondercv.com/</a:t>
            </a:r>
            <a:endParaRPr lang="zh-CN" altLang="en-US" dirty="0">
              <a:latin typeface="+mj-ea"/>
              <a:ea typeface="+mj-ea"/>
            </a:endParaRPr>
          </a:p>
          <a:p>
            <a:pPr algn="just">
              <a:lnSpc>
                <a:spcPct val="120000"/>
              </a:lnSpc>
            </a:pPr>
            <a:r>
              <a:rPr lang="zh-CN" altLang="en-US" dirty="0">
                <a:latin typeface="+mj-ea"/>
                <a:ea typeface="+mj-ea"/>
              </a:rPr>
              <a:t>建议互联网一页、国企两页（多一个校园经历部分）。</a:t>
            </a:r>
            <a:endParaRPr lang="zh-CN" altLang="en-US" dirty="0">
              <a:latin typeface="+mj-ea"/>
              <a:ea typeface="+mj-ea"/>
            </a:endParaRPr>
          </a:p>
          <a:p>
            <a:pPr algn="just">
              <a:lnSpc>
                <a:spcPct val="120000"/>
              </a:lnSpc>
            </a:pPr>
            <a:r>
              <a:rPr lang="zh-CN" altLang="en-US" dirty="0">
                <a:latin typeface="+mj-ea"/>
                <a:ea typeface="+mj-ea"/>
              </a:rPr>
              <a:t>在官网上填写简历的时候，可以提前在</a:t>
            </a:r>
            <a:r>
              <a:rPr lang="en-US" altLang="zh-CN" dirty="0">
                <a:latin typeface="+mj-ea"/>
                <a:ea typeface="+mj-ea"/>
              </a:rPr>
              <a:t>word</a:t>
            </a:r>
            <a:r>
              <a:rPr lang="zh-CN" altLang="en-US" dirty="0">
                <a:latin typeface="+mj-ea"/>
                <a:ea typeface="+mj-ea"/>
              </a:rPr>
              <a:t>上写好自己的简历信息，到时候复制粘贴到官网上。</a:t>
            </a:r>
            <a:endParaRPr lang="zh-CN" altLang="en-US" dirty="0">
              <a:latin typeface="+mj-ea"/>
              <a:ea typeface="+mj-ea"/>
            </a:endParaRPr>
          </a:p>
          <a:p>
            <a:pPr algn="just">
              <a:lnSpc>
                <a:spcPct val="120000"/>
              </a:lnSpc>
            </a:pPr>
            <a:r>
              <a:rPr lang="zh-CN" altLang="en-US" dirty="0">
                <a:latin typeface="+mj-ea"/>
                <a:ea typeface="+mj-ea"/>
              </a:rPr>
              <a:t>导出的</a:t>
            </a:r>
            <a:r>
              <a:rPr lang="en-US" altLang="zh-CN" dirty="0">
                <a:latin typeface="+mj-ea"/>
                <a:ea typeface="+mj-ea"/>
              </a:rPr>
              <a:t>pdf</a:t>
            </a:r>
            <a:r>
              <a:rPr lang="zh-CN" altLang="en-US" dirty="0">
                <a:latin typeface="+mj-ea"/>
                <a:ea typeface="+mj-ea"/>
              </a:rPr>
              <a:t>简历作为官网的简历附件上传上去</a:t>
            </a:r>
            <a:r>
              <a:rPr lang="zh-CN" altLang="en-US" dirty="0">
                <a:latin typeface="+mj-ea"/>
                <a:ea typeface="+mj-ea"/>
              </a:rPr>
              <a:t>。</a:t>
            </a:r>
            <a:endParaRPr lang="zh-CN" altLang="en-US" dirty="0">
              <a:latin typeface="+mj-ea"/>
              <a:ea typeface="+mj-ea"/>
            </a:endParaRPr>
          </a:p>
          <a:p>
            <a:pPr algn="just">
              <a:lnSpc>
                <a:spcPct val="120000"/>
              </a:lnSpc>
            </a:pPr>
            <a:endParaRPr lang="zh-CN" altLang="en-US" dirty="0">
              <a:latin typeface="+mj-ea"/>
              <a:ea typeface="+mj-ea"/>
            </a:endParaRPr>
          </a:p>
          <a:p>
            <a:pPr algn="just">
              <a:lnSpc>
                <a:spcPct val="120000"/>
              </a:lnSpc>
            </a:pPr>
            <a:r>
              <a:rPr lang="zh-CN" altLang="en-US" dirty="0">
                <a:solidFill>
                  <a:srgbClr val="FF0000"/>
                </a:solidFill>
                <a:latin typeface="+mj-ea"/>
                <a:ea typeface="+mj-ea"/>
              </a:rPr>
              <a:t>五个</a:t>
            </a:r>
            <a:r>
              <a:rPr lang="zh-CN" altLang="en-US" dirty="0">
                <a:latin typeface="+mj-ea"/>
                <a:ea typeface="+mj-ea"/>
              </a:rPr>
              <a:t>部分：</a:t>
            </a:r>
            <a:endParaRPr lang="zh-CN" altLang="en-US" dirty="0">
              <a:latin typeface="+mj-ea"/>
              <a:ea typeface="+mj-ea"/>
            </a:endParaRPr>
          </a:p>
          <a:p>
            <a:pPr algn="just">
              <a:lnSpc>
                <a:spcPct val="120000"/>
              </a:lnSpc>
            </a:pPr>
            <a:r>
              <a:rPr lang="zh-CN" altLang="en-US" dirty="0">
                <a:latin typeface="+mj-ea"/>
                <a:ea typeface="+mj-ea"/>
              </a:rPr>
              <a:t>教育背景（成绩、获奖等</a:t>
            </a:r>
            <a:r>
              <a:rPr lang="zh-CN" altLang="en-US" dirty="0">
                <a:latin typeface="+mj-ea"/>
                <a:ea typeface="+mj-ea"/>
              </a:rPr>
              <a:t>）</a:t>
            </a:r>
            <a:endParaRPr lang="zh-CN" altLang="en-US" dirty="0">
              <a:latin typeface="+mj-ea"/>
              <a:ea typeface="+mj-ea"/>
            </a:endParaRPr>
          </a:p>
          <a:p>
            <a:pPr algn="just">
              <a:lnSpc>
                <a:spcPct val="120000"/>
              </a:lnSpc>
            </a:pPr>
            <a:r>
              <a:rPr lang="zh-CN" altLang="en-US" dirty="0">
                <a:latin typeface="+mj-ea"/>
                <a:ea typeface="+mj-ea"/>
              </a:rPr>
              <a:t>实习经历（可以分为简介、目标、成果、主要技术、主要负责）</a:t>
            </a:r>
            <a:endParaRPr lang="zh-CN" altLang="en-US" dirty="0">
              <a:latin typeface="+mj-ea"/>
              <a:ea typeface="+mj-ea"/>
            </a:endParaRPr>
          </a:p>
          <a:p>
            <a:pPr algn="just">
              <a:lnSpc>
                <a:spcPct val="120000"/>
              </a:lnSpc>
            </a:pPr>
            <a:r>
              <a:rPr lang="zh-CN" altLang="en-US" dirty="0">
                <a:latin typeface="+mj-ea"/>
                <a:ea typeface="+mj-ea"/>
              </a:rPr>
              <a:t>项目经历</a:t>
            </a:r>
            <a:r>
              <a:rPr lang="zh-CN" altLang="en-US" dirty="0">
                <a:latin typeface="+mj-ea"/>
                <a:ea typeface="+mj-ea"/>
                <a:sym typeface="+mn-ea"/>
              </a:rPr>
              <a:t>（我写的是</a:t>
            </a:r>
            <a:r>
              <a:rPr lang="zh-CN" altLang="en-US" dirty="0">
                <a:latin typeface="+mj-ea"/>
                <a:ea typeface="+mj-ea"/>
                <a:sym typeface="+mn-ea"/>
              </a:rPr>
              <a:t>实验室项目，</a:t>
            </a:r>
            <a:r>
              <a:rPr lang="zh-CN" altLang="en-US" dirty="0">
                <a:latin typeface="+mj-ea"/>
                <a:ea typeface="+mj-ea"/>
                <a:sym typeface="+mn-ea"/>
              </a:rPr>
              <a:t>可以分为简介、目标、成果、主要技术、主要负责）</a:t>
            </a:r>
            <a:endParaRPr lang="zh-CN" altLang="en-US" dirty="0">
              <a:latin typeface="+mj-ea"/>
              <a:ea typeface="+mj-ea"/>
            </a:endParaRPr>
          </a:p>
          <a:p>
            <a:pPr algn="just">
              <a:lnSpc>
                <a:spcPct val="120000"/>
              </a:lnSpc>
            </a:pPr>
            <a:r>
              <a:rPr lang="zh-CN" altLang="en-US" dirty="0">
                <a:latin typeface="+mj-ea"/>
                <a:ea typeface="+mj-ea"/>
              </a:rPr>
              <a:t>专业技能（写上自己掌握的计算机技能和四六级）</a:t>
            </a:r>
            <a:endParaRPr lang="zh-CN" altLang="en-US" dirty="0">
              <a:latin typeface="+mj-ea"/>
              <a:ea typeface="+mj-ea"/>
            </a:endParaRPr>
          </a:p>
          <a:p>
            <a:pPr algn="just">
              <a:lnSpc>
                <a:spcPct val="120000"/>
              </a:lnSpc>
            </a:pPr>
            <a:r>
              <a:rPr lang="zh-CN" altLang="en-US" dirty="0">
                <a:latin typeface="+mj-ea"/>
                <a:ea typeface="+mj-ea"/>
              </a:rPr>
              <a:t>自我评价（我写了两条，</a:t>
            </a:r>
            <a:r>
              <a:rPr lang="en-US" altLang="zh-CN" dirty="0">
                <a:latin typeface="+mj-ea"/>
                <a:ea typeface="+mj-ea"/>
              </a:rPr>
              <a:t>2~3</a:t>
            </a:r>
            <a:r>
              <a:rPr lang="zh-CN" altLang="en-US" dirty="0">
                <a:latin typeface="+mj-ea"/>
                <a:ea typeface="+mj-ea"/>
              </a:rPr>
              <a:t>条为宜）</a:t>
            </a:r>
            <a:endParaRPr lang="zh-CN" altLang="en-US" dirty="0">
              <a:latin typeface="+mj-ea"/>
              <a:ea typeface="+mj-ea"/>
            </a:endParaRPr>
          </a:p>
        </p:txBody>
      </p:sp>
      <p:sp>
        <p:nvSpPr>
          <p:cNvPr id="22" name="文本框 21"/>
          <p:cNvSpPr txBox="1"/>
          <p:nvPr/>
        </p:nvSpPr>
        <p:spPr>
          <a:xfrm>
            <a:off x="2348230" y="357505"/>
            <a:ext cx="4486910" cy="521970"/>
          </a:xfrm>
          <a:prstGeom prst="rect">
            <a:avLst/>
          </a:prstGeom>
          <a:noFill/>
        </p:spPr>
        <p:txBody>
          <a:bodyPr wrap="none" rtlCol="0">
            <a:spAutoFit/>
            <a:scene3d>
              <a:camera prst="orthographicFront"/>
              <a:lightRig rig="threePt" dir="t"/>
            </a:scene3d>
            <a:sp3d contourW="12700"/>
          </a:bodyPr>
          <a:p>
            <a:pPr algn="l"/>
            <a:r>
              <a:rPr lang="zh-CN" altLang="en-US" sz="2800" b="1" dirty="0">
                <a:latin typeface="+mj-ea"/>
                <a:ea typeface="+mj-ea"/>
              </a:rPr>
              <a:t>准备阶段</a:t>
            </a:r>
            <a:r>
              <a:rPr lang="zh-CN" altLang="en-US" sz="2800" b="1" dirty="0">
                <a:latin typeface="+mj-ea"/>
                <a:ea typeface="+mj-ea"/>
                <a:sym typeface="+mn-ea"/>
              </a:rPr>
              <a:t>（</a:t>
            </a:r>
            <a:r>
              <a:rPr lang="en-US" altLang="zh-CN" sz="2800" b="1" dirty="0">
                <a:latin typeface="+mj-ea"/>
                <a:ea typeface="+mj-ea"/>
                <a:sym typeface="+mn-ea"/>
              </a:rPr>
              <a:t>2</a:t>
            </a:r>
            <a:r>
              <a:rPr lang="zh-CN" altLang="en-US" sz="2800" b="1" dirty="0">
                <a:latin typeface="+mj-ea"/>
                <a:ea typeface="+mj-ea"/>
                <a:sym typeface="+mn-ea"/>
              </a:rPr>
              <a:t>月</a:t>
            </a:r>
            <a:r>
              <a:rPr lang="en-US" altLang="zh-CN" sz="2800" b="1" dirty="0">
                <a:latin typeface="+mj-ea"/>
                <a:ea typeface="+mj-ea"/>
                <a:sym typeface="+mn-ea"/>
              </a:rPr>
              <a:t>-9</a:t>
            </a:r>
            <a:r>
              <a:rPr lang="zh-CN" altLang="en-US" sz="2800" b="1" dirty="0">
                <a:latin typeface="+mj-ea"/>
                <a:ea typeface="+mj-ea"/>
                <a:sym typeface="+mn-ea"/>
              </a:rPr>
              <a:t>月）</a:t>
            </a:r>
            <a:r>
              <a:rPr lang="en-US" altLang="zh-CN" sz="2800" b="1" dirty="0">
                <a:latin typeface="+mj-ea"/>
                <a:ea typeface="+mj-ea"/>
              </a:rPr>
              <a:t>-</a:t>
            </a:r>
            <a:r>
              <a:rPr lang="zh-CN" altLang="en-US" sz="2800" b="1" dirty="0">
                <a:latin typeface="+mj-ea"/>
                <a:ea typeface="+mj-ea"/>
              </a:rPr>
              <a:t>简历</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2146</Words>
  <Application>WPS 演示</Application>
  <PresentationFormat>自定义</PresentationFormat>
  <Paragraphs>164</Paragraphs>
  <Slides>17</Slides>
  <Notes>25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微软雅黑</vt:lpstr>
      <vt:lpstr>方正正黑简体</vt:lpstr>
      <vt:lpstr>黑体</vt:lpstr>
      <vt:lpstr>等线</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www.1ppt.com</dc:description>
  <cp:lastModifiedBy>72995</cp:lastModifiedBy>
  <cp:revision>95</cp:revision>
  <dcterms:created xsi:type="dcterms:W3CDTF">2017-07-15T03:45:00Z</dcterms:created>
  <dcterms:modified xsi:type="dcterms:W3CDTF">2020-12-02T09:23:13Z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