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ink/ink1.xml" ContentType="application/inkml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486" r:id="rId5"/>
    <p:sldId id="304" r:id="rId6"/>
    <p:sldId id="258" r:id="rId7"/>
    <p:sldId id="259" r:id="rId8"/>
    <p:sldId id="482" r:id="rId9"/>
    <p:sldId id="484" r:id="rId10"/>
    <p:sldId id="483" r:id="rId11"/>
    <p:sldId id="511" r:id="rId12"/>
    <p:sldId id="485" r:id="rId13"/>
    <p:sldId id="497" r:id="rId14"/>
    <p:sldId id="498" r:id="rId15"/>
    <p:sldId id="499" r:id="rId16"/>
    <p:sldId id="500" r:id="rId17"/>
    <p:sldId id="501" r:id="rId18"/>
    <p:sldId id="502" r:id="rId19"/>
    <p:sldId id="503" r:id="rId20"/>
    <p:sldId id="504" r:id="rId21"/>
    <p:sldId id="505" r:id="rId22"/>
    <p:sldId id="506" r:id="rId23"/>
    <p:sldId id="510" r:id="rId24"/>
    <p:sldId id="507" r:id="rId25"/>
    <p:sldId id="305" r:id="rId26"/>
    <p:sldId id="508" r:id="rId27"/>
    <p:sldId id="509" r:id="rId28"/>
    <p:sldId id="306" r:id="rId29"/>
    <p:sldId id="512" r:id="rId30"/>
    <p:sldId id="513" r:id="rId31"/>
    <p:sldId id="514" r:id="rId32"/>
    <p:sldId id="515" r:id="rId33"/>
    <p:sldId id="516" r:id="rId34"/>
    <p:sldId id="517" r:id="rId35"/>
    <p:sldId id="518" r:id="rId36"/>
    <p:sldId id="519" r:id="rId37"/>
    <p:sldId id="520" r:id="rId38"/>
    <p:sldId id="285" r:id="rId3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66"/>
    <a:srgbClr val="1F6BB7"/>
    <a:srgbClr val="173376"/>
    <a:srgbClr val="E4E4E4"/>
    <a:srgbClr val="134098"/>
    <a:srgbClr val="003064"/>
    <a:srgbClr val="0058B0"/>
    <a:srgbClr val="52B0C5"/>
    <a:srgbClr val="005178"/>
    <a:srgbClr val="94C5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00" autoAdjust="0"/>
    <p:restoredTop sz="94672" autoAdjust="0"/>
  </p:normalViewPr>
  <p:slideViewPr>
    <p:cSldViewPr snapToGrid="0">
      <p:cViewPr varScale="1">
        <p:scale>
          <a:sx n="87" d="100"/>
          <a:sy n="87" d="100"/>
        </p:scale>
        <p:origin x="396" y="84"/>
      </p:cViewPr>
      <p:guideLst>
        <p:guide orient="horz" pos="1959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36" d="100"/>
        <a:sy n="3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2" Type="http://schemas.openxmlformats.org/officeDocument/2006/relationships/tableStyles" Target="tableStyles.xml"/><Relationship Id="rId41" Type="http://schemas.openxmlformats.org/officeDocument/2006/relationships/viewProps" Target="viewProps.xml"/><Relationship Id="rId40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18-03-14T19:44:2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917 121,'1'1,"0"-1,1 1,1 0,-1-1,0 1,0 0,-1-1,0 1,1-1,-1 0,0 1,0-1,0 0,0 0,0 0,0 0,0 0,0 0,0 0,0 0,0 0,0 0,0 0,2 1,-1-1,0 1,0 0,-1-1,0 0,0 0,0 0,0 0,1 0,0 0,0 0,-1 0,0 0,1 0,1 0,0-1,-1 0,0 1,0-1,0 0,-1 1,1 0,-1 0,0 0,0 0,0 0,-1-1,1 1,-1-1,2 1,0 0,-1-1,0 1,0 0,0 0,0 0,0 0,1 0,0 0,0 0,-1 0,0 0,0 0,0 0,0 0,0 0,0 0,0 0,1 0,1 0,-1 0,1-1,-2 1,0 0,0 0,0 0,0 0,0 0,0 0,0 0,0 0,1 0,-1 0,1 0,-2 1,1-1,0 0,1 0,1 0,-1 0,-1 0,1 0,-1 0,0 0,0 0,0 0,-1 1,1-1,0 0,1 0,0 0,0 1,0-1,1 0,-1 0,-1 0,0 0,0 0,1 0,-1 0,1-1,-1 1,0 0,0 0,0 0,2-1,0 1,0 0,0-1,-2 1,0 0,0 0,0-1,0 0,0 1,-1-1,1 1,1-1,0 0,-1 0,1 0,-1 0,0 1,-1-1,1 1,0-1,0 1,0 0,0 0,0 0,-1-1,1 1,0 0,-1-1,1 0,0 0,-1 0,0 0,0 0,-1 1,1-1,-1 1,0 0,0 0,0 0,0-1,0 1,0 0,0 0,-1 0,0 0,0 0,1 0,0 0,0 0,0 0,0 0,0 0,0 0,0 0,0 0,0 0,0 0,0 0,0 0,0 0,0 0,-1 0,1 0,-1 0,0 0,1 0,0 0,0 0,-1 0,-1 0,0 0,2 0,0 0,0 0,0 0,0 0,0 0,-1 1,-1 0,1 0,0-1,0 0,0 1,0-1,1 0,0 0,0 0,0 0,0 0,0 0,-2 0,0 0,0 0,2 0,0 0,0 0,0 0,0 0,0 0,0 0,0 0,1-1,-1 1,-1 0,1 0,0 0,-1-1,0 1,-1 0,1-1,0 1,0 0,1 0,0-1,0 1,0 0,1-1,-1 1,0 0,0 0,-1 0,-1 0,1 0,0 0,-1 0,1 0,-1 0,2 0,0 0,0 0,-1 0,1 0,0 0,-1 0,1 0,0 0,-1 0,-1 0,1 0,1 0,-1 0,1 0,0 0,0 0,0 0,-1 0,0 0,0 0,0 0,-1 0,0 0,1 0,0 0,1 0,0 0,0-1,0 1,0 0,0 0,0-1,0 1,0 0,1-1,-1 1,0 0,-1-1,1 1,0 0,0 0,0 0,0 0,0 0,0 0,0 0,0 0,0 0,0 0,0 0,0 0,0 0,0 0,1 1,0 0,-1-1,1 1,-1 0,1 0,0 0,0 0,-1 0,1 0,0 0,-1-1,1 1,0 0,0 0,0 0,0 0,0 0,1-1,-1 1,1-1,-1 1,1 0,0 0,0-1,0 0,-1 1,1-1,0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65DBC6-38D0-498A-8F0B-8BC9AF8263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4DF715-C661-4A4B-BB5A-CE67FF75319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DF715-C661-4A4B-BB5A-CE67FF75319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DF715-C661-4A4B-BB5A-CE67FF753190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DF715-C661-4A4B-BB5A-CE67FF75319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DF715-C661-4A4B-BB5A-CE67FF753190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DF715-C661-4A4B-BB5A-CE67FF753190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DF715-C661-4A4B-BB5A-CE67FF753190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DF715-C661-4A4B-BB5A-CE67FF753190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DF715-C661-4A4B-BB5A-CE67FF75319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DF715-C661-4A4B-BB5A-CE67FF75319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DF715-C661-4A4B-BB5A-CE67FF75319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DF715-C661-4A4B-BB5A-CE67FF753190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D831D-0604-41F7-A337-F1AC1257C2F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4AC72-BA51-437E-8D85-A7DD916C43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D831D-0604-41F7-A337-F1AC1257C2F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4AC72-BA51-437E-8D85-A7DD916C43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D831D-0604-41F7-A337-F1AC1257C2F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4AC72-BA51-437E-8D85-A7DD916C43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D831D-0604-41F7-A337-F1AC1257C2F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4AC72-BA51-437E-8D85-A7DD916C43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D831D-0604-41F7-A337-F1AC1257C2F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4AC72-BA51-437E-8D85-A7DD916C43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D831D-0604-41F7-A337-F1AC1257C2F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4AC72-BA51-437E-8D85-A7DD916C43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D831D-0604-41F7-A337-F1AC1257C2F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4AC72-BA51-437E-8D85-A7DD916C43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D831D-0604-41F7-A337-F1AC1257C2F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4AC72-BA51-437E-8D85-A7DD916C43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D831D-0604-41F7-A337-F1AC1257C2FF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4AC72-BA51-437E-8D85-A7DD916C43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D831D-0604-41F7-A337-F1AC1257C2F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4AC72-BA51-437E-8D85-A7DD916C43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D831D-0604-41F7-A337-F1AC1257C2F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4AC72-BA51-437E-8D85-A7DD916C43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hf hd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2D831D-0604-41F7-A337-F1AC1257C2F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E4AC72-BA51-437E-8D85-A7DD916C431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customXml" Target="../ink/ink1.xml"/><Relationship Id="rId1" Type="http://schemas.openxmlformats.org/officeDocument/2006/relationships/image" Target="../media/image3.jpe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9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jpeg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jpeg"/><Relationship Id="rId1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jpe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jpeg"/><Relationship Id="rId1" Type="http://schemas.openxmlformats.org/officeDocument/2006/relationships/image" Target="../media/image18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jpeg"/><Relationship Id="rId1" Type="http://schemas.openxmlformats.org/officeDocument/2006/relationships/image" Target="../media/image20.jpeg"/></Relationships>
</file>

<file path=ppt/slides/_rels/slide2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5.jpeg"/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image" Target="../media/image22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1065465" y="2825619"/>
            <a:ext cx="10045831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b="1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求职分享</a:t>
            </a:r>
            <a:endParaRPr lang="zh-CN" altLang="en-US" sz="7200" b="1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0" y="4862946"/>
            <a:ext cx="12192000" cy="1995054"/>
          </a:xfrm>
          <a:prstGeom prst="rect">
            <a:avLst/>
          </a:prstGeom>
          <a:pattFill prst="sphere">
            <a:fgClr>
              <a:schemeClr val="accent1">
                <a:lumMod val="50000"/>
              </a:schemeClr>
            </a:fgClr>
            <a:bgClr>
              <a:schemeClr val="accent1"/>
            </a:bgClr>
          </a:patt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algn="ctr"/>
            <a:endParaRPr lang="zh-CN" altLang="en-US"/>
          </a:p>
        </p:txBody>
      </p:sp>
      <p:sp>
        <p:nvSpPr>
          <p:cNvPr id="22" name="圆角矩形 21"/>
          <p:cNvSpPr/>
          <p:nvPr/>
        </p:nvSpPr>
        <p:spPr>
          <a:xfrm>
            <a:off x="3849913" y="5543429"/>
            <a:ext cx="4492174" cy="369332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068570" y="5543429"/>
            <a:ext cx="20548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分享人：王鑫茂    </a:t>
            </a:r>
            <a:endParaRPr lang="zh-CN" altLang="en-US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0" y="4507050"/>
            <a:ext cx="12192000" cy="35589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algn="ctr"/>
            <a:endParaRPr lang="zh-CN" altLang="en-US"/>
          </a:p>
        </p:txBody>
      </p:sp>
      <p:pic>
        <p:nvPicPr>
          <p:cNvPr id="2" name="图片 1" descr="logo"/>
          <p:cNvPicPr>
            <a:picLocks noChangeAspect="1"/>
          </p:cNvPicPr>
          <p:nvPr/>
        </p:nvPicPr>
        <p:blipFill>
          <a:blip r:embed="rId1"/>
          <a:srcRect t="1503" r="641" b="835"/>
          <a:stretch>
            <a:fillRect/>
          </a:stretch>
        </p:blipFill>
        <p:spPr>
          <a:xfrm>
            <a:off x="4957445" y="160020"/>
            <a:ext cx="2262505" cy="2228215"/>
          </a:xfrm>
          <a:prstGeom prst="ellipse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r>
              <a:rPr lang="zh-CN" altLang="en-US" sz="2800" b="1" smtClean="0">
                <a:latin typeface="黑体" panose="02010609060101010101" charset="-122"/>
                <a:ea typeface="黑体" panose="02010609060101010101" charset="-122"/>
              </a:rPr>
              <a:t>第</a:t>
            </a:r>
            <a:fld id="{4FE4AC72-BA51-437E-8D85-A7DD916C4313}" type="slidenum">
              <a:rPr lang="zh-CN" altLang="en-US" sz="2800" b="1" smtClean="0">
                <a:latin typeface="黑体" panose="02010609060101010101" charset="-122"/>
                <a:ea typeface="黑体" panose="02010609060101010101" charset="-122"/>
              </a:rPr>
            </a:fld>
            <a:r>
              <a:rPr lang="zh-CN" altLang="en-US" sz="2800" b="1" smtClean="0">
                <a:latin typeface="黑体" panose="02010609060101010101" charset="-122"/>
                <a:ea typeface="黑体" panose="02010609060101010101" charset="-122"/>
              </a:rPr>
              <a:t>页</a:t>
            </a:r>
            <a:endParaRPr lang="zh-CN" altLang="en-US" sz="2800" b="1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47165" y="2484755"/>
            <a:ext cx="10515600" cy="2397125"/>
          </a:xfrm>
        </p:spPr>
        <p:txBody>
          <a:bodyPr>
            <a:normAutofit lnSpcReduction="10000"/>
          </a:bodyPr>
          <a:p>
            <a:pPr marL="0" indent="0">
              <a:buNone/>
            </a:pPr>
            <a:r>
              <a:rPr lang="zh-CN" altLang="en-US" sz="8000"/>
              <a:t>开阔自己的眼界！</a:t>
            </a:r>
            <a:endParaRPr lang="zh-CN" altLang="en-US" sz="8000"/>
          </a:p>
          <a:p>
            <a:pPr marL="0" indent="0">
              <a:buNone/>
            </a:pPr>
            <a:r>
              <a:rPr lang="zh-CN" altLang="en-US" sz="8000"/>
              <a:t>选择适合自己的工作！</a:t>
            </a:r>
            <a:endParaRPr lang="zh-CN" altLang="en-US" sz="800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FE4AC72-BA51-437E-8D85-A7DD916C4313}" type="slidenum">
              <a:rPr lang="zh-CN" altLang="en-US" smtClean="0"/>
            </a:fld>
            <a:endParaRPr lang="zh-CN" altLang="en-US"/>
          </a:p>
        </p:txBody>
      </p:sp>
      <p:sp>
        <p:nvSpPr>
          <p:cNvPr id="82" name="矩形 81"/>
          <p:cNvSpPr/>
          <p:nvPr/>
        </p:nvSpPr>
        <p:spPr bwMode="auto">
          <a:xfrm>
            <a:off x="1" y="307505"/>
            <a:ext cx="216000" cy="43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pPr algn="ctr"/>
            <a:endParaRPr lang="zh-CN" altLang="en-US"/>
          </a:p>
        </p:txBody>
      </p:sp>
      <p:sp>
        <p:nvSpPr>
          <p:cNvPr id="85" name="矩形 84"/>
          <p:cNvSpPr/>
          <p:nvPr/>
        </p:nvSpPr>
        <p:spPr bwMode="auto">
          <a:xfrm>
            <a:off x="220646" y="307505"/>
            <a:ext cx="216000" cy="43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pPr algn="ctr"/>
            <a:endParaRPr lang="zh-CN" altLang="en-US"/>
          </a:p>
        </p:txBody>
      </p:sp>
      <p:sp>
        <p:nvSpPr>
          <p:cNvPr id="8" name="矩形 3"/>
          <p:cNvSpPr>
            <a:spLocks noChangeArrowheads="1"/>
          </p:cNvSpPr>
          <p:nvPr/>
        </p:nvSpPr>
        <p:spPr bwMode="auto">
          <a:xfrm>
            <a:off x="467360" y="261620"/>
            <a:ext cx="3154680" cy="521970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zh-CN" altLang="en-US" sz="2800" b="1" kern="1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Impact" panose="020B0806030902050204" pitchFamily="34" charset="0"/>
              </a:rPr>
              <a:t>个人择业观</a:t>
            </a:r>
            <a:endParaRPr lang="zh-CN" altLang="en-US" sz="2800" b="1" kern="1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 bwMode="auto">
          <a:xfrm>
            <a:off x="0" y="3429000"/>
            <a:ext cx="12192000" cy="3429000"/>
          </a:xfrm>
          <a:prstGeom prst="rect">
            <a:avLst/>
          </a:prstGeom>
          <a:pattFill prst="sphere">
            <a:fgClr>
              <a:schemeClr val="accent1">
                <a:lumMod val="50000"/>
              </a:schemeClr>
            </a:fgClr>
            <a:bgClr>
              <a:schemeClr val="accent1"/>
            </a:bgClr>
          </a:patt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 bwMode="auto">
          <a:xfrm>
            <a:off x="0" y="3073104"/>
            <a:ext cx="12192000" cy="35589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algn="ctr"/>
            <a:endParaRPr lang="zh-CN" altLang="en-US"/>
          </a:p>
        </p:txBody>
      </p:sp>
      <p:sp>
        <p:nvSpPr>
          <p:cNvPr id="14" name="Freeform 5"/>
          <p:cNvSpPr/>
          <p:nvPr/>
        </p:nvSpPr>
        <p:spPr bwMode="auto">
          <a:xfrm>
            <a:off x="4783124" y="736606"/>
            <a:ext cx="2625752" cy="2981332"/>
          </a:xfrm>
          <a:custGeom>
            <a:avLst/>
            <a:gdLst>
              <a:gd name="T0" fmla="*/ 6935 w 12812"/>
              <a:gd name="T1" fmla="*/ 195 h 14572"/>
              <a:gd name="T2" fmla="*/ 9609 w 12812"/>
              <a:gd name="T3" fmla="*/ 1739 h 14572"/>
              <a:gd name="T4" fmla="*/ 12283 w 12812"/>
              <a:gd name="T5" fmla="*/ 3282 h 14572"/>
              <a:gd name="T6" fmla="*/ 12812 w 12812"/>
              <a:gd name="T7" fmla="*/ 4199 h 14572"/>
              <a:gd name="T8" fmla="*/ 12812 w 12812"/>
              <a:gd name="T9" fmla="*/ 7286 h 14572"/>
              <a:gd name="T10" fmla="*/ 12812 w 12812"/>
              <a:gd name="T11" fmla="*/ 10374 h 14572"/>
              <a:gd name="T12" fmla="*/ 12283 w 12812"/>
              <a:gd name="T13" fmla="*/ 11290 h 14572"/>
              <a:gd name="T14" fmla="*/ 9609 w 12812"/>
              <a:gd name="T15" fmla="*/ 12834 h 14572"/>
              <a:gd name="T16" fmla="*/ 6935 w 12812"/>
              <a:gd name="T17" fmla="*/ 14378 h 14572"/>
              <a:gd name="T18" fmla="*/ 5877 w 12812"/>
              <a:gd name="T19" fmla="*/ 14378 h 14572"/>
              <a:gd name="T20" fmla="*/ 3203 w 12812"/>
              <a:gd name="T21" fmla="*/ 12834 h 14572"/>
              <a:gd name="T22" fmla="*/ 529 w 12812"/>
              <a:gd name="T23" fmla="*/ 11290 h 14572"/>
              <a:gd name="T24" fmla="*/ 0 w 12812"/>
              <a:gd name="T25" fmla="*/ 10374 h 14572"/>
              <a:gd name="T26" fmla="*/ 0 w 12812"/>
              <a:gd name="T27" fmla="*/ 7286 h 14572"/>
              <a:gd name="T28" fmla="*/ 0 w 12812"/>
              <a:gd name="T29" fmla="*/ 4199 h 14572"/>
              <a:gd name="T30" fmla="*/ 529 w 12812"/>
              <a:gd name="T31" fmla="*/ 3282 h 14572"/>
              <a:gd name="T32" fmla="*/ 3203 w 12812"/>
              <a:gd name="T33" fmla="*/ 1739 h 14572"/>
              <a:gd name="T34" fmla="*/ 5877 w 12812"/>
              <a:gd name="T35" fmla="*/ 195 h 14572"/>
              <a:gd name="T36" fmla="*/ 6935 w 12812"/>
              <a:gd name="T37" fmla="*/ 195 h 145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2812" h="14572">
                <a:moveTo>
                  <a:pt x="6935" y="195"/>
                </a:moveTo>
                <a:lnTo>
                  <a:pt x="9609" y="1739"/>
                </a:lnTo>
                <a:lnTo>
                  <a:pt x="12283" y="3282"/>
                </a:lnTo>
                <a:cubicBezTo>
                  <a:pt x="12620" y="3477"/>
                  <a:pt x="12812" y="3810"/>
                  <a:pt x="12812" y="4199"/>
                </a:cubicBezTo>
                <a:lnTo>
                  <a:pt x="12812" y="7286"/>
                </a:lnTo>
                <a:lnTo>
                  <a:pt x="12812" y="10374"/>
                </a:lnTo>
                <a:cubicBezTo>
                  <a:pt x="12812" y="10763"/>
                  <a:pt x="12620" y="11096"/>
                  <a:pt x="12283" y="11290"/>
                </a:cubicBezTo>
                <a:lnTo>
                  <a:pt x="9609" y="12834"/>
                </a:lnTo>
                <a:lnTo>
                  <a:pt x="6935" y="14378"/>
                </a:lnTo>
                <a:cubicBezTo>
                  <a:pt x="6599" y="14572"/>
                  <a:pt x="6213" y="14572"/>
                  <a:pt x="5877" y="14378"/>
                </a:cubicBezTo>
                <a:lnTo>
                  <a:pt x="3203" y="12834"/>
                </a:lnTo>
                <a:lnTo>
                  <a:pt x="529" y="11290"/>
                </a:lnTo>
                <a:cubicBezTo>
                  <a:pt x="193" y="11096"/>
                  <a:pt x="0" y="10763"/>
                  <a:pt x="0" y="10374"/>
                </a:cubicBezTo>
                <a:lnTo>
                  <a:pt x="0" y="7286"/>
                </a:lnTo>
                <a:lnTo>
                  <a:pt x="0" y="4199"/>
                </a:lnTo>
                <a:cubicBezTo>
                  <a:pt x="0" y="3810"/>
                  <a:pt x="193" y="3477"/>
                  <a:pt x="529" y="3282"/>
                </a:cubicBezTo>
                <a:lnTo>
                  <a:pt x="3203" y="1739"/>
                </a:lnTo>
                <a:lnTo>
                  <a:pt x="5877" y="195"/>
                </a:lnTo>
                <a:cubicBezTo>
                  <a:pt x="6213" y="0"/>
                  <a:pt x="6599" y="0"/>
                  <a:pt x="6935" y="195"/>
                </a:cubicBezTo>
                <a:close/>
              </a:path>
            </a:pathLst>
          </a:custGeom>
          <a:solidFill>
            <a:schemeClr val="accent1"/>
          </a:solidFill>
          <a:ln w="76200">
            <a:solidFill>
              <a:schemeClr val="accent2"/>
            </a:solidFill>
          </a:ln>
          <a:effectLst>
            <a:outerShdw blurRad="381000" dist="254000" dir="2700000" algn="tl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15" name="文本框 12"/>
          <p:cNvSpPr txBox="1">
            <a:spLocks noChangeArrowheads="1"/>
          </p:cNvSpPr>
          <p:nvPr/>
        </p:nvSpPr>
        <p:spPr bwMode="auto">
          <a:xfrm>
            <a:off x="247650" y="4100830"/>
            <a:ext cx="11697335" cy="1014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6000" b="1">
                <a:solidFill>
                  <a:srgbClr val="093B5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 sz="1300"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/>
            <a:r>
              <a:rPr lang="zh-CN" altLang="en-US" dirty="0">
                <a:solidFill>
                  <a:schemeClr val="bg1"/>
                </a:solidFill>
              </a:rPr>
              <a:t>互联网软开的一些经验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6" name="文本框 12"/>
          <p:cNvSpPr txBox="1">
            <a:spLocks noChangeArrowheads="1"/>
          </p:cNvSpPr>
          <p:nvPr/>
        </p:nvSpPr>
        <p:spPr bwMode="auto">
          <a:xfrm>
            <a:off x="5424469" y="759719"/>
            <a:ext cx="1343062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/>
            <a:r>
              <a:rPr lang="en-US" altLang="zh-CN" sz="16000" b="1" dirty="0" smtClean="0">
                <a:solidFill>
                  <a:schemeClr val="accent2"/>
                </a:solidFill>
                <a:latin typeface="AgencyFB" panose="02000806040000020003" pitchFamily="2" charset="0"/>
                <a:ea typeface="微软雅黑" panose="020B0503020204020204" pitchFamily="34" charset="-122"/>
              </a:rPr>
              <a:t>2</a:t>
            </a:r>
            <a:endParaRPr lang="zh-CN" altLang="en-US" sz="16000" b="1" dirty="0">
              <a:solidFill>
                <a:schemeClr val="accent2"/>
              </a:solidFill>
              <a:latin typeface="AgencyFB" panose="02000806040000020003" pitchFamily="2" charset="0"/>
              <a:ea typeface="微软雅黑" panose="020B0503020204020204" pitchFamily="34" charset="-122"/>
            </a:endParaRPr>
          </a:p>
        </p:txBody>
      </p:sp>
      <p:sp>
        <p:nvSpPr>
          <p:cNvPr id="16" name="文本框 14"/>
          <p:cNvSpPr txBox="1">
            <a:spLocks noChangeArrowheads="1"/>
          </p:cNvSpPr>
          <p:nvPr/>
        </p:nvSpPr>
        <p:spPr bwMode="auto">
          <a:xfrm>
            <a:off x="5176768" y="2958496"/>
            <a:ext cx="183846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/>
            <a:r>
              <a:rPr lang="en-US" altLang="zh-CN" sz="18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</a:t>
            </a:r>
            <a:r>
              <a:rPr lang="en-US" altLang="zh-CN" sz="18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TWO</a:t>
            </a:r>
            <a:endParaRPr lang="zh-CN" altLang="en-US" sz="18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1" dur="250" fill="hold"/>
                                        <p:tgtEl>
                                          <p:spTgt spid="14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6" presetClass="emph" presetSubtype="0" decel="10000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3" dur="250" fill="hold"/>
                                        <p:tgtEl>
                                          <p:spTgt spid="14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mph" presetSubtype="0" decel="10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20" dur="250" fill="hold"/>
                                        <p:tgtEl>
                                          <p:spTgt spid="2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6" presetClass="emph" presetSubtype="0" decel="100000" fill="hold" grpId="2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22" dur="250" fill="hold"/>
                                        <p:tgtEl>
                                          <p:spTgt spid="26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" presetClass="emph" presetSubtype="0" decel="10000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29" dur="25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30" presetID="6" presetClass="emph" presetSubtype="0" decel="10000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31" dur="250" fill="hold"/>
                                        <p:tgtEl>
                                          <p:spTgt spid="16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7037E-7 L -0.37396 3.7037E-7 " pathEditMode="relative" rAng="0" ptsTypes="AA">
                                      <p:cBhvr>
                                        <p:cTn id="39" dur="1000" spd="-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698" y="0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07407E-6 L 0.34896 -4.07407E-6 " pathEditMode="relative" rAng="0" ptsTypes="AA">
                                      <p:cBhvr>
                                        <p:cTn id="46" dur="1000" spd="-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44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6" presetClass="emph" presetSubtype="0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54" dur="250" fill="hold"/>
                                        <p:tgtEl>
                                          <p:spTgt spid="15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55" presetID="6" presetClass="emph" presetSubtype="0" decel="10000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56" dur="250" fill="hold"/>
                                        <p:tgtEl>
                                          <p:spTgt spid="15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9" grpId="1" bldLvl="0" animBg="1"/>
      <p:bldP spid="10" grpId="0" bldLvl="0" animBg="1"/>
      <p:bldP spid="10" grpId="1" bldLvl="0" animBg="1"/>
      <p:bldP spid="14" grpId="0" bldLvl="0" animBg="1"/>
      <p:bldP spid="14" grpId="1" bldLvl="0" animBg="1"/>
      <p:bldP spid="14" grpId="2" bldLvl="0" animBg="1"/>
      <p:bldP spid="15" grpId="0"/>
      <p:bldP spid="15" grpId="1"/>
      <p:bldP spid="15" grpId="2"/>
      <p:bldP spid="26" grpId="0"/>
      <p:bldP spid="26" grpId="1"/>
      <p:bldP spid="26" grpId="2"/>
      <p:bldP spid="16" grpId="0"/>
      <p:bldP spid="16" grpId="1"/>
      <p:bldP spid="16" grpId="2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FE4AC72-BA51-437E-8D85-A7DD916C4313}" type="slidenum">
              <a:rPr lang="zh-CN" altLang="en-US" smtClean="0"/>
            </a:fld>
            <a:endParaRPr lang="zh-CN" altLang="en-US"/>
          </a:p>
        </p:txBody>
      </p:sp>
      <p:sp>
        <p:nvSpPr>
          <p:cNvPr id="82" name="矩形 81"/>
          <p:cNvSpPr/>
          <p:nvPr/>
        </p:nvSpPr>
        <p:spPr bwMode="auto">
          <a:xfrm>
            <a:off x="1" y="307505"/>
            <a:ext cx="216000" cy="43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pPr algn="ctr"/>
            <a:endParaRPr lang="zh-CN" altLang="en-US"/>
          </a:p>
        </p:txBody>
      </p:sp>
      <p:sp>
        <p:nvSpPr>
          <p:cNvPr id="85" name="矩形 84"/>
          <p:cNvSpPr/>
          <p:nvPr/>
        </p:nvSpPr>
        <p:spPr bwMode="auto">
          <a:xfrm>
            <a:off x="220646" y="307505"/>
            <a:ext cx="216000" cy="43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pPr algn="ctr"/>
            <a:endParaRPr lang="zh-CN" altLang="en-US"/>
          </a:p>
        </p:txBody>
      </p:sp>
      <p:sp>
        <p:nvSpPr>
          <p:cNvPr id="8" name="矩形 3"/>
          <p:cNvSpPr>
            <a:spLocks noChangeArrowheads="1"/>
          </p:cNvSpPr>
          <p:nvPr/>
        </p:nvSpPr>
        <p:spPr bwMode="auto">
          <a:xfrm>
            <a:off x="467360" y="261620"/>
            <a:ext cx="3154680" cy="521970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zh-CN" altLang="en-US" sz="2800" b="1" kern="1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互联网岗位分类</a:t>
            </a:r>
            <a:endParaRPr lang="zh-CN" altLang="en-US" sz="2800" b="1" kern="1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内容占位符 1"/>
          <p:cNvSpPr/>
          <p:nvPr>
            <p:ph idx="1"/>
          </p:nvPr>
        </p:nvSpPr>
        <p:spPr>
          <a:xfrm>
            <a:off x="702945" y="1252855"/>
            <a:ext cx="10515600" cy="4351338"/>
          </a:xfrm>
        </p:spPr>
        <p:txBody>
          <a:bodyPr/>
          <a:p>
            <a:r>
              <a:rPr lang="zh-CN" altLang="en-US">
                <a:sym typeface="+mn-ea"/>
              </a:rPr>
              <a:t>产品</a:t>
            </a:r>
            <a:endParaRPr lang="zh-CN" altLang="en-US">
              <a:sym typeface="+mn-ea"/>
            </a:endParaRPr>
          </a:p>
          <a:p>
            <a:r>
              <a:rPr lang="zh-CN" altLang="en-US"/>
              <a:t>客户端、前端</a:t>
            </a:r>
            <a:endParaRPr lang="zh-CN" altLang="en-US"/>
          </a:p>
          <a:p>
            <a:r>
              <a:rPr lang="zh-CN" altLang="en-US"/>
              <a:t>服务端</a:t>
            </a:r>
            <a:r>
              <a:rPr lang="en-US" altLang="zh-CN"/>
              <a:t>----</a:t>
            </a:r>
            <a:r>
              <a:rPr lang="zh-CN" altLang="en-US"/>
              <a:t>需要良好的代码功底</a:t>
            </a:r>
            <a:endParaRPr lang="zh-CN" altLang="en-US"/>
          </a:p>
          <a:p>
            <a:r>
              <a:rPr lang="zh-CN" altLang="en-US"/>
              <a:t>算法</a:t>
            </a:r>
            <a:r>
              <a:rPr lang="en-US" altLang="zh-CN"/>
              <a:t>------</a:t>
            </a:r>
            <a:r>
              <a:rPr lang="zh-CN" altLang="en-US"/>
              <a:t>需要很好的数学功底</a:t>
            </a:r>
            <a:endParaRPr lang="zh-CN" altLang="en-US"/>
          </a:p>
          <a:p>
            <a:r>
              <a:rPr lang="en-US" altLang="zh-CN"/>
              <a:t>BI</a:t>
            </a:r>
            <a:r>
              <a:rPr lang="zh-CN" altLang="en-US"/>
              <a:t>（数据分析等）</a:t>
            </a:r>
            <a:r>
              <a:rPr lang="en-US" altLang="zh-CN"/>
              <a:t>----</a:t>
            </a:r>
            <a:r>
              <a:rPr lang="zh-CN" altLang="en-US"/>
              <a:t>统计分析</a:t>
            </a:r>
            <a:endParaRPr lang="zh-CN" altLang="en-US"/>
          </a:p>
          <a:p>
            <a:r>
              <a:rPr lang="zh-CN" altLang="en-US"/>
              <a:t>测试（测试开发）</a:t>
            </a:r>
            <a:r>
              <a:rPr lang="en-US" altLang="zh-CN"/>
              <a:t>------</a:t>
            </a:r>
            <a:r>
              <a:rPr lang="zh-CN" altLang="en-US"/>
              <a:t>不是很建议</a:t>
            </a:r>
            <a:endParaRPr lang="zh-CN" altLang="en-US"/>
          </a:p>
          <a:p>
            <a:r>
              <a:rPr lang="zh-CN" altLang="en-US"/>
              <a:t>运维（</a:t>
            </a:r>
            <a:r>
              <a:rPr lang="en-US" altLang="zh-CN"/>
              <a:t>SA</a:t>
            </a:r>
            <a:r>
              <a:rPr lang="zh-CN" altLang="en-US"/>
              <a:t>、</a:t>
            </a:r>
            <a:r>
              <a:rPr lang="en-US" altLang="zh-CN"/>
              <a:t>DBA</a:t>
            </a:r>
            <a:r>
              <a:rPr lang="zh-CN" altLang="en-US"/>
              <a:t>等）</a:t>
            </a:r>
            <a:r>
              <a:rPr lang="en-US" altLang="zh-CN"/>
              <a:t>-------</a:t>
            </a:r>
            <a:r>
              <a:rPr lang="zh-CN" altLang="en-US"/>
              <a:t>需要很深的计算机底层知识</a:t>
            </a:r>
            <a:endParaRPr lang="zh-CN" altLang="en-US"/>
          </a:p>
          <a:p>
            <a:r>
              <a:rPr lang="zh-CN" altLang="en-US"/>
              <a:t>运营</a:t>
            </a:r>
            <a:r>
              <a:rPr lang="en-US" altLang="zh-CN"/>
              <a:t>-------</a:t>
            </a:r>
            <a:r>
              <a:rPr lang="zh-CN" altLang="en-US"/>
              <a:t>很好的沟通交流能力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FE4AC72-BA51-437E-8D85-A7DD916C4313}" type="slidenum">
              <a:rPr lang="zh-CN" altLang="en-US" smtClean="0"/>
            </a:fld>
            <a:endParaRPr lang="zh-CN" altLang="en-US"/>
          </a:p>
        </p:txBody>
      </p:sp>
      <p:sp>
        <p:nvSpPr>
          <p:cNvPr id="82" name="矩形 81"/>
          <p:cNvSpPr/>
          <p:nvPr/>
        </p:nvSpPr>
        <p:spPr bwMode="auto">
          <a:xfrm>
            <a:off x="1" y="307505"/>
            <a:ext cx="216000" cy="43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pPr algn="ctr"/>
            <a:endParaRPr lang="zh-CN" altLang="en-US"/>
          </a:p>
        </p:txBody>
      </p:sp>
      <p:sp>
        <p:nvSpPr>
          <p:cNvPr id="85" name="矩形 84"/>
          <p:cNvSpPr/>
          <p:nvPr/>
        </p:nvSpPr>
        <p:spPr bwMode="auto">
          <a:xfrm>
            <a:off x="220646" y="307505"/>
            <a:ext cx="216000" cy="43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pPr algn="ctr"/>
            <a:endParaRPr lang="zh-CN" altLang="en-US"/>
          </a:p>
        </p:txBody>
      </p:sp>
      <p:sp>
        <p:nvSpPr>
          <p:cNvPr id="8" name="矩形 3"/>
          <p:cNvSpPr>
            <a:spLocks noChangeArrowheads="1"/>
          </p:cNvSpPr>
          <p:nvPr/>
        </p:nvSpPr>
        <p:spPr bwMode="auto">
          <a:xfrm>
            <a:off x="467360" y="261620"/>
            <a:ext cx="6746875" cy="521970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zh-CN" altLang="en-US" sz="2800" b="1" kern="1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服务端（</a:t>
            </a:r>
            <a:r>
              <a:rPr lang="en-US" altLang="zh-CN" sz="2800" b="1" kern="1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Java</a:t>
            </a:r>
            <a:r>
              <a:rPr lang="zh-CN" altLang="en-US" sz="2800" b="1" kern="1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后端）求职经验</a:t>
            </a:r>
            <a:r>
              <a:rPr lang="en-US" altLang="zh-CN" sz="2800" b="1" kern="1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--</a:t>
            </a:r>
            <a:r>
              <a:rPr lang="zh-CN" altLang="en-US" sz="2800" b="1" kern="1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简历</a:t>
            </a:r>
            <a:endParaRPr lang="zh-CN" altLang="en-US" sz="2800" b="1" kern="1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 descr="王鑫茂-北邮-18届硕士-13121786788_0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50990" y="307340"/>
            <a:ext cx="4291330" cy="6071870"/>
          </a:xfrm>
          <a:prstGeom prst="rect">
            <a:avLst/>
          </a:prstGeom>
        </p:spPr>
      </p:pic>
      <p:cxnSp>
        <p:nvCxnSpPr>
          <p:cNvPr id="7" name="直接箭头连接符 6"/>
          <p:cNvCxnSpPr/>
          <p:nvPr/>
        </p:nvCxnSpPr>
        <p:spPr>
          <a:xfrm flipH="1" flipV="1">
            <a:off x="3495040" y="2138045"/>
            <a:ext cx="2892425" cy="3365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1208405" y="1626235"/>
            <a:ext cx="202247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个人技能，写有把握的，不会的尽量不写，不写精通，少写熟悉。</a:t>
            </a:r>
            <a:endParaRPr lang="zh-CN" altLang="en-US"/>
          </a:p>
        </p:txBody>
      </p:sp>
      <p:cxnSp>
        <p:nvCxnSpPr>
          <p:cNvPr id="10" name="直接箭头连接符 9"/>
          <p:cNvCxnSpPr/>
          <p:nvPr/>
        </p:nvCxnSpPr>
        <p:spPr>
          <a:xfrm flipH="1" flipV="1">
            <a:off x="3577590" y="3880485"/>
            <a:ext cx="2892425" cy="3365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1208405" y="3472815"/>
            <a:ext cx="202247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实习或者项目经历，详细写，精确到技术点，体现自己工作量</a:t>
            </a:r>
            <a:endParaRPr lang="zh-CN" altLang="en-US"/>
          </a:p>
        </p:txBody>
      </p:sp>
      <p:cxnSp>
        <p:nvCxnSpPr>
          <p:cNvPr id="13" name="直接箭头连接符 12"/>
          <p:cNvCxnSpPr/>
          <p:nvPr/>
        </p:nvCxnSpPr>
        <p:spPr>
          <a:xfrm flipH="1" flipV="1">
            <a:off x="3577590" y="5656580"/>
            <a:ext cx="2892425" cy="3365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1301115" y="5074285"/>
            <a:ext cx="202247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获奖经历写几个就行，充门面，找技术的话学生活动就不要写了</a:t>
            </a:r>
            <a:endParaRPr lang="zh-CN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15" name="墨迹 14"/>
              <p14:cNvContentPartPr/>
              <p14:nvPr/>
            </p14:nvContentPartPr>
            <p14:xfrm>
              <a:off x="7738110" y="838200"/>
              <a:ext cx="1769745" cy="270510"/>
            </p14:xfrm>
          </p:contentPart>
        </mc:Choice>
        <mc:Fallback xmlns="">
          <p:pic>
            <p:nvPicPr>
              <p:cNvPr id="15" name="墨迹 14"/>
            </p:nvPicPr>
            <p:blipFill>
              <a:blip r:embed="rId3"/>
            </p:blipFill>
            <p:spPr>
              <a:xfrm>
                <a:off x="7738110" y="838200"/>
                <a:ext cx="1769745" cy="270510"/>
              </a:xfrm>
              <a:prstGeom prst="rect"/>
            </p:spPr>
          </p:pic>
        </mc:Fallback>
      </mc:AlternateContent>
      <p:cxnSp>
        <p:nvCxnSpPr>
          <p:cNvPr id="16" name="直接箭头连接符 15"/>
          <p:cNvCxnSpPr/>
          <p:nvPr/>
        </p:nvCxnSpPr>
        <p:spPr>
          <a:xfrm flipH="1">
            <a:off x="4324350" y="783590"/>
            <a:ext cx="3543300" cy="9906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3159125" y="740410"/>
            <a:ext cx="11785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求职意向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FE4AC72-BA51-437E-8D85-A7DD916C4313}" type="slidenum">
              <a:rPr lang="zh-CN" altLang="en-US" smtClean="0"/>
            </a:fld>
            <a:endParaRPr lang="zh-CN" altLang="en-US"/>
          </a:p>
        </p:txBody>
      </p:sp>
      <p:sp>
        <p:nvSpPr>
          <p:cNvPr id="82" name="矩形 81"/>
          <p:cNvSpPr/>
          <p:nvPr/>
        </p:nvSpPr>
        <p:spPr bwMode="auto">
          <a:xfrm>
            <a:off x="1" y="307505"/>
            <a:ext cx="216000" cy="43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pPr algn="ctr"/>
            <a:endParaRPr lang="zh-CN" altLang="en-US"/>
          </a:p>
        </p:txBody>
      </p:sp>
      <p:sp>
        <p:nvSpPr>
          <p:cNvPr id="85" name="矩形 84"/>
          <p:cNvSpPr/>
          <p:nvPr/>
        </p:nvSpPr>
        <p:spPr bwMode="auto">
          <a:xfrm>
            <a:off x="220646" y="307505"/>
            <a:ext cx="216000" cy="43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pPr algn="ctr"/>
            <a:endParaRPr lang="zh-CN" altLang="en-US"/>
          </a:p>
        </p:txBody>
      </p:sp>
      <p:sp>
        <p:nvSpPr>
          <p:cNvPr id="8" name="矩形 3"/>
          <p:cNvSpPr>
            <a:spLocks noChangeArrowheads="1"/>
          </p:cNvSpPr>
          <p:nvPr/>
        </p:nvSpPr>
        <p:spPr bwMode="auto">
          <a:xfrm>
            <a:off x="467360" y="261620"/>
            <a:ext cx="6746875" cy="521970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zh-CN" altLang="en-US" sz="2800" b="1" kern="1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服务端（</a:t>
            </a:r>
            <a:r>
              <a:rPr lang="en-US" altLang="zh-CN" sz="2800" b="1" kern="1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Java</a:t>
            </a:r>
            <a:r>
              <a:rPr lang="zh-CN" altLang="en-US" sz="2800" b="1" kern="1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后端）求职经验</a:t>
            </a:r>
            <a:r>
              <a:rPr lang="en-US" altLang="zh-CN" sz="2800" b="1" kern="1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--</a:t>
            </a:r>
            <a:r>
              <a:rPr lang="zh-CN" altLang="en-US" sz="2800" b="1" kern="1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送给研一</a:t>
            </a:r>
            <a:endParaRPr lang="zh-CN" altLang="en-US" sz="2800" b="1" kern="1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2" name="图片 1" descr="023b5bb5c9ea15ce32d89e2dbf003af33a87b2db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9140" y="783590"/>
            <a:ext cx="2130425" cy="2835910"/>
          </a:xfrm>
          <a:prstGeom prst="rect">
            <a:avLst/>
          </a:prstGeom>
        </p:spPr>
      </p:pic>
      <p:pic>
        <p:nvPicPr>
          <p:cNvPr id="3" name="图片 2" descr="s233204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6345" y="739140"/>
            <a:ext cx="2056130" cy="2836545"/>
          </a:xfrm>
          <a:prstGeom prst="rect">
            <a:avLst/>
          </a:prstGeom>
        </p:spPr>
      </p:pic>
      <p:pic>
        <p:nvPicPr>
          <p:cNvPr id="11" name="图片 10" descr="rBEHalDFX10IAAAAAAMtdd_bKwEAADM6gOC6NoAAy2N265"/>
          <p:cNvPicPr>
            <a:picLocks noChangeAspect="1"/>
          </p:cNvPicPr>
          <p:nvPr/>
        </p:nvPicPr>
        <p:blipFill>
          <a:blip r:embed="rId3"/>
          <a:srcRect l="16079" t="2799" r="16278" b="5755"/>
          <a:stretch>
            <a:fillRect/>
          </a:stretch>
        </p:blipFill>
        <p:spPr>
          <a:xfrm>
            <a:off x="6660515" y="861060"/>
            <a:ext cx="1950085" cy="2593340"/>
          </a:xfrm>
          <a:prstGeom prst="rect">
            <a:avLst/>
          </a:prstGeom>
        </p:spPr>
      </p:pic>
      <p:pic>
        <p:nvPicPr>
          <p:cNvPr id="16" name="图片 15" descr="8718367adab44aed18974436b91c8701a08bfb0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140" y="3969385"/>
            <a:ext cx="2130425" cy="2752090"/>
          </a:xfrm>
          <a:prstGeom prst="rect">
            <a:avLst/>
          </a:prstGeom>
        </p:spPr>
      </p:pic>
      <p:pic>
        <p:nvPicPr>
          <p:cNvPr id="18" name="图片 17" descr="6a63f6246b600c33be80e373124c510fd8f9a18b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52290" y="3846195"/>
            <a:ext cx="2117090" cy="2876550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7191375" y="4049395"/>
            <a:ext cx="432689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800" b="1"/>
              <a:t>RTFSC</a:t>
            </a:r>
            <a:endParaRPr lang="en-US" altLang="zh-CN" sz="4800" b="1"/>
          </a:p>
          <a:p>
            <a:r>
              <a:rPr lang="en-US" altLang="zh-CN" sz="4800" b="1"/>
              <a:t>Linux</a:t>
            </a:r>
            <a:r>
              <a:rPr lang="zh-CN" altLang="en-US" sz="4800" b="1"/>
              <a:t>内核源码</a:t>
            </a:r>
            <a:endParaRPr lang="zh-CN" altLang="en-US" sz="4800" b="1"/>
          </a:p>
          <a:p>
            <a:r>
              <a:rPr lang="en-US" altLang="zh-CN" sz="4800" b="1"/>
              <a:t>leetCode</a:t>
            </a:r>
            <a:endParaRPr lang="en-US" altLang="zh-CN" sz="4800" b="1"/>
          </a:p>
        </p:txBody>
      </p:sp>
      <p:pic>
        <p:nvPicPr>
          <p:cNvPr id="7" name="图片 6" descr="0824ab18972bd40745388a977e899e510eb309d8"/>
          <p:cNvPicPr>
            <a:picLocks noChangeAspect="1"/>
          </p:cNvPicPr>
          <p:nvPr/>
        </p:nvPicPr>
        <p:blipFill>
          <a:blip r:embed="rId6"/>
          <a:srcRect l="10051" t="5026" b="5026"/>
          <a:stretch>
            <a:fillRect/>
          </a:stretch>
        </p:blipFill>
        <p:spPr>
          <a:xfrm>
            <a:off x="9290685" y="861060"/>
            <a:ext cx="2227580" cy="25323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FE4AC72-BA51-437E-8D85-A7DD916C4313}" type="slidenum">
              <a:rPr lang="zh-CN" altLang="en-US" smtClean="0"/>
            </a:fld>
            <a:endParaRPr lang="zh-CN" altLang="en-US"/>
          </a:p>
        </p:txBody>
      </p:sp>
      <p:sp>
        <p:nvSpPr>
          <p:cNvPr id="82" name="矩形 81"/>
          <p:cNvSpPr/>
          <p:nvPr/>
        </p:nvSpPr>
        <p:spPr bwMode="auto">
          <a:xfrm>
            <a:off x="1" y="307505"/>
            <a:ext cx="216000" cy="43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pPr algn="ctr"/>
            <a:endParaRPr lang="zh-CN" altLang="en-US"/>
          </a:p>
        </p:txBody>
      </p:sp>
      <p:sp>
        <p:nvSpPr>
          <p:cNvPr id="85" name="矩形 84"/>
          <p:cNvSpPr/>
          <p:nvPr/>
        </p:nvSpPr>
        <p:spPr bwMode="auto">
          <a:xfrm>
            <a:off x="220646" y="307505"/>
            <a:ext cx="216000" cy="43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pPr algn="ctr"/>
            <a:endParaRPr lang="zh-CN" altLang="en-US"/>
          </a:p>
        </p:txBody>
      </p:sp>
      <p:sp>
        <p:nvSpPr>
          <p:cNvPr id="8" name="矩形 3"/>
          <p:cNvSpPr>
            <a:spLocks noChangeArrowheads="1"/>
          </p:cNvSpPr>
          <p:nvPr/>
        </p:nvSpPr>
        <p:spPr bwMode="auto">
          <a:xfrm>
            <a:off x="467360" y="261620"/>
            <a:ext cx="8295005" cy="521970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zh-CN" altLang="en-US" sz="2800" b="1" kern="1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服务端（</a:t>
            </a:r>
            <a:r>
              <a:rPr lang="en-US" altLang="zh-CN" sz="2800" b="1" kern="1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Java</a:t>
            </a:r>
            <a:r>
              <a:rPr lang="zh-CN" altLang="en-US" sz="2800" b="1" kern="1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后端）求职经验</a:t>
            </a:r>
            <a:r>
              <a:rPr lang="en-US" altLang="zh-CN" sz="2800" b="1" kern="1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--</a:t>
            </a:r>
            <a:r>
              <a:rPr lang="zh-CN" altLang="en-US" sz="2800" b="1" kern="1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干货：算法题</a:t>
            </a:r>
            <a:endParaRPr lang="zh-CN" altLang="en-US" sz="2800" b="1" kern="1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 descr="s703810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4530" y="1202055"/>
            <a:ext cx="2506980" cy="335153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338195" y="1202055"/>
            <a:ext cx="2283460" cy="35382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这本书上的题全会做了，可以</a:t>
            </a:r>
            <a:r>
              <a:rPr lang="en-US" altLang="zh-CN" sz="3200"/>
              <a:t>cover</a:t>
            </a:r>
            <a:r>
              <a:rPr lang="zh-CN" altLang="en-US" sz="3200"/>
              <a:t>住国内互联网开发岗面试的手写算法环节</a:t>
            </a:r>
            <a:endParaRPr lang="zh-CN" altLang="en-US" sz="3200"/>
          </a:p>
        </p:txBody>
      </p:sp>
      <p:sp>
        <p:nvSpPr>
          <p:cNvPr id="9" name="文本框 8"/>
          <p:cNvSpPr txBox="1"/>
          <p:nvPr/>
        </p:nvSpPr>
        <p:spPr>
          <a:xfrm>
            <a:off x="6111240" y="1306195"/>
            <a:ext cx="2283460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3200"/>
              <a:t>刷题平台：</a:t>
            </a:r>
            <a:r>
              <a:rPr lang="en-US" altLang="zh-CN" sz="3200"/>
              <a:t>leetcode</a:t>
            </a:r>
            <a:r>
              <a:rPr lang="zh-CN" altLang="en-US" sz="3200"/>
              <a:t>、</a:t>
            </a:r>
            <a:r>
              <a:rPr lang="en-US" altLang="zh-CN" sz="3200"/>
              <a:t>lintcode</a:t>
            </a:r>
            <a:r>
              <a:rPr lang="zh-CN" altLang="en-US" sz="3200"/>
              <a:t>、</a:t>
            </a:r>
            <a:endParaRPr lang="zh-CN" altLang="en-US" sz="3200"/>
          </a:p>
          <a:p>
            <a:r>
              <a:rPr lang="zh-CN" altLang="en-US" sz="3200"/>
              <a:t>牛客网</a:t>
            </a:r>
            <a:endParaRPr lang="zh-CN" altLang="en-US" sz="3200"/>
          </a:p>
          <a:p>
            <a:r>
              <a:rPr lang="zh-CN" altLang="en-US" sz="3200"/>
              <a:t>每日一题算法群</a:t>
            </a:r>
            <a:endParaRPr lang="zh-CN" altLang="en-US" sz="3200"/>
          </a:p>
        </p:txBody>
      </p:sp>
      <p:sp>
        <p:nvSpPr>
          <p:cNvPr id="10" name="右箭头 9"/>
          <p:cNvSpPr/>
          <p:nvPr/>
        </p:nvSpPr>
        <p:spPr>
          <a:xfrm>
            <a:off x="8153400" y="1784350"/>
            <a:ext cx="1163955" cy="722630"/>
          </a:xfrm>
          <a:prstGeom prst="rightArrow">
            <a:avLst/>
          </a:prstGeom>
          <a:solidFill>
            <a:schemeClr val="accent1"/>
          </a:solidFill>
          <a:ln>
            <a:noFill/>
          </a:ln>
          <a:effectLst>
            <a:outerShdw blurRad="203200" dist="152400" dir="2700000" algn="tl" rotWithShape="0">
              <a:prstClr val="black">
                <a:alpha val="6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noAutofit/>
          </a:bodyPr>
          <a:p>
            <a:pPr algn="ctr"/>
            <a:endParaRPr lang="zh-CN" altLang="en-US">
              <a:solidFill>
                <a:srgbClr val="262626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9558655" y="1306195"/>
            <a:ext cx="2283460" cy="20612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3200"/>
              <a:t>微软</a:t>
            </a:r>
            <a:endParaRPr lang="zh-CN" sz="3200"/>
          </a:p>
          <a:p>
            <a:r>
              <a:rPr lang="zh-CN" sz="3200"/>
              <a:t>亚马逊</a:t>
            </a:r>
            <a:endParaRPr lang="zh-CN" sz="3200"/>
          </a:p>
          <a:p>
            <a:r>
              <a:rPr lang="en-US" altLang="zh-CN" sz="3200"/>
              <a:t>VMvare</a:t>
            </a:r>
            <a:endParaRPr lang="en-US" altLang="zh-CN" sz="3200"/>
          </a:p>
          <a:p>
            <a:r>
              <a:rPr lang="zh-CN" altLang="en-US" sz="3200"/>
              <a:t>等外企</a:t>
            </a:r>
            <a:endParaRPr lang="zh-CN" altLang="en-US" sz="3200"/>
          </a:p>
        </p:txBody>
      </p:sp>
      <p:sp>
        <p:nvSpPr>
          <p:cNvPr id="13" name="文本框 12"/>
          <p:cNvSpPr txBox="1"/>
          <p:nvPr/>
        </p:nvSpPr>
        <p:spPr>
          <a:xfrm>
            <a:off x="594360" y="5071745"/>
            <a:ext cx="1116330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/>
              <a:t>宗旨</a:t>
            </a:r>
            <a:r>
              <a:rPr lang="zh-CN" altLang="en-US" sz="2800"/>
              <a:t>：多练多总结、尝试用不同的方法、题目分类，总结方法，举一反三</a:t>
            </a:r>
            <a:endParaRPr lang="zh-CN" altLang="en-US" sz="2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FE4AC72-BA51-437E-8D85-A7DD916C4313}" type="slidenum">
              <a:rPr lang="zh-CN" altLang="en-US" smtClean="0"/>
            </a:fld>
            <a:endParaRPr lang="zh-CN" altLang="en-US"/>
          </a:p>
        </p:txBody>
      </p:sp>
      <p:sp>
        <p:nvSpPr>
          <p:cNvPr id="82" name="矩形 81"/>
          <p:cNvSpPr/>
          <p:nvPr/>
        </p:nvSpPr>
        <p:spPr bwMode="auto">
          <a:xfrm>
            <a:off x="4446" y="92240"/>
            <a:ext cx="216000" cy="43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pPr algn="ctr"/>
            <a:endParaRPr lang="zh-CN" altLang="en-US"/>
          </a:p>
        </p:txBody>
      </p:sp>
      <p:sp>
        <p:nvSpPr>
          <p:cNvPr id="85" name="矩形 84"/>
          <p:cNvSpPr/>
          <p:nvPr/>
        </p:nvSpPr>
        <p:spPr bwMode="auto">
          <a:xfrm>
            <a:off x="220646" y="92240"/>
            <a:ext cx="216000" cy="43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pPr algn="ctr"/>
            <a:endParaRPr lang="zh-CN" altLang="en-US"/>
          </a:p>
        </p:txBody>
      </p:sp>
      <p:sp>
        <p:nvSpPr>
          <p:cNvPr id="8" name="矩形 3"/>
          <p:cNvSpPr>
            <a:spLocks noChangeArrowheads="1"/>
          </p:cNvSpPr>
          <p:nvPr/>
        </p:nvSpPr>
        <p:spPr bwMode="auto">
          <a:xfrm>
            <a:off x="436245" y="92075"/>
            <a:ext cx="8295005" cy="521970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zh-CN" altLang="en-US" sz="2800" b="1" kern="1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服务端（</a:t>
            </a:r>
            <a:r>
              <a:rPr lang="en-US" altLang="zh-CN" sz="2800" b="1" kern="1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Java</a:t>
            </a:r>
            <a:r>
              <a:rPr lang="zh-CN" altLang="en-US" sz="2800" b="1" kern="1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后端）求职经验</a:t>
            </a:r>
            <a:r>
              <a:rPr lang="en-US" altLang="zh-CN" sz="2800" b="1" kern="1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--</a:t>
            </a:r>
            <a:r>
              <a:rPr lang="zh-CN" altLang="en-US" sz="2800" b="1" kern="1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干货：</a:t>
            </a:r>
            <a:r>
              <a:rPr lang="en-US" altLang="zh-CN" sz="2800" b="1" kern="1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Java</a:t>
            </a:r>
            <a:r>
              <a:rPr lang="zh-CN" altLang="en-US" sz="2800" b="1" kern="1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知识</a:t>
            </a:r>
            <a:endParaRPr lang="zh-CN" altLang="en-US" sz="2800" b="1" kern="1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93090" y="783590"/>
            <a:ext cx="10880090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600"/>
              <a:t>Java</a:t>
            </a:r>
            <a:r>
              <a:rPr lang="zh-CN" altLang="en-US" sz="1600"/>
              <a:t>基础：</a:t>
            </a:r>
            <a:endParaRPr lang="zh-CN" altLang="en-US" sz="1600"/>
          </a:p>
          <a:p>
            <a:pPr marL="457200" indent="-457200">
              <a:buFont typeface="Wingdings" panose="05000000000000000000" charset="0"/>
              <a:buChar char=""/>
            </a:pPr>
            <a:r>
              <a:rPr lang="zh-CN" altLang="en-US" sz="1600"/>
              <a:t>面向对象思想：类与对象、继承、接口、多态、</a:t>
            </a:r>
            <a:r>
              <a:rPr lang="en-US" altLang="zh-CN" sz="1600"/>
              <a:t>static</a:t>
            </a:r>
            <a:r>
              <a:rPr lang="zh-CN" altLang="en-US" sz="1600"/>
              <a:t>、</a:t>
            </a:r>
            <a:r>
              <a:rPr lang="en-US" altLang="zh-CN" sz="1600"/>
              <a:t>final</a:t>
            </a:r>
            <a:r>
              <a:rPr lang="zh-CN" altLang="en-US" sz="1600"/>
              <a:t>、内部类</a:t>
            </a:r>
            <a:endParaRPr lang="zh-CN" altLang="en-US" sz="1600"/>
          </a:p>
          <a:p>
            <a:pPr marL="457200" indent="-457200">
              <a:buFont typeface="Wingdings" panose="05000000000000000000" charset="0"/>
              <a:buChar char=""/>
            </a:pPr>
            <a:r>
              <a:rPr lang="en-US" altLang="zh-CN" sz="1600"/>
              <a:t>Error</a:t>
            </a:r>
            <a:r>
              <a:rPr lang="zh-CN" altLang="en-US" sz="1600"/>
              <a:t>、</a:t>
            </a:r>
            <a:r>
              <a:rPr lang="en-US" altLang="zh-CN" sz="1600"/>
              <a:t>Exception</a:t>
            </a:r>
            <a:r>
              <a:rPr lang="zh-CN" altLang="en-US" sz="1600"/>
              <a:t>及其分类</a:t>
            </a:r>
            <a:endParaRPr lang="zh-CN" altLang="en-US" sz="1600"/>
          </a:p>
          <a:p>
            <a:pPr marL="457200" indent="-457200">
              <a:buFont typeface="Wingdings" panose="05000000000000000000" charset="0"/>
              <a:buChar char=""/>
            </a:pPr>
            <a:r>
              <a:rPr lang="en-US" altLang="zh-CN" sz="1600"/>
              <a:t>String</a:t>
            </a:r>
            <a:r>
              <a:rPr lang="zh-CN" altLang="en-US" sz="1600"/>
              <a:t>，字符串常量，变量，存在哪里，实现原理，</a:t>
            </a:r>
            <a:r>
              <a:rPr lang="en-US" altLang="zh-CN" sz="1600"/>
              <a:t>StringBuffer</a:t>
            </a:r>
            <a:r>
              <a:rPr lang="zh-CN" altLang="en-US" sz="1600"/>
              <a:t>和</a:t>
            </a:r>
            <a:r>
              <a:rPr lang="en-US" altLang="zh-CN" sz="1600"/>
              <a:t>StringBuilder</a:t>
            </a:r>
            <a:r>
              <a:rPr lang="zh-CN" altLang="en-US" sz="1600"/>
              <a:t>，</a:t>
            </a:r>
            <a:r>
              <a:rPr lang="en-US" altLang="zh-CN" sz="1600"/>
              <a:t>java7</a:t>
            </a:r>
            <a:r>
              <a:rPr lang="zh-CN" altLang="en-US" sz="1600"/>
              <a:t>以前</a:t>
            </a:r>
            <a:r>
              <a:rPr lang="en-US" altLang="zh-CN" sz="1600"/>
              <a:t>String</a:t>
            </a:r>
            <a:r>
              <a:rPr lang="zh-CN" altLang="en-US" sz="1600"/>
              <a:t>循环拼接问题</a:t>
            </a:r>
            <a:endParaRPr lang="zh-CN" altLang="en-US" sz="1600"/>
          </a:p>
          <a:p>
            <a:pPr marL="457200" indent="-457200">
              <a:buFont typeface="Wingdings" panose="05000000000000000000" charset="0"/>
              <a:buChar char=""/>
            </a:pPr>
            <a:r>
              <a:rPr lang="zh-CN" altLang="en-US" sz="1600"/>
              <a:t>集合：</a:t>
            </a:r>
            <a:r>
              <a:rPr lang="en-US" altLang="zh-CN" sz="1600">
                <a:solidFill>
                  <a:srgbClr val="FF0000"/>
                </a:solidFill>
              </a:rPr>
              <a:t>HashMap</a:t>
            </a:r>
            <a:r>
              <a:rPr lang="zh-CN" altLang="en-US" sz="1600"/>
              <a:t>、</a:t>
            </a:r>
            <a:r>
              <a:rPr lang="en-US" altLang="zh-CN" sz="1600"/>
              <a:t>LinkedList</a:t>
            </a:r>
            <a:r>
              <a:rPr lang="zh-CN" altLang="en-US" sz="1600"/>
              <a:t>与</a:t>
            </a:r>
            <a:r>
              <a:rPr lang="en-US" altLang="zh-CN" sz="1600"/>
              <a:t>ArrayList</a:t>
            </a:r>
            <a:r>
              <a:rPr lang="zh-CN" altLang="en-US" sz="1600"/>
              <a:t>的区别，扩容机制、</a:t>
            </a:r>
            <a:r>
              <a:rPr lang="en-US" altLang="zh-CN" sz="1600"/>
              <a:t>TreeMap</a:t>
            </a:r>
            <a:r>
              <a:rPr lang="zh-CN" altLang="en-US" sz="1600"/>
              <a:t>、</a:t>
            </a:r>
            <a:r>
              <a:rPr lang="en-US" altLang="zh-CN" sz="1600"/>
              <a:t>HashTable</a:t>
            </a:r>
            <a:r>
              <a:rPr lang="zh-CN" altLang="en-US" sz="1600"/>
              <a:t>、等等</a:t>
            </a:r>
            <a:endParaRPr lang="zh-CN" altLang="en-US" sz="1600"/>
          </a:p>
          <a:p>
            <a:pPr marL="457200" indent="-457200">
              <a:buFont typeface="Wingdings" panose="05000000000000000000" charset="0"/>
              <a:buChar char=""/>
            </a:pPr>
            <a:r>
              <a:rPr lang="en-US" altLang="zh-CN" sz="1600"/>
              <a:t>IO</a:t>
            </a:r>
            <a:r>
              <a:rPr lang="zh-CN" altLang="en-US" sz="1600"/>
              <a:t>：各种流</a:t>
            </a:r>
            <a:endParaRPr lang="zh-CN" altLang="en-US" sz="1600"/>
          </a:p>
          <a:p>
            <a:pPr marL="457200" indent="-457200">
              <a:buFont typeface="Wingdings" panose="05000000000000000000" charset="0"/>
              <a:buChar char=""/>
            </a:pPr>
            <a:r>
              <a:rPr lang="zh-CN" altLang="en-US" sz="1600"/>
              <a:t>反射机制、动态代理等</a:t>
            </a:r>
            <a:endParaRPr lang="zh-CN" altLang="en-US" sz="1600"/>
          </a:p>
          <a:p>
            <a:pPr marL="457200" indent="-457200">
              <a:buFont typeface="Wingdings" panose="05000000000000000000" charset="0"/>
              <a:buChar char=""/>
            </a:pPr>
            <a:r>
              <a:rPr lang="zh-CN" altLang="en-US" sz="1600"/>
              <a:t>还有很多。。。。。。</a:t>
            </a:r>
            <a:endParaRPr lang="zh-CN" altLang="en-US" sz="1600"/>
          </a:p>
          <a:p>
            <a:r>
              <a:rPr lang="zh-CN" altLang="en-US" sz="3200"/>
              <a:t>怎么快速复习？</a:t>
            </a:r>
            <a:r>
              <a:rPr lang="en-US" altLang="zh-CN" sz="3200"/>
              <a:t>-----Java8API+</a:t>
            </a:r>
            <a:r>
              <a:rPr lang="zh-CN" altLang="en-US" sz="3200"/>
              <a:t>各种博客、技术文档</a:t>
            </a:r>
            <a:endParaRPr lang="zh-CN" altLang="en-US" sz="32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6245" y="3472815"/>
            <a:ext cx="2893695" cy="278828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3472180"/>
            <a:ext cx="2909570" cy="2788920"/>
          </a:xfrm>
          <a:prstGeom prst="rect">
            <a:avLst/>
          </a:prstGeom>
        </p:spPr>
      </p:pic>
      <p:pic>
        <p:nvPicPr>
          <p:cNvPr id="14" name="图片 13" descr="TB1xDJ2IFXXXXbMXFXXXXXXXXXX_!!0-item_pic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8615" y="3472815"/>
            <a:ext cx="2533015" cy="28498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FE4AC72-BA51-437E-8D85-A7DD916C4313}" type="slidenum">
              <a:rPr lang="zh-CN" altLang="en-US" smtClean="0"/>
            </a:fld>
            <a:endParaRPr lang="zh-CN" altLang="en-US"/>
          </a:p>
        </p:txBody>
      </p:sp>
      <p:sp>
        <p:nvSpPr>
          <p:cNvPr id="82" name="矩形 81"/>
          <p:cNvSpPr/>
          <p:nvPr/>
        </p:nvSpPr>
        <p:spPr bwMode="auto">
          <a:xfrm>
            <a:off x="1" y="307505"/>
            <a:ext cx="216000" cy="43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pPr algn="ctr"/>
            <a:endParaRPr lang="zh-CN" altLang="en-US"/>
          </a:p>
        </p:txBody>
      </p:sp>
      <p:sp>
        <p:nvSpPr>
          <p:cNvPr id="85" name="矩形 84"/>
          <p:cNvSpPr/>
          <p:nvPr/>
        </p:nvSpPr>
        <p:spPr bwMode="auto">
          <a:xfrm>
            <a:off x="220646" y="307505"/>
            <a:ext cx="216000" cy="43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pPr algn="ctr"/>
            <a:endParaRPr lang="zh-CN" altLang="en-US"/>
          </a:p>
        </p:txBody>
      </p:sp>
      <p:sp>
        <p:nvSpPr>
          <p:cNvPr id="8" name="矩形 3"/>
          <p:cNvSpPr>
            <a:spLocks noChangeArrowheads="1"/>
          </p:cNvSpPr>
          <p:nvPr/>
        </p:nvSpPr>
        <p:spPr bwMode="auto">
          <a:xfrm>
            <a:off x="436245" y="262255"/>
            <a:ext cx="9311640" cy="521970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zh-CN" altLang="en-US" sz="2800" b="1" kern="1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服务端（</a:t>
            </a:r>
            <a:r>
              <a:rPr lang="en-US" altLang="zh-CN" sz="2800" b="1" kern="1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Java</a:t>
            </a:r>
            <a:r>
              <a:rPr lang="zh-CN" altLang="en-US" sz="2800" b="1" kern="1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后端）求职经验</a:t>
            </a:r>
            <a:r>
              <a:rPr lang="en-US" altLang="zh-CN" sz="2800" b="1" kern="1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--</a:t>
            </a:r>
            <a:r>
              <a:rPr lang="zh-CN" altLang="en-US" sz="2800" b="1" kern="1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干货：操作系统和并发</a:t>
            </a:r>
            <a:endParaRPr lang="en-US" altLang="zh-CN" sz="2800" b="1" kern="1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15950" y="1721485"/>
            <a:ext cx="839533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 sz="1600"/>
          </a:p>
          <a:p>
            <a:pPr marL="457200" indent="-457200">
              <a:buFont typeface="Wingdings" panose="05000000000000000000" charset="0"/>
              <a:buChar char=""/>
            </a:pPr>
            <a:endParaRPr lang="zh-CN" altLang="en-US" sz="32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8935" y="3664585"/>
            <a:ext cx="3442970" cy="2842895"/>
          </a:xfrm>
          <a:prstGeom prst="rect">
            <a:avLst/>
          </a:prstGeom>
        </p:spPr>
      </p:pic>
      <p:pic>
        <p:nvPicPr>
          <p:cNvPr id="7" name="图片 6" descr="TB2yDFeaVmWBuNjSspdXXbugXXa_!!0-saturn_solar.jpg_230x2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4185" y="3663950"/>
            <a:ext cx="3384550" cy="284353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520700" y="962025"/>
            <a:ext cx="7211695" cy="2584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Wingdings" panose="05000000000000000000" charset="0"/>
              <a:buChar char=""/>
            </a:pPr>
            <a:r>
              <a:rPr lang="zh-CN" altLang="en-US"/>
              <a:t>线程和进程 并发和并行 时间片抢占、</a:t>
            </a:r>
            <a:r>
              <a:rPr lang="en-US" altLang="zh-CN"/>
              <a:t>java</a:t>
            </a:r>
            <a:r>
              <a:rPr lang="zh-CN" altLang="en-US"/>
              <a:t>共享内存模型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"/>
            </a:pPr>
            <a:r>
              <a:rPr lang="en-US" altLang="zh-CN"/>
              <a:t>synchronized</a:t>
            </a:r>
            <a:r>
              <a:rPr lang="zh-CN" altLang="en-US"/>
              <a:t>、</a:t>
            </a:r>
            <a:r>
              <a:rPr lang="en-US" altLang="zh-CN"/>
              <a:t>wait</a:t>
            </a:r>
            <a:r>
              <a:rPr lang="zh-CN" altLang="en-US"/>
              <a:t>、</a:t>
            </a:r>
            <a:r>
              <a:rPr lang="en-US" altLang="zh-CN"/>
              <a:t>notify</a:t>
            </a:r>
            <a:endParaRPr lang="en-US" altLang="zh-CN"/>
          </a:p>
          <a:p>
            <a:pPr marL="285750" indent="-285750">
              <a:buFont typeface="Wingdings" panose="05000000000000000000" charset="0"/>
              <a:buChar char=""/>
            </a:pPr>
            <a:r>
              <a:rPr lang="en-US" altLang="zh-CN"/>
              <a:t>lock</a:t>
            </a:r>
            <a:endParaRPr lang="en-US" altLang="zh-CN"/>
          </a:p>
          <a:p>
            <a:pPr marL="285750" indent="-285750">
              <a:buFont typeface="Wingdings" panose="05000000000000000000" charset="0"/>
              <a:buChar char=""/>
            </a:pPr>
            <a:r>
              <a:rPr lang="en-US" altLang="zh-CN"/>
              <a:t>volatile</a:t>
            </a:r>
            <a:endParaRPr lang="en-US" altLang="zh-CN"/>
          </a:p>
          <a:p>
            <a:pPr marL="285750" indent="-285750">
              <a:buFont typeface="Wingdings" panose="05000000000000000000" charset="0"/>
              <a:buChar char=""/>
            </a:pPr>
            <a:r>
              <a:rPr lang="zh-CN" altLang="en-US"/>
              <a:t>原子型（</a:t>
            </a:r>
            <a:r>
              <a:rPr lang="en-US" altLang="zh-CN"/>
              <a:t>atomic</a:t>
            </a:r>
            <a:r>
              <a:rPr lang="zh-CN" altLang="en-US"/>
              <a:t>）变量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"/>
            </a:pPr>
            <a:r>
              <a:rPr lang="en-US" altLang="zh-CN"/>
              <a:t>java1.5</a:t>
            </a:r>
            <a:r>
              <a:rPr lang="zh-CN" altLang="en-US"/>
              <a:t>以后引入的并发包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"/>
            </a:pPr>
            <a:r>
              <a:rPr lang="zh-CN" altLang="en-US"/>
              <a:t>乐观锁与悲观锁、互斥锁、自旋锁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"/>
            </a:pPr>
            <a:r>
              <a:rPr lang="zh-CN" altLang="en-US"/>
              <a:t>可重入锁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"/>
            </a:pPr>
            <a:r>
              <a:rPr lang="zh-CN" altLang="en-US"/>
              <a:t>线程池，参数，原理，执行机制，阻塞队列（</a:t>
            </a:r>
            <a:r>
              <a:rPr lang="en-US" altLang="zh-CN"/>
              <a:t>BlockingQuene</a:t>
            </a:r>
            <a:r>
              <a:rPr lang="zh-CN" altLang="en-US"/>
              <a:t>）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FE4AC72-BA51-437E-8D85-A7DD916C4313}" type="slidenum">
              <a:rPr lang="zh-CN" altLang="en-US" smtClean="0"/>
            </a:fld>
            <a:endParaRPr lang="zh-CN" altLang="en-US"/>
          </a:p>
        </p:txBody>
      </p:sp>
      <p:sp>
        <p:nvSpPr>
          <p:cNvPr id="82" name="矩形 81"/>
          <p:cNvSpPr/>
          <p:nvPr/>
        </p:nvSpPr>
        <p:spPr bwMode="auto">
          <a:xfrm>
            <a:off x="1" y="307505"/>
            <a:ext cx="216000" cy="43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pPr algn="ctr"/>
            <a:endParaRPr lang="zh-CN" altLang="en-US"/>
          </a:p>
        </p:txBody>
      </p:sp>
      <p:sp>
        <p:nvSpPr>
          <p:cNvPr id="85" name="矩形 84"/>
          <p:cNvSpPr/>
          <p:nvPr/>
        </p:nvSpPr>
        <p:spPr bwMode="auto">
          <a:xfrm>
            <a:off x="220646" y="307505"/>
            <a:ext cx="216000" cy="43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pPr algn="ctr"/>
            <a:endParaRPr lang="zh-CN" altLang="en-US"/>
          </a:p>
        </p:txBody>
      </p:sp>
      <p:sp>
        <p:nvSpPr>
          <p:cNvPr id="8" name="矩形 3"/>
          <p:cNvSpPr>
            <a:spLocks noChangeArrowheads="1"/>
          </p:cNvSpPr>
          <p:nvPr/>
        </p:nvSpPr>
        <p:spPr bwMode="auto">
          <a:xfrm>
            <a:off x="436245" y="262255"/>
            <a:ext cx="9311640" cy="521970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zh-CN" altLang="en-US" sz="2800" b="1" kern="1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服务端（</a:t>
            </a:r>
            <a:r>
              <a:rPr lang="en-US" altLang="zh-CN" sz="2800" b="1" kern="1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Java</a:t>
            </a:r>
            <a:r>
              <a:rPr lang="zh-CN" altLang="en-US" sz="2800" b="1" kern="1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后端）求职经验</a:t>
            </a:r>
            <a:r>
              <a:rPr lang="en-US" altLang="zh-CN" sz="2800" b="1" kern="1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--</a:t>
            </a:r>
            <a:r>
              <a:rPr lang="zh-CN" altLang="en-US" sz="2800" b="1" kern="1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干货：</a:t>
            </a:r>
            <a:r>
              <a:rPr lang="en-US" sz="2800" b="1" kern="1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JVM</a:t>
            </a:r>
            <a:r>
              <a:rPr lang="zh-CN" altLang="en-US" sz="2800" b="1" kern="1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2800" b="1" kern="1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web</a:t>
            </a:r>
            <a:r>
              <a:rPr lang="zh-CN" altLang="en-US" sz="2800" b="1" kern="1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框架</a:t>
            </a:r>
            <a:endParaRPr lang="zh-CN" altLang="en-US" sz="2800" b="1" kern="1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 descr="faedab64034f78f0cd671d1873310a55b2191ce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9930" y="2492375"/>
            <a:ext cx="2853690" cy="380174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36245" y="739140"/>
            <a:ext cx="5222875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Wingdings" panose="05000000000000000000" charset="0"/>
              <a:buChar char=""/>
            </a:pPr>
            <a:r>
              <a:rPr lang="en-US" altLang="zh-CN"/>
              <a:t>java</a:t>
            </a:r>
            <a:r>
              <a:rPr lang="zh-CN" altLang="en-US"/>
              <a:t>类的加载机制、流程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"/>
            </a:pPr>
            <a:r>
              <a:rPr lang="en-US" altLang="zh-CN"/>
              <a:t>JVM</a:t>
            </a:r>
            <a:r>
              <a:rPr lang="zh-CN" altLang="en-US"/>
              <a:t>内存划分、</a:t>
            </a:r>
            <a:r>
              <a:rPr lang="en-US" altLang="zh-CN"/>
              <a:t>java1.8</a:t>
            </a:r>
            <a:r>
              <a:rPr lang="zh-CN" altLang="en-US"/>
              <a:t>之后与之前的区别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"/>
            </a:pPr>
            <a:r>
              <a:rPr lang="zh-CN" altLang="en-US"/>
              <a:t>垃圾回收、分代回收机制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"/>
            </a:pPr>
            <a:r>
              <a:rPr lang="zh-CN" altLang="en-US"/>
              <a:t>调优、各种参数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"/>
            </a:pPr>
            <a:r>
              <a:rPr lang="zh-CN" altLang="en-US"/>
              <a:t>内存泄漏，现象，原因，解决方法 </a:t>
            </a:r>
            <a:r>
              <a:rPr lang="en-US" altLang="zh-CN"/>
              <a:t>jmap</a:t>
            </a:r>
            <a:r>
              <a:rPr lang="zh-CN" altLang="en-US"/>
              <a:t>、</a:t>
            </a:r>
            <a:r>
              <a:rPr lang="en-US" altLang="zh-CN"/>
              <a:t>jstack</a:t>
            </a:r>
            <a:r>
              <a:rPr lang="zh-CN" altLang="en-US"/>
              <a:t>等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156325" y="784225"/>
            <a:ext cx="4600575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Wingdings" panose="05000000000000000000" charset="0"/>
              <a:buChar char=""/>
            </a:pPr>
            <a:r>
              <a:rPr lang="zh-CN" altLang="en-US"/>
              <a:t>不要介意用没用过框架，在会用的基础上，重点要掌握实现原理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"/>
            </a:pPr>
            <a:r>
              <a:rPr lang="en-US" altLang="zh-CN"/>
              <a:t>Spring </a:t>
            </a:r>
            <a:r>
              <a:rPr lang="zh-CN" altLang="en-US"/>
              <a:t>的</a:t>
            </a:r>
            <a:r>
              <a:rPr lang="en-US" altLang="zh-CN"/>
              <a:t>IOC</a:t>
            </a:r>
            <a:r>
              <a:rPr lang="zh-CN" altLang="en-US"/>
              <a:t>、</a:t>
            </a:r>
            <a:r>
              <a:rPr lang="en-US" altLang="zh-CN"/>
              <a:t>AOP</a:t>
            </a:r>
            <a:r>
              <a:rPr lang="zh-CN" altLang="en-US"/>
              <a:t>原理，</a:t>
            </a:r>
            <a:r>
              <a:rPr lang="en-US" altLang="zh-CN"/>
              <a:t>Bean</a:t>
            </a:r>
            <a:r>
              <a:rPr lang="zh-CN" altLang="en-US"/>
              <a:t>生命周期，</a:t>
            </a:r>
            <a:r>
              <a:rPr lang="en-US" altLang="zh-CN"/>
              <a:t>Bean</a:t>
            </a:r>
            <a:r>
              <a:rPr lang="zh-CN" altLang="en-US"/>
              <a:t>的配置（单例还是多例）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"/>
            </a:pPr>
            <a:r>
              <a:rPr lang="en-US" altLang="zh-CN"/>
              <a:t>Struts</a:t>
            </a:r>
            <a:r>
              <a:rPr lang="zh-CN" altLang="en-US"/>
              <a:t>已经过时，可以不看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"/>
            </a:pPr>
            <a:r>
              <a:rPr lang="zh-CN" altLang="en-US"/>
              <a:t>一些</a:t>
            </a:r>
            <a:r>
              <a:rPr lang="en-US" altLang="zh-CN"/>
              <a:t>orm</a:t>
            </a:r>
            <a:r>
              <a:rPr lang="zh-CN" altLang="en-US"/>
              <a:t>框架原理（</a:t>
            </a:r>
            <a:r>
              <a:rPr lang="en-US" altLang="zh-CN"/>
              <a:t>hibernate</a:t>
            </a:r>
            <a:r>
              <a:rPr lang="zh-CN" altLang="en-US"/>
              <a:t>，</a:t>
            </a:r>
            <a:r>
              <a:rPr lang="en-US" altLang="zh-CN"/>
              <a:t>mybatis</a:t>
            </a:r>
            <a:r>
              <a:rPr lang="zh-CN" altLang="en-US"/>
              <a:t>）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"/>
            </a:pPr>
            <a:r>
              <a:rPr lang="zh-CN" altLang="en-US"/>
              <a:t>如何复习：自己动手搭一个</a:t>
            </a:r>
            <a:r>
              <a:rPr lang="en-US" altLang="zh-CN"/>
              <a:t>demo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FE4AC72-BA51-437E-8D85-A7DD916C4313}" type="slidenum">
              <a:rPr lang="zh-CN" altLang="en-US" smtClean="0"/>
            </a:fld>
            <a:endParaRPr lang="zh-CN" altLang="en-US"/>
          </a:p>
        </p:txBody>
      </p:sp>
      <p:sp>
        <p:nvSpPr>
          <p:cNvPr id="82" name="矩形 81"/>
          <p:cNvSpPr/>
          <p:nvPr/>
        </p:nvSpPr>
        <p:spPr bwMode="auto">
          <a:xfrm>
            <a:off x="1" y="307505"/>
            <a:ext cx="216000" cy="43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pPr algn="ctr"/>
            <a:endParaRPr lang="zh-CN" altLang="en-US"/>
          </a:p>
        </p:txBody>
      </p:sp>
      <p:sp>
        <p:nvSpPr>
          <p:cNvPr id="85" name="矩形 84"/>
          <p:cNvSpPr/>
          <p:nvPr/>
        </p:nvSpPr>
        <p:spPr bwMode="auto">
          <a:xfrm>
            <a:off x="220646" y="307505"/>
            <a:ext cx="216000" cy="43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pPr algn="ctr"/>
            <a:endParaRPr lang="zh-CN" altLang="en-US"/>
          </a:p>
        </p:txBody>
      </p:sp>
      <p:sp>
        <p:nvSpPr>
          <p:cNvPr id="8" name="矩形 3"/>
          <p:cNvSpPr>
            <a:spLocks noChangeArrowheads="1"/>
          </p:cNvSpPr>
          <p:nvPr/>
        </p:nvSpPr>
        <p:spPr bwMode="auto">
          <a:xfrm>
            <a:off x="436245" y="262255"/>
            <a:ext cx="11266170" cy="95313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zh-CN" altLang="en-US" sz="2800" b="1" kern="1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服务端（</a:t>
            </a:r>
            <a:r>
              <a:rPr lang="en-US" altLang="zh-CN" sz="2800" b="1" kern="1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Java</a:t>
            </a:r>
            <a:r>
              <a:rPr lang="zh-CN" altLang="en-US" sz="2800" b="1" kern="1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后端）求职经验</a:t>
            </a:r>
            <a:r>
              <a:rPr lang="en-US" altLang="zh-CN" sz="2800" b="1" kern="1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--</a:t>
            </a:r>
            <a:r>
              <a:rPr lang="zh-CN" altLang="en-US" sz="2800" b="1" kern="1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干货：计算机网络、</a:t>
            </a:r>
            <a:r>
              <a:rPr lang="en-US" altLang="zh-CN" sz="2800" b="1" kern="1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Linux</a:t>
            </a:r>
            <a:r>
              <a:rPr lang="zh-CN" altLang="en-US" sz="2800" b="1" kern="1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、数据库、设计模式、开放性题目</a:t>
            </a:r>
            <a:endParaRPr lang="zh-CN" altLang="en-US" sz="2800" b="1" kern="1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15950" y="1721485"/>
            <a:ext cx="839533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 sz="1600"/>
          </a:p>
          <a:p>
            <a:pPr marL="457200" indent="-457200">
              <a:buFont typeface="Wingdings" panose="05000000000000000000" charset="0"/>
              <a:buChar char=""/>
            </a:pPr>
            <a:endParaRPr lang="zh-CN" altLang="en-US" sz="3200"/>
          </a:p>
        </p:txBody>
      </p:sp>
      <p:sp>
        <p:nvSpPr>
          <p:cNvPr id="6" name="文本框 5"/>
          <p:cNvSpPr txBox="1"/>
          <p:nvPr/>
        </p:nvSpPr>
        <p:spPr>
          <a:xfrm>
            <a:off x="436245" y="1215390"/>
            <a:ext cx="8488045" cy="16300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buFont typeface="Wingdings" panose="05000000000000000000" charset="0"/>
              <a:buNone/>
            </a:pPr>
            <a:r>
              <a:rPr lang="zh-CN" altLang="en-US" sz="2000"/>
              <a:t>计算机网络</a:t>
            </a:r>
            <a:endParaRPr lang="zh-CN" altLang="en-US" sz="2000"/>
          </a:p>
          <a:p>
            <a:pPr marL="285750" indent="-285750">
              <a:buFont typeface="Wingdings" panose="05000000000000000000" charset="0"/>
              <a:buChar char=""/>
            </a:pPr>
            <a:r>
              <a:rPr lang="en-US" altLang="zh-CN" sz="2000"/>
              <a:t>TCP UDP </a:t>
            </a:r>
            <a:r>
              <a:rPr lang="zh-CN" altLang="en-US" sz="2000"/>
              <a:t>区别、</a:t>
            </a:r>
            <a:r>
              <a:rPr lang="en-US" altLang="zh-CN" sz="2000"/>
              <a:t>TCP</a:t>
            </a:r>
            <a:r>
              <a:rPr lang="zh-CN" altLang="en-US" sz="2000"/>
              <a:t>三次握手四次挥手，</a:t>
            </a:r>
            <a:r>
              <a:rPr lang="en-US" altLang="zh-CN" sz="2000"/>
              <a:t>TCP</a:t>
            </a:r>
            <a:r>
              <a:rPr lang="zh-CN" altLang="en-US" sz="2000"/>
              <a:t>状态转移，报文内容</a:t>
            </a:r>
            <a:endParaRPr lang="zh-CN" altLang="en-US" sz="2000"/>
          </a:p>
          <a:p>
            <a:pPr marL="285750" indent="-285750">
              <a:buFont typeface="Wingdings" panose="05000000000000000000" charset="0"/>
              <a:buChar char=""/>
            </a:pPr>
            <a:r>
              <a:rPr lang="en-US" altLang="zh-CN" sz="2000"/>
              <a:t>HTTP request</a:t>
            </a:r>
            <a:r>
              <a:rPr lang="zh-CN" altLang="en-US" sz="2000"/>
              <a:t>、</a:t>
            </a:r>
            <a:r>
              <a:rPr lang="en-US" altLang="zh-CN" sz="2000"/>
              <a:t>response</a:t>
            </a:r>
            <a:r>
              <a:rPr lang="zh-CN" altLang="en-US" sz="2000"/>
              <a:t>格式，内容</a:t>
            </a:r>
            <a:endParaRPr lang="zh-CN" altLang="en-US" sz="2000"/>
          </a:p>
          <a:p>
            <a:pPr marL="285750" indent="-285750">
              <a:buFont typeface="Wingdings" panose="05000000000000000000" charset="0"/>
              <a:buChar char=""/>
            </a:pPr>
            <a:r>
              <a:rPr lang="en-US" altLang="zh-CN" sz="2000"/>
              <a:t>osi</a:t>
            </a:r>
            <a:r>
              <a:rPr lang="zh-CN" altLang="en-US" sz="2000"/>
              <a:t>七层模型</a:t>
            </a:r>
            <a:endParaRPr lang="zh-CN" altLang="en-US" sz="2000"/>
          </a:p>
          <a:p>
            <a:pPr marL="285750" indent="-285750">
              <a:buFont typeface="Wingdings" panose="05000000000000000000" charset="0"/>
              <a:buChar char=""/>
            </a:pPr>
            <a:r>
              <a:rPr lang="zh-CN" altLang="en-US" sz="2000"/>
              <a:t>等等越多越好</a:t>
            </a:r>
            <a:endParaRPr lang="zh-CN" altLang="en-US" sz="2000"/>
          </a:p>
        </p:txBody>
      </p:sp>
      <p:sp>
        <p:nvSpPr>
          <p:cNvPr id="7" name="文本框 6"/>
          <p:cNvSpPr txBox="1"/>
          <p:nvPr/>
        </p:nvSpPr>
        <p:spPr>
          <a:xfrm>
            <a:off x="436245" y="2748280"/>
            <a:ext cx="9268460" cy="1599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buFont typeface="Wingdings" panose="05000000000000000000" charset="0"/>
              <a:buNone/>
            </a:pPr>
            <a:r>
              <a:rPr lang="en-US" altLang="zh-CN" sz="2000"/>
              <a:t>linux</a:t>
            </a:r>
            <a:endParaRPr lang="en-US" altLang="zh-CN" sz="2000"/>
          </a:p>
          <a:p>
            <a:pPr marL="285750" indent="-285750">
              <a:buFont typeface="Wingdings" panose="05000000000000000000" charset="0"/>
              <a:buChar char=""/>
            </a:pPr>
            <a:r>
              <a:rPr lang="zh-CN" altLang="en-US" sz="2000"/>
              <a:t>各种基本命令，如查看内存占用情况，查看线程数，占用端口号</a:t>
            </a:r>
            <a:endParaRPr lang="zh-CN" altLang="en-US" sz="2000"/>
          </a:p>
          <a:p>
            <a:pPr marL="285750" indent="-285750">
              <a:buFont typeface="Wingdings" panose="05000000000000000000" charset="0"/>
              <a:buChar char=""/>
            </a:pPr>
            <a:r>
              <a:rPr lang="zh-CN" altLang="en-US" sz="2000"/>
              <a:t>权限管理</a:t>
            </a:r>
            <a:endParaRPr lang="zh-CN" altLang="en-US" sz="2000"/>
          </a:p>
          <a:p>
            <a:pPr marL="285750" indent="-285750">
              <a:buFont typeface="Wingdings" panose="05000000000000000000" charset="0"/>
              <a:buChar char=""/>
            </a:pPr>
            <a:r>
              <a:rPr lang="en-US" altLang="zh-CN" sz="2000"/>
              <a:t>vim</a:t>
            </a:r>
            <a:endParaRPr lang="en-US" altLang="zh-CN" sz="2000"/>
          </a:p>
          <a:p>
            <a:pPr marL="285750" indent="-285750">
              <a:buFont typeface="Wingdings" panose="05000000000000000000" charset="0"/>
              <a:buChar char=""/>
            </a:pP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436245" y="4074795"/>
            <a:ext cx="7211695" cy="13220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buFont typeface="Wingdings" panose="05000000000000000000" charset="0"/>
              <a:buNone/>
            </a:pPr>
            <a:r>
              <a:rPr lang="zh-CN" altLang="en-US" sz="2000"/>
              <a:t>数据库</a:t>
            </a:r>
            <a:endParaRPr lang="zh-CN" altLang="en-US" sz="2000"/>
          </a:p>
          <a:p>
            <a:pPr marL="285750" indent="-285750">
              <a:buFont typeface="Wingdings" panose="05000000000000000000" charset="0"/>
              <a:buChar char=""/>
            </a:pPr>
            <a:r>
              <a:rPr lang="zh-CN" altLang="en-US" sz="2000"/>
              <a:t>索引：分类，如何加索引，索引实现原理</a:t>
            </a:r>
            <a:endParaRPr lang="zh-CN" altLang="en-US" sz="2000"/>
          </a:p>
          <a:p>
            <a:pPr marL="285750" indent="-285750">
              <a:buFont typeface="Wingdings" panose="05000000000000000000" charset="0"/>
              <a:buChar char=""/>
            </a:pPr>
            <a:r>
              <a:rPr lang="en-US" altLang="zh-CN" sz="2000"/>
              <a:t>mysql</a:t>
            </a:r>
            <a:r>
              <a:rPr lang="zh-CN" altLang="en-US" sz="2000"/>
              <a:t>数据库引擎，区别，实现原理</a:t>
            </a:r>
            <a:endParaRPr lang="zh-CN" altLang="en-US" sz="2000"/>
          </a:p>
          <a:p>
            <a:pPr marL="285750" indent="-285750">
              <a:buFont typeface="Wingdings" panose="05000000000000000000" charset="0"/>
              <a:buChar char=""/>
            </a:pPr>
            <a:r>
              <a:rPr lang="zh-CN" altLang="en-US" sz="2000"/>
              <a:t>各种</a:t>
            </a:r>
            <a:r>
              <a:rPr lang="en-US" altLang="zh-CN" sz="2000"/>
              <a:t>join</a:t>
            </a:r>
            <a:r>
              <a:rPr lang="zh-CN" altLang="en-US" sz="2000"/>
              <a:t>原理</a:t>
            </a:r>
            <a:endParaRPr lang="zh-CN" altLang="en-US" sz="2000"/>
          </a:p>
        </p:txBody>
      </p:sp>
      <p:sp>
        <p:nvSpPr>
          <p:cNvPr id="9" name="文本框 8"/>
          <p:cNvSpPr txBox="1"/>
          <p:nvPr/>
        </p:nvSpPr>
        <p:spPr>
          <a:xfrm>
            <a:off x="436245" y="5399405"/>
            <a:ext cx="7211695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buFont typeface="Wingdings" panose="05000000000000000000" charset="0"/>
              <a:buNone/>
            </a:pPr>
            <a:r>
              <a:rPr lang="zh-CN" altLang="en-US" sz="2000"/>
              <a:t>设计模式</a:t>
            </a:r>
            <a:endParaRPr lang="zh-CN" altLang="en-US" sz="2000"/>
          </a:p>
          <a:p>
            <a:pPr marL="285750" indent="-285750">
              <a:buFont typeface="Wingdings" panose="05000000000000000000" charset="0"/>
              <a:buChar char=""/>
            </a:pPr>
            <a:r>
              <a:rPr lang="zh-CN" altLang="en-US" sz="2000"/>
              <a:t>单例模式，单例双检锁，工厂模式（</a:t>
            </a:r>
            <a:r>
              <a:rPr lang="en-US" altLang="zh-CN" sz="2000"/>
              <a:t>3</a:t>
            </a:r>
            <a:r>
              <a:rPr lang="zh-CN" altLang="en-US" sz="2000"/>
              <a:t>种），观察者模式。。。</a:t>
            </a:r>
            <a:endParaRPr lang="zh-CN" altLang="en-US" sz="2000"/>
          </a:p>
        </p:txBody>
      </p:sp>
      <p:pic>
        <p:nvPicPr>
          <p:cNvPr id="12" name="图片 11" descr="s690831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22615" y="3427095"/>
            <a:ext cx="1735455" cy="2238375"/>
          </a:xfrm>
          <a:prstGeom prst="rect">
            <a:avLst/>
          </a:prstGeom>
        </p:spPr>
      </p:pic>
      <p:pic>
        <p:nvPicPr>
          <p:cNvPr id="13" name="图片 12" descr="rBEhU1IIdeQIAAAAAAeR_FmIJB4AAB93QDkf9MAB5IU914"/>
          <p:cNvPicPr>
            <a:picLocks noChangeAspect="1"/>
          </p:cNvPicPr>
          <p:nvPr/>
        </p:nvPicPr>
        <p:blipFill>
          <a:blip r:embed="rId2"/>
          <a:srcRect l="17143" t="1905" r="15595" b="10179"/>
          <a:stretch>
            <a:fillRect/>
          </a:stretch>
        </p:blipFill>
        <p:spPr>
          <a:xfrm>
            <a:off x="8153400" y="1215390"/>
            <a:ext cx="1873250" cy="187579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36245" y="6185535"/>
            <a:ext cx="7211695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buFont typeface="Wingdings" panose="05000000000000000000" charset="0"/>
              <a:buNone/>
            </a:pPr>
            <a:r>
              <a:rPr lang="zh-CN" altLang="en-US" sz="2000"/>
              <a:t>开放性题目</a:t>
            </a:r>
            <a:endParaRPr lang="zh-CN" altLang="en-US" sz="2000"/>
          </a:p>
          <a:p>
            <a:pPr marL="285750" indent="-285750">
              <a:buFont typeface="Wingdings" panose="05000000000000000000" charset="0"/>
              <a:buChar char=""/>
            </a:pPr>
            <a:r>
              <a:rPr lang="zh-CN" altLang="en-US" sz="2000"/>
              <a:t>例如</a:t>
            </a:r>
            <a:r>
              <a:rPr lang="en-US" altLang="zh-CN" sz="2000"/>
              <a:t>300G</a:t>
            </a:r>
            <a:r>
              <a:rPr lang="zh-CN" altLang="en-US" sz="2000"/>
              <a:t>的随机数进行排序这种题目</a:t>
            </a:r>
            <a:endParaRPr lang="zh-CN" altLang="en-US" sz="2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3"/>
          <p:cNvSpPr>
            <a:spLocks noChangeArrowheads="1"/>
          </p:cNvSpPr>
          <p:nvPr/>
        </p:nvSpPr>
        <p:spPr bwMode="auto">
          <a:xfrm>
            <a:off x="467360" y="261620"/>
            <a:ext cx="3154680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kern="1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offer</a:t>
            </a:r>
            <a:r>
              <a:rPr lang="zh-CN" altLang="en-US" sz="2800" b="1" kern="1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一览</a:t>
            </a:r>
            <a:endParaRPr lang="zh-CN" altLang="en-US" sz="2800" b="1" kern="1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2" name="矩形 81"/>
          <p:cNvSpPr/>
          <p:nvPr/>
        </p:nvSpPr>
        <p:spPr bwMode="auto">
          <a:xfrm>
            <a:off x="1" y="307505"/>
            <a:ext cx="216000" cy="43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algn="ctr"/>
            <a:endParaRPr lang="zh-CN" altLang="en-US"/>
          </a:p>
        </p:txBody>
      </p:sp>
      <p:sp>
        <p:nvSpPr>
          <p:cNvPr id="85" name="矩形 84"/>
          <p:cNvSpPr/>
          <p:nvPr/>
        </p:nvSpPr>
        <p:spPr bwMode="auto">
          <a:xfrm>
            <a:off x="220646" y="307505"/>
            <a:ext cx="216000" cy="43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algn="ctr"/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9356090" y="6457950"/>
            <a:ext cx="2743200" cy="365125"/>
          </a:xfrm>
        </p:spPr>
        <p:txBody>
          <a:bodyPr/>
          <a:p>
            <a:r>
              <a:rPr lang="zh-CN" altLang="en-US" sz="2800" b="1" smtClean="0">
                <a:latin typeface="黑体" panose="02010609060101010101" charset="-122"/>
                <a:ea typeface="黑体" panose="02010609060101010101" charset="-122"/>
                <a:sym typeface="+mn-ea"/>
              </a:rPr>
              <a:t>第</a:t>
            </a:r>
            <a:fld id="{4FE4AC72-BA51-437E-8D85-A7DD916C4313}" type="slidenum">
              <a:rPr lang="zh-CN" altLang="en-US" sz="2800" b="1" smtClean="0">
                <a:latin typeface="黑体" panose="02010609060101010101" charset="-122"/>
                <a:ea typeface="黑体" panose="02010609060101010101" charset="-122"/>
                <a:sym typeface="+mn-ea"/>
              </a:rPr>
            </a:fld>
            <a:r>
              <a:rPr lang="zh-CN" altLang="en-US" sz="2800" b="1" smtClean="0">
                <a:latin typeface="黑体" panose="02010609060101010101" charset="-122"/>
                <a:ea typeface="黑体" panose="02010609060101010101" charset="-122"/>
                <a:sym typeface="+mn-ea"/>
              </a:rPr>
              <a:t>页</a:t>
            </a:r>
            <a:endParaRPr lang="zh-CN" altLang="en-US" sz="2800" b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0" name="文本框 99"/>
          <p:cNvSpPr txBox="1"/>
          <p:nvPr/>
        </p:nvSpPr>
        <p:spPr>
          <a:xfrm>
            <a:off x="685800" y="1536700"/>
            <a:ext cx="10955655" cy="34150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altLang="en-US" sz="36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互联网及外企</a:t>
            </a:r>
            <a:r>
              <a:rPr lang="zh-CN" altLang="en-US" sz="36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：</a:t>
            </a:r>
            <a:r>
              <a:rPr lang="zh-CN" altLang="en-US" sz="28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阿里巴巴</a:t>
            </a:r>
            <a:r>
              <a:rPr lang="en-US" altLang="zh-CN" sz="28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java</a:t>
            </a:r>
            <a:r>
              <a:rPr lang="zh-CN" altLang="en-US" sz="28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研发</a:t>
            </a:r>
            <a:r>
              <a:rPr lang="en-US" altLang="zh-CN" sz="2800" b="0">
                <a:latin typeface="Calibri" panose="020F0502020204030204" charset="0"/>
                <a:cs typeface="Calibri" panose="020F0502020204030204" charset="0"/>
              </a:rPr>
              <a:t>A</a:t>
            </a:r>
            <a:r>
              <a:rPr lang="zh-CN" altLang="en-US" sz="28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档，小米科技研发</a:t>
            </a:r>
            <a:r>
              <a:rPr lang="en-US" altLang="zh-CN" sz="2800" b="0">
                <a:latin typeface="Calibri" panose="020F0502020204030204" charset="0"/>
                <a:cs typeface="Calibri" panose="020F0502020204030204" charset="0"/>
              </a:rPr>
              <a:t>sp</a:t>
            </a:r>
            <a:r>
              <a:rPr lang="zh-CN" altLang="en-US" sz="28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，完美世界，</a:t>
            </a:r>
            <a:r>
              <a:rPr lang="en-US" altLang="zh-CN" sz="2800" b="0">
                <a:latin typeface="Calibri" panose="020F0502020204030204" charset="0"/>
                <a:cs typeface="Calibri" panose="020F0502020204030204" charset="0"/>
              </a:rPr>
              <a:t>IBM java</a:t>
            </a:r>
            <a:r>
              <a:rPr lang="zh-CN" altLang="en-US" sz="28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研发，神州数码技术新星</a:t>
            </a:r>
            <a:endParaRPr lang="zh-CN" altLang="en-US" sz="2800" b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/>
            <a:endParaRPr lang="zh-CN" altLang="en-US" sz="2800" b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/>
            <a:r>
              <a:rPr lang="zh-CN" altLang="en-US" sz="40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国企等</a:t>
            </a:r>
            <a:r>
              <a:rPr lang="zh-CN" altLang="en-US" sz="40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：</a:t>
            </a:r>
            <a:r>
              <a:rPr lang="zh-CN" altLang="en-US" sz="28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北京银行信息科技部，中航信移动科技，中国人寿研发中心，中信建投，建信基金，中国工商银行软件开发中心，工行数据中心，中国银行软件中心，中国建设银行北京开发中心，北京数字认证有限公司，中国移动研究院，中国联通系统集成公司</a:t>
            </a:r>
            <a:endParaRPr lang="zh-CN" altLang="en-US" sz="2800"/>
          </a:p>
        </p:txBody>
      </p:sp>
    </p:spTree>
  </p:cSld>
  <p:clrMapOvr>
    <a:masterClrMapping/>
  </p:clrMapOvr>
  <p:transition spd="slow">
    <p:comb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FE4AC72-BA51-437E-8D85-A7DD916C4313}" type="slidenum">
              <a:rPr lang="zh-CN" altLang="en-US" smtClean="0"/>
            </a:fld>
            <a:endParaRPr lang="zh-CN" altLang="en-US"/>
          </a:p>
        </p:txBody>
      </p:sp>
      <p:sp>
        <p:nvSpPr>
          <p:cNvPr id="82" name="矩形 81"/>
          <p:cNvSpPr/>
          <p:nvPr/>
        </p:nvSpPr>
        <p:spPr bwMode="auto">
          <a:xfrm>
            <a:off x="1" y="307505"/>
            <a:ext cx="216000" cy="43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pPr algn="ctr"/>
            <a:endParaRPr lang="zh-CN" altLang="en-US"/>
          </a:p>
        </p:txBody>
      </p:sp>
      <p:sp>
        <p:nvSpPr>
          <p:cNvPr id="85" name="矩形 84"/>
          <p:cNvSpPr/>
          <p:nvPr/>
        </p:nvSpPr>
        <p:spPr bwMode="auto">
          <a:xfrm>
            <a:off x="220646" y="307505"/>
            <a:ext cx="216000" cy="43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pPr algn="ctr"/>
            <a:endParaRPr lang="zh-CN" altLang="en-US"/>
          </a:p>
        </p:txBody>
      </p:sp>
      <p:sp>
        <p:nvSpPr>
          <p:cNvPr id="8" name="矩形 3"/>
          <p:cNvSpPr>
            <a:spLocks noChangeArrowheads="1"/>
          </p:cNvSpPr>
          <p:nvPr/>
        </p:nvSpPr>
        <p:spPr bwMode="auto">
          <a:xfrm>
            <a:off x="436245" y="262255"/>
            <a:ext cx="9932670" cy="521970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zh-CN" altLang="en-US" sz="2800" b="1" kern="1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服务端（</a:t>
            </a:r>
            <a:r>
              <a:rPr lang="en-US" altLang="zh-CN" sz="2800" b="1" kern="1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Java</a:t>
            </a:r>
            <a:r>
              <a:rPr lang="zh-CN" altLang="en-US" sz="2800" b="1" kern="1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后端）求职经验</a:t>
            </a:r>
            <a:r>
              <a:rPr lang="en-US" altLang="zh-CN" sz="2800" b="1" kern="1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--</a:t>
            </a:r>
            <a:r>
              <a:rPr lang="zh-CN" altLang="en-US" sz="2800" b="1" kern="1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干货：</a:t>
            </a:r>
            <a:r>
              <a:rPr lang="zh-CN" sz="2800" b="1" kern="1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辅助工具</a:t>
            </a:r>
            <a:endParaRPr lang="zh-CN" sz="2800" b="1" kern="1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15950" y="1721485"/>
            <a:ext cx="839533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 sz="1600"/>
          </a:p>
          <a:p>
            <a:pPr marL="457200" indent="-457200">
              <a:buFont typeface="Wingdings" panose="05000000000000000000" charset="0"/>
              <a:buChar char=""/>
            </a:pPr>
            <a:endParaRPr lang="zh-CN" altLang="en-US" sz="3200"/>
          </a:p>
        </p:txBody>
      </p:sp>
      <p:sp>
        <p:nvSpPr>
          <p:cNvPr id="6" name="文本框 5"/>
          <p:cNvSpPr txBox="1"/>
          <p:nvPr/>
        </p:nvSpPr>
        <p:spPr>
          <a:xfrm>
            <a:off x="436245" y="862965"/>
            <a:ext cx="7211695" cy="13220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buFont typeface="Wingdings" panose="05000000000000000000" charset="0"/>
              <a:buNone/>
            </a:pPr>
            <a:r>
              <a:rPr lang="zh-CN" altLang="en-US" sz="2000"/>
              <a:t>版本管理工具</a:t>
            </a:r>
            <a:endParaRPr lang="zh-CN" altLang="en-US" sz="2000"/>
          </a:p>
          <a:p>
            <a:pPr marL="285750" indent="-285750">
              <a:buFont typeface="Wingdings" panose="05000000000000000000" charset="0"/>
              <a:buChar char=""/>
            </a:pPr>
            <a:r>
              <a:rPr lang="en-US" altLang="zh-CN" sz="2000"/>
              <a:t>git  </a:t>
            </a:r>
            <a:r>
              <a:rPr lang="zh-CN" altLang="en-US" sz="2000"/>
              <a:t>廖雪峰</a:t>
            </a:r>
            <a:r>
              <a:rPr lang="en-US" altLang="zh-CN" sz="2000"/>
              <a:t>blog</a:t>
            </a:r>
            <a:endParaRPr lang="en-US" altLang="zh-CN" sz="2000"/>
          </a:p>
          <a:p>
            <a:pPr marL="285750" indent="-285750">
              <a:buFont typeface="Wingdings" panose="05000000000000000000" charset="0"/>
              <a:buChar char=""/>
            </a:pPr>
            <a:r>
              <a:rPr lang="en-US" altLang="zh-CN" sz="2000"/>
              <a:t>svn</a:t>
            </a:r>
            <a:endParaRPr lang="en-US" altLang="zh-CN" sz="2000"/>
          </a:p>
          <a:p>
            <a:pPr marL="285750" indent="-285750">
              <a:buFont typeface="Wingdings" panose="05000000000000000000" charset="0"/>
              <a:buChar char=""/>
            </a:pPr>
            <a:r>
              <a:rPr lang="zh-CN" altLang="en-US" sz="2000"/>
              <a:t>基本命令、实现原理及区别</a:t>
            </a:r>
            <a:endParaRPr lang="zh-CN" altLang="en-US" sz="2000"/>
          </a:p>
        </p:txBody>
      </p:sp>
      <p:sp>
        <p:nvSpPr>
          <p:cNvPr id="7" name="文本框 6"/>
          <p:cNvSpPr txBox="1"/>
          <p:nvPr/>
        </p:nvSpPr>
        <p:spPr>
          <a:xfrm>
            <a:off x="436245" y="2397125"/>
            <a:ext cx="7211695" cy="12299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buFont typeface="Wingdings" panose="05000000000000000000" charset="0"/>
              <a:buNone/>
            </a:pPr>
            <a:r>
              <a:rPr lang="en-US" altLang="zh-CN" sz="2000"/>
              <a:t>maven</a:t>
            </a:r>
            <a:endParaRPr lang="en-US" altLang="zh-CN" sz="2000"/>
          </a:p>
          <a:p>
            <a:pPr marL="285750" indent="-285750">
              <a:buFont typeface="Wingdings" panose="05000000000000000000" charset="0"/>
              <a:buChar char=""/>
            </a:pPr>
            <a:r>
              <a:rPr lang="zh-CN" altLang="en-US"/>
              <a:t>树形原理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"/>
            </a:pPr>
            <a:r>
              <a:rPr lang="zh-CN" altLang="en-US"/>
              <a:t>各种依赖管理、父子</a:t>
            </a:r>
            <a:r>
              <a:rPr lang="en-US" altLang="zh-CN"/>
              <a:t>pom</a:t>
            </a:r>
            <a:endParaRPr lang="en-US" altLang="zh-CN"/>
          </a:p>
          <a:p>
            <a:pPr marL="285750" indent="-285750">
              <a:buFont typeface="Wingdings" panose="05000000000000000000" charset="0"/>
              <a:buChar char=""/>
            </a:pPr>
            <a:r>
              <a:rPr lang="zh-CN" altLang="en-US"/>
              <a:t>依赖冲突解决方法，</a:t>
            </a:r>
            <a:r>
              <a:rPr lang="en-US" altLang="zh-CN"/>
              <a:t>&lt;exclusion&gt;</a:t>
            </a:r>
            <a:r>
              <a:rPr lang="zh-CN" altLang="en-US"/>
              <a:t>排包，排包流程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436245" y="3870960"/>
            <a:ext cx="7211695" cy="16300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buFont typeface="Wingdings" panose="05000000000000000000" charset="0"/>
              <a:buNone/>
            </a:pPr>
            <a:r>
              <a:rPr lang="en-US" altLang="zh-CN" sz="2000"/>
              <a:t>IDE</a:t>
            </a:r>
            <a:endParaRPr lang="en-US" altLang="zh-CN" sz="2000"/>
          </a:p>
          <a:p>
            <a:pPr marL="342900" indent="-342900">
              <a:buFont typeface="Wingdings" panose="05000000000000000000" charset="0"/>
              <a:buChar char=""/>
            </a:pPr>
            <a:r>
              <a:rPr lang="en-US" altLang="zh-CN" sz="2000"/>
              <a:t>IDEA</a:t>
            </a:r>
            <a:r>
              <a:rPr lang="zh-CN" altLang="en-US" sz="2000"/>
              <a:t>（建议）</a:t>
            </a:r>
            <a:endParaRPr lang="zh-CN" altLang="en-US" sz="2000"/>
          </a:p>
          <a:p>
            <a:pPr marL="342900" indent="-342900">
              <a:buFont typeface="Wingdings" panose="05000000000000000000" charset="0"/>
              <a:buChar char=""/>
            </a:pPr>
            <a:r>
              <a:rPr lang="en-US" altLang="zh-CN" sz="2000"/>
              <a:t>Elispse</a:t>
            </a:r>
            <a:endParaRPr lang="en-US" altLang="zh-CN" sz="2000"/>
          </a:p>
          <a:p>
            <a:pPr indent="0">
              <a:buFont typeface="Wingdings" panose="05000000000000000000" charset="0"/>
              <a:buNone/>
            </a:pPr>
            <a:endParaRPr lang="en-US" altLang="zh-CN" sz="2000"/>
          </a:p>
          <a:p>
            <a:pPr marL="285750" indent="-285750">
              <a:buFont typeface="Wingdings" panose="05000000000000000000" charset="0"/>
              <a:buChar char=""/>
            </a:pPr>
            <a:endParaRPr lang="zh-CN" altLang="en-US" sz="2000"/>
          </a:p>
        </p:txBody>
      </p:sp>
      <p:sp>
        <p:nvSpPr>
          <p:cNvPr id="3" name="文本框 2"/>
          <p:cNvSpPr txBox="1"/>
          <p:nvPr/>
        </p:nvSpPr>
        <p:spPr>
          <a:xfrm>
            <a:off x="436245" y="5240020"/>
            <a:ext cx="7211695" cy="22453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buFont typeface="Wingdings" panose="05000000000000000000" charset="0"/>
              <a:buNone/>
            </a:pPr>
            <a:r>
              <a:rPr lang="en-US" altLang="zh-CN" sz="2000"/>
              <a:t>Tomcat</a:t>
            </a:r>
            <a:endParaRPr lang="en-US" altLang="zh-CN" sz="2000"/>
          </a:p>
          <a:p>
            <a:pPr marL="342900" indent="-342900">
              <a:buFont typeface="Wingdings" panose="05000000000000000000" charset="0"/>
              <a:buChar char=""/>
            </a:pPr>
            <a:r>
              <a:rPr lang="zh-CN" altLang="en-US" sz="2000"/>
              <a:t>配置</a:t>
            </a:r>
            <a:endParaRPr lang="zh-CN" altLang="en-US" sz="2000"/>
          </a:p>
          <a:p>
            <a:pPr marL="342900" indent="-342900">
              <a:buFont typeface="Wingdings" panose="05000000000000000000" charset="0"/>
              <a:buChar char=""/>
            </a:pPr>
            <a:r>
              <a:rPr lang="en-US" altLang="zh-CN" sz="2000"/>
              <a:t>log</a:t>
            </a:r>
            <a:r>
              <a:rPr lang="zh-CN" altLang="en-US" sz="2000"/>
              <a:t>查询</a:t>
            </a:r>
            <a:endParaRPr lang="zh-CN" altLang="en-US" sz="2000"/>
          </a:p>
          <a:p>
            <a:pPr marL="342900" indent="-342900">
              <a:buFont typeface="Wingdings" panose="05000000000000000000" charset="0"/>
              <a:buChar char=""/>
            </a:pPr>
            <a:r>
              <a:rPr lang="zh-CN" altLang="en-US" sz="2000"/>
              <a:t>设计原理，实现原理</a:t>
            </a:r>
            <a:endParaRPr lang="zh-CN" altLang="en-US" sz="2000"/>
          </a:p>
          <a:p>
            <a:pPr indent="0">
              <a:buFont typeface="Wingdings" panose="05000000000000000000" charset="0"/>
              <a:buNone/>
            </a:pPr>
            <a:endParaRPr lang="en-US" altLang="zh-CN" sz="2000"/>
          </a:p>
          <a:p>
            <a:pPr indent="0">
              <a:buFont typeface="Wingdings" panose="05000000000000000000" charset="0"/>
              <a:buNone/>
            </a:pPr>
            <a:endParaRPr lang="en-US" altLang="zh-CN" sz="2000"/>
          </a:p>
          <a:p>
            <a:pPr marL="285750" indent="-285750">
              <a:buFont typeface="Wingdings" panose="05000000000000000000" charset="0"/>
              <a:buChar char=""/>
            </a:pPr>
            <a:endParaRPr lang="zh-CN" altLang="en-US" sz="2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FE4AC72-BA51-437E-8D85-A7DD916C4313}" type="slidenum">
              <a:rPr lang="zh-CN" altLang="en-US" smtClean="0"/>
            </a:fld>
            <a:endParaRPr lang="zh-CN" altLang="en-US"/>
          </a:p>
        </p:txBody>
      </p:sp>
      <p:sp>
        <p:nvSpPr>
          <p:cNvPr id="82" name="矩形 81"/>
          <p:cNvSpPr/>
          <p:nvPr/>
        </p:nvSpPr>
        <p:spPr bwMode="auto">
          <a:xfrm>
            <a:off x="1" y="307505"/>
            <a:ext cx="216000" cy="43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pPr algn="ctr"/>
            <a:endParaRPr lang="zh-CN" altLang="en-US"/>
          </a:p>
        </p:txBody>
      </p:sp>
      <p:sp>
        <p:nvSpPr>
          <p:cNvPr id="85" name="矩形 84"/>
          <p:cNvSpPr/>
          <p:nvPr/>
        </p:nvSpPr>
        <p:spPr bwMode="auto">
          <a:xfrm>
            <a:off x="220646" y="307505"/>
            <a:ext cx="216000" cy="43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pPr algn="ctr"/>
            <a:endParaRPr lang="zh-CN" altLang="en-US"/>
          </a:p>
        </p:txBody>
      </p:sp>
      <p:sp>
        <p:nvSpPr>
          <p:cNvPr id="8" name="矩形 3"/>
          <p:cNvSpPr>
            <a:spLocks noChangeArrowheads="1"/>
          </p:cNvSpPr>
          <p:nvPr/>
        </p:nvSpPr>
        <p:spPr bwMode="auto">
          <a:xfrm>
            <a:off x="436245" y="262255"/>
            <a:ext cx="9932670" cy="521970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zh-CN" altLang="en-US" sz="2800" b="1" kern="1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服务端（</a:t>
            </a:r>
            <a:r>
              <a:rPr lang="en-US" altLang="zh-CN" sz="2800" b="1" kern="1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Java</a:t>
            </a:r>
            <a:r>
              <a:rPr lang="zh-CN" altLang="en-US" sz="2800" b="1" kern="1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后端）求职经验</a:t>
            </a:r>
            <a:r>
              <a:rPr lang="en-US" altLang="zh-CN" sz="2800" b="1" kern="1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--</a:t>
            </a:r>
            <a:r>
              <a:rPr lang="zh-CN" altLang="en-US" sz="2800" b="1" kern="1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笔试面试</a:t>
            </a:r>
            <a:endParaRPr lang="zh-CN" altLang="en-US" sz="2800" b="1" kern="1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15950" y="1721485"/>
            <a:ext cx="839533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 sz="1600"/>
          </a:p>
          <a:p>
            <a:pPr marL="457200" indent="-457200">
              <a:buFont typeface="Wingdings" panose="05000000000000000000" charset="0"/>
              <a:buChar char=""/>
            </a:pPr>
            <a:endParaRPr lang="zh-CN" altLang="en-US" sz="3200"/>
          </a:p>
        </p:txBody>
      </p:sp>
      <p:sp>
        <p:nvSpPr>
          <p:cNvPr id="6" name="文本框 5"/>
          <p:cNvSpPr txBox="1"/>
          <p:nvPr/>
        </p:nvSpPr>
        <p:spPr>
          <a:xfrm>
            <a:off x="436245" y="862965"/>
            <a:ext cx="7211695" cy="13220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buFont typeface="Wingdings" panose="05000000000000000000" charset="0"/>
              <a:buNone/>
            </a:pPr>
            <a:r>
              <a:rPr lang="zh-CN" altLang="en-US" sz="2000"/>
              <a:t>互联网在线笔试</a:t>
            </a:r>
            <a:endParaRPr lang="zh-CN" altLang="en-US" sz="2000"/>
          </a:p>
          <a:p>
            <a:pPr marL="285750" indent="-285750">
              <a:buFont typeface="Wingdings" panose="05000000000000000000" charset="0"/>
              <a:buChar char=""/>
            </a:pPr>
            <a:r>
              <a:rPr lang="zh-CN" altLang="en-US" sz="2000"/>
              <a:t>建议合作</a:t>
            </a:r>
            <a:endParaRPr lang="zh-CN" altLang="en-US" sz="2000"/>
          </a:p>
          <a:p>
            <a:pPr marL="285750" indent="-285750">
              <a:buFont typeface="Wingdings" panose="05000000000000000000" charset="0"/>
              <a:buChar char=""/>
            </a:pPr>
            <a:r>
              <a:rPr lang="zh-CN" altLang="en-US" sz="2000"/>
              <a:t>总结一些常用的逻辑，如输入输出函数，排序算法等，作为工具类，笔试时直接复制粘贴</a:t>
            </a:r>
            <a:endParaRPr lang="zh-CN" altLang="en-US" sz="2000"/>
          </a:p>
        </p:txBody>
      </p:sp>
      <p:sp>
        <p:nvSpPr>
          <p:cNvPr id="9" name="文本框 8"/>
          <p:cNvSpPr txBox="1"/>
          <p:nvPr/>
        </p:nvSpPr>
        <p:spPr>
          <a:xfrm>
            <a:off x="436245" y="2551430"/>
            <a:ext cx="10205085" cy="16300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buFont typeface="Wingdings" panose="05000000000000000000" charset="0"/>
              <a:buNone/>
            </a:pPr>
            <a:r>
              <a:rPr lang="zh-CN" altLang="en-US" sz="2000"/>
              <a:t>面试</a:t>
            </a:r>
            <a:endParaRPr lang="zh-CN" altLang="en-US" sz="2000"/>
          </a:p>
          <a:p>
            <a:pPr marL="285750" indent="-285750">
              <a:buFont typeface="Wingdings" panose="05000000000000000000" charset="0"/>
              <a:buChar char=""/>
            </a:pPr>
            <a:r>
              <a:rPr lang="zh-CN" altLang="en-US" sz="2000"/>
              <a:t>手写算法，多练</a:t>
            </a:r>
            <a:endParaRPr lang="zh-CN" altLang="en-US" sz="2000"/>
          </a:p>
          <a:p>
            <a:pPr marL="285750" indent="-285750">
              <a:buFont typeface="Wingdings" panose="05000000000000000000" charset="0"/>
              <a:buChar char=""/>
            </a:pPr>
            <a:r>
              <a:rPr lang="zh-CN" altLang="en-US" sz="2000"/>
              <a:t>基本概念，会就是会，不会的可以和面试官交流思路，可以说出自己的想法</a:t>
            </a:r>
            <a:endParaRPr lang="zh-CN" altLang="en-US" sz="2000"/>
          </a:p>
          <a:p>
            <a:pPr marL="285750" indent="-285750">
              <a:buFont typeface="Wingdings" panose="05000000000000000000" charset="0"/>
              <a:buChar char=""/>
            </a:pPr>
            <a:r>
              <a:rPr lang="zh-CN" altLang="en-US" sz="2000"/>
              <a:t>注重沟通交流能力，多和面试官交流自己的思路，不要只顾埋头做题</a:t>
            </a:r>
            <a:endParaRPr lang="zh-CN" altLang="en-US" sz="2000"/>
          </a:p>
          <a:p>
            <a:pPr marL="285750" indent="-285750">
              <a:buFont typeface="Wingdings" panose="05000000000000000000" charset="0"/>
              <a:buChar char=""/>
            </a:pPr>
            <a:r>
              <a:rPr lang="zh-CN" altLang="en-US" sz="2000"/>
              <a:t>面试题总结，多看面经</a:t>
            </a:r>
            <a:endParaRPr lang="zh-CN" altLang="en-US" sz="2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FE4AC72-BA51-437E-8D85-A7DD916C4313}" type="slidenum">
              <a:rPr lang="zh-CN" altLang="en-US" smtClean="0"/>
            </a:fld>
            <a:endParaRPr lang="zh-CN" altLang="en-US"/>
          </a:p>
        </p:txBody>
      </p:sp>
      <p:sp>
        <p:nvSpPr>
          <p:cNvPr id="82" name="矩形 81"/>
          <p:cNvSpPr/>
          <p:nvPr/>
        </p:nvSpPr>
        <p:spPr bwMode="auto">
          <a:xfrm>
            <a:off x="1" y="307505"/>
            <a:ext cx="216000" cy="43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pPr algn="ctr"/>
            <a:endParaRPr lang="zh-CN" altLang="en-US"/>
          </a:p>
        </p:txBody>
      </p:sp>
      <p:sp>
        <p:nvSpPr>
          <p:cNvPr id="85" name="矩形 84"/>
          <p:cNvSpPr/>
          <p:nvPr/>
        </p:nvSpPr>
        <p:spPr bwMode="auto">
          <a:xfrm>
            <a:off x="220646" y="307505"/>
            <a:ext cx="216000" cy="43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pPr algn="ctr"/>
            <a:endParaRPr lang="zh-CN" altLang="en-US"/>
          </a:p>
        </p:txBody>
      </p:sp>
      <p:sp>
        <p:nvSpPr>
          <p:cNvPr id="8" name="矩形 3"/>
          <p:cNvSpPr>
            <a:spLocks noChangeArrowheads="1"/>
          </p:cNvSpPr>
          <p:nvPr/>
        </p:nvSpPr>
        <p:spPr bwMode="auto">
          <a:xfrm>
            <a:off x="436245" y="262255"/>
            <a:ext cx="10531475" cy="521970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zh-CN" altLang="en-US" sz="2800" b="1" kern="1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服务端（</a:t>
            </a:r>
            <a:r>
              <a:rPr lang="en-US" altLang="zh-CN" sz="2800" b="1" kern="1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Java</a:t>
            </a:r>
            <a:r>
              <a:rPr lang="zh-CN" altLang="en-US" sz="2800" b="1" kern="1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后端）求职经验</a:t>
            </a:r>
            <a:r>
              <a:rPr lang="en-US" altLang="zh-CN" sz="2800" b="1" kern="1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--</a:t>
            </a:r>
            <a:r>
              <a:rPr lang="zh-CN" altLang="en-US" sz="2800" b="1" kern="1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开拓</a:t>
            </a:r>
            <a:r>
              <a:rPr lang="zh-CN" sz="2800" b="1" kern="1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技术眼界，走向架构师之路</a:t>
            </a:r>
            <a:endParaRPr lang="zh-CN" sz="2800" b="1" kern="1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27380" y="1721485"/>
            <a:ext cx="839533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 sz="1600"/>
          </a:p>
          <a:p>
            <a:pPr marL="457200" indent="-457200">
              <a:buFont typeface="Wingdings" panose="05000000000000000000" charset="0"/>
              <a:buChar char=""/>
            </a:pPr>
            <a:endParaRPr lang="zh-CN" altLang="en-US" sz="3200"/>
          </a:p>
        </p:txBody>
      </p:sp>
      <p:sp>
        <p:nvSpPr>
          <p:cNvPr id="6" name="文本框 5"/>
          <p:cNvSpPr txBox="1"/>
          <p:nvPr/>
        </p:nvSpPr>
        <p:spPr>
          <a:xfrm>
            <a:off x="436245" y="1123315"/>
            <a:ext cx="7211695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buFont typeface="Wingdings" panose="05000000000000000000" charset="0"/>
              <a:buNone/>
            </a:pPr>
            <a:r>
              <a:rPr lang="en-US" altLang="zh-CN" sz="2000"/>
              <a:t>1.</a:t>
            </a:r>
            <a:r>
              <a:rPr lang="zh-CN" altLang="en-US" sz="2000"/>
              <a:t>由阿里双十一引发的思考？</a:t>
            </a:r>
            <a:endParaRPr lang="zh-CN" altLang="en-US" sz="2000"/>
          </a:p>
          <a:p>
            <a:pPr indent="0">
              <a:buFont typeface="Wingdings" panose="05000000000000000000" charset="0"/>
              <a:buNone/>
            </a:pPr>
            <a:r>
              <a:rPr lang="zh-CN" altLang="en-US" sz="2000"/>
              <a:t>分布式系统架构</a:t>
            </a:r>
            <a:endParaRPr lang="zh-CN" altLang="en-US" sz="2000"/>
          </a:p>
        </p:txBody>
      </p:sp>
      <p:sp>
        <p:nvSpPr>
          <p:cNvPr id="9" name="文本框 8"/>
          <p:cNvSpPr txBox="1"/>
          <p:nvPr/>
        </p:nvSpPr>
        <p:spPr>
          <a:xfrm>
            <a:off x="436245" y="2063750"/>
            <a:ext cx="7211695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buFont typeface="Wingdings" panose="05000000000000000000" charset="0"/>
              <a:buNone/>
            </a:pPr>
            <a:r>
              <a:rPr lang="en-US" altLang="zh-CN" sz="2000"/>
              <a:t>2.</a:t>
            </a:r>
            <a:r>
              <a:rPr lang="zh-CN" altLang="en-US" sz="2000"/>
              <a:t>各种中间件：</a:t>
            </a:r>
            <a:endParaRPr lang="zh-CN" altLang="en-US" sz="2000"/>
          </a:p>
          <a:p>
            <a:pPr marL="342900" indent="-342900">
              <a:buFont typeface="Wingdings" panose="05000000000000000000" charset="0"/>
              <a:buChar char=""/>
            </a:pPr>
            <a:r>
              <a:rPr lang="en-US" altLang="zh-CN" sz="2000"/>
              <a:t>rpc</a:t>
            </a:r>
            <a:r>
              <a:rPr lang="zh-CN" altLang="en-US" sz="2000"/>
              <a:t>：原理，</a:t>
            </a:r>
            <a:r>
              <a:rPr lang="en-US" altLang="zh-CN" sz="2000"/>
              <a:t>Hessian</a:t>
            </a:r>
            <a:r>
              <a:rPr lang="zh-CN" altLang="en-US" sz="2000"/>
              <a:t>、</a:t>
            </a:r>
            <a:r>
              <a:rPr lang="en-US" altLang="zh-CN" sz="2000"/>
              <a:t>Dubbo</a:t>
            </a:r>
            <a:r>
              <a:rPr lang="zh-CN" altLang="en-US" sz="2000"/>
              <a:t>、</a:t>
            </a:r>
            <a:r>
              <a:rPr lang="en-US" altLang="zh-CN" sz="2000"/>
              <a:t>Thrift</a:t>
            </a:r>
            <a:r>
              <a:rPr lang="zh-CN" altLang="en-US" sz="2000"/>
              <a:t>、</a:t>
            </a:r>
            <a:r>
              <a:rPr lang="en-US" altLang="zh-CN" sz="2000"/>
              <a:t>HSF</a:t>
            </a:r>
            <a:endParaRPr lang="en-US" altLang="zh-CN" sz="2000"/>
          </a:p>
          <a:p>
            <a:pPr marL="342900" indent="-342900">
              <a:buFont typeface="Wingdings" panose="05000000000000000000" charset="0"/>
              <a:buChar char=""/>
            </a:pPr>
            <a:r>
              <a:rPr lang="zh-CN" altLang="en-US" sz="2000"/>
              <a:t>消息中间件：</a:t>
            </a:r>
            <a:r>
              <a:rPr lang="en-US" altLang="zh-CN" sz="2000"/>
              <a:t>JMS</a:t>
            </a:r>
            <a:r>
              <a:rPr lang="zh-CN" altLang="en-US" sz="2000"/>
              <a:t>、</a:t>
            </a:r>
            <a:r>
              <a:rPr lang="en-US" altLang="zh-CN" sz="2000"/>
              <a:t>kafka</a:t>
            </a:r>
            <a:r>
              <a:rPr lang="zh-CN" altLang="en-US" sz="2000"/>
              <a:t>、</a:t>
            </a:r>
            <a:r>
              <a:rPr lang="en-US" altLang="zh-CN" sz="2000"/>
              <a:t>RocketMQ</a:t>
            </a:r>
            <a:r>
              <a:rPr lang="zh-CN" altLang="en-US" sz="2000"/>
              <a:t>、</a:t>
            </a:r>
            <a:r>
              <a:rPr lang="en-US" altLang="zh-CN" sz="2000"/>
              <a:t>RabbitMQ</a:t>
            </a:r>
            <a:endParaRPr lang="en-US" altLang="zh-CN" sz="2000"/>
          </a:p>
          <a:p>
            <a:pPr marL="342900" indent="-342900">
              <a:buFont typeface="Wingdings" panose="05000000000000000000" charset="0"/>
              <a:buChar char=""/>
            </a:pPr>
            <a:r>
              <a:rPr lang="zh-CN" altLang="en-US" sz="2000"/>
              <a:t>缓存：</a:t>
            </a:r>
            <a:r>
              <a:rPr lang="en-US" altLang="zh-CN" sz="2000"/>
              <a:t>Redis</a:t>
            </a:r>
            <a:r>
              <a:rPr lang="zh-CN" altLang="en-US" sz="2000"/>
              <a:t>，</a:t>
            </a:r>
            <a:r>
              <a:rPr lang="en-US" altLang="zh-CN" sz="2000"/>
              <a:t>Memcached</a:t>
            </a:r>
            <a:endParaRPr lang="en-US" altLang="zh-CN" sz="2000"/>
          </a:p>
          <a:p>
            <a:pPr marL="342900" indent="-342900">
              <a:buFont typeface="Wingdings" panose="05000000000000000000" charset="0"/>
              <a:buChar char=""/>
            </a:pPr>
            <a:r>
              <a:rPr lang="zh-CN" altLang="en-US" sz="2000"/>
              <a:t>分库分表：</a:t>
            </a:r>
            <a:r>
              <a:rPr lang="en-US" altLang="zh-CN" sz="2000"/>
              <a:t>TDDL</a:t>
            </a:r>
            <a:endParaRPr lang="en-US" altLang="zh-CN" sz="2000"/>
          </a:p>
          <a:p>
            <a:pPr marL="342900" indent="-342900">
              <a:buFont typeface="Wingdings" panose="05000000000000000000" charset="0"/>
              <a:buChar char=""/>
            </a:pPr>
            <a:endParaRPr lang="en-US" altLang="zh-CN" sz="2000"/>
          </a:p>
        </p:txBody>
      </p:sp>
      <p:sp>
        <p:nvSpPr>
          <p:cNvPr id="11" name="文本框 10"/>
          <p:cNvSpPr txBox="1"/>
          <p:nvPr/>
        </p:nvSpPr>
        <p:spPr>
          <a:xfrm>
            <a:off x="436245" y="4146550"/>
            <a:ext cx="7211695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buFont typeface="Wingdings" panose="05000000000000000000" charset="0"/>
              <a:buNone/>
            </a:pPr>
            <a:r>
              <a:rPr lang="en-US" altLang="zh-CN" sz="2000"/>
              <a:t>3.</a:t>
            </a:r>
            <a:r>
              <a:rPr lang="zh-CN" altLang="en-US" sz="2000"/>
              <a:t>可以发展的技能：</a:t>
            </a:r>
            <a:endParaRPr lang="zh-CN" altLang="en-US" sz="2000"/>
          </a:p>
          <a:p>
            <a:pPr marL="342900" indent="-342900">
              <a:buFont typeface="Wingdings" panose="05000000000000000000" charset="0"/>
              <a:buChar char=""/>
            </a:pPr>
            <a:r>
              <a:rPr lang="en-US" altLang="zh-CN" sz="2000"/>
              <a:t>Hadoop</a:t>
            </a:r>
            <a:r>
              <a:rPr lang="zh-CN" altLang="en-US" sz="2000"/>
              <a:t>，</a:t>
            </a:r>
            <a:r>
              <a:rPr lang="en-US" altLang="zh-CN" sz="2000"/>
              <a:t>MR</a:t>
            </a:r>
            <a:r>
              <a:rPr lang="zh-CN" altLang="en-US" sz="2000"/>
              <a:t>，</a:t>
            </a:r>
            <a:r>
              <a:rPr lang="en-US" altLang="zh-CN" sz="2000"/>
              <a:t>Spark Storm</a:t>
            </a:r>
            <a:r>
              <a:rPr lang="zh-CN" altLang="en-US" sz="2000"/>
              <a:t>等大数据分析技术</a:t>
            </a:r>
            <a:endParaRPr lang="zh-CN" altLang="en-US" sz="2000"/>
          </a:p>
          <a:p>
            <a:pPr marL="342900" indent="-342900">
              <a:buFont typeface="Wingdings" panose="05000000000000000000" charset="0"/>
              <a:buChar char=""/>
            </a:pPr>
            <a:r>
              <a:rPr lang="en-US" altLang="zh-CN" sz="2000"/>
              <a:t>1.8</a:t>
            </a:r>
            <a:r>
              <a:rPr lang="zh-CN" altLang="en-US" sz="2000"/>
              <a:t>以后的函数式编程</a:t>
            </a:r>
            <a:endParaRPr lang="zh-CN" altLang="en-US" sz="2000"/>
          </a:p>
          <a:p>
            <a:pPr marL="342900" indent="-342900">
              <a:buFont typeface="Wingdings" panose="05000000000000000000" charset="0"/>
              <a:buChar char=""/>
            </a:pPr>
            <a:r>
              <a:rPr lang="en-US" altLang="zh-CN" sz="2000"/>
              <a:t>ELK(ElasticSearch + LogStash + Kibana)</a:t>
            </a:r>
            <a:endParaRPr lang="en-US" altLang="zh-CN" sz="2000"/>
          </a:p>
          <a:p>
            <a:pPr marL="342900" indent="-342900">
              <a:buFont typeface="Wingdings" panose="05000000000000000000" charset="0"/>
              <a:buChar char=""/>
            </a:pPr>
            <a:r>
              <a:rPr lang="zh-CN" altLang="en-US" sz="2000"/>
              <a:t>容器云（</a:t>
            </a:r>
            <a:r>
              <a:rPr lang="en-US" altLang="zh-CN" sz="2000"/>
              <a:t>Docker</a:t>
            </a:r>
            <a:r>
              <a:rPr lang="zh-CN" altLang="en-US" sz="2000"/>
              <a:t>）</a:t>
            </a:r>
            <a:endParaRPr lang="zh-CN" altLang="en-US" sz="2000"/>
          </a:p>
          <a:p>
            <a:pPr marL="342900" indent="-342900">
              <a:buFont typeface="Wingdings" panose="05000000000000000000" charset="0"/>
              <a:buChar char=""/>
            </a:pPr>
            <a:endParaRPr lang="en-US" altLang="zh-CN" sz="2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 bwMode="auto">
          <a:xfrm>
            <a:off x="0" y="3429000"/>
            <a:ext cx="12192000" cy="3429000"/>
          </a:xfrm>
          <a:prstGeom prst="rect">
            <a:avLst/>
          </a:prstGeom>
          <a:pattFill prst="sphere">
            <a:fgClr>
              <a:schemeClr val="accent1">
                <a:lumMod val="50000"/>
              </a:schemeClr>
            </a:fgClr>
            <a:bgClr>
              <a:schemeClr val="accent1"/>
            </a:bgClr>
          </a:patt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 bwMode="auto">
          <a:xfrm>
            <a:off x="0" y="3073104"/>
            <a:ext cx="12192000" cy="35589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algn="ctr"/>
            <a:endParaRPr lang="zh-CN" altLang="en-US"/>
          </a:p>
        </p:txBody>
      </p:sp>
      <p:sp>
        <p:nvSpPr>
          <p:cNvPr id="14" name="Freeform 5"/>
          <p:cNvSpPr/>
          <p:nvPr/>
        </p:nvSpPr>
        <p:spPr bwMode="auto">
          <a:xfrm>
            <a:off x="4783124" y="736606"/>
            <a:ext cx="2625752" cy="2981332"/>
          </a:xfrm>
          <a:custGeom>
            <a:avLst/>
            <a:gdLst>
              <a:gd name="T0" fmla="*/ 6935 w 12812"/>
              <a:gd name="T1" fmla="*/ 195 h 14572"/>
              <a:gd name="T2" fmla="*/ 9609 w 12812"/>
              <a:gd name="T3" fmla="*/ 1739 h 14572"/>
              <a:gd name="T4" fmla="*/ 12283 w 12812"/>
              <a:gd name="T5" fmla="*/ 3282 h 14572"/>
              <a:gd name="T6" fmla="*/ 12812 w 12812"/>
              <a:gd name="T7" fmla="*/ 4199 h 14572"/>
              <a:gd name="T8" fmla="*/ 12812 w 12812"/>
              <a:gd name="T9" fmla="*/ 7286 h 14572"/>
              <a:gd name="T10" fmla="*/ 12812 w 12812"/>
              <a:gd name="T11" fmla="*/ 10374 h 14572"/>
              <a:gd name="T12" fmla="*/ 12283 w 12812"/>
              <a:gd name="T13" fmla="*/ 11290 h 14572"/>
              <a:gd name="T14" fmla="*/ 9609 w 12812"/>
              <a:gd name="T15" fmla="*/ 12834 h 14572"/>
              <a:gd name="T16" fmla="*/ 6935 w 12812"/>
              <a:gd name="T17" fmla="*/ 14378 h 14572"/>
              <a:gd name="T18" fmla="*/ 5877 w 12812"/>
              <a:gd name="T19" fmla="*/ 14378 h 14572"/>
              <a:gd name="T20" fmla="*/ 3203 w 12812"/>
              <a:gd name="T21" fmla="*/ 12834 h 14572"/>
              <a:gd name="T22" fmla="*/ 529 w 12812"/>
              <a:gd name="T23" fmla="*/ 11290 h 14572"/>
              <a:gd name="T24" fmla="*/ 0 w 12812"/>
              <a:gd name="T25" fmla="*/ 10374 h 14572"/>
              <a:gd name="T26" fmla="*/ 0 w 12812"/>
              <a:gd name="T27" fmla="*/ 7286 h 14572"/>
              <a:gd name="T28" fmla="*/ 0 w 12812"/>
              <a:gd name="T29" fmla="*/ 4199 h 14572"/>
              <a:gd name="T30" fmla="*/ 529 w 12812"/>
              <a:gd name="T31" fmla="*/ 3282 h 14572"/>
              <a:gd name="T32" fmla="*/ 3203 w 12812"/>
              <a:gd name="T33" fmla="*/ 1739 h 14572"/>
              <a:gd name="T34" fmla="*/ 5877 w 12812"/>
              <a:gd name="T35" fmla="*/ 195 h 14572"/>
              <a:gd name="T36" fmla="*/ 6935 w 12812"/>
              <a:gd name="T37" fmla="*/ 195 h 145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2812" h="14572">
                <a:moveTo>
                  <a:pt x="6935" y="195"/>
                </a:moveTo>
                <a:lnTo>
                  <a:pt x="9609" y="1739"/>
                </a:lnTo>
                <a:lnTo>
                  <a:pt x="12283" y="3282"/>
                </a:lnTo>
                <a:cubicBezTo>
                  <a:pt x="12620" y="3477"/>
                  <a:pt x="12812" y="3810"/>
                  <a:pt x="12812" y="4199"/>
                </a:cubicBezTo>
                <a:lnTo>
                  <a:pt x="12812" y="7286"/>
                </a:lnTo>
                <a:lnTo>
                  <a:pt x="12812" y="10374"/>
                </a:lnTo>
                <a:cubicBezTo>
                  <a:pt x="12812" y="10763"/>
                  <a:pt x="12620" y="11096"/>
                  <a:pt x="12283" y="11290"/>
                </a:cubicBezTo>
                <a:lnTo>
                  <a:pt x="9609" y="12834"/>
                </a:lnTo>
                <a:lnTo>
                  <a:pt x="6935" y="14378"/>
                </a:lnTo>
                <a:cubicBezTo>
                  <a:pt x="6599" y="14572"/>
                  <a:pt x="6213" y="14572"/>
                  <a:pt x="5877" y="14378"/>
                </a:cubicBezTo>
                <a:lnTo>
                  <a:pt x="3203" y="12834"/>
                </a:lnTo>
                <a:lnTo>
                  <a:pt x="529" y="11290"/>
                </a:lnTo>
                <a:cubicBezTo>
                  <a:pt x="193" y="11096"/>
                  <a:pt x="0" y="10763"/>
                  <a:pt x="0" y="10374"/>
                </a:cubicBezTo>
                <a:lnTo>
                  <a:pt x="0" y="7286"/>
                </a:lnTo>
                <a:lnTo>
                  <a:pt x="0" y="4199"/>
                </a:lnTo>
                <a:cubicBezTo>
                  <a:pt x="0" y="3810"/>
                  <a:pt x="193" y="3477"/>
                  <a:pt x="529" y="3282"/>
                </a:cubicBezTo>
                <a:lnTo>
                  <a:pt x="3203" y="1739"/>
                </a:lnTo>
                <a:lnTo>
                  <a:pt x="5877" y="195"/>
                </a:lnTo>
                <a:cubicBezTo>
                  <a:pt x="6213" y="0"/>
                  <a:pt x="6599" y="0"/>
                  <a:pt x="6935" y="195"/>
                </a:cubicBezTo>
                <a:close/>
              </a:path>
            </a:pathLst>
          </a:custGeom>
          <a:solidFill>
            <a:schemeClr val="accent1"/>
          </a:solidFill>
          <a:ln w="76200">
            <a:solidFill>
              <a:schemeClr val="accent2"/>
            </a:solidFill>
          </a:ln>
          <a:effectLst>
            <a:outerShdw blurRad="381000" dist="254000" dir="2700000" algn="tl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15" name="文本框 12"/>
          <p:cNvSpPr txBox="1">
            <a:spLocks noChangeArrowheads="1"/>
          </p:cNvSpPr>
          <p:nvPr/>
        </p:nvSpPr>
        <p:spPr bwMode="auto">
          <a:xfrm>
            <a:off x="1146810" y="4070350"/>
            <a:ext cx="10243185" cy="1014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6000" b="1">
                <a:solidFill>
                  <a:srgbClr val="093B5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 sz="1300"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/>
            <a:r>
              <a:rPr lang="zh-CN" altLang="en-US" dirty="0">
                <a:solidFill>
                  <a:schemeClr val="bg1"/>
                </a:solidFill>
              </a:rPr>
              <a:t>北京户口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6" name="文本框 12"/>
          <p:cNvSpPr txBox="1">
            <a:spLocks noChangeArrowheads="1"/>
          </p:cNvSpPr>
          <p:nvPr/>
        </p:nvSpPr>
        <p:spPr bwMode="auto">
          <a:xfrm>
            <a:off x="5424469" y="759719"/>
            <a:ext cx="1343062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/>
            <a:r>
              <a:rPr lang="en-US" altLang="zh-CN" sz="16000" b="1" dirty="0" smtClean="0">
                <a:solidFill>
                  <a:schemeClr val="accent2"/>
                </a:solidFill>
                <a:latin typeface="AgencyFB" panose="02000806040000020003" pitchFamily="2" charset="0"/>
                <a:ea typeface="微软雅黑" panose="020B0503020204020204" pitchFamily="34" charset="-122"/>
              </a:rPr>
              <a:t>3</a:t>
            </a:r>
            <a:endParaRPr lang="zh-CN" altLang="en-US" sz="16000" b="1" dirty="0">
              <a:solidFill>
                <a:schemeClr val="accent2"/>
              </a:solidFill>
              <a:latin typeface="AgencyFB" panose="02000806040000020003" pitchFamily="2" charset="0"/>
              <a:ea typeface="微软雅黑" panose="020B0503020204020204" pitchFamily="34" charset="-122"/>
            </a:endParaRPr>
          </a:p>
        </p:txBody>
      </p:sp>
      <p:sp>
        <p:nvSpPr>
          <p:cNvPr id="16" name="文本框 14"/>
          <p:cNvSpPr txBox="1">
            <a:spLocks noChangeArrowheads="1"/>
          </p:cNvSpPr>
          <p:nvPr/>
        </p:nvSpPr>
        <p:spPr bwMode="auto">
          <a:xfrm>
            <a:off x="5176768" y="2958496"/>
            <a:ext cx="183846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/>
            <a:r>
              <a:rPr lang="en-US" altLang="zh-CN" sz="18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THTEE</a:t>
            </a:r>
            <a:endParaRPr lang="en-US" altLang="zh-CN" sz="18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9448800" y="6356350"/>
            <a:ext cx="2743200" cy="365125"/>
          </a:xfrm>
        </p:spPr>
        <p:txBody>
          <a:bodyPr/>
          <a:p>
            <a:r>
              <a:rPr lang="zh-CN" altLang="en-US" sz="2800" b="1" smtClean="0">
                <a:latin typeface="黑体" panose="02010609060101010101" charset="-122"/>
                <a:ea typeface="黑体" panose="02010609060101010101" charset="-122"/>
                <a:sym typeface="+mn-ea"/>
              </a:rPr>
              <a:t>第</a:t>
            </a:r>
            <a:fld id="{4FE4AC72-BA51-437E-8D85-A7DD916C4313}" type="slidenum">
              <a:rPr lang="zh-CN" altLang="en-US" sz="2800" b="1" smtClean="0">
                <a:latin typeface="黑体" panose="02010609060101010101" charset="-122"/>
                <a:ea typeface="黑体" panose="02010609060101010101" charset="-122"/>
                <a:sym typeface="+mn-ea"/>
              </a:rPr>
            </a:fld>
            <a:r>
              <a:rPr lang="zh-CN" altLang="en-US" sz="2800" b="1" smtClean="0">
                <a:latin typeface="黑体" panose="02010609060101010101" charset="-122"/>
                <a:ea typeface="黑体" panose="02010609060101010101" charset="-122"/>
                <a:sym typeface="+mn-ea"/>
              </a:rPr>
              <a:t>页</a:t>
            </a:r>
            <a:endParaRPr lang="zh-CN" altLang="en-US" sz="2800" b="1">
              <a:latin typeface="黑体" panose="02010609060101010101" charset="-122"/>
              <a:ea typeface="黑体" panose="02010609060101010101" charset="-122"/>
            </a:endParaRPr>
          </a:p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FE4AC72-BA51-437E-8D85-A7DD916C4313}" type="slidenum">
              <a:rPr lang="zh-CN" altLang="en-US" smtClean="0"/>
            </a:fld>
            <a:endParaRPr lang="zh-CN" altLang="en-US"/>
          </a:p>
        </p:txBody>
      </p:sp>
      <p:sp>
        <p:nvSpPr>
          <p:cNvPr id="82" name="矩形 81"/>
          <p:cNvSpPr/>
          <p:nvPr/>
        </p:nvSpPr>
        <p:spPr bwMode="auto">
          <a:xfrm>
            <a:off x="1" y="307505"/>
            <a:ext cx="216000" cy="43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pPr algn="ctr"/>
            <a:endParaRPr lang="zh-CN" altLang="en-US"/>
          </a:p>
        </p:txBody>
      </p:sp>
      <p:sp>
        <p:nvSpPr>
          <p:cNvPr id="85" name="矩形 84"/>
          <p:cNvSpPr/>
          <p:nvPr/>
        </p:nvSpPr>
        <p:spPr bwMode="auto">
          <a:xfrm>
            <a:off x="220646" y="307505"/>
            <a:ext cx="216000" cy="43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pPr algn="ctr"/>
            <a:endParaRPr lang="zh-CN" altLang="en-US"/>
          </a:p>
        </p:txBody>
      </p:sp>
      <p:sp>
        <p:nvSpPr>
          <p:cNvPr id="8" name="矩形 3"/>
          <p:cNvSpPr>
            <a:spLocks noChangeArrowheads="1"/>
          </p:cNvSpPr>
          <p:nvPr/>
        </p:nvSpPr>
        <p:spPr bwMode="auto">
          <a:xfrm>
            <a:off x="436245" y="262255"/>
            <a:ext cx="10531475" cy="521970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zh-CN" sz="2800" b="1" kern="1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北京户口的思考</a:t>
            </a:r>
            <a:endParaRPr lang="zh-CN" sz="2800" b="1" kern="1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56870" y="918845"/>
            <a:ext cx="10247630" cy="23685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/>
              <a:t>留北京有一个户口的好处：</a:t>
            </a:r>
            <a:endParaRPr lang="zh-CN" altLang="en-US" sz="3200" b="1"/>
          </a:p>
          <a:p>
            <a:pPr marL="285750" indent="-285750">
              <a:buFont typeface="Wingdings" panose="05000000000000000000" charset="0"/>
              <a:buChar char=""/>
            </a:pPr>
            <a:r>
              <a:rPr lang="zh-CN" altLang="en-US" sz="2800"/>
              <a:t>快速买房、摇号</a:t>
            </a:r>
            <a:endParaRPr lang="zh-CN" altLang="en-US" sz="2800"/>
          </a:p>
          <a:p>
            <a:pPr marL="285750" indent="-285750">
              <a:buFont typeface="Wingdings" panose="05000000000000000000" charset="0"/>
              <a:buChar char=""/>
            </a:pPr>
            <a:r>
              <a:rPr lang="zh-CN" altLang="en-US" sz="2800"/>
              <a:t>孩子上学高考的必须</a:t>
            </a:r>
            <a:endParaRPr lang="zh-CN" altLang="en-US" sz="2800"/>
          </a:p>
          <a:p>
            <a:pPr marL="285750" indent="-285750">
              <a:buFont typeface="Wingdings" panose="05000000000000000000" charset="0"/>
              <a:buChar char=""/>
            </a:pPr>
            <a:r>
              <a:rPr lang="zh-CN" altLang="en-US" sz="2800"/>
              <a:t>一些鸡零狗碎的事情都需要，比如办护照、办签证等等</a:t>
            </a:r>
            <a:endParaRPr lang="zh-CN" altLang="en-US" sz="2800"/>
          </a:p>
          <a:p>
            <a:pPr indent="0">
              <a:buFont typeface="Wingdings" panose="05000000000000000000" charset="0"/>
              <a:buNone/>
            </a:pPr>
            <a:endParaRPr lang="zh-CN" altLang="en-US" sz="3200"/>
          </a:p>
        </p:txBody>
      </p:sp>
      <p:sp>
        <p:nvSpPr>
          <p:cNvPr id="3" name="文本框 2"/>
          <p:cNvSpPr txBox="1"/>
          <p:nvPr/>
        </p:nvSpPr>
        <p:spPr>
          <a:xfrm>
            <a:off x="436245" y="3490595"/>
            <a:ext cx="8395335" cy="20612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/>
              <a:t>但是没有户口也能活的下来，活的很好！</a:t>
            </a:r>
            <a:endParaRPr lang="zh-CN" altLang="en-US" sz="3200" b="1"/>
          </a:p>
          <a:p>
            <a:endParaRPr lang="zh-CN" altLang="en-US" sz="3200" b="1"/>
          </a:p>
          <a:p>
            <a:r>
              <a:rPr lang="zh-CN" altLang="en-US" sz="3200" b="1"/>
              <a:t>不要因为户口局限了自己的眼界和发展！</a:t>
            </a:r>
            <a:endParaRPr lang="zh-CN" altLang="en-US" sz="3200" b="1"/>
          </a:p>
          <a:p>
            <a:pPr indent="0">
              <a:buFont typeface="Wingdings" panose="05000000000000000000" charset="0"/>
              <a:buNone/>
            </a:pPr>
            <a:endParaRPr lang="zh-CN" altLang="en-US" sz="3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FE4AC72-BA51-437E-8D85-A7DD916C4313}" type="slidenum">
              <a:rPr lang="zh-CN" altLang="en-US" smtClean="0"/>
            </a:fld>
            <a:endParaRPr lang="zh-CN" altLang="en-US"/>
          </a:p>
        </p:txBody>
      </p:sp>
      <p:sp>
        <p:nvSpPr>
          <p:cNvPr id="82" name="矩形 81"/>
          <p:cNvSpPr/>
          <p:nvPr/>
        </p:nvSpPr>
        <p:spPr bwMode="auto">
          <a:xfrm>
            <a:off x="1" y="307505"/>
            <a:ext cx="216000" cy="43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pPr algn="ctr"/>
            <a:endParaRPr lang="zh-CN" altLang="en-US"/>
          </a:p>
        </p:txBody>
      </p:sp>
      <p:sp>
        <p:nvSpPr>
          <p:cNvPr id="85" name="矩形 84"/>
          <p:cNvSpPr/>
          <p:nvPr/>
        </p:nvSpPr>
        <p:spPr bwMode="auto">
          <a:xfrm>
            <a:off x="220646" y="307505"/>
            <a:ext cx="216000" cy="43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pPr algn="ctr"/>
            <a:endParaRPr lang="zh-CN" altLang="en-US"/>
          </a:p>
        </p:txBody>
      </p:sp>
      <p:sp>
        <p:nvSpPr>
          <p:cNvPr id="8" name="矩形 3"/>
          <p:cNvSpPr>
            <a:spLocks noChangeArrowheads="1"/>
          </p:cNvSpPr>
          <p:nvPr/>
        </p:nvSpPr>
        <p:spPr bwMode="auto">
          <a:xfrm>
            <a:off x="436245" y="262255"/>
            <a:ext cx="10531475" cy="521970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zh-CN" sz="2800" b="1" kern="1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北京市落户政策</a:t>
            </a:r>
            <a:endParaRPr lang="zh-CN" sz="2800" b="1" kern="1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00355" y="918845"/>
            <a:ext cx="10247630" cy="54463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/>
              <a:t>途径：</a:t>
            </a:r>
            <a:endParaRPr lang="zh-CN" altLang="en-US" sz="3600" b="1"/>
          </a:p>
          <a:p>
            <a:pPr marL="457200" indent="-457200">
              <a:buFont typeface="Wingdings" panose="05000000000000000000" charset="0"/>
              <a:buChar char=""/>
            </a:pPr>
            <a:r>
              <a:rPr lang="zh-CN" altLang="en-US" sz="2800"/>
              <a:t>应届毕业生毕业拿到户口指标</a:t>
            </a:r>
            <a:endParaRPr lang="zh-CN" altLang="en-US" sz="2800"/>
          </a:p>
          <a:p>
            <a:pPr marL="457200" indent="-457200">
              <a:buFont typeface="Wingdings" panose="05000000000000000000" charset="0"/>
              <a:buChar char=""/>
            </a:pPr>
            <a:r>
              <a:rPr lang="zh-CN" altLang="en-US" sz="2800"/>
              <a:t>公务员</a:t>
            </a:r>
            <a:endParaRPr lang="zh-CN" altLang="en-US" sz="2800"/>
          </a:p>
          <a:p>
            <a:pPr marL="457200" indent="-457200">
              <a:buFont typeface="Wingdings" panose="05000000000000000000" charset="0"/>
              <a:buChar char=""/>
            </a:pPr>
            <a:r>
              <a:rPr lang="zh-CN" altLang="en-US" sz="2800"/>
              <a:t>引进型人才</a:t>
            </a:r>
            <a:endParaRPr lang="zh-CN" altLang="en-US" sz="2800"/>
          </a:p>
          <a:p>
            <a:pPr marL="457200" indent="-457200">
              <a:buFont typeface="Wingdings" panose="05000000000000000000" charset="0"/>
              <a:buChar char=""/>
            </a:pPr>
            <a:r>
              <a:rPr lang="zh-CN" altLang="en-US" sz="2800"/>
              <a:t>人社部与人社局（绿卡与红头文件）</a:t>
            </a:r>
            <a:endParaRPr lang="zh-CN" altLang="en-US" sz="2800"/>
          </a:p>
          <a:p>
            <a:pPr marL="457200" indent="-457200">
              <a:buFont typeface="Wingdings" panose="05000000000000000000" charset="0"/>
              <a:buChar char=""/>
            </a:pPr>
            <a:r>
              <a:rPr lang="zh-CN" altLang="en-US" sz="2800"/>
              <a:t>年龄限制（小于</a:t>
            </a:r>
            <a:r>
              <a:rPr lang="en-US" altLang="zh-CN" sz="2800"/>
              <a:t>27</a:t>
            </a:r>
            <a:r>
              <a:rPr lang="zh-CN" altLang="en-US" sz="2800"/>
              <a:t>）</a:t>
            </a:r>
            <a:endParaRPr lang="zh-CN" altLang="en-US" sz="2800"/>
          </a:p>
          <a:p>
            <a:pPr marL="457200" indent="-457200">
              <a:buFont typeface="Wingdings" panose="05000000000000000000" charset="0"/>
              <a:buChar char=""/>
            </a:pPr>
            <a:r>
              <a:rPr lang="zh-CN" altLang="en-US" sz="2800"/>
              <a:t>逐年</a:t>
            </a:r>
            <a:r>
              <a:rPr lang="zh-CN" altLang="en-US" sz="2800">
                <a:solidFill>
                  <a:srgbClr val="FF0000"/>
                </a:solidFill>
              </a:rPr>
              <a:t>迅速</a:t>
            </a:r>
            <a:r>
              <a:rPr lang="zh-CN" altLang="en-US" sz="2800"/>
              <a:t>递减</a:t>
            </a:r>
            <a:endParaRPr lang="zh-CN" altLang="en-US" sz="2800"/>
          </a:p>
          <a:p>
            <a:pPr marL="457200" indent="-457200">
              <a:buFont typeface="Wingdings" panose="05000000000000000000" charset="0"/>
              <a:buChar char=""/>
            </a:pPr>
            <a:r>
              <a:rPr lang="zh-CN" altLang="en-US" sz="2800"/>
              <a:t>几乎只有一次机会</a:t>
            </a:r>
            <a:endParaRPr lang="zh-CN" altLang="en-US" sz="2800"/>
          </a:p>
          <a:p>
            <a:pPr indent="0">
              <a:buFont typeface="Wingdings" panose="05000000000000000000" charset="0"/>
              <a:buNone/>
            </a:pPr>
            <a:endParaRPr lang="zh-CN" altLang="en-US" sz="2800"/>
          </a:p>
          <a:p>
            <a:endParaRPr lang="zh-CN" altLang="en-US" sz="2800"/>
          </a:p>
          <a:p>
            <a:endParaRPr lang="zh-CN" altLang="en-US" sz="2800"/>
          </a:p>
          <a:p>
            <a:pPr indent="0">
              <a:buFont typeface="Wingdings" panose="05000000000000000000" charset="0"/>
              <a:buNone/>
            </a:pPr>
            <a:endParaRPr lang="zh-CN" altLang="en-US" sz="3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 bwMode="auto">
          <a:xfrm>
            <a:off x="0" y="3429000"/>
            <a:ext cx="12192000" cy="3429000"/>
          </a:xfrm>
          <a:prstGeom prst="rect">
            <a:avLst/>
          </a:prstGeom>
          <a:pattFill prst="sphere">
            <a:fgClr>
              <a:schemeClr val="accent1">
                <a:lumMod val="50000"/>
              </a:schemeClr>
            </a:fgClr>
            <a:bgClr>
              <a:schemeClr val="accent1"/>
            </a:bgClr>
          </a:patt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 bwMode="auto">
          <a:xfrm>
            <a:off x="0" y="3073104"/>
            <a:ext cx="12192000" cy="35589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algn="ctr"/>
            <a:endParaRPr lang="zh-CN" altLang="en-US"/>
          </a:p>
        </p:txBody>
      </p:sp>
      <p:sp>
        <p:nvSpPr>
          <p:cNvPr id="14" name="Freeform 5"/>
          <p:cNvSpPr/>
          <p:nvPr/>
        </p:nvSpPr>
        <p:spPr bwMode="auto">
          <a:xfrm>
            <a:off x="4783124" y="736606"/>
            <a:ext cx="2625752" cy="2981332"/>
          </a:xfrm>
          <a:custGeom>
            <a:avLst/>
            <a:gdLst>
              <a:gd name="T0" fmla="*/ 6935 w 12812"/>
              <a:gd name="T1" fmla="*/ 195 h 14572"/>
              <a:gd name="T2" fmla="*/ 9609 w 12812"/>
              <a:gd name="T3" fmla="*/ 1739 h 14572"/>
              <a:gd name="T4" fmla="*/ 12283 w 12812"/>
              <a:gd name="T5" fmla="*/ 3282 h 14572"/>
              <a:gd name="T6" fmla="*/ 12812 w 12812"/>
              <a:gd name="T7" fmla="*/ 4199 h 14572"/>
              <a:gd name="T8" fmla="*/ 12812 w 12812"/>
              <a:gd name="T9" fmla="*/ 7286 h 14572"/>
              <a:gd name="T10" fmla="*/ 12812 w 12812"/>
              <a:gd name="T11" fmla="*/ 10374 h 14572"/>
              <a:gd name="T12" fmla="*/ 12283 w 12812"/>
              <a:gd name="T13" fmla="*/ 11290 h 14572"/>
              <a:gd name="T14" fmla="*/ 9609 w 12812"/>
              <a:gd name="T15" fmla="*/ 12834 h 14572"/>
              <a:gd name="T16" fmla="*/ 6935 w 12812"/>
              <a:gd name="T17" fmla="*/ 14378 h 14572"/>
              <a:gd name="T18" fmla="*/ 5877 w 12812"/>
              <a:gd name="T19" fmla="*/ 14378 h 14572"/>
              <a:gd name="T20" fmla="*/ 3203 w 12812"/>
              <a:gd name="T21" fmla="*/ 12834 h 14572"/>
              <a:gd name="T22" fmla="*/ 529 w 12812"/>
              <a:gd name="T23" fmla="*/ 11290 h 14572"/>
              <a:gd name="T24" fmla="*/ 0 w 12812"/>
              <a:gd name="T25" fmla="*/ 10374 h 14572"/>
              <a:gd name="T26" fmla="*/ 0 w 12812"/>
              <a:gd name="T27" fmla="*/ 7286 h 14572"/>
              <a:gd name="T28" fmla="*/ 0 w 12812"/>
              <a:gd name="T29" fmla="*/ 4199 h 14572"/>
              <a:gd name="T30" fmla="*/ 529 w 12812"/>
              <a:gd name="T31" fmla="*/ 3282 h 14572"/>
              <a:gd name="T32" fmla="*/ 3203 w 12812"/>
              <a:gd name="T33" fmla="*/ 1739 h 14572"/>
              <a:gd name="T34" fmla="*/ 5877 w 12812"/>
              <a:gd name="T35" fmla="*/ 195 h 14572"/>
              <a:gd name="T36" fmla="*/ 6935 w 12812"/>
              <a:gd name="T37" fmla="*/ 195 h 145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2812" h="14572">
                <a:moveTo>
                  <a:pt x="6935" y="195"/>
                </a:moveTo>
                <a:lnTo>
                  <a:pt x="9609" y="1739"/>
                </a:lnTo>
                <a:lnTo>
                  <a:pt x="12283" y="3282"/>
                </a:lnTo>
                <a:cubicBezTo>
                  <a:pt x="12620" y="3477"/>
                  <a:pt x="12812" y="3810"/>
                  <a:pt x="12812" y="4199"/>
                </a:cubicBezTo>
                <a:lnTo>
                  <a:pt x="12812" y="7286"/>
                </a:lnTo>
                <a:lnTo>
                  <a:pt x="12812" y="10374"/>
                </a:lnTo>
                <a:cubicBezTo>
                  <a:pt x="12812" y="10763"/>
                  <a:pt x="12620" y="11096"/>
                  <a:pt x="12283" y="11290"/>
                </a:cubicBezTo>
                <a:lnTo>
                  <a:pt x="9609" y="12834"/>
                </a:lnTo>
                <a:lnTo>
                  <a:pt x="6935" y="14378"/>
                </a:lnTo>
                <a:cubicBezTo>
                  <a:pt x="6599" y="14572"/>
                  <a:pt x="6213" y="14572"/>
                  <a:pt x="5877" y="14378"/>
                </a:cubicBezTo>
                <a:lnTo>
                  <a:pt x="3203" y="12834"/>
                </a:lnTo>
                <a:lnTo>
                  <a:pt x="529" y="11290"/>
                </a:lnTo>
                <a:cubicBezTo>
                  <a:pt x="193" y="11096"/>
                  <a:pt x="0" y="10763"/>
                  <a:pt x="0" y="10374"/>
                </a:cubicBezTo>
                <a:lnTo>
                  <a:pt x="0" y="7286"/>
                </a:lnTo>
                <a:lnTo>
                  <a:pt x="0" y="4199"/>
                </a:lnTo>
                <a:cubicBezTo>
                  <a:pt x="0" y="3810"/>
                  <a:pt x="193" y="3477"/>
                  <a:pt x="529" y="3282"/>
                </a:cubicBezTo>
                <a:lnTo>
                  <a:pt x="3203" y="1739"/>
                </a:lnTo>
                <a:lnTo>
                  <a:pt x="5877" y="195"/>
                </a:lnTo>
                <a:cubicBezTo>
                  <a:pt x="6213" y="0"/>
                  <a:pt x="6599" y="0"/>
                  <a:pt x="6935" y="195"/>
                </a:cubicBezTo>
                <a:close/>
              </a:path>
            </a:pathLst>
          </a:custGeom>
          <a:solidFill>
            <a:schemeClr val="accent1"/>
          </a:solidFill>
          <a:ln w="76200">
            <a:solidFill>
              <a:schemeClr val="accent2"/>
            </a:solidFill>
          </a:ln>
          <a:effectLst>
            <a:outerShdw blurRad="381000" dist="254000" dir="2700000" algn="tl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15" name="文本框 12"/>
          <p:cNvSpPr txBox="1">
            <a:spLocks noChangeArrowheads="1"/>
          </p:cNvSpPr>
          <p:nvPr/>
        </p:nvSpPr>
        <p:spPr bwMode="auto">
          <a:xfrm>
            <a:off x="1885315" y="3920490"/>
            <a:ext cx="8843010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6000" b="1">
                <a:solidFill>
                  <a:srgbClr val="093B5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 sz="1300"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/>
            <a:r>
              <a:rPr lang="zh-CN" altLang="en-US" sz="4000" dirty="0">
                <a:solidFill>
                  <a:schemeClr val="bg1"/>
                </a:solidFill>
              </a:rPr>
              <a:t>国企技术岗的一些经验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  <p:sp>
        <p:nvSpPr>
          <p:cNvPr id="26" name="文本框 12"/>
          <p:cNvSpPr txBox="1">
            <a:spLocks noChangeArrowheads="1"/>
          </p:cNvSpPr>
          <p:nvPr/>
        </p:nvSpPr>
        <p:spPr bwMode="auto">
          <a:xfrm>
            <a:off x="5424469" y="759719"/>
            <a:ext cx="1343062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/>
            <a:r>
              <a:rPr lang="en-US" altLang="zh-CN" sz="16000" b="1" dirty="0" smtClean="0">
                <a:solidFill>
                  <a:schemeClr val="accent2"/>
                </a:solidFill>
                <a:latin typeface="AgencyFB" panose="02000806040000020003" pitchFamily="2" charset="0"/>
                <a:ea typeface="微软雅黑" panose="020B0503020204020204" pitchFamily="34" charset="-122"/>
              </a:rPr>
              <a:t>4</a:t>
            </a:r>
            <a:endParaRPr lang="zh-CN" altLang="en-US" sz="16000" b="1" dirty="0">
              <a:solidFill>
                <a:schemeClr val="accent2"/>
              </a:solidFill>
              <a:latin typeface="AgencyFB" panose="02000806040000020003" pitchFamily="2" charset="0"/>
              <a:ea typeface="微软雅黑" panose="020B0503020204020204" pitchFamily="34" charset="-122"/>
            </a:endParaRPr>
          </a:p>
        </p:txBody>
      </p:sp>
      <p:sp>
        <p:nvSpPr>
          <p:cNvPr id="16" name="文本框 14"/>
          <p:cNvSpPr txBox="1">
            <a:spLocks noChangeArrowheads="1"/>
          </p:cNvSpPr>
          <p:nvPr/>
        </p:nvSpPr>
        <p:spPr bwMode="auto">
          <a:xfrm>
            <a:off x="5176768" y="2958496"/>
            <a:ext cx="183846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/>
            <a:r>
              <a:rPr lang="en-US" altLang="zh-CN" sz="18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FOUR</a:t>
            </a:r>
            <a:endParaRPr lang="en-US" altLang="zh-CN" sz="18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9378950" y="6356350"/>
            <a:ext cx="2743200" cy="365125"/>
          </a:xfrm>
        </p:spPr>
        <p:txBody>
          <a:bodyPr/>
          <a:p>
            <a:r>
              <a:rPr lang="zh-CN" altLang="en-US" sz="2800" b="1" smtClean="0">
                <a:latin typeface="黑体" panose="02010609060101010101" charset="-122"/>
                <a:ea typeface="黑体" panose="02010609060101010101" charset="-122"/>
                <a:sym typeface="+mn-ea"/>
              </a:rPr>
              <a:t>第</a:t>
            </a:r>
            <a:fld id="{4FE4AC72-BA51-437E-8D85-A7DD916C4313}" type="slidenum">
              <a:rPr lang="zh-CN" altLang="en-US" sz="2800" b="1" smtClean="0">
                <a:latin typeface="黑体" panose="02010609060101010101" charset="-122"/>
                <a:ea typeface="黑体" panose="02010609060101010101" charset="-122"/>
                <a:sym typeface="+mn-ea"/>
              </a:rPr>
            </a:fld>
            <a:r>
              <a:rPr lang="zh-CN" altLang="en-US" sz="2800" b="1" smtClean="0">
                <a:latin typeface="黑体" panose="02010609060101010101" charset="-122"/>
                <a:ea typeface="黑体" panose="02010609060101010101" charset="-122"/>
                <a:sym typeface="+mn-ea"/>
              </a:rPr>
              <a:t>页</a:t>
            </a:r>
            <a:endParaRPr lang="zh-CN" altLang="en-US" sz="2800" b="1">
              <a:latin typeface="黑体" panose="02010609060101010101" charset="-122"/>
              <a:ea typeface="黑体" panose="02010609060101010101" charset="-122"/>
            </a:endParaRPr>
          </a:p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FE4AC72-BA51-437E-8D85-A7DD916C4313}" type="slidenum">
              <a:rPr lang="zh-CN" altLang="en-US" smtClean="0"/>
            </a:fld>
            <a:endParaRPr lang="zh-CN" altLang="en-US"/>
          </a:p>
        </p:txBody>
      </p:sp>
      <p:sp>
        <p:nvSpPr>
          <p:cNvPr id="82" name="矩形 81"/>
          <p:cNvSpPr/>
          <p:nvPr/>
        </p:nvSpPr>
        <p:spPr bwMode="auto">
          <a:xfrm>
            <a:off x="1" y="307505"/>
            <a:ext cx="216000" cy="43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pPr algn="ctr"/>
            <a:endParaRPr lang="zh-CN" altLang="en-US"/>
          </a:p>
        </p:txBody>
      </p:sp>
      <p:sp>
        <p:nvSpPr>
          <p:cNvPr id="85" name="矩形 84"/>
          <p:cNvSpPr/>
          <p:nvPr/>
        </p:nvSpPr>
        <p:spPr bwMode="auto">
          <a:xfrm>
            <a:off x="220646" y="307505"/>
            <a:ext cx="216000" cy="43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pPr algn="ctr"/>
            <a:endParaRPr lang="zh-CN" altLang="en-US"/>
          </a:p>
        </p:txBody>
      </p:sp>
      <p:sp>
        <p:nvSpPr>
          <p:cNvPr id="8" name="矩形 3"/>
          <p:cNvSpPr>
            <a:spLocks noChangeArrowheads="1"/>
          </p:cNvSpPr>
          <p:nvPr/>
        </p:nvSpPr>
        <p:spPr bwMode="auto">
          <a:xfrm>
            <a:off x="436245" y="262255"/>
            <a:ext cx="10531475" cy="521970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zh-CN" sz="2800" b="1" kern="1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国企简历</a:t>
            </a:r>
            <a:endParaRPr lang="zh-CN" sz="2800" b="1" kern="1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 descr="王鑫茂-北邮-应届硕士_0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5765" y="999490"/>
            <a:ext cx="3632835" cy="5140960"/>
          </a:xfrm>
          <a:prstGeom prst="rect">
            <a:avLst/>
          </a:prstGeom>
        </p:spPr>
      </p:pic>
      <p:pic>
        <p:nvPicPr>
          <p:cNvPr id="6" name="图片 5" descr="王鑫茂-北邮-应届硕士_0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550" y="999490"/>
            <a:ext cx="3768090" cy="5060950"/>
          </a:xfrm>
          <a:prstGeom prst="rect">
            <a:avLst/>
          </a:prstGeom>
        </p:spPr>
      </p:pic>
      <p:cxnSp>
        <p:nvCxnSpPr>
          <p:cNvPr id="9" name="直接箭头连接符 8"/>
          <p:cNvCxnSpPr/>
          <p:nvPr/>
        </p:nvCxnSpPr>
        <p:spPr>
          <a:xfrm flipV="1">
            <a:off x="1911985" y="1818640"/>
            <a:ext cx="3005455" cy="17589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4917440" y="3151505"/>
            <a:ext cx="123126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实习经历，很重要，看重大企业，名气越大越好</a:t>
            </a:r>
            <a:endParaRPr lang="zh-CN" altLang="en-US"/>
          </a:p>
        </p:txBody>
      </p:sp>
      <p:cxnSp>
        <p:nvCxnSpPr>
          <p:cNvPr id="11" name="直接箭头连接符 10"/>
          <p:cNvCxnSpPr/>
          <p:nvPr/>
        </p:nvCxnSpPr>
        <p:spPr>
          <a:xfrm flipV="1">
            <a:off x="2940050" y="3679825"/>
            <a:ext cx="2101850" cy="3429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4917440" y="2588895"/>
            <a:ext cx="12312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六级</a:t>
            </a:r>
            <a:endParaRPr lang="zh-CN" altLang="en-US"/>
          </a:p>
        </p:txBody>
      </p:sp>
      <p:cxnSp>
        <p:nvCxnSpPr>
          <p:cNvPr id="14" name="直接箭头连接符 13"/>
          <p:cNvCxnSpPr/>
          <p:nvPr/>
        </p:nvCxnSpPr>
        <p:spPr>
          <a:xfrm flipV="1">
            <a:off x="1754505" y="2588895"/>
            <a:ext cx="3005455" cy="17589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4917440" y="1626235"/>
            <a:ext cx="12312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专业排名</a:t>
            </a:r>
            <a:endParaRPr lang="zh-CN" altLang="en-US"/>
          </a:p>
        </p:txBody>
      </p:sp>
      <p:cxnSp>
        <p:nvCxnSpPr>
          <p:cNvPr id="17" name="直接箭头连接符 16"/>
          <p:cNvCxnSpPr/>
          <p:nvPr/>
        </p:nvCxnSpPr>
        <p:spPr>
          <a:xfrm flipH="1" flipV="1">
            <a:off x="6654800" y="2439670"/>
            <a:ext cx="1400810" cy="66992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6148705" y="1794510"/>
            <a:ext cx="12312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学生活动经验</a:t>
            </a:r>
            <a:endParaRPr lang="zh-CN" altLang="en-US"/>
          </a:p>
        </p:txBody>
      </p:sp>
      <p:cxnSp>
        <p:nvCxnSpPr>
          <p:cNvPr id="19" name="直接箭头连接符 18"/>
          <p:cNvCxnSpPr/>
          <p:nvPr/>
        </p:nvCxnSpPr>
        <p:spPr>
          <a:xfrm flipH="1">
            <a:off x="6824345" y="4627880"/>
            <a:ext cx="1685925" cy="88519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5593080" y="4848225"/>
            <a:ext cx="123126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获奖情况，越多越好，越大越好</a:t>
            </a:r>
            <a:endParaRPr lang="zh-CN" altLang="en-US"/>
          </a:p>
        </p:txBody>
      </p:sp>
      <p:cxnSp>
        <p:nvCxnSpPr>
          <p:cNvPr id="22" name="直接箭头连接符 21"/>
          <p:cNvCxnSpPr/>
          <p:nvPr/>
        </p:nvCxnSpPr>
        <p:spPr>
          <a:xfrm flipV="1">
            <a:off x="3450590" y="670560"/>
            <a:ext cx="1681480" cy="95567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5132070" y="415925"/>
            <a:ext cx="169227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你清晰帅气（漂亮）的证件照</a:t>
            </a:r>
            <a:endParaRPr lang="zh-CN" altLang="en-US"/>
          </a:p>
        </p:txBody>
      </p:sp>
      <p:cxnSp>
        <p:nvCxnSpPr>
          <p:cNvPr id="24" name="直接箭头连接符 23"/>
          <p:cNvCxnSpPr/>
          <p:nvPr/>
        </p:nvCxnSpPr>
        <p:spPr>
          <a:xfrm>
            <a:off x="1539875" y="2327910"/>
            <a:ext cx="2663190" cy="373888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4135120" y="6076315"/>
            <a:ext cx="47682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可以考一些证书：银行从业资格证，证券从业资格证，计算机证书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FE4AC72-BA51-437E-8D85-A7DD916C4313}" type="slidenum">
              <a:rPr lang="zh-CN" altLang="en-US" smtClean="0"/>
            </a:fld>
            <a:endParaRPr lang="zh-CN" altLang="en-US"/>
          </a:p>
        </p:txBody>
      </p:sp>
      <p:sp>
        <p:nvSpPr>
          <p:cNvPr id="82" name="矩形 81"/>
          <p:cNvSpPr/>
          <p:nvPr/>
        </p:nvSpPr>
        <p:spPr bwMode="auto">
          <a:xfrm>
            <a:off x="1" y="307505"/>
            <a:ext cx="216000" cy="43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pPr algn="ctr"/>
            <a:endParaRPr lang="zh-CN" altLang="en-US"/>
          </a:p>
        </p:txBody>
      </p:sp>
      <p:sp>
        <p:nvSpPr>
          <p:cNvPr id="85" name="矩形 84"/>
          <p:cNvSpPr/>
          <p:nvPr/>
        </p:nvSpPr>
        <p:spPr bwMode="auto">
          <a:xfrm>
            <a:off x="220646" y="307505"/>
            <a:ext cx="216000" cy="43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pPr algn="ctr"/>
            <a:endParaRPr lang="zh-CN" altLang="en-US"/>
          </a:p>
        </p:txBody>
      </p:sp>
      <p:sp>
        <p:nvSpPr>
          <p:cNvPr id="8" name="矩形 3"/>
          <p:cNvSpPr>
            <a:spLocks noChangeArrowheads="1"/>
          </p:cNvSpPr>
          <p:nvPr/>
        </p:nvSpPr>
        <p:spPr bwMode="auto">
          <a:xfrm>
            <a:off x="436245" y="262255"/>
            <a:ext cx="10531475" cy="521970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zh-CN" sz="2800" b="1" kern="1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国企技术岗笔试复习经验</a:t>
            </a:r>
            <a:endParaRPr lang="zh-CN" sz="2800" b="1" kern="1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00355" y="953135"/>
            <a:ext cx="10247630" cy="53232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笔试内容：</a:t>
            </a:r>
            <a:endParaRPr lang="zh-CN" altLang="en-US" sz="2800"/>
          </a:p>
          <a:p>
            <a:pPr marL="457200" indent="-457200">
              <a:buFont typeface="Wingdings" panose="05000000000000000000" charset="0"/>
              <a:buChar char=""/>
            </a:pPr>
            <a:r>
              <a:rPr lang="zh-CN" altLang="en-US" sz="2800"/>
              <a:t>行测</a:t>
            </a:r>
            <a:r>
              <a:rPr lang="en-US" altLang="zh-CN" sz="2800"/>
              <a:t>+</a:t>
            </a:r>
            <a:r>
              <a:rPr lang="zh-CN" altLang="en-US" sz="2800"/>
              <a:t>（申论）</a:t>
            </a:r>
            <a:r>
              <a:rPr lang="en-US" altLang="zh-CN" sz="2800"/>
              <a:t>+</a:t>
            </a:r>
            <a:r>
              <a:rPr lang="zh-CN" altLang="en-US" sz="2800"/>
              <a:t>英语</a:t>
            </a:r>
            <a:r>
              <a:rPr lang="en-US" altLang="zh-CN" sz="2800"/>
              <a:t>+</a:t>
            </a:r>
            <a:r>
              <a:rPr lang="zh-CN" altLang="en-US" sz="2800"/>
              <a:t>专业技术知识</a:t>
            </a:r>
            <a:r>
              <a:rPr lang="en-US" altLang="zh-CN" sz="2800"/>
              <a:t>+</a:t>
            </a:r>
            <a:r>
              <a:rPr lang="zh-CN" altLang="en-US" sz="2800"/>
              <a:t>心理测评</a:t>
            </a:r>
            <a:endParaRPr lang="zh-CN" altLang="en-US" sz="2800"/>
          </a:p>
          <a:p>
            <a:pPr marL="457200" indent="-457200">
              <a:buFont typeface="Wingdings" panose="05000000000000000000" charset="0"/>
              <a:buChar char=""/>
            </a:pPr>
            <a:r>
              <a:rPr lang="zh-CN" altLang="en-US" sz="2800"/>
              <a:t>行测做题技巧：做题要有次序，分而治之，挑自己最拿手的题型先做完，剩下攻克自己薄弱的题型，最后不会的靠蒙。</a:t>
            </a:r>
            <a:endParaRPr lang="zh-CN" altLang="en-US" sz="2800"/>
          </a:p>
          <a:p>
            <a:pPr marL="457200" indent="-457200">
              <a:buFont typeface="Wingdings" panose="05000000000000000000" charset="0"/>
              <a:buChar char=""/>
            </a:pPr>
            <a:r>
              <a:rPr lang="zh-CN" altLang="en-US" sz="2800"/>
              <a:t>申论：提炼材料的要点，（是什么，为什么，怎么办），</a:t>
            </a:r>
            <a:endParaRPr lang="zh-CN" altLang="en-US" sz="2800"/>
          </a:p>
          <a:p>
            <a:pPr indent="0">
              <a:buFont typeface="Wingdings" panose="05000000000000000000" charset="0"/>
              <a:buNone/>
            </a:pPr>
            <a:r>
              <a:rPr lang="zh-CN" altLang="en-US" sz="2800"/>
              <a:t>提出有建设性的措施，总结一些官方的措辞技巧（新闻</a:t>
            </a:r>
            <a:r>
              <a:rPr lang="en-US" altLang="zh-CN" sz="2800"/>
              <a:t>1+1</a:t>
            </a:r>
            <a:r>
              <a:rPr lang="zh-CN" altLang="en-US" sz="2800"/>
              <a:t>，政府工作报告全文）。</a:t>
            </a:r>
            <a:endParaRPr lang="zh-CN" altLang="en-US" sz="2800"/>
          </a:p>
          <a:p>
            <a:pPr indent="0">
              <a:buFont typeface="Wingdings" panose="05000000000000000000" charset="0"/>
              <a:buChar char=""/>
            </a:pPr>
            <a:r>
              <a:rPr lang="zh-CN" altLang="en-US" sz="2800"/>
              <a:t>  论坛：</a:t>
            </a:r>
            <a:r>
              <a:rPr lang="en-US" altLang="zh-CN" sz="2800"/>
              <a:t>QZZN</a:t>
            </a:r>
            <a:r>
              <a:rPr lang="zh-CN" altLang="en-US" sz="2800"/>
              <a:t>（公务员考试论坛）</a:t>
            </a:r>
            <a:endParaRPr lang="zh-CN" altLang="en-US" sz="2800"/>
          </a:p>
          <a:p>
            <a:pPr marL="457200" indent="-457200">
              <a:buFont typeface="Wingdings" panose="05000000000000000000" charset="0"/>
              <a:buNone/>
            </a:pPr>
            <a:endParaRPr lang="zh-CN" altLang="en-US" sz="2800"/>
          </a:p>
          <a:p>
            <a:endParaRPr lang="zh-CN" altLang="en-US" sz="2800"/>
          </a:p>
          <a:p>
            <a:endParaRPr lang="zh-CN" altLang="en-US" sz="2800"/>
          </a:p>
          <a:p>
            <a:pPr indent="0">
              <a:buFont typeface="Wingdings" panose="05000000000000000000" charset="0"/>
              <a:buNone/>
            </a:pPr>
            <a:endParaRPr lang="zh-CN" altLang="en-US" sz="3200"/>
          </a:p>
        </p:txBody>
      </p:sp>
      <p:pic>
        <p:nvPicPr>
          <p:cNvPr id="3" name="图片 2" descr="TB1M_ufo3DD8KJjy0FdXXcjvXXa_!!2-item_pic.png_430x430q90"/>
          <p:cNvPicPr>
            <a:picLocks noChangeAspect="1"/>
          </p:cNvPicPr>
          <p:nvPr/>
        </p:nvPicPr>
        <p:blipFill>
          <a:blip r:embed="rId1"/>
          <a:srcRect l="7426" t="3915" r="13715" b="6800"/>
          <a:stretch>
            <a:fillRect/>
          </a:stretch>
        </p:blipFill>
        <p:spPr>
          <a:xfrm>
            <a:off x="452120" y="4484370"/>
            <a:ext cx="2316480" cy="2162810"/>
          </a:xfrm>
          <a:prstGeom prst="rect">
            <a:avLst/>
          </a:prstGeom>
        </p:spPr>
      </p:pic>
      <p:pic>
        <p:nvPicPr>
          <p:cNvPr id="6" name="图片 5" descr="TB1.beMPFXXXXcFapXXXXXXXXXX_!!0-item_pic.jpg_430x430q90"/>
          <p:cNvPicPr>
            <a:picLocks noChangeAspect="1"/>
          </p:cNvPicPr>
          <p:nvPr/>
        </p:nvPicPr>
        <p:blipFill>
          <a:blip r:embed="rId2"/>
          <a:srcRect l="14918" t="8095" r="13607" b="7402"/>
          <a:stretch>
            <a:fillRect/>
          </a:stretch>
        </p:blipFill>
        <p:spPr>
          <a:xfrm>
            <a:off x="3182620" y="4552315"/>
            <a:ext cx="2227580" cy="2172335"/>
          </a:xfrm>
          <a:prstGeom prst="rect">
            <a:avLst/>
          </a:prstGeom>
        </p:spPr>
      </p:pic>
      <p:pic>
        <p:nvPicPr>
          <p:cNvPr id="9" name="图片 8" descr="20161221095312_37506"/>
          <p:cNvPicPr>
            <a:picLocks noChangeAspect="1"/>
          </p:cNvPicPr>
          <p:nvPr/>
        </p:nvPicPr>
        <p:blipFill>
          <a:blip r:embed="rId3"/>
          <a:srcRect l="3882" t="4944" r="1371" b="4559"/>
          <a:stretch>
            <a:fillRect/>
          </a:stretch>
        </p:blipFill>
        <p:spPr>
          <a:xfrm>
            <a:off x="5824855" y="4499610"/>
            <a:ext cx="2328545" cy="2222500"/>
          </a:xfrm>
          <a:prstGeom prst="rect">
            <a:avLst/>
          </a:prstGeom>
        </p:spPr>
      </p:pic>
      <p:pic>
        <p:nvPicPr>
          <p:cNvPr id="10" name="图片 9" descr="d009b3de9c82d158d991fd48820a19d8bc3e4233"/>
          <p:cNvPicPr>
            <a:picLocks noChangeAspect="1"/>
          </p:cNvPicPr>
          <p:nvPr/>
        </p:nvPicPr>
        <p:blipFill>
          <a:blip r:embed="rId4"/>
          <a:srcRect l="4389" t="2398" b="1991"/>
          <a:stretch>
            <a:fillRect/>
          </a:stretch>
        </p:blipFill>
        <p:spPr>
          <a:xfrm>
            <a:off x="8542020" y="4703445"/>
            <a:ext cx="2683510" cy="20173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FE4AC72-BA51-437E-8D85-A7DD916C4313}" type="slidenum">
              <a:rPr lang="zh-CN" altLang="en-US" smtClean="0"/>
            </a:fld>
            <a:endParaRPr lang="zh-CN" altLang="en-US"/>
          </a:p>
        </p:txBody>
      </p:sp>
      <p:sp>
        <p:nvSpPr>
          <p:cNvPr id="82" name="矩形 81"/>
          <p:cNvSpPr/>
          <p:nvPr/>
        </p:nvSpPr>
        <p:spPr bwMode="auto">
          <a:xfrm>
            <a:off x="1" y="307505"/>
            <a:ext cx="216000" cy="43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pPr algn="ctr"/>
            <a:endParaRPr lang="zh-CN" altLang="en-US"/>
          </a:p>
        </p:txBody>
      </p:sp>
      <p:sp>
        <p:nvSpPr>
          <p:cNvPr id="85" name="矩形 84"/>
          <p:cNvSpPr/>
          <p:nvPr/>
        </p:nvSpPr>
        <p:spPr bwMode="auto">
          <a:xfrm>
            <a:off x="220646" y="307505"/>
            <a:ext cx="216000" cy="43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pPr algn="ctr"/>
            <a:endParaRPr lang="zh-CN" altLang="en-US"/>
          </a:p>
        </p:txBody>
      </p:sp>
      <p:sp>
        <p:nvSpPr>
          <p:cNvPr id="8" name="矩形 3"/>
          <p:cNvSpPr>
            <a:spLocks noChangeArrowheads="1"/>
          </p:cNvSpPr>
          <p:nvPr/>
        </p:nvSpPr>
        <p:spPr bwMode="auto">
          <a:xfrm>
            <a:off x="436245" y="262255"/>
            <a:ext cx="10531475" cy="521970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zh-CN" sz="2800" b="1" kern="1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国企技术岗面试经验</a:t>
            </a:r>
            <a:endParaRPr lang="zh-CN" sz="2800" b="1" kern="1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00355" y="918845"/>
            <a:ext cx="11174095" cy="80321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/>
              <a:t>面试内容：</a:t>
            </a:r>
            <a:endParaRPr lang="zh-CN" altLang="en-US" sz="3600" b="1"/>
          </a:p>
          <a:p>
            <a:pPr marL="457200" indent="-457200">
              <a:buFont typeface="Wingdings" panose="05000000000000000000" charset="0"/>
              <a:buChar char=""/>
            </a:pPr>
            <a:r>
              <a:rPr lang="zh-CN" altLang="en-US" sz="2800"/>
              <a:t>自我介绍</a:t>
            </a:r>
            <a:r>
              <a:rPr lang="en-US" altLang="zh-CN" sz="2800"/>
              <a:t>-----------------------</a:t>
            </a:r>
            <a:r>
              <a:rPr lang="zh-CN" altLang="en-US" sz="2800"/>
              <a:t>越高大上越好，</a:t>
            </a:r>
            <a:r>
              <a:rPr lang="zh-CN" altLang="en-US" sz="2800">
                <a:solidFill>
                  <a:srgbClr val="FF0000"/>
                </a:solidFill>
              </a:rPr>
              <a:t>吹得出去，圆的回来</a:t>
            </a:r>
            <a:r>
              <a:rPr lang="zh-CN" altLang="en-US" sz="2800"/>
              <a:t>。</a:t>
            </a:r>
            <a:endParaRPr lang="zh-CN" altLang="en-US" sz="2800"/>
          </a:p>
          <a:p>
            <a:pPr marL="457200" indent="-457200">
              <a:buFont typeface="Wingdings" panose="05000000000000000000" charset="0"/>
              <a:buChar char=""/>
            </a:pPr>
            <a:r>
              <a:rPr lang="zh-CN" altLang="en-US" sz="2800"/>
              <a:t>项目、实习经历</a:t>
            </a:r>
            <a:r>
              <a:rPr lang="en-US" altLang="zh-CN" sz="2800"/>
              <a:t>-------</a:t>
            </a:r>
            <a:r>
              <a:rPr lang="zh-CN" altLang="en-US" sz="2800"/>
              <a:t>同上</a:t>
            </a:r>
            <a:endParaRPr lang="zh-CN" altLang="en-US" sz="2800"/>
          </a:p>
          <a:p>
            <a:pPr marL="457200" indent="-457200">
              <a:buFont typeface="Wingdings" panose="05000000000000000000" charset="0"/>
              <a:buChar char=""/>
            </a:pPr>
            <a:r>
              <a:rPr lang="zh-CN" altLang="en-US" sz="2800"/>
              <a:t>你做过最有成就的事情，最失败的事情</a:t>
            </a:r>
            <a:r>
              <a:rPr lang="en-US" altLang="zh-CN" sz="2800"/>
              <a:t>-----</a:t>
            </a:r>
            <a:r>
              <a:rPr lang="zh-CN" altLang="en-US" sz="2800"/>
              <a:t>根据自己实际情况回答即可</a:t>
            </a:r>
            <a:endParaRPr lang="zh-CN" altLang="en-US" sz="2800"/>
          </a:p>
          <a:p>
            <a:pPr marL="457200" indent="-457200">
              <a:buFont typeface="Wingdings" panose="05000000000000000000" charset="0"/>
              <a:buChar char=""/>
            </a:pPr>
            <a:r>
              <a:rPr lang="zh-CN" altLang="en-US" sz="2800"/>
              <a:t>阿里（</a:t>
            </a:r>
            <a:r>
              <a:rPr lang="en-US" altLang="zh-CN" sz="2800"/>
              <a:t>xx</a:t>
            </a:r>
            <a:r>
              <a:rPr lang="zh-CN" altLang="en-US" sz="2800"/>
              <a:t>）公司不挺好的吗？你为啥要来我们这？</a:t>
            </a:r>
            <a:endParaRPr lang="zh-CN" altLang="en-US" sz="2800"/>
          </a:p>
          <a:p>
            <a:pPr indent="0">
              <a:buFont typeface="Wingdings" panose="05000000000000000000" charset="0"/>
              <a:buNone/>
            </a:pPr>
            <a:r>
              <a:rPr lang="zh-CN" altLang="en-US" sz="2800"/>
              <a:t>三方面：</a:t>
            </a:r>
            <a:r>
              <a:rPr lang="en-US" altLang="zh-CN" sz="2800"/>
              <a:t>1.</a:t>
            </a:r>
            <a:r>
              <a:rPr lang="zh-CN" altLang="en-US" sz="2800"/>
              <a:t>贵公司的吸引人之处 </a:t>
            </a:r>
            <a:r>
              <a:rPr lang="en-US" altLang="zh-CN" sz="2800"/>
              <a:t>2.</a:t>
            </a:r>
            <a:r>
              <a:rPr lang="zh-CN" altLang="en-US" sz="2800"/>
              <a:t>原来</a:t>
            </a:r>
            <a:r>
              <a:rPr lang="en-US" altLang="zh-CN" sz="2800"/>
              <a:t>offer</a:t>
            </a:r>
            <a:r>
              <a:rPr lang="zh-CN" altLang="en-US" sz="2800"/>
              <a:t>不适合自己之处</a:t>
            </a:r>
            <a:endParaRPr lang="zh-CN" altLang="en-US" sz="2800"/>
          </a:p>
          <a:p>
            <a:pPr indent="0">
              <a:buFont typeface="Wingdings" panose="05000000000000000000" charset="0"/>
              <a:buNone/>
            </a:pPr>
            <a:r>
              <a:rPr lang="en-US" altLang="zh-CN" sz="2800"/>
              <a:t>3.</a:t>
            </a:r>
            <a:r>
              <a:rPr lang="zh-CN" altLang="en-US" sz="2800"/>
              <a:t>自己的一些个人需求</a:t>
            </a:r>
            <a:endParaRPr lang="zh-CN" altLang="en-US" sz="2800"/>
          </a:p>
          <a:p>
            <a:pPr marL="457200" indent="-457200">
              <a:buFont typeface="Wingdings" panose="05000000000000000000" charset="0"/>
              <a:buChar char=""/>
            </a:pPr>
            <a:r>
              <a:rPr lang="zh-CN" altLang="en-US" sz="2800"/>
              <a:t>一些基本的技术题，</a:t>
            </a:r>
            <a:r>
              <a:rPr lang="en-US" altLang="zh-CN" sz="2800"/>
              <a:t>java</a:t>
            </a:r>
            <a:r>
              <a:rPr lang="zh-CN" altLang="en-US" sz="2800"/>
              <a:t>基础为主</a:t>
            </a:r>
            <a:r>
              <a:rPr lang="en-US" altLang="zh-CN" sz="2800"/>
              <a:t>-----</a:t>
            </a:r>
            <a:r>
              <a:rPr lang="zh-CN" altLang="en-US" sz="2800"/>
              <a:t>还是要知道一些</a:t>
            </a:r>
            <a:endParaRPr lang="zh-CN" altLang="en-US" sz="2800"/>
          </a:p>
          <a:p>
            <a:pPr marL="457200" indent="-457200">
              <a:buFont typeface="Wingdings" panose="05000000000000000000" charset="0"/>
              <a:buChar char=""/>
            </a:pPr>
            <a:r>
              <a:rPr lang="zh-CN" altLang="en-US" sz="2800"/>
              <a:t>对当下某些热点问题的看法，建议，党的</a:t>
            </a:r>
            <a:r>
              <a:rPr lang="en-US" altLang="zh-CN" sz="2800"/>
              <a:t>19</a:t>
            </a:r>
            <a:r>
              <a:rPr lang="zh-CN" altLang="en-US" sz="2800"/>
              <a:t>大思想。</a:t>
            </a:r>
            <a:r>
              <a:rPr lang="en-US" altLang="zh-CN" sz="2800"/>
              <a:t>----</a:t>
            </a:r>
            <a:r>
              <a:rPr lang="zh-CN" altLang="en-US" sz="2800"/>
              <a:t>新闻联播，新闻</a:t>
            </a:r>
            <a:r>
              <a:rPr lang="en-US" altLang="zh-CN" sz="2800"/>
              <a:t>1+1</a:t>
            </a:r>
            <a:r>
              <a:rPr lang="zh-CN" altLang="en-US" sz="2800"/>
              <a:t>，各种报告。</a:t>
            </a:r>
            <a:endParaRPr lang="zh-CN" altLang="en-US" sz="2800"/>
          </a:p>
          <a:p>
            <a:pPr marL="457200" indent="-457200">
              <a:buFont typeface="Wingdings" panose="05000000000000000000" charset="0"/>
              <a:buChar char=""/>
            </a:pPr>
            <a:endParaRPr lang="zh-CN" altLang="en-US" sz="2800"/>
          </a:p>
          <a:p>
            <a:pPr marL="457200" indent="-457200">
              <a:buFont typeface="Wingdings" panose="05000000000000000000" charset="0"/>
              <a:buChar char=""/>
            </a:pPr>
            <a:endParaRPr lang="zh-CN" altLang="en-US" sz="2800"/>
          </a:p>
          <a:p>
            <a:pPr marL="457200" indent="-457200">
              <a:buFont typeface="Wingdings" panose="05000000000000000000" charset="0"/>
              <a:buChar char=""/>
            </a:pPr>
            <a:endParaRPr lang="zh-CN" altLang="en-US" sz="2800"/>
          </a:p>
          <a:p>
            <a:pPr indent="0">
              <a:buFont typeface="Wingdings" panose="05000000000000000000" charset="0"/>
              <a:buNone/>
            </a:pPr>
            <a:endParaRPr lang="zh-CN" altLang="en-US" sz="2800"/>
          </a:p>
          <a:p>
            <a:endParaRPr lang="zh-CN" altLang="en-US" sz="2800"/>
          </a:p>
          <a:p>
            <a:endParaRPr lang="zh-CN" altLang="en-US" sz="2800"/>
          </a:p>
          <a:p>
            <a:pPr indent="0">
              <a:buFont typeface="Wingdings" panose="05000000000000000000" charset="0"/>
              <a:buNone/>
            </a:pPr>
            <a:endParaRPr lang="zh-CN" altLang="en-US" sz="3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矩形 49"/>
          <p:cNvSpPr/>
          <p:nvPr/>
        </p:nvSpPr>
        <p:spPr>
          <a:xfrm>
            <a:off x="5990590" y="2089785"/>
            <a:ext cx="5497830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400" b="1" kern="1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01 / </a:t>
            </a:r>
            <a:r>
              <a:rPr lang="zh-CN" altLang="en-US" sz="2400" b="1" kern="1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我的个人择业观</a:t>
            </a:r>
            <a:endParaRPr lang="zh-CN" altLang="en-US" sz="2400" b="1" kern="100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5990590" y="2630805"/>
            <a:ext cx="5497195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400" b="1" kern="1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02 / </a:t>
            </a:r>
            <a:r>
              <a:rPr lang="zh-CN" altLang="en-US" sz="2400" b="1" kern="1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互联网软开岗的一些经验</a:t>
            </a:r>
            <a:endParaRPr lang="zh-CN" altLang="en-US" sz="2400" b="1" kern="100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5990590" y="3198495"/>
            <a:ext cx="5497195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400" b="1" kern="1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03 / </a:t>
            </a:r>
            <a:r>
              <a:rPr lang="zh-CN" altLang="en-US" sz="2400" b="1" kern="1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北京户口</a:t>
            </a:r>
            <a:endParaRPr lang="zh-CN" altLang="en-US" sz="2400" b="1" kern="100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5990590" y="3658870"/>
            <a:ext cx="5497830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400" b="1" kern="1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04 / </a:t>
            </a:r>
            <a:r>
              <a:rPr lang="zh-CN" altLang="en-US" sz="2400" b="1" kern="1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国企技术岗的一些经验</a:t>
            </a:r>
            <a:endParaRPr lang="zh-CN" altLang="en-US" sz="2400" b="1" kern="100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5990590" y="4229100"/>
            <a:ext cx="3394710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400" b="1" kern="1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05 / </a:t>
            </a:r>
            <a:r>
              <a:rPr lang="zh-CN" altLang="en-US" sz="2400" b="1" kern="1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开阔眼界</a:t>
            </a:r>
            <a:endParaRPr lang="zh-CN" altLang="en-US" sz="2400" b="1" kern="100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7" name="任意多边形 16"/>
          <p:cNvSpPr/>
          <p:nvPr/>
        </p:nvSpPr>
        <p:spPr bwMode="auto">
          <a:xfrm rot="10800000">
            <a:off x="2657329" y="2169000"/>
            <a:ext cx="2520000" cy="2520000"/>
          </a:xfrm>
          <a:custGeom>
            <a:avLst/>
            <a:gdLst>
              <a:gd name="connsiteX0" fmla="*/ 2520000 w 2520000"/>
              <a:gd name="connsiteY0" fmla="*/ 2520000 h 2520000"/>
              <a:gd name="connsiteX1" fmla="*/ 0 w 2520000"/>
              <a:gd name="connsiteY1" fmla="*/ 2520000 h 2520000"/>
              <a:gd name="connsiteX2" fmla="*/ 0 w 2520000"/>
              <a:gd name="connsiteY2" fmla="*/ 2029490 h 2520000"/>
              <a:gd name="connsiteX3" fmla="*/ 180000 w 2520000"/>
              <a:gd name="connsiteY3" fmla="*/ 2029490 h 2520000"/>
              <a:gd name="connsiteX4" fmla="*/ 180000 w 2520000"/>
              <a:gd name="connsiteY4" fmla="*/ 2340000 h 2520000"/>
              <a:gd name="connsiteX5" fmla="*/ 2340000 w 2520000"/>
              <a:gd name="connsiteY5" fmla="*/ 2340000 h 2520000"/>
              <a:gd name="connsiteX6" fmla="*/ 2340000 w 2520000"/>
              <a:gd name="connsiteY6" fmla="*/ 180000 h 2520000"/>
              <a:gd name="connsiteX7" fmla="*/ 180000 w 2520000"/>
              <a:gd name="connsiteY7" fmla="*/ 180000 h 2520000"/>
              <a:gd name="connsiteX8" fmla="*/ 180000 w 2520000"/>
              <a:gd name="connsiteY8" fmla="*/ 490510 h 2520000"/>
              <a:gd name="connsiteX9" fmla="*/ 0 w 2520000"/>
              <a:gd name="connsiteY9" fmla="*/ 490510 h 2520000"/>
              <a:gd name="connsiteX10" fmla="*/ 0 w 2520000"/>
              <a:gd name="connsiteY10" fmla="*/ 0 h 2520000"/>
              <a:gd name="connsiteX11" fmla="*/ 2520000 w 2520000"/>
              <a:gd name="connsiteY11" fmla="*/ 0 h 25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0000" h="2520000">
                <a:moveTo>
                  <a:pt x="2520000" y="2520000"/>
                </a:moveTo>
                <a:lnTo>
                  <a:pt x="0" y="2520000"/>
                </a:lnTo>
                <a:lnTo>
                  <a:pt x="0" y="2029490"/>
                </a:lnTo>
                <a:lnTo>
                  <a:pt x="180000" y="2029490"/>
                </a:lnTo>
                <a:lnTo>
                  <a:pt x="180000" y="2340000"/>
                </a:lnTo>
                <a:lnTo>
                  <a:pt x="2340000" y="2340000"/>
                </a:lnTo>
                <a:lnTo>
                  <a:pt x="2340000" y="180000"/>
                </a:lnTo>
                <a:lnTo>
                  <a:pt x="180000" y="180000"/>
                </a:lnTo>
                <a:lnTo>
                  <a:pt x="180000" y="490510"/>
                </a:lnTo>
                <a:lnTo>
                  <a:pt x="0" y="490510"/>
                </a:lnTo>
                <a:lnTo>
                  <a:pt x="0" y="0"/>
                </a:lnTo>
                <a:lnTo>
                  <a:pt x="252000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203200" dist="152400" dir="2700000" algn="tl" rotWithShape="0">
              <a:prstClr val="black">
                <a:alpha val="6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 algn="ctr"/>
            <a:endParaRPr lang="zh-CN" altLang="en-US">
              <a:solidFill>
                <a:srgbClr val="262626"/>
              </a:solidFill>
            </a:endParaRPr>
          </a:p>
        </p:txBody>
      </p:sp>
      <p:sp>
        <p:nvSpPr>
          <p:cNvPr id="22" name="TextBox 59"/>
          <p:cNvSpPr txBox="1">
            <a:spLocks noChangeArrowheads="1"/>
          </p:cNvSpPr>
          <p:nvPr/>
        </p:nvSpPr>
        <p:spPr bwMode="auto">
          <a:xfrm flipH="1">
            <a:off x="3947159" y="2785284"/>
            <a:ext cx="1352939" cy="76944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>
              <a:defRPr/>
            </a:pPr>
            <a:r>
              <a:rPr lang="zh-CN" altLang="en-US" sz="4400" b="1" kern="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en-US" altLang="zh-CN" sz="4400" b="1" kern="0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59"/>
          <p:cNvSpPr txBox="1">
            <a:spLocks noChangeArrowheads="1"/>
          </p:cNvSpPr>
          <p:nvPr/>
        </p:nvSpPr>
        <p:spPr bwMode="auto">
          <a:xfrm flipH="1">
            <a:off x="2642088" y="3476874"/>
            <a:ext cx="2658011" cy="58477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>
              <a:defRPr/>
            </a:pPr>
            <a:r>
              <a:rPr lang="en-US" altLang="zh-CN" sz="3200" kern="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en-US" altLang="ko-KR" sz="3200" kern="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r>
              <a:rPr lang="zh-CN" altLang="en-US" sz="2800" b="1" smtClean="0">
                <a:latin typeface="黑体" panose="02010609060101010101" charset="-122"/>
                <a:ea typeface="黑体" panose="02010609060101010101" charset="-122"/>
              </a:rPr>
              <a:t>第</a:t>
            </a:r>
            <a:fld id="{4FE4AC72-BA51-437E-8D85-A7DD916C4313}" type="slidenum">
              <a:rPr lang="zh-CN" altLang="en-US" sz="2800" b="1" smtClean="0">
                <a:latin typeface="黑体" panose="02010609060101010101" charset="-122"/>
                <a:ea typeface="黑体" panose="02010609060101010101" charset="-122"/>
              </a:rPr>
            </a:fld>
            <a:r>
              <a:rPr lang="zh-CN" altLang="en-US" sz="2800" b="1" smtClean="0">
                <a:latin typeface="黑体" panose="02010609060101010101" charset="-122"/>
                <a:ea typeface="黑体" panose="02010609060101010101" charset="-122"/>
              </a:rPr>
              <a:t>页</a:t>
            </a:r>
            <a:endParaRPr lang="zh-CN" altLang="en-US" sz="2800" b="1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FE4AC72-BA51-437E-8D85-A7DD916C4313}" type="slidenum">
              <a:rPr lang="zh-CN" altLang="en-US" smtClean="0"/>
            </a:fld>
            <a:endParaRPr lang="zh-CN" altLang="en-US"/>
          </a:p>
        </p:txBody>
      </p:sp>
      <p:sp>
        <p:nvSpPr>
          <p:cNvPr id="82" name="矩形 81"/>
          <p:cNvSpPr/>
          <p:nvPr/>
        </p:nvSpPr>
        <p:spPr bwMode="auto">
          <a:xfrm>
            <a:off x="1" y="307505"/>
            <a:ext cx="216000" cy="43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pPr algn="ctr"/>
            <a:endParaRPr lang="zh-CN" altLang="en-US"/>
          </a:p>
        </p:txBody>
      </p:sp>
      <p:sp>
        <p:nvSpPr>
          <p:cNvPr id="85" name="矩形 84"/>
          <p:cNvSpPr/>
          <p:nvPr/>
        </p:nvSpPr>
        <p:spPr bwMode="auto">
          <a:xfrm>
            <a:off x="220646" y="307505"/>
            <a:ext cx="216000" cy="43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pPr algn="ctr"/>
            <a:endParaRPr lang="zh-CN" altLang="en-US"/>
          </a:p>
        </p:txBody>
      </p:sp>
      <p:sp>
        <p:nvSpPr>
          <p:cNvPr id="8" name="矩形 3"/>
          <p:cNvSpPr>
            <a:spLocks noChangeArrowheads="1"/>
          </p:cNvSpPr>
          <p:nvPr/>
        </p:nvSpPr>
        <p:spPr bwMode="auto">
          <a:xfrm>
            <a:off x="436245" y="262255"/>
            <a:ext cx="10531475" cy="521970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zh-CN" sz="2800" b="1" kern="1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国企技术岗面试经验</a:t>
            </a:r>
            <a:endParaRPr lang="zh-CN" sz="2800" b="1" kern="1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11785" y="930275"/>
            <a:ext cx="10247630" cy="72936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/>
              <a:t>面试技巧：</a:t>
            </a:r>
            <a:endParaRPr lang="zh-CN" altLang="en-US" sz="3600" b="1"/>
          </a:p>
          <a:p>
            <a:endParaRPr lang="zh-CN" altLang="en-US" sz="3600" b="1"/>
          </a:p>
          <a:p>
            <a:pPr indent="0">
              <a:buFont typeface="Wingdings" panose="05000000000000000000" charset="0"/>
              <a:buNone/>
            </a:pPr>
            <a:r>
              <a:rPr lang="zh-CN" altLang="en-US" sz="2800">
                <a:solidFill>
                  <a:srgbClr val="FF0000"/>
                </a:solidFill>
              </a:rPr>
              <a:t>最重要的一点！</a:t>
            </a:r>
            <a:r>
              <a:rPr lang="en-US" altLang="zh-CN" sz="2800"/>
              <a:t>----------</a:t>
            </a:r>
            <a:r>
              <a:rPr lang="zh-CN" altLang="en-US" sz="2800"/>
              <a:t>个人沟通表达能力</a:t>
            </a:r>
            <a:endParaRPr lang="zh-CN" altLang="en-US" sz="2800"/>
          </a:p>
          <a:p>
            <a:pPr indent="0">
              <a:buFont typeface="Wingdings" panose="05000000000000000000" charset="0"/>
              <a:buNone/>
            </a:pPr>
            <a:endParaRPr lang="zh-CN" altLang="en-US" sz="2800"/>
          </a:p>
          <a:p>
            <a:pPr indent="0">
              <a:buFont typeface="Wingdings" panose="05000000000000000000" charset="0"/>
              <a:buChar char=""/>
            </a:pPr>
            <a:r>
              <a:rPr lang="zh-CN" altLang="en-US" sz="2800"/>
              <a:t>群面技巧：逻辑清晰，注重表达，有建设性。</a:t>
            </a:r>
            <a:endParaRPr lang="zh-CN" altLang="en-US" sz="2800"/>
          </a:p>
          <a:p>
            <a:pPr indent="0">
              <a:buFont typeface="Wingdings" panose="05000000000000000000" charset="0"/>
              <a:buNone/>
            </a:pPr>
            <a:endParaRPr lang="zh-CN" altLang="en-US" sz="2800"/>
          </a:p>
          <a:p>
            <a:pPr indent="0">
              <a:buFont typeface="Wingdings" panose="05000000000000000000" charset="0"/>
              <a:buNone/>
            </a:pPr>
            <a:endParaRPr lang="zh-CN" altLang="en-US" sz="2800"/>
          </a:p>
          <a:p>
            <a:pPr indent="0">
              <a:buFont typeface="Wingdings" panose="05000000000000000000" charset="0"/>
              <a:buChar char=""/>
            </a:pPr>
            <a:r>
              <a:rPr lang="zh-CN" altLang="en-US" sz="2800"/>
              <a:t>多对一，多对多，一对一技巧：</a:t>
            </a:r>
            <a:r>
              <a:rPr lang="zh-CN" altLang="en-US" sz="2800">
                <a:solidFill>
                  <a:srgbClr val="FF0000"/>
                </a:solidFill>
              </a:rPr>
              <a:t>别怂，怼回去</a:t>
            </a:r>
            <a:endParaRPr lang="zh-CN" altLang="en-US" sz="2800">
              <a:solidFill>
                <a:srgbClr val="FF0000"/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 sz="2800"/>
              <a:t>(</a:t>
            </a:r>
            <a:r>
              <a:rPr lang="zh-CN" altLang="en-US" sz="2800"/>
              <a:t>表达能力强，不紧张，款款而谈，面带微笑，当跟面试官聊天。</a:t>
            </a:r>
            <a:r>
              <a:rPr lang="en-US" altLang="zh-CN" sz="2800"/>
              <a:t>)</a:t>
            </a:r>
            <a:endParaRPr lang="en-US" altLang="zh-CN" sz="2800"/>
          </a:p>
          <a:p>
            <a:pPr indent="0">
              <a:buFont typeface="Wingdings" panose="05000000000000000000" charset="0"/>
              <a:buNone/>
            </a:pPr>
            <a:endParaRPr lang="zh-CN" altLang="en-US" sz="2800"/>
          </a:p>
          <a:p>
            <a:pPr marL="457200" indent="-457200">
              <a:buFont typeface="Wingdings" panose="05000000000000000000" charset="0"/>
              <a:buChar char=""/>
            </a:pPr>
            <a:endParaRPr lang="zh-CN" altLang="en-US" sz="2800"/>
          </a:p>
          <a:p>
            <a:pPr marL="457200" indent="-457200">
              <a:buFont typeface="Wingdings" panose="05000000000000000000" charset="0"/>
              <a:buChar char=""/>
            </a:pPr>
            <a:endParaRPr lang="zh-CN" altLang="en-US" sz="2800"/>
          </a:p>
          <a:p>
            <a:pPr indent="0">
              <a:buFont typeface="Wingdings" panose="05000000000000000000" charset="0"/>
              <a:buNone/>
            </a:pPr>
            <a:endParaRPr lang="zh-CN" altLang="en-US" sz="2800"/>
          </a:p>
          <a:p>
            <a:endParaRPr lang="zh-CN" altLang="en-US" sz="2800"/>
          </a:p>
          <a:p>
            <a:endParaRPr lang="zh-CN" altLang="en-US" sz="2800"/>
          </a:p>
          <a:p>
            <a:pPr indent="0">
              <a:buFont typeface="Wingdings" panose="05000000000000000000" charset="0"/>
              <a:buNone/>
            </a:pPr>
            <a:endParaRPr lang="zh-CN" altLang="en-US" sz="3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FE4AC72-BA51-437E-8D85-A7DD916C4313}" type="slidenum">
              <a:rPr lang="zh-CN" altLang="en-US" smtClean="0"/>
            </a:fld>
            <a:endParaRPr lang="zh-CN" altLang="en-US"/>
          </a:p>
        </p:txBody>
      </p:sp>
      <p:sp>
        <p:nvSpPr>
          <p:cNvPr id="82" name="矩形 81"/>
          <p:cNvSpPr/>
          <p:nvPr/>
        </p:nvSpPr>
        <p:spPr bwMode="auto">
          <a:xfrm>
            <a:off x="1" y="307505"/>
            <a:ext cx="216000" cy="43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pPr algn="ctr"/>
            <a:endParaRPr lang="zh-CN" altLang="en-US"/>
          </a:p>
        </p:txBody>
      </p:sp>
      <p:sp>
        <p:nvSpPr>
          <p:cNvPr id="85" name="矩形 84"/>
          <p:cNvSpPr/>
          <p:nvPr/>
        </p:nvSpPr>
        <p:spPr bwMode="auto">
          <a:xfrm>
            <a:off x="220646" y="307505"/>
            <a:ext cx="216000" cy="43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pPr algn="ctr"/>
            <a:endParaRPr lang="zh-CN" altLang="en-US"/>
          </a:p>
        </p:txBody>
      </p:sp>
      <p:sp>
        <p:nvSpPr>
          <p:cNvPr id="8" name="矩形 3"/>
          <p:cNvSpPr>
            <a:spLocks noChangeArrowheads="1"/>
          </p:cNvSpPr>
          <p:nvPr/>
        </p:nvSpPr>
        <p:spPr bwMode="auto">
          <a:xfrm>
            <a:off x="436245" y="262255"/>
            <a:ext cx="10531475" cy="521970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zh-CN" sz="2800" b="1" kern="1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国企技术岗体检经验</a:t>
            </a:r>
            <a:endParaRPr lang="zh-CN" sz="2800" b="1" kern="1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11785" y="930275"/>
            <a:ext cx="10247630" cy="67392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/>
              <a:t>体检内容：</a:t>
            </a:r>
            <a:endParaRPr lang="zh-CN" altLang="en-US" sz="3600" b="1"/>
          </a:p>
          <a:p>
            <a:r>
              <a:rPr lang="zh-CN" altLang="en-US" sz="2800"/>
              <a:t>血压、视力、身高体重、口腔、胸片</a:t>
            </a:r>
            <a:endParaRPr lang="zh-CN" altLang="en-US" sz="2800"/>
          </a:p>
          <a:p>
            <a:r>
              <a:rPr lang="zh-CN" altLang="en-US" sz="2800"/>
              <a:t>血常规、尿常规、乙肝三项等等</a:t>
            </a:r>
            <a:endParaRPr lang="zh-CN" altLang="en-US" sz="2800"/>
          </a:p>
          <a:p>
            <a:endParaRPr lang="zh-CN" altLang="en-US" sz="2800"/>
          </a:p>
          <a:p>
            <a:r>
              <a:rPr lang="zh-CN" altLang="en-US" sz="2800"/>
              <a:t>体检前一周少吃油腻辛辣，平常注重锻炼身体。</a:t>
            </a:r>
            <a:endParaRPr lang="zh-CN" altLang="en-US" sz="2800"/>
          </a:p>
          <a:p>
            <a:r>
              <a:rPr lang="zh-CN" altLang="en-US" sz="2800"/>
              <a:t>体检时及时注意各项指标，如果超标及时和医生沟通</a:t>
            </a:r>
            <a:endParaRPr lang="zh-CN" altLang="en-US" sz="2800"/>
          </a:p>
          <a:p>
            <a:endParaRPr lang="zh-CN" altLang="en-US" sz="2800"/>
          </a:p>
          <a:p>
            <a:r>
              <a:rPr lang="zh-CN" altLang="en-US" sz="2800" b="1">
                <a:sym typeface="+mn-ea"/>
              </a:rPr>
              <a:t>注意差额体检</a:t>
            </a:r>
            <a:endParaRPr lang="zh-CN" altLang="en-US" sz="2800"/>
          </a:p>
          <a:p>
            <a:pPr indent="0">
              <a:buFont typeface="Wingdings" panose="05000000000000000000" charset="0"/>
              <a:buNone/>
            </a:pPr>
            <a:endParaRPr lang="zh-CN" altLang="en-US" sz="2800"/>
          </a:p>
          <a:p>
            <a:pPr marL="457200" indent="-457200">
              <a:buFont typeface="Wingdings" panose="05000000000000000000" charset="0"/>
              <a:buChar char=""/>
            </a:pPr>
            <a:endParaRPr lang="zh-CN" altLang="en-US" sz="2800"/>
          </a:p>
          <a:p>
            <a:pPr indent="0">
              <a:buFont typeface="Wingdings" panose="05000000000000000000" charset="0"/>
              <a:buNone/>
            </a:pPr>
            <a:endParaRPr lang="zh-CN" altLang="en-US" sz="2800"/>
          </a:p>
          <a:p>
            <a:pPr indent="0">
              <a:buFont typeface="Wingdings" panose="05000000000000000000" charset="0"/>
              <a:buNone/>
            </a:pPr>
            <a:endParaRPr lang="zh-CN" altLang="en-US" sz="2800"/>
          </a:p>
          <a:p>
            <a:endParaRPr lang="zh-CN" altLang="en-US" sz="2800"/>
          </a:p>
          <a:p>
            <a:endParaRPr lang="zh-CN" altLang="en-US" sz="2800"/>
          </a:p>
          <a:p>
            <a:pPr indent="0">
              <a:buFont typeface="Wingdings" panose="05000000000000000000" charset="0"/>
              <a:buNone/>
            </a:pPr>
            <a:endParaRPr lang="zh-CN" altLang="en-US" sz="3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 bwMode="auto">
          <a:xfrm>
            <a:off x="0" y="3429000"/>
            <a:ext cx="12192000" cy="3429000"/>
          </a:xfrm>
          <a:prstGeom prst="rect">
            <a:avLst/>
          </a:prstGeom>
          <a:pattFill prst="sphere">
            <a:fgClr>
              <a:schemeClr val="accent1">
                <a:lumMod val="50000"/>
              </a:schemeClr>
            </a:fgClr>
            <a:bgClr>
              <a:schemeClr val="accent1"/>
            </a:bgClr>
          </a:patt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 bwMode="auto">
          <a:xfrm>
            <a:off x="0" y="3073104"/>
            <a:ext cx="12192000" cy="35589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algn="ctr"/>
            <a:endParaRPr lang="zh-CN" altLang="en-US"/>
          </a:p>
        </p:txBody>
      </p:sp>
      <p:sp>
        <p:nvSpPr>
          <p:cNvPr id="14" name="Freeform 5"/>
          <p:cNvSpPr/>
          <p:nvPr/>
        </p:nvSpPr>
        <p:spPr bwMode="auto">
          <a:xfrm>
            <a:off x="4783124" y="736606"/>
            <a:ext cx="2625752" cy="2981332"/>
          </a:xfrm>
          <a:custGeom>
            <a:avLst/>
            <a:gdLst>
              <a:gd name="T0" fmla="*/ 6935 w 12812"/>
              <a:gd name="T1" fmla="*/ 195 h 14572"/>
              <a:gd name="T2" fmla="*/ 9609 w 12812"/>
              <a:gd name="T3" fmla="*/ 1739 h 14572"/>
              <a:gd name="T4" fmla="*/ 12283 w 12812"/>
              <a:gd name="T5" fmla="*/ 3282 h 14572"/>
              <a:gd name="T6" fmla="*/ 12812 w 12812"/>
              <a:gd name="T7" fmla="*/ 4199 h 14572"/>
              <a:gd name="T8" fmla="*/ 12812 w 12812"/>
              <a:gd name="T9" fmla="*/ 7286 h 14572"/>
              <a:gd name="T10" fmla="*/ 12812 w 12812"/>
              <a:gd name="T11" fmla="*/ 10374 h 14572"/>
              <a:gd name="T12" fmla="*/ 12283 w 12812"/>
              <a:gd name="T13" fmla="*/ 11290 h 14572"/>
              <a:gd name="T14" fmla="*/ 9609 w 12812"/>
              <a:gd name="T15" fmla="*/ 12834 h 14572"/>
              <a:gd name="T16" fmla="*/ 6935 w 12812"/>
              <a:gd name="T17" fmla="*/ 14378 h 14572"/>
              <a:gd name="T18" fmla="*/ 5877 w 12812"/>
              <a:gd name="T19" fmla="*/ 14378 h 14572"/>
              <a:gd name="T20" fmla="*/ 3203 w 12812"/>
              <a:gd name="T21" fmla="*/ 12834 h 14572"/>
              <a:gd name="T22" fmla="*/ 529 w 12812"/>
              <a:gd name="T23" fmla="*/ 11290 h 14572"/>
              <a:gd name="T24" fmla="*/ 0 w 12812"/>
              <a:gd name="T25" fmla="*/ 10374 h 14572"/>
              <a:gd name="T26" fmla="*/ 0 w 12812"/>
              <a:gd name="T27" fmla="*/ 7286 h 14572"/>
              <a:gd name="T28" fmla="*/ 0 w 12812"/>
              <a:gd name="T29" fmla="*/ 4199 h 14572"/>
              <a:gd name="T30" fmla="*/ 529 w 12812"/>
              <a:gd name="T31" fmla="*/ 3282 h 14572"/>
              <a:gd name="T32" fmla="*/ 3203 w 12812"/>
              <a:gd name="T33" fmla="*/ 1739 h 14572"/>
              <a:gd name="T34" fmla="*/ 5877 w 12812"/>
              <a:gd name="T35" fmla="*/ 195 h 14572"/>
              <a:gd name="T36" fmla="*/ 6935 w 12812"/>
              <a:gd name="T37" fmla="*/ 195 h 145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2812" h="14572">
                <a:moveTo>
                  <a:pt x="6935" y="195"/>
                </a:moveTo>
                <a:lnTo>
                  <a:pt x="9609" y="1739"/>
                </a:lnTo>
                <a:lnTo>
                  <a:pt x="12283" y="3282"/>
                </a:lnTo>
                <a:cubicBezTo>
                  <a:pt x="12620" y="3477"/>
                  <a:pt x="12812" y="3810"/>
                  <a:pt x="12812" y="4199"/>
                </a:cubicBezTo>
                <a:lnTo>
                  <a:pt x="12812" y="7286"/>
                </a:lnTo>
                <a:lnTo>
                  <a:pt x="12812" y="10374"/>
                </a:lnTo>
                <a:cubicBezTo>
                  <a:pt x="12812" y="10763"/>
                  <a:pt x="12620" y="11096"/>
                  <a:pt x="12283" y="11290"/>
                </a:cubicBezTo>
                <a:lnTo>
                  <a:pt x="9609" y="12834"/>
                </a:lnTo>
                <a:lnTo>
                  <a:pt x="6935" y="14378"/>
                </a:lnTo>
                <a:cubicBezTo>
                  <a:pt x="6599" y="14572"/>
                  <a:pt x="6213" y="14572"/>
                  <a:pt x="5877" y="14378"/>
                </a:cubicBezTo>
                <a:lnTo>
                  <a:pt x="3203" y="12834"/>
                </a:lnTo>
                <a:lnTo>
                  <a:pt x="529" y="11290"/>
                </a:lnTo>
                <a:cubicBezTo>
                  <a:pt x="193" y="11096"/>
                  <a:pt x="0" y="10763"/>
                  <a:pt x="0" y="10374"/>
                </a:cubicBezTo>
                <a:lnTo>
                  <a:pt x="0" y="7286"/>
                </a:lnTo>
                <a:lnTo>
                  <a:pt x="0" y="4199"/>
                </a:lnTo>
                <a:cubicBezTo>
                  <a:pt x="0" y="3810"/>
                  <a:pt x="193" y="3477"/>
                  <a:pt x="529" y="3282"/>
                </a:cubicBezTo>
                <a:lnTo>
                  <a:pt x="3203" y="1739"/>
                </a:lnTo>
                <a:lnTo>
                  <a:pt x="5877" y="195"/>
                </a:lnTo>
                <a:cubicBezTo>
                  <a:pt x="6213" y="0"/>
                  <a:pt x="6599" y="0"/>
                  <a:pt x="6935" y="195"/>
                </a:cubicBezTo>
                <a:close/>
              </a:path>
            </a:pathLst>
          </a:custGeom>
          <a:solidFill>
            <a:schemeClr val="accent1"/>
          </a:solidFill>
          <a:ln w="76200">
            <a:solidFill>
              <a:schemeClr val="accent2"/>
            </a:solidFill>
          </a:ln>
          <a:effectLst>
            <a:outerShdw blurRad="381000" dist="254000" dir="2700000" algn="tl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15" name="文本框 12"/>
          <p:cNvSpPr txBox="1">
            <a:spLocks noChangeArrowheads="1"/>
          </p:cNvSpPr>
          <p:nvPr/>
        </p:nvSpPr>
        <p:spPr bwMode="auto">
          <a:xfrm>
            <a:off x="1948834" y="4035231"/>
            <a:ext cx="8294333" cy="1014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6000" b="1">
                <a:solidFill>
                  <a:srgbClr val="093B5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 sz="1300"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/>
            <a:r>
              <a:rPr lang="zh-CN" altLang="en-US" dirty="0">
                <a:solidFill>
                  <a:schemeClr val="bg1"/>
                </a:solidFill>
              </a:rPr>
              <a:t>开阔眼界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6" name="文本框 12"/>
          <p:cNvSpPr txBox="1">
            <a:spLocks noChangeArrowheads="1"/>
          </p:cNvSpPr>
          <p:nvPr/>
        </p:nvSpPr>
        <p:spPr bwMode="auto">
          <a:xfrm>
            <a:off x="5424469" y="759719"/>
            <a:ext cx="1343062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/>
            <a:r>
              <a:rPr lang="en-US" altLang="zh-CN" sz="16000" b="1" dirty="0" smtClean="0">
                <a:solidFill>
                  <a:schemeClr val="accent2"/>
                </a:solidFill>
                <a:latin typeface="AgencyFB" panose="02000806040000020003" pitchFamily="2" charset="0"/>
                <a:ea typeface="微软雅黑" panose="020B0503020204020204" pitchFamily="34" charset="-122"/>
              </a:rPr>
              <a:t>5</a:t>
            </a:r>
            <a:endParaRPr lang="zh-CN" altLang="en-US" sz="16000" b="1" dirty="0">
              <a:solidFill>
                <a:schemeClr val="accent2"/>
              </a:solidFill>
              <a:latin typeface="AgencyFB" panose="02000806040000020003" pitchFamily="2" charset="0"/>
              <a:ea typeface="微软雅黑" panose="020B0503020204020204" pitchFamily="34" charset="-122"/>
            </a:endParaRPr>
          </a:p>
        </p:txBody>
      </p:sp>
      <p:sp>
        <p:nvSpPr>
          <p:cNvPr id="16" name="文本框 14"/>
          <p:cNvSpPr txBox="1">
            <a:spLocks noChangeArrowheads="1"/>
          </p:cNvSpPr>
          <p:nvPr/>
        </p:nvSpPr>
        <p:spPr bwMode="auto">
          <a:xfrm>
            <a:off x="5176768" y="2958496"/>
            <a:ext cx="183846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/>
            <a:r>
              <a:rPr lang="en-US" altLang="zh-CN" sz="18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FIVE</a:t>
            </a:r>
            <a:endParaRPr lang="en-US" altLang="zh-CN" sz="18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1" dur="250" fill="hold"/>
                                        <p:tgtEl>
                                          <p:spTgt spid="14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6" presetClass="emph" presetSubtype="0" decel="10000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3" dur="250" fill="hold"/>
                                        <p:tgtEl>
                                          <p:spTgt spid="14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mph" presetSubtype="0" decel="10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20" dur="250" fill="hold"/>
                                        <p:tgtEl>
                                          <p:spTgt spid="2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6" presetClass="emph" presetSubtype="0" decel="100000" fill="hold" grpId="2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22" dur="250" fill="hold"/>
                                        <p:tgtEl>
                                          <p:spTgt spid="26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" presetClass="emph" presetSubtype="0" decel="10000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29" dur="25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30" presetID="6" presetClass="emph" presetSubtype="0" decel="10000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31" dur="250" fill="hold"/>
                                        <p:tgtEl>
                                          <p:spTgt spid="16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7037E-7 L -0.37396 3.7037E-7 " pathEditMode="relative" rAng="0" ptsTypes="AA">
                                      <p:cBhvr>
                                        <p:cTn id="39" dur="1000" spd="-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698" y="0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07407E-6 L 0.34896 -4.07407E-6 " pathEditMode="relative" rAng="0" ptsTypes="AA">
                                      <p:cBhvr>
                                        <p:cTn id="46" dur="1000" spd="-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44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6" presetClass="emph" presetSubtype="0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54" dur="250" fill="hold"/>
                                        <p:tgtEl>
                                          <p:spTgt spid="15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55" presetID="6" presetClass="emph" presetSubtype="0" decel="10000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56" dur="250" fill="hold"/>
                                        <p:tgtEl>
                                          <p:spTgt spid="15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9" grpId="1" bldLvl="0" animBg="1"/>
      <p:bldP spid="10" grpId="0" bldLvl="0" animBg="1"/>
      <p:bldP spid="10" grpId="1" bldLvl="0" animBg="1"/>
      <p:bldP spid="14" grpId="0" bldLvl="0" animBg="1"/>
      <p:bldP spid="14" grpId="1" bldLvl="0" animBg="1"/>
      <p:bldP spid="14" grpId="2" bldLvl="0" animBg="1"/>
      <p:bldP spid="15" grpId="0"/>
      <p:bldP spid="15" grpId="1"/>
      <p:bldP spid="15" grpId="2"/>
      <p:bldP spid="26" grpId="0"/>
      <p:bldP spid="26" grpId="1"/>
      <p:bldP spid="26" grpId="2"/>
      <p:bldP spid="16" grpId="0"/>
      <p:bldP spid="16" grpId="1"/>
      <p:bldP spid="16" grpId="2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FE4AC72-BA51-437E-8D85-A7DD916C4313}" type="slidenum">
              <a:rPr lang="zh-CN" altLang="en-US" smtClean="0"/>
            </a:fld>
            <a:endParaRPr lang="zh-CN" altLang="en-US"/>
          </a:p>
        </p:txBody>
      </p:sp>
      <p:sp>
        <p:nvSpPr>
          <p:cNvPr id="82" name="矩形 81"/>
          <p:cNvSpPr/>
          <p:nvPr/>
        </p:nvSpPr>
        <p:spPr bwMode="auto">
          <a:xfrm>
            <a:off x="1" y="307505"/>
            <a:ext cx="216000" cy="43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pPr algn="ctr"/>
            <a:endParaRPr lang="zh-CN" altLang="en-US"/>
          </a:p>
        </p:txBody>
      </p:sp>
      <p:sp>
        <p:nvSpPr>
          <p:cNvPr id="85" name="矩形 84"/>
          <p:cNvSpPr/>
          <p:nvPr/>
        </p:nvSpPr>
        <p:spPr bwMode="auto">
          <a:xfrm>
            <a:off x="220646" y="307505"/>
            <a:ext cx="216000" cy="43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pPr algn="ctr"/>
            <a:endParaRPr lang="zh-CN" altLang="en-US"/>
          </a:p>
        </p:txBody>
      </p:sp>
      <p:sp>
        <p:nvSpPr>
          <p:cNvPr id="8" name="矩形 3"/>
          <p:cNvSpPr>
            <a:spLocks noChangeArrowheads="1"/>
          </p:cNvSpPr>
          <p:nvPr/>
        </p:nvSpPr>
        <p:spPr bwMode="auto">
          <a:xfrm>
            <a:off x="436245" y="262255"/>
            <a:ext cx="10531475" cy="521970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zh-CN" sz="2800" b="1" kern="1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就业信息的获取</a:t>
            </a:r>
            <a:endParaRPr lang="zh-CN" sz="2800" b="1" kern="1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11785" y="930275"/>
            <a:ext cx="10247630" cy="66160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buFont typeface="Wingdings" panose="05000000000000000000" charset="0"/>
              <a:buChar char=""/>
            </a:pPr>
            <a:r>
              <a:rPr lang="zh-CN" altLang="en-US" sz="2800"/>
              <a:t>实习生：</a:t>
            </a:r>
            <a:r>
              <a:rPr lang="en-US" altLang="zh-CN" sz="2800"/>
              <a:t>byr</a:t>
            </a:r>
            <a:r>
              <a:rPr lang="zh-CN" altLang="en-US" sz="2800"/>
              <a:t>论坛兼职实习版，水木清华实习版，实习僧</a:t>
            </a:r>
            <a:r>
              <a:rPr lang="en-US" altLang="zh-CN" sz="2800"/>
              <a:t>APP</a:t>
            </a:r>
            <a:r>
              <a:rPr lang="zh-CN" altLang="en-US" sz="2800"/>
              <a:t>，海投网，</a:t>
            </a:r>
            <a:r>
              <a:rPr lang="zh-CN" altLang="en-US" sz="2800">
                <a:solidFill>
                  <a:srgbClr val="FF0000"/>
                </a:solidFill>
              </a:rPr>
              <a:t>各大求职群</a:t>
            </a:r>
            <a:endParaRPr lang="zh-CN" altLang="en-US" sz="2800">
              <a:solidFill>
                <a:srgbClr val="FF0000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 sz="2800">
              <a:solidFill>
                <a:srgbClr val="FF0000"/>
              </a:solidFill>
            </a:endParaRPr>
          </a:p>
          <a:p>
            <a:pPr marL="457200" indent="-457200">
              <a:buFont typeface="Wingdings" panose="05000000000000000000" charset="0"/>
              <a:buChar char=""/>
            </a:pPr>
            <a:r>
              <a:rPr lang="zh-CN" altLang="en-US" sz="2800"/>
              <a:t>正式工作：</a:t>
            </a:r>
            <a:r>
              <a:rPr lang="en-US" altLang="zh-CN" sz="2800"/>
              <a:t>byr</a:t>
            </a:r>
            <a:r>
              <a:rPr lang="zh-CN" altLang="en-US" sz="2800"/>
              <a:t>论坛</a:t>
            </a:r>
            <a:r>
              <a:rPr lang="en-US" altLang="zh-CN" sz="2800"/>
              <a:t>job</a:t>
            </a:r>
            <a:r>
              <a:rPr lang="zh-CN" altLang="en-US" sz="2800"/>
              <a:t>版，北邮就业信息网，海投网，宣讲会，各大公司官网招聘版块，双选会，各大求职群。</a:t>
            </a:r>
            <a:endParaRPr lang="zh-CN" altLang="en-US" sz="2800"/>
          </a:p>
          <a:p>
            <a:pPr marL="457200" indent="-457200">
              <a:buFont typeface="Wingdings" panose="05000000000000000000" charset="0"/>
              <a:buChar char=""/>
            </a:pPr>
            <a:endParaRPr lang="zh-CN" altLang="en-US" sz="2800"/>
          </a:p>
          <a:p>
            <a:pPr marL="457200" indent="-457200">
              <a:buFont typeface="Wingdings" panose="05000000000000000000" charset="0"/>
              <a:buChar char=""/>
            </a:pPr>
            <a:r>
              <a:rPr lang="zh-CN" altLang="en-US" sz="2800"/>
              <a:t>建议大家组团，在找工作的过程中多认识新朋友，多拉群，多分享各种信息。</a:t>
            </a:r>
            <a:endParaRPr lang="zh-CN" altLang="en-US" sz="2800"/>
          </a:p>
          <a:p>
            <a:pPr indent="0">
              <a:buFont typeface="Wingdings" panose="05000000000000000000" charset="0"/>
              <a:buNone/>
            </a:pPr>
            <a:endParaRPr lang="zh-CN" altLang="en-US" sz="2800"/>
          </a:p>
          <a:p>
            <a:pPr marL="457200" indent="-457200">
              <a:buFont typeface="Wingdings" panose="05000000000000000000" charset="0"/>
              <a:buChar char=""/>
            </a:pPr>
            <a:endParaRPr lang="zh-CN" altLang="en-US" sz="2800"/>
          </a:p>
          <a:p>
            <a:pPr indent="0">
              <a:buFont typeface="Wingdings" panose="05000000000000000000" charset="0"/>
              <a:buNone/>
            </a:pPr>
            <a:endParaRPr lang="zh-CN" altLang="en-US" sz="2800"/>
          </a:p>
          <a:p>
            <a:pPr indent="0">
              <a:buFont typeface="Wingdings" panose="05000000000000000000" charset="0"/>
              <a:buNone/>
            </a:pPr>
            <a:endParaRPr lang="zh-CN" altLang="en-US" sz="2800"/>
          </a:p>
          <a:p>
            <a:endParaRPr lang="zh-CN" altLang="en-US" sz="2800"/>
          </a:p>
          <a:p>
            <a:endParaRPr lang="zh-CN" altLang="en-US" sz="2800"/>
          </a:p>
          <a:p>
            <a:pPr indent="0">
              <a:buFont typeface="Wingdings" panose="05000000000000000000" charset="0"/>
              <a:buNone/>
            </a:pPr>
            <a:endParaRPr lang="zh-CN" altLang="en-US" sz="3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FE4AC72-BA51-437E-8D85-A7DD916C4313}" type="slidenum">
              <a:rPr lang="zh-CN" altLang="en-US" smtClean="0"/>
            </a:fld>
            <a:endParaRPr lang="zh-CN" altLang="en-US"/>
          </a:p>
        </p:txBody>
      </p:sp>
      <p:sp>
        <p:nvSpPr>
          <p:cNvPr id="82" name="矩形 81"/>
          <p:cNvSpPr/>
          <p:nvPr/>
        </p:nvSpPr>
        <p:spPr bwMode="auto">
          <a:xfrm>
            <a:off x="1" y="307505"/>
            <a:ext cx="216000" cy="43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pPr algn="ctr"/>
            <a:endParaRPr lang="zh-CN" altLang="en-US"/>
          </a:p>
        </p:txBody>
      </p:sp>
      <p:sp>
        <p:nvSpPr>
          <p:cNvPr id="85" name="矩形 84"/>
          <p:cNvSpPr/>
          <p:nvPr/>
        </p:nvSpPr>
        <p:spPr bwMode="auto">
          <a:xfrm>
            <a:off x="220646" y="307505"/>
            <a:ext cx="216000" cy="43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pPr algn="ctr"/>
            <a:endParaRPr lang="zh-CN" altLang="en-US"/>
          </a:p>
        </p:txBody>
      </p:sp>
      <p:sp>
        <p:nvSpPr>
          <p:cNvPr id="8" name="矩形 3"/>
          <p:cNvSpPr>
            <a:spLocks noChangeArrowheads="1"/>
          </p:cNvSpPr>
          <p:nvPr/>
        </p:nvSpPr>
        <p:spPr bwMode="auto">
          <a:xfrm>
            <a:off x="436245" y="262255"/>
            <a:ext cx="10531475" cy="521970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zh-CN" sz="2800" b="1" kern="1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企业红黑榜</a:t>
            </a:r>
            <a:r>
              <a:rPr lang="en-US" altLang="zh-CN" sz="2800" b="1" kern="1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----</a:t>
            </a:r>
            <a:r>
              <a:rPr lang="zh-CN" altLang="en-US" sz="2800" b="1" kern="1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红榜</a:t>
            </a:r>
            <a:endParaRPr lang="zh-CN" altLang="en-US" sz="2800" b="1" kern="1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11785" y="930275"/>
            <a:ext cx="11704955" cy="107403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r>
              <a:rPr lang="zh-CN" altLang="en-US" sz="2800"/>
              <a:t>一些我很后悔没有投过的好国企：</a:t>
            </a:r>
            <a:endParaRPr lang="zh-CN" altLang="en-US" sz="2800"/>
          </a:p>
          <a:p>
            <a:pPr indent="0">
              <a:buFont typeface="Wingdings" panose="05000000000000000000" charset="0"/>
              <a:buChar char=""/>
            </a:pPr>
            <a:r>
              <a:rPr lang="zh-CN" altLang="en-US" sz="2000"/>
              <a:t>     三大政策性银行：国开行、农发行、进出口银行（户口超级稳）</a:t>
            </a:r>
            <a:endParaRPr lang="zh-CN" altLang="en-US" sz="2000"/>
          </a:p>
          <a:p>
            <a:pPr marL="457200" indent="-457200">
              <a:buFont typeface="Wingdings" panose="05000000000000000000" charset="0"/>
              <a:buChar char=""/>
            </a:pPr>
            <a:r>
              <a:rPr lang="zh-CN" altLang="en-US" sz="2000"/>
              <a:t>中国人民银行（事业编、户口稳、某些部门薪资很高）</a:t>
            </a:r>
            <a:endParaRPr lang="zh-CN" altLang="en-US" sz="2000"/>
          </a:p>
          <a:p>
            <a:pPr marL="457200" indent="-457200">
              <a:buFont typeface="Wingdings" panose="05000000000000000000" charset="0"/>
              <a:buChar char=""/>
            </a:pPr>
            <a:r>
              <a:rPr lang="zh-CN" altLang="en-US" sz="2000"/>
              <a:t>中债登</a:t>
            </a:r>
            <a:r>
              <a:rPr lang="en-US" altLang="zh-CN" sz="2000"/>
              <a:t>(中央国债登记结算有限责任公司,</a:t>
            </a:r>
            <a:r>
              <a:rPr lang="zh-CN" altLang="en-US" sz="2000"/>
              <a:t>中央结算</a:t>
            </a:r>
            <a:r>
              <a:rPr lang="en-US" altLang="zh-CN" sz="2000"/>
              <a:t>)</a:t>
            </a:r>
            <a:r>
              <a:rPr lang="zh-CN" altLang="en-US" sz="2000"/>
              <a:t>（户口稳、薪资高、地位高）</a:t>
            </a:r>
            <a:endParaRPr lang="zh-CN" altLang="en-US" sz="2000"/>
          </a:p>
          <a:p>
            <a:pPr marL="457200" indent="-457200">
              <a:buFont typeface="Wingdings" panose="05000000000000000000" charset="0"/>
              <a:buChar char=""/>
            </a:pPr>
            <a:r>
              <a:rPr lang="zh-CN" altLang="en-US" sz="2000"/>
              <a:t>中证登（中国证券登记结算有限公司，中国结算）（户口大概率，据说今年有点少，薪资高，轻松稳定，地位高）</a:t>
            </a:r>
            <a:endParaRPr lang="zh-CN" altLang="en-US" sz="2000"/>
          </a:p>
          <a:p>
            <a:pPr marL="457200" indent="-457200">
              <a:buFont typeface="Wingdings" panose="05000000000000000000" charset="0"/>
              <a:buChar char=""/>
            </a:pPr>
            <a:r>
              <a:rPr lang="zh-CN" altLang="en-US" sz="2000"/>
              <a:t>中信保（中国出口信用保险公司）（户口稳，薪资高）</a:t>
            </a:r>
            <a:endParaRPr lang="zh-CN" altLang="en-US" sz="2000"/>
          </a:p>
          <a:p>
            <a:pPr marL="457200" indent="-457200">
              <a:buFont typeface="Wingdings" panose="05000000000000000000" charset="0"/>
              <a:buChar char=""/>
            </a:pPr>
            <a:r>
              <a:rPr lang="zh-CN" altLang="en-US" sz="2000"/>
              <a:t>中再保（中国再保险（集团）股份有限公司）（世界第五，户口稳，薪资高）</a:t>
            </a:r>
            <a:endParaRPr lang="zh-CN" altLang="en-US" sz="2000"/>
          </a:p>
          <a:p>
            <a:pPr marL="457200" indent="-457200">
              <a:buFont typeface="Wingdings" panose="05000000000000000000" charset="0"/>
              <a:buChar char=""/>
            </a:pPr>
            <a:r>
              <a:rPr lang="zh-CN" altLang="en-US" sz="2000"/>
              <a:t>中国五矿（中国五矿集团公司，原中国五矿和中冶集团）（户口稳，薪资高）</a:t>
            </a:r>
            <a:endParaRPr lang="zh-CN" altLang="en-US" sz="2000"/>
          </a:p>
          <a:p>
            <a:pPr marL="457200" indent="-457200">
              <a:buFont typeface="Wingdings" panose="05000000000000000000" charset="0"/>
              <a:buChar char=""/>
            </a:pPr>
            <a:r>
              <a:rPr lang="zh-CN" altLang="en-US" sz="2000"/>
              <a:t>泰康人寿</a:t>
            </a:r>
            <a:endParaRPr lang="zh-CN" altLang="en-US" sz="2000"/>
          </a:p>
          <a:p>
            <a:pPr marL="457200" indent="-457200">
              <a:buFont typeface="Wingdings" panose="05000000000000000000" charset="0"/>
              <a:buChar char=""/>
            </a:pPr>
            <a:r>
              <a:rPr lang="en-US" altLang="zh-CN" sz="2000"/>
              <a:t>PICC</a:t>
            </a:r>
            <a:r>
              <a:rPr lang="zh-CN" altLang="en-US" sz="2000"/>
              <a:t>（中国人民财产保险股份有限公司）（稳定轻松，按户口指标招人，薪资可观）</a:t>
            </a:r>
            <a:endParaRPr lang="zh-CN" altLang="en-US" sz="2000"/>
          </a:p>
          <a:p>
            <a:pPr marL="457200" indent="-457200">
              <a:buFont typeface="Wingdings" panose="05000000000000000000" charset="0"/>
              <a:buChar char=""/>
            </a:pPr>
            <a:r>
              <a:rPr lang="zh-CN" altLang="en-US" sz="2000"/>
              <a:t>中信证券（中国第一），中信建投证券（投行高富帅），国泰君安证券（证券十强），特点：钱巨多，想象不到的多，但是很累，招女生少，想往金融方向转的同学可以考虑</a:t>
            </a:r>
            <a:endParaRPr lang="zh-CN" altLang="en-US" sz="2000"/>
          </a:p>
          <a:p>
            <a:pPr marL="457200" indent="-457200">
              <a:buFont typeface="Wingdings" panose="05000000000000000000" charset="0"/>
              <a:buChar char=""/>
            </a:pPr>
            <a:r>
              <a:rPr lang="zh-CN" altLang="en-US" sz="2000"/>
              <a:t>工行北分管培（提前告知户口，钱巨多）</a:t>
            </a:r>
            <a:endParaRPr lang="zh-CN" altLang="en-US" sz="2000"/>
          </a:p>
          <a:p>
            <a:pPr marL="457200" indent="-457200">
              <a:buFont typeface="Wingdings" panose="05000000000000000000" charset="0"/>
              <a:buChar char=""/>
            </a:pPr>
            <a:r>
              <a:rPr lang="zh-CN" altLang="en-US" sz="2000"/>
              <a:t>建行总行管培（户口稳，钱巨多）</a:t>
            </a:r>
            <a:endParaRPr lang="zh-CN" altLang="en-US" sz="2000"/>
          </a:p>
          <a:p>
            <a:pPr marL="457200" indent="-457200">
              <a:buFont typeface="Wingdings" panose="05000000000000000000" charset="0"/>
              <a:buChar char=""/>
            </a:pPr>
            <a:r>
              <a:rPr lang="zh-CN" altLang="en-US" sz="2000"/>
              <a:t>工行牡丹卡中心（户口稳，钱不少，轻松稳定）</a:t>
            </a:r>
            <a:endParaRPr lang="zh-CN" altLang="en-US" sz="2000"/>
          </a:p>
          <a:p>
            <a:pPr marL="457200" indent="-457200">
              <a:buFont typeface="Wingdings" panose="05000000000000000000" charset="0"/>
              <a:buChar char=""/>
            </a:pPr>
            <a:r>
              <a:rPr lang="zh-CN" altLang="en-US" sz="2000"/>
              <a:t>招行总行管培，招行信用卡，招行北分（钱巨多，发展势头迅猛）</a:t>
            </a:r>
            <a:endParaRPr lang="zh-CN" altLang="en-US" sz="2000"/>
          </a:p>
          <a:p>
            <a:pPr marL="457200" indent="-457200">
              <a:buFont typeface="Wingdings" panose="05000000000000000000" charset="0"/>
              <a:buChar char=""/>
            </a:pPr>
            <a:r>
              <a:rPr lang="zh-CN" altLang="en-US" sz="2000"/>
              <a:t>北京电信（尤其政企部门），电信北研院，移动总部，移动政企暑期实习生转正</a:t>
            </a:r>
            <a:endParaRPr lang="zh-CN" altLang="en-US" sz="2000"/>
          </a:p>
          <a:p>
            <a:pPr marL="457200" indent="-457200">
              <a:buFont typeface="Wingdings" panose="05000000000000000000" charset="0"/>
              <a:buChar char=""/>
            </a:pPr>
            <a:endParaRPr lang="zh-CN" altLang="en-US" sz="2000"/>
          </a:p>
          <a:p>
            <a:pPr marL="457200" indent="-457200">
              <a:buFont typeface="Wingdings" panose="05000000000000000000" charset="0"/>
              <a:buChar char=""/>
            </a:pPr>
            <a:endParaRPr lang="zh-CN" altLang="en-US" sz="2000"/>
          </a:p>
          <a:p>
            <a:pPr indent="0">
              <a:buFont typeface="Wingdings" panose="05000000000000000000" charset="0"/>
              <a:buNone/>
            </a:pPr>
            <a:endParaRPr lang="zh-CN" altLang="en-US" sz="2800"/>
          </a:p>
          <a:p>
            <a:pPr marL="457200" indent="-457200">
              <a:buFont typeface="Wingdings" panose="05000000000000000000" charset="0"/>
              <a:buChar char=""/>
            </a:pPr>
            <a:endParaRPr lang="zh-CN" altLang="en-US" sz="2800"/>
          </a:p>
          <a:p>
            <a:pPr marL="457200" indent="-457200">
              <a:buFont typeface="Wingdings" panose="05000000000000000000" charset="0"/>
              <a:buChar char=""/>
            </a:pPr>
            <a:endParaRPr lang="zh-CN" altLang="en-US" sz="2800"/>
          </a:p>
          <a:p>
            <a:pPr indent="0">
              <a:buFont typeface="Wingdings" panose="05000000000000000000" charset="0"/>
              <a:buNone/>
            </a:pPr>
            <a:endParaRPr lang="zh-CN" altLang="en-US" sz="2800"/>
          </a:p>
          <a:p>
            <a:pPr marL="457200" indent="-457200">
              <a:buFont typeface="Wingdings" panose="05000000000000000000" charset="0"/>
              <a:buChar char=""/>
            </a:pPr>
            <a:endParaRPr lang="zh-CN" altLang="en-US" sz="2800"/>
          </a:p>
          <a:p>
            <a:pPr indent="0">
              <a:buFont typeface="Wingdings" panose="05000000000000000000" charset="0"/>
              <a:buNone/>
            </a:pPr>
            <a:endParaRPr lang="zh-CN" altLang="en-US" sz="2800"/>
          </a:p>
          <a:p>
            <a:pPr indent="0">
              <a:buFont typeface="Wingdings" panose="05000000000000000000" charset="0"/>
              <a:buNone/>
            </a:pPr>
            <a:endParaRPr lang="zh-CN" altLang="en-US" sz="2800"/>
          </a:p>
          <a:p>
            <a:endParaRPr lang="zh-CN" altLang="en-US" sz="2800"/>
          </a:p>
          <a:p>
            <a:endParaRPr lang="zh-CN" altLang="en-US" sz="2800"/>
          </a:p>
          <a:p>
            <a:pPr indent="0">
              <a:buFont typeface="Wingdings" panose="05000000000000000000" charset="0"/>
              <a:buNone/>
            </a:pPr>
            <a:endParaRPr lang="zh-CN" altLang="en-US" sz="3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FE4AC72-BA51-437E-8D85-A7DD916C4313}" type="slidenum">
              <a:rPr lang="zh-CN" altLang="en-US" smtClean="0"/>
            </a:fld>
            <a:endParaRPr lang="zh-CN" altLang="en-US"/>
          </a:p>
        </p:txBody>
      </p:sp>
      <p:sp>
        <p:nvSpPr>
          <p:cNvPr id="82" name="矩形 81"/>
          <p:cNvSpPr/>
          <p:nvPr/>
        </p:nvSpPr>
        <p:spPr bwMode="auto">
          <a:xfrm>
            <a:off x="1" y="307505"/>
            <a:ext cx="216000" cy="43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pPr algn="ctr"/>
            <a:endParaRPr lang="zh-CN" altLang="en-US"/>
          </a:p>
        </p:txBody>
      </p:sp>
      <p:sp>
        <p:nvSpPr>
          <p:cNvPr id="85" name="矩形 84"/>
          <p:cNvSpPr/>
          <p:nvPr/>
        </p:nvSpPr>
        <p:spPr bwMode="auto">
          <a:xfrm>
            <a:off x="220646" y="307505"/>
            <a:ext cx="216000" cy="43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pPr algn="ctr"/>
            <a:endParaRPr lang="zh-CN" altLang="en-US"/>
          </a:p>
        </p:txBody>
      </p:sp>
      <p:sp>
        <p:nvSpPr>
          <p:cNvPr id="8" name="矩形 3"/>
          <p:cNvSpPr>
            <a:spLocks noChangeArrowheads="1"/>
          </p:cNvSpPr>
          <p:nvPr/>
        </p:nvSpPr>
        <p:spPr bwMode="auto">
          <a:xfrm>
            <a:off x="436245" y="262255"/>
            <a:ext cx="10531475" cy="521970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zh-CN" sz="2800" b="1" kern="1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企业红黑榜</a:t>
            </a:r>
            <a:r>
              <a:rPr lang="en-US" altLang="zh-CN" sz="2800" b="1" kern="1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----</a:t>
            </a:r>
            <a:r>
              <a:rPr lang="zh-CN" altLang="en-US" sz="2800" b="1" kern="1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黑榜</a:t>
            </a:r>
            <a:endParaRPr lang="zh-CN" altLang="en-US" sz="2800" b="1" kern="1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11785" y="930275"/>
            <a:ext cx="11704955" cy="105556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r>
              <a:rPr lang="zh-CN" altLang="en-US" sz="2800"/>
              <a:t>一些我个人不是很建议大家去的企业：</a:t>
            </a:r>
            <a:endParaRPr lang="zh-CN" altLang="en-US" sz="2800"/>
          </a:p>
          <a:p>
            <a:pPr marL="457200" indent="-457200">
              <a:buFont typeface="Wingdings" panose="05000000000000000000" charset="0"/>
              <a:buChar char=""/>
            </a:pPr>
            <a:r>
              <a:rPr lang="zh-CN" altLang="en-US" sz="2800"/>
              <a:t>华为（除</a:t>
            </a:r>
            <a:r>
              <a:rPr lang="en-US" altLang="zh-CN" sz="2800"/>
              <a:t>2012</a:t>
            </a:r>
            <a:r>
              <a:rPr lang="zh-CN" altLang="en-US" sz="2800"/>
              <a:t>实验室等比较著名的部门以外）理由：面试很水，进去之后岗位随机分配，被分到边缘部门的可能性很大，薪资有倒挂现象，加班严重，加班与回报不成正比，中年危机大。</a:t>
            </a:r>
            <a:endParaRPr lang="zh-CN" altLang="en-US" sz="2800"/>
          </a:p>
          <a:p>
            <a:pPr marL="457200" indent="-457200">
              <a:buFont typeface="Wingdings" panose="05000000000000000000" charset="0"/>
              <a:buChar char=""/>
            </a:pPr>
            <a:r>
              <a:rPr lang="zh-CN" altLang="en-US" sz="2800"/>
              <a:t>中国航信，特点有户口，薪资巨低，每个月到手</a:t>
            </a:r>
            <a:r>
              <a:rPr lang="en-US" altLang="zh-CN" sz="2800"/>
              <a:t>4000</a:t>
            </a:r>
            <a:r>
              <a:rPr lang="zh-CN" altLang="en-US" sz="2800"/>
              <a:t>多，发展前景不明朗，户口违约金大。</a:t>
            </a:r>
            <a:endParaRPr lang="zh-CN" altLang="en-US" sz="2800"/>
          </a:p>
          <a:p>
            <a:pPr marL="457200" indent="-457200">
              <a:buFont typeface="Wingdings" panose="05000000000000000000" charset="0"/>
              <a:buChar char=""/>
            </a:pPr>
            <a:r>
              <a:rPr lang="zh-CN" altLang="en-US" sz="2800"/>
              <a:t>运营商某些部门，运营商最近几年发展不是很好，跳槽困难，人才趋于饱和，特点是稳定，适合女生，若是为了户口可以去，要是没户口追求发展的话建议不去。</a:t>
            </a:r>
            <a:endParaRPr lang="zh-CN" altLang="en-US" sz="2800"/>
          </a:p>
          <a:p>
            <a:pPr marL="457200" indent="-457200">
              <a:buFont typeface="Wingdings" panose="05000000000000000000" charset="0"/>
              <a:buChar char=""/>
            </a:pPr>
            <a:endParaRPr lang="zh-CN" altLang="en-US" sz="2800"/>
          </a:p>
          <a:p>
            <a:pPr indent="0">
              <a:buFont typeface="Wingdings" panose="05000000000000000000" charset="0"/>
              <a:buNone/>
            </a:pPr>
            <a:endParaRPr lang="zh-CN" altLang="en-US" sz="2800"/>
          </a:p>
          <a:p>
            <a:pPr indent="0">
              <a:buFont typeface="Wingdings" panose="05000000000000000000" charset="0"/>
              <a:buNone/>
            </a:pPr>
            <a:r>
              <a:rPr lang="zh-CN" altLang="en-US" sz="2800">
                <a:solidFill>
                  <a:srgbClr val="FF0000"/>
                </a:solidFill>
              </a:rPr>
              <a:t>具体企业如果我有所了解的话，可以私下交流</a:t>
            </a:r>
            <a:endParaRPr lang="zh-CN" altLang="en-US" sz="2800">
              <a:solidFill>
                <a:srgbClr val="FF0000"/>
              </a:solidFill>
            </a:endParaRPr>
          </a:p>
          <a:p>
            <a:pPr indent="0">
              <a:buFont typeface="Wingdings" panose="05000000000000000000" charset="0"/>
              <a:buChar char=""/>
            </a:pPr>
            <a:endParaRPr lang="zh-CN" altLang="en-US" sz="2000"/>
          </a:p>
          <a:p>
            <a:pPr marL="457200" indent="-457200">
              <a:buFont typeface="Wingdings" panose="05000000000000000000" charset="0"/>
              <a:buChar char=""/>
            </a:pPr>
            <a:endParaRPr lang="zh-CN" altLang="en-US" sz="2000"/>
          </a:p>
          <a:p>
            <a:pPr marL="457200" indent="-457200">
              <a:buFont typeface="Wingdings" panose="05000000000000000000" charset="0"/>
              <a:buChar char=""/>
            </a:pPr>
            <a:endParaRPr lang="zh-CN" altLang="en-US" sz="2000"/>
          </a:p>
          <a:p>
            <a:pPr indent="0">
              <a:buFont typeface="Wingdings" panose="05000000000000000000" charset="0"/>
              <a:buNone/>
            </a:pPr>
            <a:endParaRPr lang="zh-CN" altLang="en-US" sz="2800"/>
          </a:p>
          <a:p>
            <a:pPr marL="457200" indent="-457200">
              <a:buFont typeface="Wingdings" panose="05000000000000000000" charset="0"/>
              <a:buChar char=""/>
            </a:pPr>
            <a:endParaRPr lang="zh-CN" altLang="en-US" sz="2800"/>
          </a:p>
          <a:p>
            <a:pPr marL="457200" indent="-457200">
              <a:buFont typeface="Wingdings" panose="05000000000000000000" charset="0"/>
              <a:buChar char=""/>
            </a:pPr>
            <a:endParaRPr lang="zh-CN" altLang="en-US" sz="2800"/>
          </a:p>
          <a:p>
            <a:pPr indent="0">
              <a:buFont typeface="Wingdings" panose="05000000000000000000" charset="0"/>
              <a:buNone/>
            </a:pPr>
            <a:endParaRPr lang="zh-CN" altLang="en-US" sz="2800"/>
          </a:p>
          <a:p>
            <a:pPr marL="457200" indent="-457200">
              <a:buFont typeface="Wingdings" panose="05000000000000000000" charset="0"/>
              <a:buChar char=""/>
            </a:pPr>
            <a:endParaRPr lang="zh-CN" altLang="en-US" sz="2800"/>
          </a:p>
          <a:p>
            <a:pPr indent="0">
              <a:buFont typeface="Wingdings" panose="05000000000000000000" charset="0"/>
              <a:buNone/>
            </a:pPr>
            <a:endParaRPr lang="zh-CN" altLang="en-US" sz="2800"/>
          </a:p>
          <a:p>
            <a:pPr indent="0">
              <a:buFont typeface="Wingdings" panose="05000000000000000000" charset="0"/>
              <a:buNone/>
            </a:pPr>
            <a:endParaRPr lang="zh-CN" altLang="en-US" sz="2800"/>
          </a:p>
          <a:p>
            <a:endParaRPr lang="zh-CN" altLang="en-US" sz="2800"/>
          </a:p>
          <a:p>
            <a:endParaRPr lang="zh-CN" altLang="en-US" sz="2800"/>
          </a:p>
          <a:p>
            <a:pPr indent="0">
              <a:buFont typeface="Wingdings" panose="05000000000000000000" charset="0"/>
              <a:buNone/>
            </a:pPr>
            <a:endParaRPr lang="zh-CN" altLang="en-US" sz="3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3332553" y="2237871"/>
            <a:ext cx="5346554" cy="1320800"/>
          </a:xfrm>
          <a:prstGeom prst="rect">
            <a:avLst/>
          </a:prstGeom>
        </p:spPr>
        <p:txBody>
          <a:bodyPr wrap="square" lIns="91432" tIns="45716" rIns="91432" bIns="45716" anchor="t">
            <a:spAutoFit/>
          </a:bodyPr>
          <a:lstStyle/>
          <a:p>
            <a:pPr algn="ctr" fontAlgn="ctr"/>
            <a:r>
              <a:rPr lang="en-US" altLang="zh-CN" sz="8000" b="1" spc="8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THANKS!</a:t>
            </a:r>
            <a:endParaRPr lang="en-US" altLang="zh-CN" sz="8000" b="1" spc="800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0" y="4862946"/>
            <a:ext cx="12192000" cy="1995054"/>
          </a:xfrm>
          <a:prstGeom prst="rect">
            <a:avLst/>
          </a:prstGeom>
          <a:pattFill prst="sphere">
            <a:fgClr>
              <a:schemeClr val="accent1">
                <a:lumMod val="50000"/>
              </a:schemeClr>
            </a:fgClr>
            <a:bgClr>
              <a:schemeClr val="accent1"/>
            </a:bgClr>
          </a:patt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 bwMode="auto">
          <a:xfrm>
            <a:off x="0" y="4507050"/>
            <a:ext cx="12192000" cy="35589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algn="ctr"/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9448800" y="6356350"/>
            <a:ext cx="2743200" cy="365125"/>
          </a:xfrm>
        </p:spPr>
        <p:txBody>
          <a:bodyPr/>
          <a:p>
            <a:r>
              <a:rPr lang="zh-CN" altLang="en-US" sz="2800" b="1" smtClean="0">
                <a:latin typeface="黑体" panose="02010609060101010101" charset="-122"/>
                <a:ea typeface="黑体" panose="02010609060101010101" charset="-122"/>
                <a:sym typeface="+mn-ea"/>
              </a:rPr>
              <a:t>第</a:t>
            </a:r>
            <a:fld id="{4FE4AC72-BA51-437E-8D85-A7DD916C4313}" type="slidenum">
              <a:rPr lang="zh-CN" altLang="en-US" sz="2800" b="1" smtClean="0">
                <a:latin typeface="黑体" panose="02010609060101010101" charset="-122"/>
                <a:ea typeface="黑体" panose="02010609060101010101" charset="-122"/>
                <a:sym typeface="+mn-ea"/>
              </a:rPr>
            </a:fld>
            <a:r>
              <a:rPr lang="zh-CN" altLang="en-US" sz="2800" b="1" smtClean="0">
                <a:latin typeface="黑体" panose="02010609060101010101" charset="-122"/>
                <a:ea typeface="黑体" panose="02010609060101010101" charset="-122"/>
                <a:sym typeface="+mn-ea"/>
              </a:rPr>
              <a:t>页</a:t>
            </a:r>
            <a:endParaRPr lang="zh-CN" altLang="en-US" sz="2800" b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 bwMode="auto">
          <a:xfrm>
            <a:off x="0" y="3429000"/>
            <a:ext cx="12192000" cy="3429000"/>
          </a:xfrm>
          <a:prstGeom prst="rect">
            <a:avLst/>
          </a:prstGeom>
          <a:pattFill prst="sphere">
            <a:fgClr>
              <a:schemeClr val="accent1">
                <a:lumMod val="50000"/>
              </a:schemeClr>
            </a:fgClr>
            <a:bgClr>
              <a:schemeClr val="accent1"/>
            </a:bgClr>
          </a:patt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 bwMode="auto">
          <a:xfrm>
            <a:off x="0" y="3073104"/>
            <a:ext cx="12192000" cy="35589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algn="ctr"/>
            <a:endParaRPr lang="zh-CN" altLang="en-US"/>
          </a:p>
        </p:txBody>
      </p:sp>
      <p:sp>
        <p:nvSpPr>
          <p:cNvPr id="18" name="Freeform 5"/>
          <p:cNvSpPr/>
          <p:nvPr/>
        </p:nvSpPr>
        <p:spPr bwMode="auto">
          <a:xfrm>
            <a:off x="4783124" y="736606"/>
            <a:ext cx="2625752" cy="2981332"/>
          </a:xfrm>
          <a:custGeom>
            <a:avLst/>
            <a:gdLst>
              <a:gd name="T0" fmla="*/ 6935 w 12812"/>
              <a:gd name="T1" fmla="*/ 195 h 14572"/>
              <a:gd name="T2" fmla="*/ 9609 w 12812"/>
              <a:gd name="T3" fmla="*/ 1739 h 14572"/>
              <a:gd name="T4" fmla="*/ 12283 w 12812"/>
              <a:gd name="T5" fmla="*/ 3282 h 14572"/>
              <a:gd name="T6" fmla="*/ 12812 w 12812"/>
              <a:gd name="T7" fmla="*/ 4199 h 14572"/>
              <a:gd name="T8" fmla="*/ 12812 w 12812"/>
              <a:gd name="T9" fmla="*/ 7286 h 14572"/>
              <a:gd name="T10" fmla="*/ 12812 w 12812"/>
              <a:gd name="T11" fmla="*/ 10374 h 14572"/>
              <a:gd name="T12" fmla="*/ 12283 w 12812"/>
              <a:gd name="T13" fmla="*/ 11290 h 14572"/>
              <a:gd name="T14" fmla="*/ 9609 w 12812"/>
              <a:gd name="T15" fmla="*/ 12834 h 14572"/>
              <a:gd name="T16" fmla="*/ 6935 w 12812"/>
              <a:gd name="T17" fmla="*/ 14378 h 14572"/>
              <a:gd name="T18" fmla="*/ 5877 w 12812"/>
              <a:gd name="T19" fmla="*/ 14378 h 14572"/>
              <a:gd name="T20" fmla="*/ 3203 w 12812"/>
              <a:gd name="T21" fmla="*/ 12834 h 14572"/>
              <a:gd name="T22" fmla="*/ 529 w 12812"/>
              <a:gd name="T23" fmla="*/ 11290 h 14572"/>
              <a:gd name="T24" fmla="*/ 0 w 12812"/>
              <a:gd name="T25" fmla="*/ 10374 h 14572"/>
              <a:gd name="T26" fmla="*/ 0 w 12812"/>
              <a:gd name="T27" fmla="*/ 7286 h 14572"/>
              <a:gd name="T28" fmla="*/ 0 w 12812"/>
              <a:gd name="T29" fmla="*/ 4199 h 14572"/>
              <a:gd name="T30" fmla="*/ 529 w 12812"/>
              <a:gd name="T31" fmla="*/ 3282 h 14572"/>
              <a:gd name="T32" fmla="*/ 3203 w 12812"/>
              <a:gd name="T33" fmla="*/ 1739 h 14572"/>
              <a:gd name="T34" fmla="*/ 5877 w 12812"/>
              <a:gd name="T35" fmla="*/ 195 h 14572"/>
              <a:gd name="T36" fmla="*/ 6935 w 12812"/>
              <a:gd name="T37" fmla="*/ 195 h 145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2812" h="14572">
                <a:moveTo>
                  <a:pt x="6935" y="195"/>
                </a:moveTo>
                <a:lnTo>
                  <a:pt x="9609" y="1739"/>
                </a:lnTo>
                <a:lnTo>
                  <a:pt x="12283" y="3282"/>
                </a:lnTo>
                <a:cubicBezTo>
                  <a:pt x="12620" y="3477"/>
                  <a:pt x="12812" y="3810"/>
                  <a:pt x="12812" y="4199"/>
                </a:cubicBezTo>
                <a:lnTo>
                  <a:pt x="12812" y="7286"/>
                </a:lnTo>
                <a:lnTo>
                  <a:pt x="12812" y="10374"/>
                </a:lnTo>
                <a:cubicBezTo>
                  <a:pt x="12812" y="10763"/>
                  <a:pt x="12620" y="11096"/>
                  <a:pt x="12283" y="11290"/>
                </a:cubicBezTo>
                <a:lnTo>
                  <a:pt x="9609" y="12834"/>
                </a:lnTo>
                <a:lnTo>
                  <a:pt x="6935" y="14378"/>
                </a:lnTo>
                <a:cubicBezTo>
                  <a:pt x="6599" y="14572"/>
                  <a:pt x="6213" y="14572"/>
                  <a:pt x="5877" y="14378"/>
                </a:cubicBezTo>
                <a:lnTo>
                  <a:pt x="3203" y="12834"/>
                </a:lnTo>
                <a:lnTo>
                  <a:pt x="529" y="11290"/>
                </a:lnTo>
                <a:cubicBezTo>
                  <a:pt x="193" y="11096"/>
                  <a:pt x="0" y="10763"/>
                  <a:pt x="0" y="10374"/>
                </a:cubicBezTo>
                <a:lnTo>
                  <a:pt x="0" y="7286"/>
                </a:lnTo>
                <a:lnTo>
                  <a:pt x="0" y="4199"/>
                </a:lnTo>
                <a:cubicBezTo>
                  <a:pt x="0" y="3810"/>
                  <a:pt x="193" y="3477"/>
                  <a:pt x="529" y="3282"/>
                </a:cubicBezTo>
                <a:lnTo>
                  <a:pt x="3203" y="1739"/>
                </a:lnTo>
                <a:lnTo>
                  <a:pt x="5877" y="195"/>
                </a:lnTo>
                <a:cubicBezTo>
                  <a:pt x="6213" y="0"/>
                  <a:pt x="6599" y="0"/>
                  <a:pt x="6935" y="195"/>
                </a:cubicBezTo>
                <a:close/>
              </a:path>
            </a:pathLst>
          </a:custGeom>
          <a:solidFill>
            <a:schemeClr val="accent1"/>
          </a:solidFill>
          <a:ln w="76200">
            <a:solidFill>
              <a:schemeClr val="accent2"/>
            </a:solidFill>
          </a:ln>
          <a:effectLst>
            <a:outerShdw blurRad="381000" dist="254000" dir="2700000" algn="tl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19" name="文本框 12"/>
          <p:cNvSpPr txBox="1">
            <a:spLocks noChangeArrowheads="1"/>
          </p:cNvSpPr>
          <p:nvPr/>
        </p:nvSpPr>
        <p:spPr bwMode="auto">
          <a:xfrm>
            <a:off x="3160605" y="4035231"/>
            <a:ext cx="5870790" cy="1014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6000" b="1">
                <a:solidFill>
                  <a:srgbClr val="093B5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 sz="1300"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/>
            <a:r>
              <a:rPr lang="zh-CN" altLang="en-US" dirty="0">
                <a:solidFill>
                  <a:schemeClr val="bg1"/>
                </a:solidFill>
              </a:rPr>
              <a:t>个人择业观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1" name="文本框 12"/>
          <p:cNvSpPr txBox="1">
            <a:spLocks noChangeArrowheads="1"/>
          </p:cNvSpPr>
          <p:nvPr/>
        </p:nvSpPr>
        <p:spPr bwMode="auto">
          <a:xfrm>
            <a:off x="5424469" y="759719"/>
            <a:ext cx="1343062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/>
            <a:r>
              <a:rPr lang="en-US" altLang="zh-CN" sz="16000" b="1" dirty="0">
                <a:solidFill>
                  <a:schemeClr val="accent2"/>
                </a:solidFill>
                <a:latin typeface="AgencyFB" panose="02000806040000020003" pitchFamily="2" charset="0"/>
                <a:ea typeface="微软雅黑" panose="020B0503020204020204" pitchFamily="34" charset="-122"/>
              </a:rPr>
              <a:t>1</a:t>
            </a:r>
            <a:endParaRPr lang="en-US" altLang="zh-CN" sz="16000" b="1" dirty="0">
              <a:solidFill>
                <a:schemeClr val="accent2"/>
              </a:solidFill>
              <a:latin typeface="AgencyFB" panose="02000806040000020003" pitchFamily="2" charset="0"/>
              <a:ea typeface="微软雅黑" panose="020B0503020204020204" pitchFamily="34" charset="-122"/>
            </a:endParaRPr>
          </a:p>
        </p:txBody>
      </p:sp>
      <p:sp>
        <p:nvSpPr>
          <p:cNvPr id="22" name="文本框 14"/>
          <p:cNvSpPr txBox="1">
            <a:spLocks noChangeArrowheads="1"/>
          </p:cNvSpPr>
          <p:nvPr/>
        </p:nvSpPr>
        <p:spPr bwMode="auto">
          <a:xfrm>
            <a:off x="5176768" y="2958496"/>
            <a:ext cx="183846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/>
            <a:r>
              <a:rPr lang="en-US" altLang="zh-CN" sz="18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ONE</a:t>
            </a:r>
            <a:endParaRPr lang="en-US" altLang="zh-CN" sz="18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r>
              <a:rPr lang="zh-CN" altLang="en-US" sz="2800" b="1" smtClean="0">
                <a:latin typeface="黑体" panose="02010609060101010101" charset="-122"/>
                <a:ea typeface="黑体" panose="02010609060101010101" charset="-122"/>
                <a:sym typeface="+mn-ea"/>
              </a:rPr>
              <a:t>第</a:t>
            </a:r>
            <a:fld id="{4FE4AC72-BA51-437E-8D85-A7DD916C4313}" type="slidenum">
              <a:rPr lang="zh-CN" altLang="en-US" sz="2800" b="1" smtClean="0">
                <a:latin typeface="黑体" panose="02010609060101010101" charset="-122"/>
                <a:ea typeface="黑体" panose="02010609060101010101" charset="-122"/>
                <a:sym typeface="+mn-ea"/>
              </a:rPr>
            </a:fld>
            <a:r>
              <a:rPr lang="zh-CN" altLang="en-US" sz="2800" b="1" smtClean="0">
                <a:latin typeface="黑体" panose="02010609060101010101" charset="-122"/>
                <a:ea typeface="黑体" panose="02010609060101010101" charset="-122"/>
                <a:sym typeface="+mn-ea"/>
              </a:rPr>
              <a:t>页</a:t>
            </a:r>
            <a:endParaRPr lang="zh-CN" altLang="en-US" sz="2800" b="1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3"/>
          <p:cNvSpPr>
            <a:spLocks noChangeArrowheads="1"/>
          </p:cNvSpPr>
          <p:nvPr/>
        </p:nvSpPr>
        <p:spPr bwMode="auto">
          <a:xfrm>
            <a:off x="467360" y="261620"/>
            <a:ext cx="3154680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kern="1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Impact" panose="020B0806030902050204" pitchFamily="34" charset="0"/>
              </a:rPr>
              <a:t>个人择业观</a:t>
            </a:r>
            <a:endParaRPr lang="zh-CN" altLang="en-US" sz="2800" b="1" kern="1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2" name="矩形 81"/>
          <p:cNvSpPr/>
          <p:nvPr/>
        </p:nvSpPr>
        <p:spPr bwMode="auto">
          <a:xfrm>
            <a:off x="1" y="307505"/>
            <a:ext cx="216000" cy="43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algn="ctr"/>
            <a:endParaRPr lang="zh-CN" altLang="en-US"/>
          </a:p>
        </p:txBody>
      </p:sp>
      <p:sp>
        <p:nvSpPr>
          <p:cNvPr id="85" name="矩形 84"/>
          <p:cNvSpPr/>
          <p:nvPr/>
        </p:nvSpPr>
        <p:spPr bwMode="auto">
          <a:xfrm>
            <a:off x="220646" y="307505"/>
            <a:ext cx="216000" cy="43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algn="ctr"/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9356090" y="6457950"/>
            <a:ext cx="2743200" cy="365125"/>
          </a:xfrm>
        </p:spPr>
        <p:txBody>
          <a:bodyPr/>
          <a:p>
            <a:r>
              <a:rPr lang="zh-CN" altLang="en-US" sz="2800" b="1" smtClean="0">
                <a:latin typeface="黑体" panose="02010609060101010101" charset="-122"/>
                <a:ea typeface="黑体" panose="02010609060101010101" charset="-122"/>
                <a:sym typeface="+mn-ea"/>
              </a:rPr>
              <a:t>第</a:t>
            </a:r>
            <a:fld id="{4FE4AC72-BA51-437E-8D85-A7DD916C4313}" type="slidenum">
              <a:rPr lang="zh-CN" altLang="en-US" sz="2800" b="1" smtClean="0">
                <a:latin typeface="黑体" panose="02010609060101010101" charset="-122"/>
                <a:ea typeface="黑体" panose="02010609060101010101" charset="-122"/>
                <a:sym typeface="+mn-ea"/>
              </a:rPr>
            </a:fld>
            <a:r>
              <a:rPr lang="zh-CN" altLang="en-US" sz="2800" b="1" smtClean="0">
                <a:latin typeface="黑体" panose="02010609060101010101" charset="-122"/>
                <a:ea typeface="黑体" panose="02010609060101010101" charset="-122"/>
                <a:sym typeface="+mn-ea"/>
              </a:rPr>
              <a:t>页</a:t>
            </a:r>
            <a:endParaRPr lang="zh-CN" altLang="en-US" sz="2800" b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799590" y="1742440"/>
            <a:ext cx="8437880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8000"/>
              <a:t>什么样的工作才是好工作？</a:t>
            </a:r>
            <a:endParaRPr lang="zh-CN" altLang="en-US" sz="8000"/>
          </a:p>
        </p:txBody>
      </p:sp>
    </p:spTree>
  </p:cSld>
  <p:clrMapOvr>
    <a:masterClrMapping/>
  </p:clrMapOvr>
  <p:transition spd="slow">
    <p:comb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8165" y="1965960"/>
            <a:ext cx="10515600" cy="2397125"/>
          </a:xfrm>
        </p:spPr>
        <p:txBody>
          <a:bodyPr/>
          <a:p>
            <a:pPr marL="0" indent="0">
              <a:buNone/>
            </a:pPr>
            <a:r>
              <a:rPr lang="zh-CN" altLang="en-US" sz="8000"/>
              <a:t>适合自己的工作才是好工作！</a:t>
            </a:r>
            <a:endParaRPr lang="zh-CN" altLang="en-US" sz="800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FE4AC72-BA51-437E-8D85-A7DD916C4313}" type="slidenum">
              <a:rPr lang="zh-CN" altLang="en-US" smtClean="0"/>
            </a:fld>
            <a:endParaRPr lang="zh-CN" altLang="en-US"/>
          </a:p>
        </p:txBody>
      </p:sp>
      <p:sp>
        <p:nvSpPr>
          <p:cNvPr id="82" name="矩形 81"/>
          <p:cNvSpPr/>
          <p:nvPr/>
        </p:nvSpPr>
        <p:spPr bwMode="auto">
          <a:xfrm>
            <a:off x="1" y="307505"/>
            <a:ext cx="216000" cy="43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pPr algn="ctr"/>
            <a:endParaRPr lang="zh-CN" altLang="en-US"/>
          </a:p>
        </p:txBody>
      </p:sp>
      <p:sp>
        <p:nvSpPr>
          <p:cNvPr id="85" name="矩形 84"/>
          <p:cNvSpPr/>
          <p:nvPr/>
        </p:nvSpPr>
        <p:spPr bwMode="auto">
          <a:xfrm>
            <a:off x="220646" y="307505"/>
            <a:ext cx="216000" cy="43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pPr algn="ctr"/>
            <a:endParaRPr lang="zh-CN" altLang="en-US"/>
          </a:p>
        </p:txBody>
      </p:sp>
      <p:sp>
        <p:nvSpPr>
          <p:cNvPr id="8" name="矩形 3"/>
          <p:cNvSpPr>
            <a:spLocks noChangeArrowheads="1"/>
          </p:cNvSpPr>
          <p:nvPr/>
        </p:nvSpPr>
        <p:spPr bwMode="auto">
          <a:xfrm>
            <a:off x="467360" y="261620"/>
            <a:ext cx="3154680" cy="521970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zh-CN" altLang="en-US" sz="2800" b="1" kern="1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Impact" panose="020B0806030902050204" pitchFamily="34" charset="0"/>
              </a:rPr>
              <a:t>个人择业观</a:t>
            </a:r>
            <a:endParaRPr lang="zh-CN" altLang="en-US" sz="2800" b="1" kern="1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360" y="1186180"/>
            <a:ext cx="10515600" cy="1312545"/>
          </a:xfrm>
        </p:spPr>
        <p:txBody>
          <a:bodyPr/>
          <a:p>
            <a:pPr marL="0" indent="0">
              <a:buNone/>
            </a:pPr>
            <a:r>
              <a:rPr lang="zh-CN" altLang="en-US" sz="8000"/>
              <a:t>你真的适合去互联网吗？</a:t>
            </a:r>
            <a:endParaRPr lang="zh-CN" altLang="en-US" sz="800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FE4AC72-BA51-437E-8D85-A7DD916C4313}" type="slidenum">
              <a:rPr lang="zh-CN" altLang="en-US" smtClean="0"/>
            </a:fld>
            <a:endParaRPr lang="zh-CN" altLang="en-US"/>
          </a:p>
        </p:txBody>
      </p:sp>
      <p:sp>
        <p:nvSpPr>
          <p:cNvPr id="82" name="矩形 81"/>
          <p:cNvSpPr/>
          <p:nvPr/>
        </p:nvSpPr>
        <p:spPr bwMode="auto">
          <a:xfrm>
            <a:off x="1" y="307505"/>
            <a:ext cx="216000" cy="43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pPr algn="ctr"/>
            <a:endParaRPr lang="zh-CN" altLang="en-US"/>
          </a:p>
        </p:txBody>
      </p:sp>
      <p:sp>
        <p:nvSpPr>
          <p:cNvPr id="85" name="矩形 84"/>
          <p:cNvSpPr/>
          <p:nvPr/>
        </p:nvSpPr>
        <p:spPr bwMode="auto">
          <a:xfrm>
            <a:off x="220646" y="307505"/>
            <a:ext cx="216000" cy="43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pPr algn="ctr"/>
            <a:endParaRPr lang="zh-CN" altLang="en-US"/>
          </a:p>
        </p:txBody>
      </p:sp>
      <p:sp>
        <p:nvSpPr>
          <p:cNvPr id="8" name="矩形 3"/>
          <p:cNvSpPr>
            <a:spLocks noChangeArrowheads="1"/>
          </p:cNvSpPr>
          <p:nvPr/>
        </p:nvSpPr>
        <p:spPr bwMode="auto">
          <a:xfrm>
            <a:off x="467360" y="261620"/>
            <a:ext cx="3154680" cy="521970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zh-CN" altLang="en-US" sz="2800" b="1" kern="1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Impact" panose="020B0806030902050204" pitchFamily="34" charset="0"/>
              </a:rPr>
              <a:t>个人择业观</a:t>
            </a:r>
            <a:endParaRPr lang="zh-CN" altLang="en-US" sz="2800" b="1" kern="1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内容占位符 2"/>
          <p:cNvSpPr>
            <a:spLocks noGrp="1"/>
          </p:cNvSpPr>
          <p:nvPr/>
        </p:nvSpPr>
        <p:spPr>
          <a:xfrm>
            <a:off x="603250" y="2773045"/>
            <a:ext cx="10515600" cy="13125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8000"/>
              <a:t>你真的适合去国企吗？</a:t>
            </a:r>
            <a:endParaRPr lang="zh-CN" altLang="en-US" sz="8000"/>
          </a:p>
        </p:txBody>
      </p:sp>
      <p:sp>
        <p:nvSpPr>
          <p:cNvPr id="6" name="内容占位符 2"/>
          <p:cNvSpPr>
            <a:spLocks noGrp="1"/>
          </p:cNvSpPr>
          <p:nvPr/>
        </p:nvSpPr>
        <p:spPr>
          <a:xfrm>
            <a:off x="603250" y="4440555"/>
            <a:ext cx="10515600" cy="13125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8000"/>
              <a:t>你真的适合去</a:t>
            </a:r>
            <a:r>
              <a:rPr lang="en-US" altLang="zh-CN" sz="8000"/>
              <a:t>XX</a:t>
            </a:r>
            <a:r>
              <a:rPr lang="zh-CN" altLang="en-US" sz="8000"/>
              <a:t>吗？</a:t>
            </a:r>
            <a:endParaRPr lang="zh-CN" altLang="en-US" sz="8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3"/>
          <p:cNvSpPr>
            <a:spLocks noChangeArrowheads="1"/>
          </p:cNvSpPr>
          <p:nvPr/>
        </p:nvSpPr>
        <p:spPr bwMode="auto">
          <a:xfrm>
            <a:off x="467360" y="261620"/>
            <a:ext cx="3154680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kern="1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Impact" panose="020B0806030902050204" pitchFamily="34" charset="0"/>
              </a:rPr>
              <a:t>个人择业观</a:t>
            </a:r>
            <a:endParaRPr lang="zh-CN" altLang="en-US" sz="2800" b="1" kern="1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2" name="矩形 81"/>
          <p:cNvSpPr/>
          <p:nvPr/>
        </p:nvSpPr>
        <p:spPr bwMode="auto">
          <a:xfrm>
            <a:off x="1" y="307505"/>
            <a:ext cx="216000" cy="43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algn="ctr"/>
            <a:endParaRPr lang="zh-CN" altLang="en-US"/>
          </a:p>
        </p:txBody>
      </p:sp>
      <p:sp>
        <p:nvSpPr>
          <p:cNvPr id="85" name="矩形 84"/>
          <p:cNvSpPr/>
          <p:nvPr/>
        </p:nvSpPr>
        <p:spPr bwMode="auto">
          <a:xfrm>
            <a:off x="220646" y="307505"/>
            <a:ext cx="216000" cy="43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algn="ctr"/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9356090" y="6457950"/>
            <a:ext cx="2743200" cy="365125"/>
          </a:xfrm>
        </p:spPr>
        <p:txBody>
          <a:bodyPr/>
          <a:p>
            <a:r>
              <a:rPr lang="zh-CN" altLang="en-US" sz="2800" b="1" smtClean="0">
                <a:latin typeface="黑体" panose="02010609060101010101" charset="-122"/>
                <a:ea typeface="黑体" panose="02010609060101010101" charset="-122"/>
                <a:sym typeface="+mn-ea"/>
              </a:rPr>
              <a:t>第</a:t>
            </a:r>
            <a:fld id="{4FE4AC72-BA51-437E-8D85-A7DD916C4313}" type="slidenum">
              <a:rPr lang="zh-CN" altLang="en-US" sz="2800" b="1" smtClean="0">
                <a:latin typeface="黑体" panose="02010609060101010101" charset="-122"/>
                <a:ea typeface="黑体" panose="02010609060101010101" charset="-122"/>
                <a:sym typeface="+mn-ea"/>
              </a:rPr>
            </a:fld>
            <a:r>
              <a:rPr lang="zh-CN" altLang="en-US" sz="2800" b="1" smtClean="0">
                <a:latin typeface="黑体" panose="02010609060101010101" charset="-122"/>
                <a:ea typeface="黑体" panose="02010609060101010101" charset="-122"/>
                <a:sym typeface="+mn-ea"/>
              </a:rPr>
              <a:t>页</a:t>
            </a:r>
            <a:endParaRPr lang="zh-CN" altLang="en-US" sz="2800" b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75005" y="1763395"/>
            <a:ext cx="193167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8000"/>
              <a:t>钱？</a:t>
            </a:r>
            <a:endParaRPr lang="zh-CN" altLang="en-US" sz="8000"/>
          </a:p>
        </p:txBody>
      </p:sp>
      <p:sp>
        <p:nvSpPr>
          <p:cNvPr id="2" name="文本框 1"/>
          <p:cNvSpPr txBox="1"/>
          <p:nvPr/>
        </p:nvSpPr>
        <p:spPr>
          <a:xfrm>
            <a:off x="3051175" y="1763395"/>
            <a:ext cx="281432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8000"/>
              <a:t>发展？</a:t>
            </a:r>
            <a:endParaRPr lang="zh-CN" altLang="en-US" sz="8000"/>
          </a:p>
        </p:txBody>
      </p:sp>
      <p:sp>
        <p:nvSpPr>
          <p:cNvPr id="3" name="文本框 2"/>
          <p:cNvSpPr txBox="1"/>
          <p:nvPr/>
        </p:nvSpPr>
        <p:spPr>
          <a:xfrm>
            <a:off x="6421755" y="1763395"/>
            <a:ext cx="280352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8000"/>
              <a:t>户口？</a:t>
            </a:r>
            <a:endParaRPr lang="zh-CN" altLang="en-US" sz="8000"/>
          </a:p>
        </p:txBody>
      </p:sp>
      <p:sp>
        <p:nvSpPr>
          <p:cNvPr id="7" name="文本框 6"/>
          <p:cNvSpPr txBox="1"/>
          <p:nvPr/>
        </p:nvSpPr>
        <p:spPr>
          <a:xfrm>
            <a:off x="4214495" y="3300730"/>
            <a:ext cx="475932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8000"/>
              <a:t>社会地位？</a:t>
            </a:r>
            <a:endParaRPr lang="zh-CN" altLang="en-US" sz="8000"/>
          </a:p>
        </p:txBody>
      </p:sp>
      <p:sp>
        <p:nvSpPr>
          <p:cNvPr id="9" name="文本框 8"/>
          <p:cNvSpPr txBox="1"/>
          <p:nvPr/>
        </p:nvSpPr>
        <p:spPr>
          <a:xfrm>
            <a:off x="794385" y="3300730"/>
            <a:ext cx="424307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8000"/>
              <a:t>稳定？</a:t>
            </a:r>
            <a:endParaRPr lang="zh-CN" altLang="en-US" sz="8000"/>
          </a:p>
        </p:txBody>
      </p:sp>
      <p:sp>
        <p:nvSpPr>
          <p:cNvPr id="10" name="文本框 9"/>
          <p:cNvSpPr txBox="1"/>
          <p:nvPr/>
        </p:nvSpPr>
        <p:spPr>
          <a:xfrm>
            <a:off x="917575" y="5034280"/>
            <a:ext cx="550418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8000"/>
              <a:t>等等。。。</a:t>
            </a:r>
            <a:endParaRPr lang="zh-CN" altLang="en-US" sz="8000"/>
          </a:p>
        </p:txBody>
      </p:sp>
      <p:sp>
        <p:nvSpPr>
          <p:cNvPr id="11" name="文本框 10"/>
          <p:cNvSpPr txBox="1"/>
          <p:nvPr/>
        </p:nvSpPr>
        <p:spPr>
          <a:xfrm>
            <a:off x="9356090" y="1763395"/>
            <a:ext cx="289814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8000"/>
              <a:t>兴趣？</a:t>
            </a:r>
            <a:endParaRPr lang="zh-CN" altLang="en-US" sz="8000"/>
          </a:p>
        </p:txBody>
      </p:sp>
    </p:spTree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" grpId="0"/>
      <p:bldP spid="3" grpId="0"/>
      <p:bldP spid="9" grpId="0"/>
      <p:bldP spid="7" grpId="0"/>
      <p:bldP spid="11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69235" y="2230755"/>
            <a:ext cx="10515600" cy="2397125"/>
          </a:xfrm>
        </p:spPr>
        <p:txBody>
          <a:bodyPr/>
          <a:p>
            <a:pPr marL="0" indent="0">
              <a:buNone/>
            </a:pPr>
            <a:r>
              <a:rPr lang="zh-CN" altLang="en-US" sz="8000"/>
              <a:t>你有什么？</a:t>
            </a:r>
            <a:endParaRPr lang="zh-CN" altLang="en-US" sz="800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FE4AC72-BA51-437E-8D85-A7DD916C4313}" type="slidenum">
              <a:rPr lang="zh-CN" altLang="en-US" smtClean="0"/>
            </a:fld>
            <a:endParaRPr lang="zh-CN" altLang="en-US"/>
          </a:p>
        </p:txBody>
      </p:sp>
      <p:sp>
        <p:nvSpPr>
          <p:cNvPr id="82" name="矩形 81"/>
          <p:cNvSpPr/>
          <p:nvPr/>
        </p:nvSpPr>
        <p:spPr bwMode="auto">
          <a:xfrm>
            <a:off x="1" y="307505"/>
            <a:ext cx="216000" cy="43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pPr algn="ctr"/>
            <a:endParaRPr lang="zh-CN" altLang="en-US"/>
          </a:p>
        </p:txBody>
      </p:sp>
      <p:sp>
        <p:nvSpPr>
          <p:cNvPr id="85" name="矩形 84"/>
          <p:cNvSpPr/>
          <p:nvPr/>
        </p:nvSpPr>
        <p:spPr bwMode="auto">
          <a:xfrm>
            <a:off x="220646" y="307505"/>
            <a:ext cx="216000" cy="43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pPr algn="ctr"/>
            <a:endParaRPr lang="zh-CN" altLang="en-US"/>
          </a:p>
        </p:txBody>
      </p:sp>
      <p:sp>
        <p:nvSpPr>
          <p:cNvPr id="8" name="矩形 3"/>
          <p:cNvSpPr>
            <a:spLocks noChangeArrowheads="1"/>
          </p:cNvSpPr>
          <p:nvPr/>
        </p:nvSpPr>
        <p:spPr bwMode="auto">
          <a:xfrm>
            <a:off x="467360" y="261620"/>
            <a:ext cx="3154680" cy="521970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zh-CN" altLang="en-US" sz="2800" b="1" kern="1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Impact" panose="020B0806030902050204" pitchFamily="34" charset="0"/>
              </a:rPr>
              <a:t>个人择业观</a:t>
            </a:r>
            <a:endParaRPr lang="zh-CN" altLang="en-US" sz="2800" b="1" kern="1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自定义 1">
      <a:dk1>
        <a:srgbClr val="262626"/>
      </a:dk1>
      <a:lt1>
        <a:sysClr val="window" lastClr="FFFFFF"/>
      </a:lt1>
      <a:dk2>
        <a:srgbClr val="003366"/>
      </a:dk2>
      <a:lt2>
        <a:srgbClr val="FFFFFF"/>
      </a:lt2>
      <a:accent1>
        <a:srgbClr val="003366"/>
      </a:accent1>
      <a:accent2>
        <a:srgbClr val="52B0C5"/>
      </a:accent2>
      <a:accent3>
        <a:srgbClr val="003366"/>
      </a:accent3>
      <a:accent4>
        <a:srgbClr val="52B0C5"/>
      </a:accent4>
      <a:accent5>
        <a:srgbClr val="003366"/>
      </a:accent5>
      <a:accent6>
        <a:srgbClr val="808080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</a:ln>
        <a:effectLst>
          <a:outerShdw blurRad="203200" dist="152400" dir="2700000" algn="tl" rotWithShape="0">
            <a:prstClr val="black">
              <a:alpha val="60000"/>
            </a:prstClr>
          </a:outerShdw>
        </a:effectLst>
      </a:spPr>
      <a:bodyPr vert="horz" wrap="square" lIns="91440" tIns="45720" rIns="91440" bIns="45720" numCol="1" anchor="t" anchorCtr="0" compatLnSpc="1">
        <a:noAutofit/>
      </a:bodyPr>
      <a:lstStyle>
        <a:defPPr algn="ctr">
          <a:defRPr>
            <a:solidFill>
              <a:srgbClr val="262626"/>
            </a:solidFill>
          </a:defRPr>
        </a:defPPr>
      </a:lst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4217</Words>
  <Application>WPS 演示</Application>
  <PresentationFormat>宽屏</PresentationFormat>
  <Paragraphs>523</Paragraphs>
  <Slides>36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51" baseType="lpstr">
      <vt:lpstr>Arial</vt:lpstr>
      <vt:lpstr>宋体</vt:lpstr>
      <vt:lpstr>Wingdings</vt:lpstr>
      <vt:lpstr>微软雅黑</vt:lpstr>
      <vt:lpstr>黑体</vt:lpstr>
      <vt:lpstr>Times New Roman</vt:lpstr>
      <vt:lpstr>Calibri</vt:lpstr>
      <vt:lpstr>方正正黑简体</vt:lpstr>
      <vt:lpstr>AgencyFB</vt:lpstr>
      <vt:lpstr>Impact</vt:lpstr>
      <vt:lpstr>Arial Unicode MS</vt:lpstr>
      <vt:lpstr>Calibri Light</vt:lpstr>
      <vt:lpstr>Wingdings</vt:lpstr>
      <vt:lpstr>Yu Gothic UI Semibold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888</dc:title>
  <dc:creator>huilin</dc:creator>
  <cp:lastModifiedBy>Smile</cp:lastModifiedBy>
  <cp:revision>1120</cp:revision>
  <dcterms:created xsi:type="dcterms:W3CDTF">2016-06-07T09:36:00Z</dcterms:created>
  <dcterms:modified xsi:type="dcterms:W3CDTF">2018-03-17T03:23:02Z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