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2" r:id="rId3"/>
    <p:sldId id="349" r:id="rId4"/>
    <p:sldId id="257" r:id="rId5"/>
    <p:sldId id="346" r:id="rId6"/>
    <p:sldId id="348" r:id="rId7"/>
    <p:sldId id="347" r:id="rId8"/>
    <p:sldId id="344" r:id="rId9"/>
    <p:sldId id="306" r:id="rId10"/>
    <p:sldId id="341" r:id="rId11"/>
    <p:sldId id="350" r:id="rId12"/>
    <p:sldId id="351" r:id="rId13"/>
    <p:sldId id="345" r:id="rId14"/>
    <p:sldId id="353" r:id="rId15"/>
    <p:sldId id="275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6C09"/>
    <a:srgbClr val="FF8C00"/>
    <a:srgbClr val="3185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3" autoAdjust="0"/>
    <p:restoredTop sz="96536" autoAdjust="0"/>
  </p:normalViewPr>
  <p:slideViewPr>
    <p:cSldViewPr>
      <p:cViewPr varScale="1">
        <p:scale>
          <a:sx n="153" d="100"/>
          <a:sy n="153" d="100"/>
        </p:scale>
        <p:origin x="-480" y="-84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552" y="9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450A5FC-8A49-4C84-92E0-EFADA4DBEFB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D5F9138D-BB4C-4123-96AB-7D253AFDDA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9478E16-9618-4040-8B27-29A4DB30EC0B}" type="datetimeFigureOut">
              <a:rPr lang="zh-CN" altLang="en-US"/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E932012C-5D2B-4563-84A6-B39D8CF84A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-128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-128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-128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-128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-128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4BB23-BC2F-46A3-A618-38E77F3CFB8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98935-EC4D-4FA2-B390-C64EED290899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  <a:endParaRPr lang="en-US" sz="9150" dirty="0"/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  <a:endParaRPr lang="en-US" sz="915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483605"/>
            <a:ext cx="9144000" cy="4248734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5585"/>
            <a:ext cx="3563924" cy="523220"/>
          </a:xfr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6"/>
          <p:cNvSpPr>
            <a:spLocks noChangeShapeType="1"/>
          </p:cNvSpPr>
          <p:nvPr userDrawn="1"/>
        </p:nvSpPr>
        <p:spPr bwMode="auto">
          <a:xfrm>
            <a:off x="2311405" y="3167071"/>
            <a:ext cx="4249739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2311405" y="1819277"/>
            <a:ext cx="4249739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2142241" y="1819277"/>
            <a:ext cx="1368425" cy="15696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9600" b="1" kern="1200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  <a:sym typeface="Calibri" panose="020F0502020204030204" pitchFamily="34" charset="-128"/>
              </a:defRPr>
            </a:lvl1pPr>
            <a:lvl2pPr marL="45720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9600" b="1" kern="1200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  <a:sym typeface="Calibri" panose="020F0502020204030204" pitchFamily="34" charset="-128"/>
              </a:defRPr>
            </a:lvl2pPr>
          </a:lstStyle>
          <a:p>
            <a:pPr lvl="0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24305" y="2080887"/>
            <a:ext cx="1620957" cy="523220"/>
          </a:xfr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 smtClean="0"/>
              <a:t>章名称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3808413" y="2691273"/>
            <a:ext cx="306774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2400" b="1" dirty="0">
                <a:solidFill>
                  <a:srgbClr val="E36C09"/>
                </a:solidFill>
                <a:latin typeface="Calibri" panose="020F0502020204030204" pitchFamily="34" charset="-128"/>
                <a:ea typeface="宋体" panose="02010600030101010101" pitchFamily="2" charset="-122"/>
              </a:defRPr>
            </a:lvl1pPr>
          </a:lstStyle>
          <a:p>
            <a:pPr lvl="0" algn="ctr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131BF-E83A-4C14-BF60-4A1EA80A5DE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D382B-BE87-468D-90F2-F5D032BF231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DB6DC4-77A5-4A95-A518-D6D17BCB5474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692D0-CC8A-4982-8E45-14203BC59B14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1" Type="http://schemas.openxmlformats.org/officeDocument/2006/relationships/image" Target="../media/image2.png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FB984BE5-55C0-403C-85EC-23EFE12FF92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4E20AF-7228-412A-B7F1-1498937FCD9F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216" y="3000564"/>
            <a:ext cx="6619244" cy="723266"/>
          </a:xfrm>
        </p:spPr>
        <p:txBody>
          <a:bodyPr/>
          <a:lstStyle/>
          <a:p>
            <a:pPr algn="ctr"/>
            <a:br>
              <a:rPr lang="en-US" altLang="zh-CN" dirty="0" smtClean="0"/>
            </a:br>
            <a:r>
              <a:rPr lang="en-US" altLang="zh-CN" dirty="0" smtClean="0"/>
              <a:t>2016</a:t>
            </a:r>
            <a:br>
              <a:rPr lang="en-US" altLang="zh-CN" dirty="0" smtClean="0"/>
            </a:br>
            <a:r>
              <a:rPr lang="zh-CN" altLang="en-US" dirty="0" smtClean="0"/>
              <a:t>求职经验交流会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08065" y="3509795"/>
            <a:ext cx="1833654" cy="64606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+mn-ea"/>
                <a:ea typeface="+mn-ea"/>
              </a:rPr>
              <a:t>主讲：张赫</a:t>
            </a:r>
            <a:endParaRPr lang="zh-CN" altLang="en-US" sz="24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3754" y="869280"/>
            <a:ext cx="763253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网申简历： 耐心填写，照片清晰真实！实话实说，突出岗位相关经历。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上机考试（淘汰率高）：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行测部分：题量巨大，行测需要准备，各题型都要练习。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职业能力部分：金融、法律、财务、计算机、英语阅读、行业知识，什么都有，广泛了解。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写作部分：分析材料，审时度势，类似于高考议论文。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群面单面：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群面：管培：考察领导力，需要主导群面，淘汰率较高；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技术岗：积极参与，表达清晰，有条理，通过一半。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单面：都是领导面试，一定实话实说。不要紧张，谈笑自如。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2195835" y="195585"/>
            <a:ext cx="421196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zh-CN" altLang="en-US" sz="2800" b="1" i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银行求职步骤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3955" y="2337734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学长心得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7" y="1814514"/>
            <a:ext cx="12715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Kozuka Mincho Pr6N H" panose="02020900000000000000" pitchFamily="18" charset="-128"/>
              </a:rPr>
              <a:t>03</a:t>
            </a:r>
            <a:endParaRPr lang="en-US" altLang="zh-CN" sz="96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Kozuka Mincho Pr6N H" panose="02020900000000000000" pitchFamily="18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710" y="987640"/>
            <a:ext cx="8748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网申有运气成分，不要妄自菲薄，做好自己就好。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选择自己真正喜欢的岗位，不要怕招生名额少。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上机考试是个考验，</a:t>
            </a:r>
            <a:r>
              <a:rPr lang="en-US" altLang="zh-CN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小时左右，平时多多练习（公务员）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群面要灵活，有一颗求胜心。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不会的不要乱说，小心专家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理工科的优势与劣势明确自己的缺点，对求职银行要了解，可以看看财报月报等数据报表。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的把</a:t>
            </a: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控，群面说话简短意赅</a:t>
            </a:r>
            <a:endParaRPr lang="en-US" altLang="zh-CN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和沟通最</a:t>
            </a:r>
            <a:r>
              <a:rPr lang="zh-CN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重要（既要体现自己的领导力，又要体现出合作沟通）</a:t>
            </a:r>
            <a:endParaRPr lang="en-US" altLang="zh-CN" sz="14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/>
          <p:cNvSpPr txBox="1"/>
          <p:nvPr/>
        </p:nvSpPr>
        <p:spPr>
          <a:xfrm>
            <a:off x="2195835" y="195585"/>
            <a:ext cx="421196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zh-CN" altLang="en-US" sz="2800" b="1" i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求职建议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2195835" y="195585"/>
            <a:ext cx="421196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zh-CN" altLang="en-US" sz="2800" b="1" i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求职体会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11725" y="1131650"/>
            <a:ext cx="5615907" cy="3312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4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职场技能：</a:t>
            </a:r>
            <a:endParaRPr kumimoji="1" lang="en-US" altLang="zh-CN" sz="1400" b="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三大技能：写作，口才，</a:t>
            </a:r>
            <a:r>
              <a:rPr kumimoji="1" lang="en-US" altLang="zh-CN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kumimoji="1"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 体育活动</a:t>
            </a:r>
            <a:endParaRPr kumimoji="1"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充电：</a:t>
            </a:r>
            <a:endParaRPr kumimoji="1"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资格考试（银行</a:t>
            </a:r>
            <a:r>
              <a:rPr kumimoji="1"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证券），软考</a:t>
            </a:r>
            <a:endParaRPr kumimoji="1"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专业条线：</a:t>
            </a:r>
            <a:endParaRPr kumimoji="1" lang="en-US" altLang="zh-CN" sz="1400" b="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前台、中台、后台</a:t>
            </a:r>
            <a:endParaRPr kumimoji="1"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目光长远，考虑未来发展</a:t>
            </a:r>
            <a:endParaRPr kumimoji="1"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2771875" y="1851700"/>
            <a:ext cx="424829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路漫漫其修远兮</a:t>
            </a:r>
            <a:endParaRPr lang="en-US" altLang="zh-CN" sz="4000" b="1" dirty="0">
              <a:solidFill>
                <a:schemeClr val="accent3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吾将上下而求索</a:t>
            </a:r>
            <a:endParaRPr lang="en-US" altLang="zh-CN" sz="40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055" y="4475800"/>
            <a:ext cx="345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Email:xdzhanghe@126.com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10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725" y="699620"/>
            <a:ext cx="7128495" cy="399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基本信息：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张赫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院系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b="1" dirty="0">
                <a:sym typeface="微软雅黑" panose="020B0503020204020204" pitchFamily="34" charset="-122"/>
              </a:rPr>
              <a:t>光研</a:t>
            </a:r>
            <a:r>
              <a:rPr lang="zh-CN" altLang="en-US" b="1" dirty="0" smtClean="0">
                <a:sym typeface="微软雅黑" panose="020B0503020204020204" pitchFamily="34" charset="-122"/>
              </a:rPr>
              <a:t>院 张民 导师</a:t>
            </a:r>
            <a:r>
              <a:rPr lang="zh-CN" altLang="en-US" b="1" dirty="0">
                <a:sym typeface="微软雅黑" panose="020B0503020204020204" pitchFamily="34" charset="-122"/>
              </a:rPr>
              <a:t>组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情况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sym typeface="微软雅黑" panose="020B0503020204020204" pitchFamily="34" charset="-122"/>
              </a:rPr>
              <a:t>中国工商银行总行 </a:t>
            </a:r>
            <a:r>
              <a:rPr lang="zh-CN" altLang="en-US" dirty="0">
                <a:sym typeface="微软雅黑" panose="020B0503020204020204" pitchFamily="34" charset="-122"/>
              </a:rPr>
              <a:t>管培生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ym typeface="微软雅黑" panose="020B0503020204020204" pitchFamily="34" charset="-122"/>
              </a:rPr>
              <a:t>                  </a:t>
            </a:r>
            <a:r>
              <a:rPr lang="en-US" altLang="zh-CN" dirty="0" smtClean="0">
                <a:sym typeface="微软雅黑" panose="020B0503020204020204" pitchFamily="34" charset="-122"/>
              </a:rPr>
              <a:t>    </a:t>
            </a:r>
            <a:r>
              <a:rPr lang="zh-CN" altLang="en-US" dirty="0" smtClean="0">
                <a:sym typeface="微软雅黑" panose="020B0503020204020204" pitchFamily="34" charset="-122"/>
              </a:rPr>
              <a:t>中国建设银行</a:t>
            </a:r>
            <a:r>
              <a:rPr lang="zh-CN" altLang="en-US" dirty="0">
                <a:sym typeface="微软雅黑" panose="020B0503020204020204" pitchFamily="34" charset="-122"/>
              </a:rPr>
              <a:t>总行 经办岗（等待结果）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/>
              <a:t>                      </a:t>
            </a:r>
            <a:r>
              <a:rPr lang="zh-CN" altLang="en-US" dirty="0" smtClean="0"/>
              <a:t>中</a:t>
            </a:r>
            <a:r>
              <a:rPr lang="zh-CN" altLang="en-US" dirty="0"/>
              <a:t>信建投证券 运营管理部（</a:t>
            </a:r>
            <a:r>
              <a:rPr lang="zh-CN" altLang="en-US" dirty="0" smtClean="0"/>
              <a:t>实习</a:t>
            </a:r>
            <a:r>
              <a:rPr lang="zh-CN" altLang="en-US" dirty="0"/>
              <a:t>转正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6350"/>
            <a:ext cx="1331775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TextBox 5"/>
          <p:cNvSpPr>
            <a:spLocks noChangeArrowheads="1"/>
          </p:cNvSpPr>
          <p:nvPr/>
        </p:nvSpPr>
        <p:spPr bwMode="auto">
          <a:xfrm>
            <a:off x="34583" y="2100714"/>
            <a:ext cx="1036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endParaRPr lang="zh-CN" altLang="en-US" sz="1800" b="1" dirty="0">
              <a:solidFill>
                <a:schemeClr val="accent1">
                  <a:lumMod val="60000"/>
                  <a:lumOff val="40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4100" name="TextBox 6"/>
          <p:cNvSpPr>
            <a:spLocks noChangeArrowheads="1"/>
          </p:cNvSpPr>
          <p:nvPr/>
        </p:nvSpPr>
        <p:spPr bwMode="auto">
          <a:xfrm>
            <a:off x="224699" y="624390"/>
            <a:ext cx="656590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椭圆 8"/>
          <p:cNvSpPr>
            <a:spLocks noChangeArrowheads="1"/>
          </p:cNvSpPr>
          <p:nvPr/>
        </p:nvSpPr>
        <p:spPr bwMode="auto">
          <a:xfrm>
            <a:off x="3088991" y="2498155"/>
            <a:ext cx="257632" cy="287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矩形 9"/>
          <p:cNvSpPr>
            <a:spLocks noChangeArrowheads="1"/>
          </p:cNvSpPr>
          <p:nvPr/>
        </p:nvSpPr>
        <p:spPr bwMode="auto">
          <a:xfrm>
            <a:off x="3635935" y="2410551"/>
            <a:ext cx="3168220" cy="416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银行求职</a:t>
            </a:r>
            <a:endParaRPr lang="en-US" altLang="zh-CN" sz="2000" b="1" dirty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椭圆 14"/>
          <p:cNvSpPr>
            <a:spLocks noChangeArrowheads="1"/>
          </p:cNvSpPr>
          <p:nvPr/>
        </p:nvSpPr>
        <p:spPr bwMode="auto">
          <a:xfrm>
            <a:off x="3088991" y="1707690"/>
            <a:ext cx="257632" cy="287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矩形 15"/>
          <p:cNvSpPr>
            <a:spLocks noChangeArrowheads="1"/>
          </p:cNvSpPr>
          <p:nvPr/>
        </p:nvSpPr>
        <p:spPr bwMode="auto">
          <a:xfrm>
            <a:off x="3635935" y="1618214"/>
            <a:ext cx="3168220" cy="418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心路历程</a:t>
            </a:r>
            <a:endParaRPr lang="en-US" altLang="zh-CN" sz="2000" b="1" dirty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4"/>
          <p:cNvSpPr>
            <a:spLocks noChangeArrowheads="1"/>
          </p:cNvSpPr>
          <p:nvPr/>
        </p:nvSpPr>
        <p:spPr bwMode="auto">
          <a:xfrm>
            <a:off x="3088991" y="3250524"/>
            <a:ext cx="257632" cy="2875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3635935" y="3161046"/>
            <a:ext cx="3168220" cy="418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学长心得</a:t>
            </a:r>
            <a:endParaRPr lang="en-US" altLang="zh-CN" sz="2000" b="1" dirty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3955" y="2337734"/>
            <a:ext cx="1620957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心路历程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23830" y="1819277"/>
            <a:ext cx="12715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Kozuka Mincho Pr6N H" panose="02020900000000000000" pitchFamily="18" charset="-128"/>
              </a:rPr>
              <a:t>01</a:t>
            </a:r>
            <a:endParaRPr lang="en-US" altLang="zh-CN" sz="96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Kozuka Mincho Pr6N H" panose="02020900000000000000" pitchFamily="18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678350" y="1801590"/>
            <a:ext cx="38827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9600" b="1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Kozuka Mincho Pr6N H" panose="02020900000000000000" pitchFamily="18" charset="-128"/>
              </a:rPr>
              <a:t>思考？</a:t>
            </a:r>
            <a:endParaRPr lang="en-US" altLang="zh-CN" sz="96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Kozuka Mincho Pr6N H" panose="02020900000000000000" pitchFamily="18" charset="-128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5" y="3167071"/>
            <a:ext cx="4249739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5" y="1819277"/>
            <a:ext cx="4249739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11725" y="699620"/>
            <a:ext cx="1944135" cy="158411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5201" y="3114641"/>
            <a:ext cx="1944135" cy="158411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07516" y="3167071"/>
            <a:ext cx="1944135" cy="158411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07517" y="699620"/>
            <a:ext cx="1944135" cy="158411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9154" y="1019865"/>
            <a:ext cx="194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城市选择：北上广</a:t>
            </a:r>
            <a:r>
              <a:rPr lang="en-US" altLang="zh-CN" dirty="0" smtClean="0"/>
              <a:t>or</a:t>
            </a:r>
            <a:r>
              <a:rPr lang="zh-CN" altLang="en-US" dirty="0" smtClean="0"/>
              <a:t>家乡</a:t>
            </a:r>
            <a:r>
              <a:rPr lang="en-US" altLang="zh-CN" dirty="0" smtClean="0"/>
              <a:t>or</a:t>
            </a:r>
            <a:r>
              <a:rPr lang="zh-CN" altLang="en-US" dirty="0" smtClean="0"/>
              <a:t>二线？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19470" y="1042196"/>
            <a:ext cx="129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户口对我重要么？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17319" y="3583530"/>
            <a:ext cx="129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薪水多少能接受？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742" y="3722029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发展如何？</a:t>
            </a:r>
            <a:endParaRPr lang="zh-CN" altLang="en-US" dirty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utoUpdateAnimBg="0"/>
      <p:bldP spid="2" grpId="0" animBg="1"/>
      <p:bldP spid="7" grpId="0" animBg="1"/>
      <p:bldP spid="8" grpId="0" animBg="1"/>
      <p:bldP spid="9" grpId="0" animBg="1"/>
      <p:bldP spid="3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57325" y="321469"/>
            <a:ext cx="6172200" cy="407194"/>
          </a:xfrm>
          <a:noFill/>
        </p:spPr>
        <p:txBody>
          <a:bodyPr/>
          <a:lstStyle/>
          <a:p>
            <a:r>
              <a:rPr lang="zh-CN" altLang="en-US" sz="2400" dirty="0" smtClean="0"/>
              <a:t>一年来各阶段主要工作</a:t>
            </a:r>
            <a:endParaRPr lang="zh-CN" dirty="0" smtClean="0"/>
          </a:p>
        </p:txBody>
      </p:sp>
      <p:sp>
        <p:nvSpPr>
          <p:cNvPr id="13315" name="TextBox 42"/>
          <p:cNvSpPr>
            <a:spLocks noChangeArrowheads="1"/>
          </p:cNvSpPr>
          <p:nvPr/>
        </p:nvSpPr>
        <p:spPr bwMode="auto">
          <a:xfrm>
            <a:off x="1259681" y="2675507"/>
            <a:ext cx="941785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TextBox 42"/>
          <p:cNvSpPr>
            <a:spLocks noChangeArrowheads="1"/>
          </p:cNvSpPr>
          <p:nvPr/>
        </p:nvSpPr>
        <p:spPr bwMode="auto">
          <a:xfrm>
            <a:off x="2255044" y="2680098"/>
            <a:ext cx="809625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6-8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TextBox 42"/>
          <p:cNvSpPr>
            <a:spLocks noChangeArrowheads="1"/>
          </p:cNvSpPr>
          <p:nvPr/>
        </p:nvSpPr>
        <p:spPr bwMode="auto">
          <a:xfrm>
            <a:off x="3436033" y="2673296"/>
            <a:ext cx="882468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wrap="square"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8" name="TextBox 42"/>
          <p:cNvSpPr>
            <a:spLocks noChangeArrowheads="1"/>
          </p:cNvSpPr>
          <p:nvPr/>
        </p:nvSpPr>
        <p:spPr bwMode="auto">
          <a:xfrm>
            <a:off x="4520583" y="2676697"/>
            <a:ext cx="709613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TextBox 42"/>
          <p:cNvSpPr>
            <a:spLocks noChangeArrowheads="1"/>
          </p:cNvSpPr>
          <p:nvPr/>
        </p:nvSpPr>
        <p:spPr bwMode="auto">
          <a:xfrm>
            <a:off x="5647135" y="2674146"/>
            <a:ext cx="810816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TextBox 42"/>
          <p:cNvSpPr>
            <a:spLocks noChangeArrowheads="1"/>
          </p:cNvSpPr>
          <p:nvPr/>
        </p:nvSpPr>
        <p:spPr bwMode="auto">
          <a:xfrm>
            <a:off x="6850584" y="2676697"/>
            <a:ext cx="746522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1" name="TextBox 42"/>
          <p:cNvSpPr>
            <a:spLocks noChangeArrowheads="1"/>
          </p:cNvSpPr>
          <p:nvPr/>
        </p:nvSpPr>
        <p:spPr bwMode="auto">
          <a:xfrm>
            <a:off x="7880151" y="2680098"/>
            <a:ext cx="648890" cy="354904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txBody>
          <a:bodyPr lIns="77153" tIns="38576" rIns="77153" bIns="3857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3" name="矩形标注 20"/>
          <p:cNvSpPr>
            <a:spLocks noChangeArrowheads="1"/>
          </p:cNvSpPr>
          <p:nvPr/>
        </p:nvSpPr>
        <p:spPr bwMode="auto">
          <a:xfrm>
            <a:off x="1259681" y="1059657"/>
            <a:ext cx="1914525" cy="1241822"/>
          </a:xfrm>
          <a:prstGeom prst="wedgeRectCallout">
            <a:avLst>
              <a:gd name="adj1" fmla="val -20000"/>
              <a:gd name="adj2" fmla="val 6500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，照片，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投递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简历，考证（银行、证券）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4" name="矩形标注 21"/>
          <p:cNvSpPr>
            <a:spLocks noChangeArrowheads="1"/>
          </p:cNvSpPr>
          <p:nvPr/>
        </p:nvSpPr>
        <p:spPr bwMode="auto">
          <a:xfrm>
            <a:off x="1297781" y="3302114"/>
            <a:ext cx="1914525" cy="1243013"/>
          </a:xfrm>
          <a:prstGeom prst="wedgeRectCallout">
            <a:avLst>
              <a:gd name="adj1" fmla="val 24551"/>
              <a:gd name="adj2" fmla="val -5712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投递暑期实习，选择喜欢的行业，留用机会，充实简历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5" name="矩形标注 23"/>
          <p:cNvSpPr>
            <a:spLocks noChangeArrowheads="1"/>
          </p:cNvSpPr>
          <p:nvPr/>
        </p:nvSpPr>
        <p:spPr bwMode="auto">
          <a:xfrm>
            <a:off x="3284935" y="1059658"/>
            <a:ext cx="1408509" cy="1241822"/>
          </a:xfrm>
          <a:prstGeom prst="wedgeRectCallout">
            <a:avLst>
              <a:gd name="adj1" fmla="val -20000"/>
              <a:gd name="adj2" fmla="val 6500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互联网，笔试面试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扎堆，我很闲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6" name="矩形标注 24"/>
          <p:cNvSpPr>
            <a:spLocks noChangeArrowheads="1"/>
          </p:cNvSpPr>
          <p:nvPr/>
        </p:nvSpPr>
        <p:spPr bwMode="auto">
          <a:xfrm>
            <a:off x="4804173" y="1059658"/>
            <a:ext cx="1408509" cy="1241822"/>
          </a:xfrm>
          <a:prstGeom prst="wedgeRectCallout">
            <a:avLst>
              <a:gd name="adj1" fmla="val -27535"/>
              <a:gd name="adj2" fmla="val 6500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国企开始投递简历投递，在线测试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7" name="矩形标注 25"/>
          <p:cNvSpPr>
            <a:spLocks noChangeArrowheads="1"/>
          </p:cNvSpPr>
          <p:nvPr/>
        </p:nvSpPr>
        <p:spPr bwMode="auto">
          <a:xfrm>
            <a:off x="5106781" y="3302114"/>
            <a:ext cx="1570435" cy="1379044"/>
          </a:xfrm>
          <a:prstGeom prst="wedgeRectCallout">
            <a:avLst>
              <a:gd name="adj1" fmla="val 9995"/>
              <a:gd name="adj2" fmla="val -58896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国企面试众多，群面终面，天天奔波，体检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8" name="矩形标注 26"/>
          <p:cNvSpPr>
            <a:spLocks noChangeArrowheads="1"/>
          </p:cNvSpPr>
          <p:nvPr/>
        </p:nvSpPr>
        <p:spPr bwMode="auto">
          <a:xfrm>
            <a:off x="3455194" y="3302114"/>
            <a:ext cx="1444228" cy="1501791"/>
          </a:xfrm>
          <a:prstGeom prst="wedgeRectCallout">
            <a:avLst>
              <a:gd name="adj1" fmla="val 24551"/>
              <a:gd name="adj2" fmla="val -5712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报名了公务员，准备行测，银行笔试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众多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，上机持久战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9" name="矩形标注 27"/>
          <p:cNvSpPr>
            <a:spLocks noChangeArrowheads="1"/>
          </p:cNvSpPr>
          <p:nvPr/>
        </p:nvSpPr>
        <p:spPr bwMode="auto">
          <a:xfrm>
            <a:off x="6433252" y="1059657"/>
            <a:ext cx="1306967" cy="1241822"/>
          </a:xfrm>
          <a:prstGeom prst="wedgeRectCallout">
            <a:avLst>
              <a:gd name="adj1" fmla="val -20000"/>
              <a:gd name="adj2" fmla="val 6500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Offer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来临苦尽甘来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标注 25"/>
          <p:cNvSpPr>
            <a:spLocks noChangeArrowheads="1"/>
          </p:cNvSpPr>
          <p:nvPr/>
        </p:nvSpPr>
        <p:spPr bwMode="auto">
          <a:xfrm>
            <a:off x="6811888" y="3302114"/>
            <a:ext cx="1392708" cy="1379044"/>
          </a:xfrm>
          <a:prstGeom prst="wedgeRectCallout">
            <a:avLst>
              <a:gd name="adj1" fmla="val 9995"/>
              <a:gd name="adj2" fmla="val -58896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公务员考试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积极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放松心态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标注 27"/>
          <p:cNvSpPr>
            <a:spLocks noChangeArrowheads="1"/>
          </p:cNvSpPr>
          <p:nvPr/>
        </p:nvSpPr>
        <p:spPr bwMode="auto">
          <a:xfrm>
            <a:off x="7837033" y="1059657"/>
            <a:ext cx="1055267" cy="1241822"/>
          </a:xfrm>
          <a:prstGeom prst="wedgeRectCallout">
            <a:avLst>
              <a:gd name="adj1" fmla="val -20000"/>
              <a:gd name="adj2" fmla="val 65000"/>
            </a:avLst>
          </a:prstGeom>
          <a:solidFill>
            <a:srgbClr val="31859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毕业论文完成，穿插在各个阶段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3955" y="2337734"/>
            <a:ext cx="162095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银行求职</a:t>
            </a:r>
            <a:endParaRPr lang="zh-CN" altLang="en-US" sz="2800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7" y="1814514"/>
            <a:ext cx="12715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-128"/>
                <a:ea typeface="宋体" panose="02010600030101010101" pitchFamily="2" charset="-122"/>
                <a:sym typeface="Calibri" panose="020F050202020403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Kozuka Mincho Pr6N H" panose="02020900000000000000" pitchFamily="18" charset="-128"/>
              </a:rPr>
              <a:t>02</a:t>
            </a:r>
            <a:endParaRPr lang="en-US" altLang="zh-CN" sz="96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Kozuka Mincho Pr6N H" panose="02020900000000000000" pitchFamily="18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835" y="195585"/>
            <a:ext cx="4211969" cy="52322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金融机构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内容占位符 2"/>
          <p:cNvSpPr txBox="1"/>
          <p:nvPr/>
        </p:nvSpPr>
        <p:spPr bwMode="auto">
          <a:xfrm>
            <a:off x="251700" y="888345"/>
            <a:ext cx="8496590" cy="3915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200" b="0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银行业金融机构</a:t>
            </a:r>
            <a:endParaRPr kumimoji="1" lang="en-US" altLang="zh-CN" sz="1200" b="0" kern="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200" b="0" u="sng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大型国有商业银行（</a:t>
            </a:r>
            <a:r>
              <a:rPr kumimoji="1" lang="en-US" altLang="zh-CN" sz="1200" b="0" u="sng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1200" b="0" u="sng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家）</a:t>
            </a:r>
            <a:r>
              <a:rPr kumimoji="1" lang="zh-CN" altLang="en-US" sz="1200" b="0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b="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工商银行、中国银行、农业银行、建设银行</a:t>
            </a:r>
            <a:r>
              <a:rPr kumimoji="1" lang="zh-CN" altLang="en-US" sz="1200" b="0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、交通银行</a:t>
            </a:r>
            <a:endParaRPr kumimoji="1" lang="en-US" altLang="zh-CN" sz="1200" b="0" kern="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政策性银行（</a:t>
            </a:r>
            <a:r>
              <a:rPr kumimoji="1" lang="en-US" altLang="zh-CN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家）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：国家开发银行、进出口银行、农业发展银行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全国性股份制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商业银行（</a:t>
            </a:r>
            <a:r>
              <a:rPr kumimoji="1" lang="en-US" altLang="zh-CN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家）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：招商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银行、中信银行、中国光大银行、华夏银行、上海浦东发展银行、中国民生银行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、广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发银行、兴业银行、平安银行、浙商银行、渤海银行、恒丰银行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邮政储蓄银行（</a:t>
            </a:r>
            <a:r>
              <a:rPr kumimoji="1" lang="en-US" altLang="zh-CN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家）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：中国邮政储蓄银行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外资银行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：渣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打银行、花旗银行</a:t>
            </a:r>
            <a:r>
              <a:rPr kumimoji="1" lang="zh-CN" altLang="zh-C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汇丰银行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en-US" altLang="zh-CN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</a:t>
            </a:r>
            <a:r>
              <a:rPr kumimoji="1" lang="zh-CN" altLang="en-US" sz="12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kumimoji="1" lang="en-US" altLang="zh-CN" sz="12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合资银行：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商行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：北京银行、天津银行、河北银行；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农商行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：北京农商银行、上海农商银行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：信托公司、财务公司、汽车金融公司、货币经纪公司、消费金融公司、农合行、农信社、新农村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1200" b="0" kern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其它金融机构</a:t>
            </a:r>
            <a:endParaRPr kumimoji="1" lang="en-US" altLang="zh-CN" sz="1200" b="0" kern="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“一行三会”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中国人民银行、银监会、证监会、保监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kumimoji="1" lang="en-US" altLang="zh-CN" sz="1200" dirty="0" smtClean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保险公司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平安保险、太平洋保险、中国人寿、人保财险、泰康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人寿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再保险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2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证券公司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（投资银行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中金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公司、中</a:t>
            </a:r>
            <a:r>
              <a:rPr kumimoji="1" lang="zh-CN" alt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信建投、国泰君安证券、银河证券、国信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证券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2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kumimoji="1" lang="zh-CN" altLang="en-US" sz="1200" u="sng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kumimoji="1" lang="zh-CN" alt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：中国银联、中证登、中债登</a:t>
            </a:r>
            <a:r>
              <a:rPr kumimoji="1" lang="en-US" altLang="zh-CN" sz="1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200" dirty="0">
              <a:solidFill>
                <a:schemeClr val="bg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1" lang="en-US" altLang="zh-CN" sz="1200" b="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95835" y="869280"/>
            <a:ext cx="4572000" cy="10237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技术线： 专业路线，主要技术开发，技术支持。</a:t>
            </a:r>
            <a:endParaRPr lang="zh-CN" altLang="en-US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营销路线：客户路线，主要客户服务，市场拓展。</a:t>
            </a:r>
            <a:endParaRPr lang="zh-CN" altLang="en-US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管理路线：领导路线，主要的发展战略和策略制定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2195835" y="195585"/>
            <a:ext cx="421196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zh-CN" altLang="en-US" sz="2800" b="1" i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金融职场选择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8360" y="2139720"/>
            <a:ext cx="39457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我的选择：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工行： 总行（管培生）</a:t>
            </a: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数据中心、北分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建行：总行、数据中心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农行：总行业务岗、北分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信银行、北京银行：信息技术岗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其他银行感觉岗位不合适，并未投递。</a:t>
            </a:r>
            <a:endParaRPr lang="en-US" altLang="zh-CN" sz="14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1563</Words>
  <Application>WPS 演示</Application>
  <PresentationFormat>全屏显示(16:9)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Arial</vt:lpstr>
      <vt:lpstr>Calibri</vt:lpstr>
      <vt:lpstr>黑体</vt:lpstr>
      <vt:lpstr>华文隶书</vt:lpstr>
      <vt:lpstr>微软雅黑</vt:lpstr>
      <vt:lpstr>Kozuka Mincho Pr6N H</vt:lpstr>
      <vt:lpstr>华文行楷</vt:lpstr>
      <vt:lpstr>Century Gothic</vt:lpstr>
      <vt:lpstr>Segoe Print</vt:lpstr>
      <vt:lpstr>Arial Unicode MS</vt:lpstr>
      <vt:lpstr>Symbol</vt:lpstr>
      <vt:lpstr>MS PMincho</vt:lpstr>
      <vt:lpstr>离子</vt:lpstr>
      <vt:lpstr> 2016 求职经验交流会 </vt:lpstr>
      <vt:lpstr>PowerPoint 演示文稿</vt:lpstr>
      <vt:lpstr>PowerPoint 演示文稿</vt:lpstr>
      <vt:lpstr>PowerPoint 演示文稿</vt:lpstr>
      <vt:lpstr>PowerPoint 演示文稿</vt:lpstr>
      <vt:lpstr>一年来各阶段主要工作</vt:lpstr>
      <vt:lpstr>PowerPoint 演示文稿</vt:lpstr>
      <vt:lpstr>金融机构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</dc:creator>
  <cp:lastModifiedBy>admin</cp:lastModifiedBy>
  <cp:revision>244</cp:revision>
  <dcterms:created xsi:type="dcterms:W3CDTF">2014-07-25T06:09:00Z</dcterms:created>
  <dcterms:modified xsi:type="dcterms:W3CDTF">2018-03-17T03:49:19Z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