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91" r:id="rId8"/>
    <p:sldId id="260" r:id="rId9"/>
    <p:sldId id="269" r:id="rId10"/>
    <p:sldId id="270" r:id="rId11"/>
    <p:sldId id="261" r:id="rId12"/>
    <p:sldId id="292" r:id="rId13"/>
    <p:sldId id="293" r:id="rId14"/>
    <p:sldId id="294" r:id="rId15"/>
    <p:sldId id="295" r:id="rId16"/>
    <p:sldId id="296" r:id="rId17"/>
    <p:sldId id="298" r:id="rId18"/>
    <p:sldId id="297" r:id="rId19"/>
    <p:sldId id="300" r:id="rId20"/>
    <p:sldId id="299" r:id="rId21"/>
    <p:sldId id="301" r:id="rId22"/>
    <p:sldId id="262" r:id="rId23"/>
    <p:sldId id="302" r:id="rId24"/>
    <p:sldId id="303" r:id="rId25"/>
    <p:sldId id="304" r:id="rId26"/>
    <p:sldId id="305" r:id="rId27"/>
    <p:sldId id="306" r:id="rId28"/>
    <p:sldId id="307" r:id="rId29"/>
    <p:sldId id="287" r:id="rId30"/>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4B0"/>
    <a:srgbClr val="00A2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6314" autoAdjust="0"/>
  </p:normalViewPr>
  <p:slideViewPr>
    <p:cSldViewPr showGuides="1">
      <p:cViewPr varScale="1">
        <p:scale>
          <a:sx n="63" d="100"/>
          <a:sy n="63" d="100"/>
        </p:scale>
        <p:origin x="788" y="12"/>
      </p:cViewPr>
      <p:guideLst>
        <p:guide orient="horz" pos="275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5994CD-D03A-4101-9E89-56D6B0A8209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0C85C-E9D3-4231-B599-154D482DB7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50C85C-E9D3-4231-B599-154D482DB76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3627FC-A123-415B-B8B5-C5B726A8BFB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DFC277-0F5F-4CFE-A345-BA92287D492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627FC-A123-415B-B8B5-C5B726A8BFB1}"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FC277-0F5F-4CFE-A345-BA92287D492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hyperlink" Target="https://www.imooc.com/article/32292?block_id=tuijian_wz" TargetMode="Externa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9"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8" y="324534"/>
            <a:ext cx="12192001" cy="689313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a:grpSpLocks noChangeAspect="1"/>
          </p:cNvGrpSpPr>
          <p:nvPr/>
        </p:nvGrpSpPr>
        <p:grpSpPr bwMode="auto">
          <a:xfrm>
            <a:off x="7463358" y="799717"/>
            <a:ext cx="3219665" cy="5428944"/>
            <a:chOff x="2560" y="2"/>
            <a:chExt cx="2562" cy="4320"/>
          </a:xfrm>
        </p:grpSpPr>
        <p:sp>
          <p:nvSpPr>
            <p:cNvPr id="6" name="Freeform 5"/>
            <p:cNvSpPr/>
            <p:nvPr/>
          </p:nvSpPr>
          <p:spPr bwMode="auto">
            <a:xfrm>
              <a:off x="3184" y="1981"/>
              <a:ext cx="264" cy="96"/>
            </a:xfrm>
            <a:custGeom>
              <a:avLst/>
              <a:gdLst>
                <a:gd name="T0" fmla="*/ 0 w 264"/>
                <a:gd name="T1" fmla="*/ 92 h 96"/>
                <a:gd name="T2" fmla="*/ 258 w 264"/>
                <a:gd name="T3" fmla="*/ 0 h 96"/>
                <a:gd name="T4" fmla="*/ 264 w 264"/>
                <a:gd name="T5" fmla="*/ 15 h 96"/>
                <a:gd name="T6" fmla="*/ 31 w 264"/>
                <a:gd name="T7" fmla="*/ 96 h 96"/>
                <a:gd name="T8" fmla="*/ 0 w 264"/>
                <a:gd name="T9" fmla="*/ 92 h 96"/>
              </a:gdLst>
              <a:ahLst/>
              <a:cxnLst>
                <a:cxn ang="0">
                  <a:pos x="T0" y="T1"/>
                </a:cxn>
                <a:cxn ang="0">
                  <a:pos x="T2" y="T3"/>
                </a:cxn>
                <a:cxn ang="0">
                  <a:pos x="T4" y="T5"/>
                </a:cxn>
                <a:cxn ang="0">
                  <a:pos x="T6" y="T7"/>
                </a:cxn>
                <a:cxn ang="0">
                  <a:pos x="T8" y="T9"/>
                </a:cxn>
              </a:cxnLst>
              <a:rect l="0" t="0" r="r" b="b"/>
              <a:pathLst>
                <a:path w="264" h="96">
                  <a:moveTo>
                    <a:pt x="0" y="92"/>
                  </a:moveTo>
                  <a:lnTo>
                    <a:pt x="258" y="0"/>
                  </a:lnTo>
                  <a:lnTo>
                    <a:pt x="264" y="15"/>
                  </a:lnTo>
                  <a:lnTo>
                    <a:pt x="31" y="96"/>
                  </a:lnTo>
                  <a:lnTo>
                    <a:pt x="0" y="92"/>
                  </a:lnTo>
                  <a:close/>
                </a:path>
              </a:pathLst>
            </a:custGeom>
            <a:solidFill>
              <a:srgbClr val="D1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6"/>
            <p:cNvSpPr/>
            <p:nvPr/>
          </p:nvSpPr>
          <p:spPr bwMode="auto">
            <a:xfrm>
              <a:off x="3381" y="2"/>
              <a:ext cx="891" cy="1652"/>
            </a:xfrm>
            <a:custGeom>
              <a:avLst/>
              <a:gdLst>
                <a:gd name="T0" fmla="*/ 0 w 891"/>
                <a:gd name="T1" fmla="*/ 1652 h 1652"/>
                <a:gd name="T2" fmla="*/ 891 w 891"/>
                <a:gd name="T3" fmla="*/ 1249 h 1652"/>
                <a:gd name="T4" fmla="*/ 891 w 891"/>
                <a:gd name="T5" fmla="*/ 0 h 1652"/>
                <a:gd name="T6" fmla="*/ 9 w 891"/>
                <a:gd name="T7" fmla="*/ 608 h 1652"/>
                <a:gd name="T8" fmla="*/ 0 w 891"/>
                <a:gd name="T9" fmla="*/ 1652 h 1652"/>
              </a:gdLst>
              <a:ahLst/>
              <a:cxnLst>
                <a:cxn ang="0">
                  <a:pos x="T0" y="T1"/>
                </a:cxn>
                <a:cxn ang="0">
                  <a:pos x="T2" y="T3"/>
                </a:cxn>
                <a:cxn ang="0">
                  <a:pos x="T4" y="T5"/>
                </a:cxn>
                <a:cxn ang="0">
                  <a:pos x="T6" y="T7"/>
                </a:cxn>
                <a:cxn ang="0">
                  <a:pos x="T8" y="T9"/>
                </a:cxn>
              </a:cxnLst>
              <a:rect l="0" t="0" r="r" b="b"/>
              <a:pathLst>
                <a:path w="891" h="1652">
                  <a:moveTo>
                    <a:pt x="0" y="1652"/>
                  </a:moveTo>
                  <a:lnTo>
                    <a:pt x="891" y="1249"/>
                  </a:lnTo>
                  <a:lnTo>
                    <a:pt x="891" y="0"/>
                  </a:lnTo>
                  <a:lnTo>
                    <a:pt x="9" y="608"/>
                  </a:lnTo>
                  <a:lnTo>
                    <a:pt x="0" y="165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7"/>
            <p:cNvSpPr/>
            <p:nvPr/>
          </p:nvSpPr>
          <p:spPr bwMode="auto">
            <a:xfrm>
              <a:off x="4272" y="2"/>
              <a:ext cx="850" cy="1650"/>
            </a:xfrm>
            <a:custGeom>
              <a:avLst/>
              <a:gdLst>
                <a:gd name="T0" fmla="*/ 850 w 850"/>
                <a:gd name="T1" fmla="*/ 1650 h 1650"/>
                <a:gd name="T2" fmla="*/ 0 w 850"/>
                <a:gd name="T3" fmla="*/ 1249 h 1650"/>
                <a:gd name="T4" fmla="*/ 0 w 850"/>
                <a:gd name="T5" fmla="*/ 0 h 1650"/>
                <a:gd name="T6" fmla="*/ 850 w 850"/>
                <a:gd name="T7" fmla="*/ 622 h 1650"/>
                <a:gd name="T8" fmla="*/ 850 w 850"/>
                <a:gd name="T9" fmla="*/ 1650 h 1650"/>
              </a:gdLst>
              <a:ahLst/>
              <a:cxnLst>
                <a:cxn ang="0">
                  <a:pos x="T0" y="T1"/>
                </a:cxn>
                <a:cxn ang="0">
                  <a:pos x="T2" y="T3"/>
                </a:cxn>
                <a:cxn ang="0">
                  <a:pos x="T4" y="T5"/>
                </a:cxn>
                <a:cxn ang="0">
                  <a:pos x="T6" y="T7"/>
                </a:cxn>
                <a:cxn ang="0">
                  <a:pos x="T8" y="T9"/>
                </a:cxn>
              </a:cxnLst>
              <a:rect l="0" t="0" r="r" b="b"/>
              <a:pathLst>
                <a:path w="850" h="1650">
                  <a:moveTo>
                    <a:pt x="850" y="1650"/>
                  </a:moveTo>
                  <a:lnTo>
                    <a:pt x="0" y="1249"/>
                  </a:lnTo>
                  <a:lnTo>
                    <a:pt x="0" y="0"/>
                  </a:lnTo>
                  <a:lnTo>
                    <a:pt x="850" y="622"/>
                  </a:lnTo>
                  <a:lnTo>
                    <a:pt x="850" y="1650"/>
                  </a:lnTo>
                  <a:close/>
                </a:path>
              </a:pathLst>
            </a:custGeom>
            <a:solidFill>
              <a:srgbClr val="4274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Freeform 8"/>
            <p:cNvSpPr/>
            <p:nvPr/>
          </p:nvSpPr>
          <p:spPr bwMode="auto">
            <a:xfrm>
              <a:off x="3381" y="1251"/>
              <a:ext cx="1741" cy="722"/>
            </a:xfrm>
            <a:custGeom>
              <a:avLst/>
              <a:gdLst>
                <a:gd name="T0" fmla="*/ 1741 w 1741"/>
                <a:gd name="T1" fmla="*/ 401 h 722"/>
                <a:gd name="T2" fmla="*/ 909 w 1741"/>
                <a:gd name="T3" fmla="*/ 722 h 722"/>
                <a:gd name="T4" fmla="*/ 0 w 1741"/>
                <a:gd name="T5" fmla="*/ 403 h 722"/>
                <a:gd name="T6" fmla="*/ 891 w 1741"/>
                <a:gd name="T7" fmla="*/ 0 h 722"/>
                <a:gd name="T8" fmla="*/ 1741 w 1741"/>
                <a:gd name="T9" fmla="*/ 401 h 722"/>
              </a:gdLst>
              <a:ahLst/>
              <a:cxnLst>
                <a:cxn ang="0">
                  <a:pos x="T0" y="T1"/>
                </a:cxn>
                <a:cxn ang="0">
                  <a:pos x="T2" y="T3"/>
                </a:cxn>
                <a:cxn ang="0">
                  <a:pos x="T4" y="T5"/>
                </a:cxn>
                <a:cxn ang="0">
                  <a:pos x="T6" y="T7"/>
                </a:cxn>
                <a:cxn ang="0">
                  <a:pos x="T8" y="T9"/>
                </a:cxn>
              </a:cxnLst>
              <a:rect l="0" t="0" r="r" b="b"/>
              <a:pathLst>
                <a:path w="1741" h="722">
                  <a:moveTo>
                    <a:pt x="1741" y="401"/>
                  </a:moveTo>
                  <a:lnTo>
                    <a:pt x="909" y="722"/>
                  </a:lnTo>
                  <a:lnTo>
                    <a:pt x="0" y="403"/>
                  </a:lnTo>
                  <a:lnTo>
                    <a:pt x="891" y="0"/>
                  </a:lnTo>
                  <a:lnTo>
                    <a:pt x="1741" y="40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Freeform 9"/>
            <p:cNvSpPr/>
            <p:nvPr/>
          </p:nvSpPr>
          <p:spPr bwMode="auto">
            <a:xfrm>
              <a:off x="4889" y="687"/>
              <a:ext cx="85" cy="60"/>
            </a:xfrm>
            <a:custGeom>
              <a:avLst/>
              <a:gdLst>
                <a:gd name="T0" fmla="*/ 43 w 44"/>
                <a:gd name="T1" fmla="*/ 0 h 31"/>
                <a:gd name="T2" fmla="*/ 0 w 44"/>
                <a:gd name="T3" fmla="*/ 25 h 31"/>
                <a:gd name="T4" fmla="*/ 3 w 44"/>
                <a:gd name="T5" fmla="*/ 31 h 31"/>
                <a:gd name="T6" fmla="*/ 44 w 44"/>
                <a:gd name="T7" fmla="*/ 7 h 31"/>
                <a:gd name="T8" fmla="*/ 43 w 44"/>
                <a:gd name="T9" fmla="*/ 0 h 31"/>
              </a:gdLst>
              <a:ahLst/>
              <a:cxnLst>
                <a:cxn ang="0">
                  <a:pos x="T0" y="T1"/>
                </a:cxn>
                <a:cxn ang="0">
                  <a:pos x="T2" y="T3"/>
                </a:cxn>
                <a:cxn ang="0">
                  <a:pos x="T4" y="T5"/>
                </a:cxn>
                <a:cxn ang="0">
                  <a:pos x="T6" y="T7"/>
                </a:cxn>
                <a:cxn ang="0">
                  <a:pos x="T8" y="T9"/>
                </a:cxn>
              </a:cxnLst>
              <a:rect l="0" t="0" r="r" b="b"/>
              <a:pathLst>
                <a:path w="44" h="31">
                  <a:moveTo>
                    <a:pt x="43" y="0"/>
                  </a:moveTo>
                  <a:cubicBezTo>
                    <a:pt x="25" y="4"/>
                    <a:pt x="1" y="25"/>
                    <a:pt x="0" y="25"/>
                  </a:cubicBezTo>
                  <a:cubicBezTo>
                    <a:pt x="3" y="31"/>
                    <a:pt x="3" y="31"/>
                    <a:pt x="3" y="31"/>
                  </a:cubicBezTo>
                  <a:cubicBezTo>
                    <a:pt x="3" y="31"/>
                    <a:pt x="26" y="10"/>
                    <a:pt x="44" y="7"/>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10"/>
            <p:cNvSpPr/>
            <p:nvPr/>
          </p:nvSpPr>
          <p:spPr bwMode="auto">
            <a:xfrm>
              <a:off x="4762" y="512"/>
              <a:ext cx="34" cy="123"/>
            </a:xfrm>
            <a:custGeom>
              <a:avLst/>
              <a:gdLst>
                <a:gd name="T0" fmla="*/ 18 w 18"/>
                <a:gd name="T1" fmla="*/ 3 h 64"/>
                <a:gd name="T2" fmla="*/ 14 w 18"/>
                <a:gd name="T3" fmla="*/ 0 h 64"/>
                <a:gd name="T4" fmla="*/ 0 w 18"/>
                <a:gd name="T5" fmla="*/ 63 h 64"/>
                <a:gd name="T6" fmla="*/ 5 w 18"/>
                <a:gd name="T7" fmla="*/ 64 h 64"/>
                <a:gd name="T8" fmla="*/ 18 w 18"/>
                <a:gd name="T9" fmla="*/ 3 h 64"/>
              </a:gdLst>
              <a:ahLst/>
              <a:cxnLst>
                <a:cxn ang="0">
                  <a:pos x="T0" y="T1"/>
                </a:cxn>
                <a:cxn ang="0">
                  <a:pos x="T2" y="T3"/>
                </a:cxn>
                <a:cxn ang="0">
                  <a:pos x="T4" y="T5"/>
                </a:cxn>
                <a:cxn ang="0">
                  <a:pos x="T6" y="T7"/>
                </a:cxn>
                <a:cxn ang="0">
                  <a:pos x="T8" y="T9"/>
                </a:cxn>
              </a:cxnLst>
              <a:rect l="0" t="0" r="r" b="b"/>
              <a:pathLst>
                <a:path w="18" h="64">
                  <a:moveTo>
                    <a:pt x="18" y="3"/>
                  </a:moveTo>
                  <a:cubicBezTo>
                    <a:pt x="14" y="0"/>
                    <a:pt x="14" y="0"/>
                    <a:pt x="14" y="0"/>
                  </a:cubicBezTo>
                  <a:cubicBezTo>
                    <a:pt x="4" y="22"/>
                    <a:pt x="0" y="61"/>
                    <a:pt x="0" y="63"/>
                  </a:cubicBezTo>
                  <a:cubicBezTo>
                    <a:pt x="5" y="64"/>
                    <a:pt x="5" y="64"/>
                    <a:pt x="5" y="64"/>
                  </a:cubicBezTo>
                  <a:cubicBezTo>
                    <a:pt x="5" y="63"/>
                    <a:pt x="8" y="25"/>
                    <a:pt x="1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11"/>
            <p:cNvSpPr/>
            <p:nvPr/>
          </p:nvSpPr>
          <p:spPr bwMode="auto">
            <a:xfrm>
              <a:off x="4929" y="843"/>
              <a:ext cx="89" cy="27"/>
            </a:xfrm>
            <a:custGeom>
              <a:avLst/>
              <a:gdLst>
                <a:gd name="T0" fmla="*/ 0 w 46"/>
                <a:gd name="T1" fmla="*/ 5 h 14"/>
                <a:gd name="T2" fmla="*/ 0 w 46"/>
                <a:gd name="T3" fmla="*/ 11 h 14"/>
                <a:gd name="T4" fmla="*/ 45 w 46"/>
                <a:gd name="T5" fmla="*/ 14 h 14"/>
                <a:gd name="T6" fmla="*/ 46 w 46"/>
                <a:gd name="T7" fmla="*/ 8 h 14"/>
                <a:gd name="T8" fmla="*/ 0 w 46"/>
                <a:gd name="T9" fmla="*/ 5 h 14"/>
              </a:gdLst>
              <a:ahLst/>
              <a:cxnLst>
                <a:cxn ang="0">
                  <a:pos x="T0" y="T1"/>
                </a:cxn>
                <a:cxn ang="0">
                  <a:pos x="T2" y="T3"/>
                </a:cxn>
                <a:cxn ang="0">
                  <a:pos x="T4" y="T5"/>
                </a:cxn>
                <a:cxn ang="0">
                  <a:pos x="T6" y="T7"/>
                </a:cxn>
                <a:cxn ang="0">
                  <a:pos x="T8" y="T9"/>
                </a:cxn>
              </a:cxnLst>
              <a:rect l="0" t="0" r="r" b="b"/>
              <a:pathLst>
                <a:path w="46" h="14">
                  <a:moveTo>
                    <a:pt x="0" y="5"/>
                  </a:moveTo>
                  <a:cubicBezTo>
                    <a:pt x="0" y="11"/>
                    <a:pt x="0" y="11"/>
                    <a:pt x="0" y="11"/>
                  </a:cubicBezTo>
                  <a:cubicBezTo>
                    <a:pt x="0" y="11"/>
                    <a:pt x="28" y="7"/>
                    <a:pt x="45" y="14"/>
                  </a:cubicBezTo>
                  <a:cubicBezTo>
                    <a:pt x="46" y="8"/>
                    <a:pt x="46" y="8"/>
                    <a:pt x="46" y="8"/>
                  </a:cubicBezTo>
                  <a:cubicBezTo>
                    <a:pt x="28" y="0"/>
                    <a:pt x="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4494" y="707"/>
              <a:ext cx="87" cy="57"/>
            </a:xfrm>
            <a:custGeom>
              <a:avLst/>
              <a:gdLst>
                <a:gd name="T0" fmla="*/ 0 w 45"/>
                <a:gd name="T1" fmla="*/ 7 h 30"/>
                <a:gd name="T2" fmla="*/ 42 w 45"/>
                <a:gd name="T3" fmla="*/ 30 h 30"/>
                <a:gd name="T4" fmla="*/ 45 w 45"/>
                <a:gd name="T5" fmla="*/ 24 h 30"/>
                <a:gd name="T6" fmla="*/ 1 w 45"/>
                <a:gd name="T7" fmla="*/ 0 h 30"/>
                <a:gd name="T8" fmla="*/ 0 w 45"/>
                <a:gd name="T9" fmla="*/ 7 h 30"/>
              </a:gdLst>
              <a:ahLst/>
              <a:cxnLst>
                <a:cxn ang="0">
                  <a:pos x="T0" y="T1"/>
                </a:cxn>
                <a:cxn ang="0">
                  <a:pos x="T2" y="T3"/>
                </a:cxn>
                <a:cxn ang="0">
                  <a:pos x="T4" y="T5"/>
                </a:cxn>
                <a:cxn ang="0">
                  <a:pos x="T6" y="T7"/>
                </a:cxn>
                <a:cxn ang="0">
                  <a:pos x="T8" y="T9"/>
                </a:cxn>
              </a:cxnLst>
              <a:rect l="0" t="0" r="r" b="b"/>
              <a:pathLst>
                <a:path w="45" h="30">
                  <a:moveTo>
                    <a:pt x="0" y="7"/>
                  </a:moveTo>
                  <a:cubicBezTo>
                    <a:pt x="18" y="9"/>
                    <a:pt x="42" y="29"/>
                    <a:pt x="42" y="30"/>
                  </a:cubicBezTo>
                  <a:cubicBezTo>
                    <a:pt x="45" y="24"/>
                    <a:pt x="45" y="24"/>
                    <a:pt x="45" y="24"/>
                  </a:cubicBezTo>
                  <a:cubicBezTo>
                    <a:pt x="44" y="23"/>
                    <a:pt x="20" y="3"/>
                    <a:pt x="1"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3"/>
            <p:cNvSpPr/>
            <p:nvPr/>
          </p:nvSpPr>
          <p:spPr bwMode="auto">
            <a:xfrm>
              <a:off x="4594" y="535"/>
              <a:ext cx="54" cy="114"/>
            </a:xfrm>
            <a:custGeom>
              <a:avLst/>
              <a:gdLst>
                <a:gd name="T0" fmla="*/ 28 w 28"/>
                <a:gd name="T1" fmla="*/ 56 h 59"/>
                <a:gd name="T2" fmla="*/ 3 w 28"/>
                <a:gd name="T3" fmla="*/ 0 h 59"/>
                <a:gd name="T4" fmla="*/ 0 w 28"/>
                <a:gd name="T5" fmla="*/ 5 h 59"/>
                <a:gd name="T6" fmla="*/ 24 w 28"/>
                <a:gd name="T7" fmla="*/ 59 h 59"/>
                <a:gd name="T8" fmla="*/ 28 w 28"/>
                <a:gd name="T9" fmla="*/ 56 h 59"/>
              </a:gdLst>
              <a:ahLst/>
              <a:cxnLst>
                <a:cxn ang="0">
                  <a:pos x="T0" y="T1"/>
                </a:cxn>
                <a:cxn ang="0">
                  <a:pos x="T2" y="T3"/>
                </a:cxn>
                <a:cxn ang="0">
                  <a:pos x="T4" y="T5"/>
                </a:cxn>
                <a:cxn ang="0">
                  <a:pos x="T6" y="T7"/>
                </a:cxn>
                <a:cxn ang="0">
                  <a:pos x="T8" y="T9"/>
                </a:cxn>
              </a:cxnLst>
              <a:rect l="0" t="0" r="r" b="b"/>
              <a:pathLst>
                <a:path w="28" h="59">
                  <a:moveTo>
                    <a:pt x="28" y="56"/>
                  </a:moveTo>
                  <a:cubicBezTo>
                    <a:pt x="28" y="55"/>
                    <a:pt x="17" y="18"/>
                    <a:pt x="3" y="0"/>
                  </a:cubicBezTo>
                  <a:cubicBezTo>
                    <a:pt x="0" y="5"/>
                    <a:pt x="0" y="5"/>
                    <a:pt x="0" y="5"/>
                  </a:cubicBezTo>
                  <a:cubicBezTo>
                    <a:pt x="13" y="22"/>
                    <a:pt x="24" y="58"/>
                    <a:pt x="24" y="59"/>
                  </a:cubicBezTo>
                  <a:lnTo>
                    <a:pt x="2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 name="Freeform 14"/>
            <p:cNvSpPr/>
            <p:nvPr/>
          </p:nvSpPr>
          <p:spPr bwMode="auto">
            <a:xfrm>
              <a:off x="4479" y="868"/>
              <a:ext cx="90" cy="29"/>
            </a:xfrm>
            <a:custGeom>
              <a:avLst/>
              <a:gdLst>
                <a:gd name="T0" fmla="*/ 0 w 47"/>
                <a:gd name="T1" fmla="*/ 9 h 15"/>
                <a:gd name="T2" fmla="*/ 2 w 47"/>
                <a:gd name="T3" fmla="*/ 15 h 15"/>
                <a:gd name="T4" fmla="*/ 46 w 47"/>
                <a:gd name="T5" fmla="*/ 11 h 15"/>
                <a:gd name="T6" fmla="*/ 47 w 47"/>
                <a:gd name="T7" fmla="*/ 5 h 15"/>
                <a:gd name="T8" fmla="*/ 0 w 47"/>
                <a:gd name="T9" fmla="*/ 9 h 15"/>
              </a:gdLst>
              <a:ahLst/>
              <a:cxnLst>
                <a:cxn ang="0">
                  <a:pos x="T0" y="T1"/>
                </a:cxn>
                <a:cxn ang="0">
                  <a:pos x="T2" y="T3"/>
                </a:cxn>
                <a:cxn ang="0">
                  <a:pos x="T4" y="T5"/>
                </a:cxn>
                <a:cxn ang="0">
                  <a:pos x="T6" y="T7"/>
                </a:cxn>
                <a:cxn ang="0">
                  <a:pos x="T8" y="T9"/>
                </a:cxn>
              </a:cxnLst>
              <a:rect l="0" t="0" r="r" b="b"/>
              <a:pathLst>
                <a:path w="47" h="15">
                  <a:moveTo>
                    <a:pt x="0" y="9"/>
                  </a:moveTo>
                  <a:cubicBezTo>
                    <a:pt x="2" y="15"/>
                    <a:pt x="2" y="15"/>
                    <a:pt x="2" y="15"/>
                  </a:cubicBezTo>
                  <a:cubicBezTo>
                    <a:pt x="19" y="7"/>
                    <a:pt x="46" y="11"/>
                    <a:pt x="46" y="11"/>
                  </a:cubicBezTo>
                  <a:cubicBezTo>
                    <a:pt x="47" y="5"/>
                    <a:pt x="47" y="5"/>
                    <a:pt x="47" y="5"/>
                  </a:cubicBezTo>
                  <a:cubicBezTo>
                    <a:pt x="46" y="5"/>
                    <a:pt x="18"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5"/>
            <p:cNvSpPr/>
            <p:nvPr/>
          </p:nvSpPr>
          <p:spPr bwMode="auto">
            <a:xfrm>
              <a:off x="4910" y="972"/>
              <a:ext cx="71" cy="70"/>
            </a:xfrm>
            <a:custGeom>
              <a:avLst/>
              <a:gdLst>
                <a:gd name="T0" fmla="*/ 3 w 37"/>
                <a:gd name="T1" fmla="*/ 0 h 36"/>
                <a:gd name="T2" fmla="*/ 0 w 37"/>
                <a:gd name="T3" fmla="*/ 5 h 36"/>
                <a:gd name="T4" fmla="*/ 32 w 37"/>
                <a:gd name="T5" fmla="*/ 36 h 36"/>
                <a:gd name="T6" fmla="*/ 37 w 37"/>
                <a:gd name="T7" fmla="*/ 32 h 36"/>
                <a:gd name="T8" fmla="*/ 3 w 37"/>
                <a:gd name="T9" fmla="*/ 0 h 36"/>
              </a:gdLst>
              <a:ahLst/>
              <a:cxnLst>
                <a:cxn ang="0">
                  <a:pos x="T0" y="T1"/>
                </a:cxn>
                <a:cxn ang="0">
                  <a:pos x="T2" y="T3"/>
                </a:cxn>
                <a:cxn ang="0">
                  <a:pos x="T4" y="T5"/>
                </a:cxn>
                <a:cxn ang="0">
                  <a:pos x="T6" y="T7"/>
                </a:cxn>
                <a:cxn ang="0">
                  <a:pos x="T8" y="T9"/>
                </a:cxn>
              </a:cxnLst>
              <a:rect l="0" t="0" r="r" b="b"/>
              <a:pathLst>
                <a:path w="37" h="36">
                  <a:moveTo>
                    <a:pt x="3" y="0"/>
                  </a:moveTo>
                  <a:cubicBezTo>
                    <a:pt x="0" y="5"/>
                    <a:pt x="0" y="5"/>
                    <a:pt x="0" y="5"/>
                  </a:cubicBezTo>
                  <a:cubicBezTo>
                    <a:pt x="0" y="5"/>
                    <a:pt x="24" y="19"/>
                    <a:pt x="32" y="36"/>
                  </a:cubicBezTo>
                  <a:cubicBezTo>
                    <a:pt x="37" y="32"/>
                    <a:pt x="37" y="32"/>
                    <a:pt x="37" y="32"/>
                  </a:cubicBezTo>
                  <a:cubicBezTo>
                    <a:pt x="29" y="14"/>
                    <a:pt x="4"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16"/>
            <p:cNvSpPr/>
            <p:nvPr/>
          </p:nvSpPr>
          <p:spPr bwMode="auto">
            <a:xfrm>
              <a:off x="4690" y="1072"/>
              <a:ext cx="108" cy="56"/>
            </a:xfrm>
            <a:custGeom>
              <a:avLst/>
              <a:gdLst>
                <a:gd name="T0" fmla="*/ 53 w 56"/>
                <a:gd name="T1" fmla="*/ 22 h 29"/>
                <a:gd name="T2" fmla="*/ 3 w 56"/>
                <a:gd name="T3" fmla="*/ 0 h 29"/>
                <a:gd name="T4" fmla="*/ 0 w 56"/>
                <a:gd name="T5" fmla="*/ 2 h 29"/>
                <a:gd name="T6" fmla="*/ 2 w 56"/>
                <a:gd name="T7" fmla="*/ 6 h 29"/>
                <a:gd name="T8" fmla="*/ 53 w 56"/>
                <a:gd name="T9" fmla="*/ 28 h 29"/>
                <a:gd name="T10" fmla="*/ 56 w 56"/>
                <a:gd name="T11" fmla="*/ 26 h 29"/>
                <a:gd name="T12" fmla="*/ 53 w 56"/>
                <a:gd name="T13" fmla="*/ 22 h 29"/>
              </a:gdLst>
              <a:ahLst/>
              <a:cxnLst>
                <a:cxn ang="0">
                  <a:pos x="T0" y="T1"/>
                </a:cxn>
                <a:cxn ang="0">
                  <a:pos x="T2" y="T3"/>
                </a:cxn>
                <a:cxn ang="0">
                  <a:pos x="T4" y="T5"/>
                </a:cxn>
                <a:cxn ang="0">
                  <a:pos x="T6" y="T7"/>
                </a:cxn>
                <a:cxn ang="0">
                  <a:pos x="T8" y="T9"/>
                </a:cxn>
                <a:cxn ang="0">
                  <a:pos x="T10" y="T11"/>
                </a:cxn>
                <a:cxn ang="0">
                  <a:pos x="T12" y="T13"/>
                </a:cxn>
              </a:cxnLst>
              <a:rect l="0" t="0" r="r" b="b"/>
              <a:pathLst>
                <a:path w="56" h="29">
                  <a:moveTo>
                    <a:pt x="53" y="22"/>
                  </a:moveTo>
                  <a:cubicBezTo>
                    <a:pt x="3" y="0"/>
                    <a:pt x="3" y="0"/>
                    <a:pt x="3" y="0"/>
                  </a:cubicBezTo>
                  <a:cubicBezTo>
                    <a:pt x="1" y="0"/>
                    <a:pt x="0" y="1"/>
                    <a:pt x="0" y="2"/>
                  </a:cubicBezTo>
                  <a:cubicBezTo>
                    <a:pt x="0" y="4"/>
                    <a:pt x="1" y="6"/>
                    <a:pt x="2" y="6"/>
                  </a:cubicBezTo>
                  <a:cubicBezTo>
                    <a:pt x="53" y="28"/>
                    <a:pt x="53" y="28"/>
                    <a:pt x="53" y="28"/>
                  </a:cubicBezTo>
                  <a:cubicBezTo>
                    <a:pt x="55" y="29"/>
                    <a:pt x="56" y="28"/>
                    <a:pt x="56" y="26"/>
                  </a:cubicBezTo>
                  <a:cubicBezTo>
                    <a:pt x="56" y="25"/>
                    <a:pt x="55" y="23"/>
                    <a:pt x="5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17"/>
            <p:cNvSpPr/>
            <p:nvPr/>
          </p:nvSpPr>
          <p:spPr bwMode="auto">
            <a:xfrm>
              <a:off x="4690" y="1090"/>
              <a:ext cx="106" cy="56"/>
            </a:xfrm>
            <a:custGeom>
              <a:avLst/>
              <a:gdLst>
                <a:gd name="T0" fmla="*/ 53 w 55"/>
                <a:gd name="T1" fmla="*/ 22 h 29"/>
                <a:gd name="T2" fmla="*/ 2 w 55"/>
                <a:gd name="T3" fmla="*/ 0 h 29"/>
                <a:gd name="T4" fmla="*/ 0 w 55"/>
                <a:gd name="T5" fmla="*/ 2 h 29"/>
                <a:gd name="T6" fmla="*/ 2 w 55"/>
                <a:gd name="T7" fmla="*/ 6 h 29"/>
                <a:gd name="T8" fmla="*/ 53 w 55"/>
                <a:gd name="T9" fmla="*/ 28 h 29"/>
                <a:gd name="T10" fmla="*/ 55 w 55"/>
                <a:gd name="T11" fmla="*/ 26 h 29"/>
                <a:gd name="T12" fmla="*/ 53 w 55"/>
                <a:gd name="T13" fmla="*/ 22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53" y="22"/>
                  </a:moveTo>
                  <a:cubicBezTo>
                    <a:pt x="2" y="0"/>
                    <a:pt x="2" y="0"/>
                    <a:pt x="2" y="0"/>
                  </a:cubicBezTo>
                  <a:cubicBezTo>
                    <a:pt x="1" y="0"/>
                    <a:pt x="0" y="1"/>
                    <a:pt x="0" y="2"/>
                  </a:cubicBezTo>
                  <a:cubicBezTo>
                    <a:pt x="0" y="4"/>
                    <a:pt x="1" y="6"/>
                    <a:pt x="2" y="6"/>
                  </a:cubicBezTo>
                  <a:cubicBezTo>
                    <a:pt x="53" y="28"/>
                    <a:pt x="53" y="28"/>
                    <a:pt x="53" y="28"/>
                  </a:cubicBezTo>
                  <a:cubicBezTo>
                    <a:pt x="54" y="29"/>
                    <a:pt x="55" y="28"/>
                    <a:pt x="55" y="26"/>
                  </a:cubicBezTo>
                  <a:cubicBezTo>
                    <a:pt x="55" y="25"/>
                    <a:pt x="54" y="23"/>
                    <a:pt x="5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18"/>
            <p:cNvSpPr/>
            <p:nvPr/>
          </p:nvSpPr>
          <p:spPr bwMode="auto">
            <a:xfrm>
              <a:off x="4688" y="1107"/>
              <a:ext cx="108" cy="56"/>
            </a:xfrm>
            <a:custGeom>
              <a:avLst/>
              <a:gdLst>
                <a:gd name="T0" fmla="*/ 54 w 56"/>
                <a:gd name="T1" fmla="*/ 22 h 29"/>
                <a:gd name="T2" fmla="*/ 3 w 56"/>
                <a:gd name="T3" fmla="*/ 0 h 29"/>
                <a:gd name="T4" fmla="*/ 0 w 56"/>
                <a:gd name="T5" fmla="*/ 2 h 29"/>
                <a:gd name="T6" fmla="*/ 3 w 56"/>
                <a:gd name="T7" fmla="*/ 6 h 29"/>
                <a:gd name="T8" fmla="*/ 54 w 56"/>
                <a:gd name="T9" fmla="*/ 28 h 29"/>
                <a:gd name="T10" fmla="*/ 56 w 56"/>
                <a:gd name="T11" fmla="*/ 26 h 29"/>
                <a:gd name="T12" fmla="*/ 54 w 56"/>
                <a:gd name="T13" fmla="*/ 22 h 29"/>
              </a:gdLst>
              <a:ahLst/>
              <a:cxnLst>
                <a:cxn ang="0">
                  <a:pos x="T0" y="T1"/>
                </a:cxn>
                <a:cxn ang="0">
                  <a:pos x="T2" y="T3"/>
                </a:cxn>
                <a:cxn ang="0">
                  <a:pos x="T4" y="T5"/>
                </a:cxn>
                <a:cxn ang="0">
                  <a:pos x="T6" y="T7"/>
                </a:cxn>
                <a:cxn ang="0">
                  <a:pos x="T8" y="T9"/>
                </a:cxn>
                <a:cxn ang="0">
                  <a:pos x="T10" y="T11"/>
                </a:cxn>
                <a:cxn ang="0">
                  <a:pos x="T12" y="T13"/>
                </a:cxn>
              </a:cxnLst>
              <a:rect l="0" t="0" r="r" b="b"/>
              <a:pathLst>
                <a:path w="56" h="29">
                  <a:moveTo>
                    <a:pt x="54" y="22"/>
                  </a:moveTo>
                  <a:cubicBezTo>
                    <a:pt x="3" y="0"/>
                    <a:pt x="3" y="0"/>
                    <a:pt x="3" y="0"/>
                  </a:cubicBezTo>
                  <a:cubicBezTo>
                    <a:pt x="2" y="0"/>
                    <a:pt x="1" y="1"/>
                    <a:pt x="0" y="2"/>
                  </a:cubicBezTo>
                  <a:cubicBezTo>
                    <a:pt x="0" y="4"/>
                    <a:pt x="1" y="6"/>
                    <a:pt x="3" y="6"/>
                  </a:cubicBezTo>
                  <a:cubicBezTo>
                    <a:pt x="54" y="28"/>
                    <a:pt x="54" y="28"/>
                    <a:pt x="54" y="28"/>
                  </a:cubicBezTo>
                  <a:cubicBezTo>
                    <a:pt x="55" y="29"/>
                    <a:pt x="56" y="28"/>
                    <a:pt x="56" y="26"/>
                  </a:cubicBezTo>
                  <a:cubicBezTo>
                    <a:pt x="56" y="25"/>
                    <a:pt x="55" y="23"/>
                    <a:pt x="5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9"/>
            <p:cNvSpPr/>
            <p:nvPr/>
          </p:nvSpPr>
          <p:spPr bwMode="auto">
            <a:xfrm>
              <a:off x="4690" y="1122"/>
              <a:ext cx="106" cy="70"/>
            </a:xfrm>
            <a:custGeom>
              <a:avLst/>
              <a:gdLst>
                <a:gd name="T0" fmla="*/ 53 w 55"/>
                <a:gd name="T1" fmla="*/ 22 h 36"/>
                <a:gd name="T2" fmla="*/ 2 w 55"/>
                <a:gd name="T3" fmla="*/ 0 h 36"/>
                <a:gd name="T4" fmla="*/ 0 w 55"/>
                <a:gd name="T5" fmla="*/ 1 h 36"/>
                <a:gd name="T6" fmla="*/ 1 w 55"/>
                <a:gd name="T7" fmla="*/ 4 h 36"/>
                <a:gd name="T8" fmla="*/ 5 w 55"/>
                <a:gd name="T9" fmla="*/ 10 h 36"/>
                <a:gd name="T10" fmla="*/ 8 w 55"/>
                <a:gd name="T11" fmla="*/ 15 h 36"/>
                <a:gd name="T12" fmla="*/ 9 w 55"/>
                <a:gd name="T13" fmla="*/ 16 h 36"/>
                <a:gd name="T14" fmla="*/ 9 w 55"/>
                <a:gd name="T15" fmla="*/ 16 h 36"/>
                <a:gd name="T16" fmla="*/ 14 w 55"/>
                <a:gd name="T17" fmla="*/ 24 h 36"/>
                <a:gd name="T18" fmla="*/ 39 w 55"/>
                <a:gd name="T19" fmla="*/ 35 h 36"/>
                <a:gd name="T20" fmla="*/ 44 w 55"/>
                <a:gd name="T21" fmla="*/ 31 h 36"/>
                <a:gd name="T22" fmla="*/ 44 w 55"/>
                <a:gd name="T23" fmla="*/ 31 h 36"/>
                <a:gd name="T24" fmla="*/ 46 w 55"/>
                <a:gd name="T25" fmla="*/ 31 h 36"/>
                <a:gd name="T26" fmla="*/ 53 w 55"/>
                <a:gd name="T27" fmla="*/ 26 h 36"/>
                <a:gd name="T28" fmla="*/ 53 w 55"/>
                <a:gd name="T29" fmla="*/ 26 h 36"/>
                <a:gd name="T30" fmla="*/ 55 w 55"/>
                <a:gd name="T31" fmla="*/ 25 h 36"/>
                <a:gd name="T32" fmla="*/ 53 w 55"/>
                <a:gd name="T33"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6">
                  <a:moveTo>
                    <a:pt x="53" y="22"/>
                  </a:moveTo>
                  <a:cubicBezTo>
                    <a:pt x="2" y="0"/>
                    <a:pt x="2" y="0"/>
                    <a:pt x="2" y="0"/>
                  </a:cubicBezTo>
                  <a:cubicBezTo>
                    <a:pt x="1" y="0"/>
                    <a:pt x="0" y="0"/>
                    <a:pt x="0" y="1"/>
                  </a:cubicBezTo>
                  <a:cubicBezTo>
                    <a:pt x="0" y="2"/>
                    <a:pt x="0" y="3"/>
                    <a:pt x="1" y="4"/>
                  </a:cubicBezTo>
                  <a:cubicBezTo>
                    <a:pt x="2" y="5"/>
                    <a:pt x="3" y="7"/>
                    <a:pt x="5" y="10"/>
                  </a:cubicBezTo>
                  <a:cubicBezTo>
                    <a:pt x="7" y="13"/>
                    <a:pt x="7" y="14"/>
                    <a:pt x="8" y="15"/>
                  </a:cubicBezTo>
                  <a:cubicBezTo>
                    <a:pt x="9" y="16"/>
                    <a:pt x="9" y="16"/>
                    <a:pt x="9" y="16"/>
                  </a:cubicBezTo>
                  <a:cubicBezTo>
                    <a:pt x="9" y="16"/>
                    <a:pt x="9" y="16"/>
                    <a:pt x="9" y="16"/>
                  </a:cubicBezTo>
                  <a:cubicBezTo>
                    <a:pt x="9" y="19"/>
                    <a:pt x="11" y="23"/>
                    <a:pt x="14" y="24"/>
                  </a:cubicBezTo>
                  <a:cubicBezTo>
                    <a:pt x="39" y="35"/>
                    <a:pt x="39" y="35"/>
                    <a:pt x="39" y="35"/>
                  </a:cubicBezTo>
                  <a:cubicBezTo>
                    <a:pt x="42" y="36"/>
                    <a:pt x="44" y="34"/>
                    <a:pt x="44" y="31"/>
                  </a:cubicBezTo>
                  <a:cubicBezTo>
                    <a:pt x="44" y="31"/>
                    <a:pt x="44" y="31"/>
                    <a:pt x="44" y="31"/>
                  </a:cubicBezTo>
                  <a:cubicBezTo>
                    <a:pt x="46" y="31"/>
                    <a:pt x="46" y="31"/>
                    <a:pt x="46" y="31"/>
                  </a:cubicBezTo>
                  <a:cubicBezTo>
                    <a:pt x="47" y="31"/>
                    <a:pt x="52" y="27"/>
                    <a:pt x="53" y="26"/>
                  </a:cubicBezTo>
                  <a:cubicBezTo>
                    <a:pt x="53" y="26"/>
                    <a:pt x="53" y="26"/>
                    <a:pt x="53" y="26"/>
                  </a:cubicBezTo>
                  <a:cubicBezTo>
                    <a:pt x="54" y="26"/>
                    <a:pt x="55" y="26"/>
                    <a:pt x="55" y="25"/>
                  </a:cubicBezTo>
                  <a:cubicBezTo>
                    <a:pt x="55" y="24"/>
                    <a:pt x="54" y="23"/>
                    <a:pt x="5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20"/>
            <p:cNvSpPr/>
            <p:nvPr/>
          </p:nvSpPr>
          <p:spPr bwMode="auto">
            <a:xfrm>
              <a:off x="4690" y="1055"/>
              <a:ext cx="108" cy="56"/>
            </a:xfrm>
            <a:custGeom>
              <a:avLst/>
              <a:gdLst>
                <a:gd name="T0" fmla="*/ 54 w 56"/>
                <a:gd name="T1" fmla="*/ 23 h 29"/>
                <a:gd name="T2" fmla="*/ 2 w 56"/>
                <a:gd name="T3" fmla="*/ 0 h 29"/>
                <a:gd name="T4" fmla="*/ 0 w 56"/>
                <a:gd name="T5" fmla="*/ 2 h 29"/>
                <a:gd name="T6" fmla="*/ 2 w 56"/>
                <a:gd name="T7" fmla="*/ 6 h 29"/>
                <a:gd name="T8" fmla="*/ 54 w 56"/>
                <a:gd name="T9" fmla="*/ 29 h 29"/>
                <a:gd name="T10" fmla="*/ 56 w 56"/>
                <a:gd name="T11" fmla="*/ 27 h 29"/>
                <a:gd name="T12" fmla="*/ 54 w 56"/>
                <a:gd name="T13" fmla="*/ 23 h 29"/>
              </a:gdLst>
              <a:ahLst/>
              <a:cxnLst>
                <a:cxn ang="0">
                  <a:pos x="T0" y="T1"/>
                </a:cxn>
                <a:cxn ang="0">
                  <a:pos x="T2" y="T3"/>
                </a:cxn>
                <a:cxn ang="0">
                  <a:pos x="T4" y="T5"/>
                </a:cxn>
                <a:cxn ang="0">
                  <a:pos x="T6" y="T7"/>
                </a:cxn>
                <a:cxn ang="0">
                  <a:pos x="T8" y="T9"/>
                </a:cxn>
                <a:cxn ang="0">
                  <a:pos x="T10" y="T11"/>
                </a:cxn>
                <a:cxn ang="0">
                  <a:pos x="T12" y="T13"/>
                </a:cxn>
              </a:cxnLst>
              <a:rect l="0" t="0" r="r" b="b"/>
              <a:pathLst>
                <a:path w="56" h="29">
                  <a:moveTo>
                    <a:pt x="54" y="23"/>
                  </a:moveTo>
                  <a:cubicBezTo>
                    <a:pt x="2" y="0"/>
                    <a:pt x="2" y="0"/>
                    <a:pt x="2" y="0"/>
                  </a:cubicBezTo>
                  <a:cubicBezTo>
                    <a:pt x="1" y="0"/>
                    <a:pt x="0" y="1"/>
                    <a:pt x="0" y="2"/>
                  </a:cubicBezTo>
                  <a:cubicBezTo>
                    <a:pt x="0" y="4"/>
                    <a:pt x="1" y="6"/>
                    <a:pt x="2" y="6"/>
                  </a:cubicBezTo>
                  <a:cubicBezTo>
                    <a:pt x="54" y="29"/>
                    <a:pt x="54" y="29"/>
                    <a:pt x="54" y="29"/>
                  </a:cubicBezTo>
                  <a:cubicBezTo>
                    <a:pt x="55" y="29"/>
                    <a:pt x="56" y="28"/>
                    <a:pt x="56" y="27"/>
                  </a:cubicBezTo>
                  <a:cubicBezTo>
                    <a:pt x="56" y="25"/>
                    <a:pt x="55" y="23"/>
                    <a:pt x="5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21"/>
            <p:cNvSpPr>
              <a:spLocks noEditPoints="1"/>
            </p:cNvSpPr>
            <p:nvPr/>
          </p:nvSpPr>
          <p:spPr bwMode="auto">
            <a:xfrm>
              <a:off x="4625" y="685"/>
              <a:ext cx="258" cy="403"/>
            </a:xfrm>
            <a:custGeom>
              <a:avLst/>
              <a:gdLst>
                <a:gd name="T0" fmla="*/ 73 w 134"/>
                <a:gd name="T1" fmla="*/ 10 h 209"/>
                <a:gd name="T2" fmla="*/ 21 w 134"/>
                <a:gd name="T3" fmla="*/ 9 h 209"/>
                <a:gd name="T4" fmla="*/ 0 w 134"/>
                <a:gd name="T5" fmla="*/ 55 h 209"/>
                <a:gd name="T6" fmla="*/ 16 w 134"/>
                <a:gd name="T7" fmla="*/ 120 h 209"/>
                <a:gd name="T8" fmla="*/ 25 w 134"/>
                <a:gd name="T9" fmla="*/ 148 h 209"/>
                <a:gd name="T10" fmla="*/ 34 w 134"/>
                <a:gd name="T11" fmla="*/ 184 h 209"/>
                <a:gd name="T12" fmla="*/ 40 w 134"/>
                <a:gd name="T13" fmla="*/ 188 h 209"/>
                <a:gd name="T14" fmla="*/ 67 w 134"/>
                <a:gd name="T15" fmla="*/ 199 h 209"/>
                <a:gd name="T16" fmla="*/ 87 w 134"/>
                <a:gd name="T17" fmla="*/ 208 h 209"/>
                <a:gd name="T18" fmla="*/ 91 w 134"/>
                <a:gd name="T19" fmla="*/ 208 h 209"/>
                <a:gd name="T20" fmla="*/ 102 w 134"/>
                <a:gd name="T21" fmla="*/ 190 h 209"/>
                <a:gd name="T22" fmla="*/ 111 w 134"/>
                <a:gd name="T23" fmla="*/ 167 h 209"/>
                <a:gd name="T24" fmla="*/ 115 w 134"/>
                <a:gd name="T25" fmla="*/ 161 h 209"/>
                <a:gd name="T26" fmla="*/ 133 w 134"/>
                <a:gd name="T27" fmla="*/ 113 h 209"/>
                <a:gd name="T28" fmla="*/ 129 w 134"/>
                <a:gd name="T29" fmla="*/ 76 h 209"/>
                <a:gd name="T30" fmla="*/ 57 w 134"/>
                <a:gd name="T31" fmla="*/ 181 h 209"/>
                <a:gd name="T32" fmla="*/ 65 w 134"/>
                <a:gd name="T33" fmla="*/ 135 h 209"/>
                <a:gd name="T34" fmla="*/ 68 w 134"/>
                <a:gd name="T35" fmla="*/ 186 h 209"/>
                <a:gd name="T36" fmla="*/ 122 w 134"/>
                <a:gd name="T37" fmla="*/ 108 h 209"/>
                <a:gd name="T38" fmla="*/ 105 w 134"/>
                <a:gd name="T39" fmla="*/ 150 h 209"/>
                <a:gd name="T40" fmla="*/ 101 w 134"/>
                <a:gd name="T41" fmla="*/ 156 h 209"/>
                <a:gd name="T42" fmla="*/ 90 w 134"/>
                <a:gd name="T43" fmla="*/ 184 h 209"/>
                <a:gd name="T44" fmla="*/ 86 w 134"/>
                <a:gd name="T45" fmla="*/ 194 h 209"/>
                <a:gd name="T46" fmla="*/ 68 w 134"/>
                <a:gd name="T47" fmla="*/ 127 h 209"/>
                <a:gd name="T48" fmla="*/ 49 w 134"/>
                <a:gd name="T49" fmla="*/ 178 h 209"/>
                <a:gd name="T50" fmla="*/ 38 w 134"/>
                <a:gd name="T51" fmla="*/ 161 h 209"/>
                <a:gd name="T52" fmla="*/ 28 w 134"/>
                <a:gd name="T53" fmla="*/ 124 h 209"/>
                <a:gd name="T54" fmla="*/ 24 w 134"/>
                <a:gd name="T55" fmla="*/ 111 h 209"/>
                <a:gd name="T56" fmla="*/ 12 w 134"/>
                <a:gd name="T57" fmla="*/ 58 h 209"/>
                <a:gd name="T58" fmla="*/ 68 w 134"/>
                <a:gd name="T59" fmla="*/ 21 h 209"/>
                <a:gd name="T60" fmla="*/ 107 w 134"/>
                <a:gd name="T61" fmla="*/ 56 h 209"/>
                <a:gd name="T62" fmla="*/ 122 w 134"/>
                <a:gd name="T63" fmla="*/ 10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09">
                  <a:moveTo>
                    <a:pt x="116" y="50"/>
                  </a:moveTo>
                  <a:cubicBezTo>
                    <a:pt x="104" y="31"/>
                    <a:pt x="90" y="18"/>
                    <a:pt x="73" y="10"/>
                  </a:cubicBezTo>
                  <a:cubicBezTo>
                    <a:pt x="69" y="7"/>
                    <a:pt x="69" y="7"/>
                    <a:pt x="69" y="7"/>
                  </a:cubicBezTo>
                  <a:cubicBezTo>
                    <a:pt x="50" y="0"/>
                    <a:pt x="33" y="1"/>
                    <a:pt x="21" y="9"/>
                  </a:cubicBezTo>
                  <a:cubicBezTo>
                    <a:pt x="8" y="18"/>
                    <a:pt x="1" y="33"/>
                    <a:pt x="0" y="53"/>
                  </a:cubicBezTo>
                  <a:cubicBezTo>
                    <a:pt x="0" y="55"/>
                    <a:pt x="0" y="55"/>
                    <a:pt x="0" y="55"/>
                  </a:cubicBezTo>
                  <a:cubicBezTo>
                    <a:pt x="0" y="78"/>
                    <a:pt x="7" y="96"/>
                    <a:pt x="13" y="113"/>
                  </a:cubicBezTo>
                  <a:cubicBezTo>
                    <a:pt x="14" y="115"/>
                    <a:pt x="15" y="118"/>
                    <a:pt x="16" y="120"/>
                  </a:cubicBezTo>
                  <a:cubicBezTo>
                    <a:pt x="17" y="122"/>
                    <a:pt x="17" y="124"/>
                    <a:pt x="18" y="126"/>
                  </a:cubicBezTo>
                  <a:cubicBezTo>
                    <a:pt x="21" y="133"/>
                    <a:pt x="24" y="141"/>
                    <a:pt x="25" y="148"/>
                  </a:cubicBezTo>
                  <a:cubicBezTo>
                    <a:pt x="26" y="151"/>
                    <a:pt x="26" y="155"/>
                    <a:pt x="27" y="158"/>
                  </a:cubicBezTo>
                  <a:cubicBezTo>
                    <a:pt x="27" y="167"/>
                    <a:pt x="28" y="176"/>
                    <a:pt x="34" y="184"/>
                  </a:cubicBezTo>
                  <a:cubicBezTo>
                    <a:pt x="36" y="186"/>
                    <a:pt x="36" y="186"/>
                    <a:pt x="36" y="186"/>
                  </a:cubicBezTo>
                  <a:cubicBezTo>
                    <a:pt x="40" y="188"/>
                    <a:pt x="40" y="188"/>
                    <a:pt x="40" y="188"/>
                  </a:cubicBezTo>
                  <a:cubicBezTo>
                    <a:pt x="45" y="190"/>
                    <a:pt x="49" y="192"/>
                    <a:pt x="54" y="194"/>
                  </a:cubicBezTo>
                  <a:cubicBezTo>
                    <a:pt x="58" y="196"/>
                    <a:pt x="63" y="197"/>
                    <a:pt x="67" y="199"/>
                  </a:cubicBezTo>
                  <a:cubicBezTo>
                    <a:pt x="75" y="203"/>
                    <a:pt x="81" y="205"/>
                    <a:pt x="87" y="208"/>
                  </a:cubicBezTo>
                  <a:cubicBezTo>
                    <a:pt x="87" y="208"/>
                    <a:pt x="87" y="208"/>
                    <a:pt x="87" y="208"/>
                  </a:cubicBezTo>
                  <a:cubicBezTo>
                    <a:pt x="89" y="209"/>
                    <a:pt x="89" y="209"/>
                    <a:pt x="89" y="209"/>
                  </a:cubicBezTo>
                  <a:cubicBezTo>
                    <a:pt x="91" y="208"/>
                    <a:pt x="91" y="208"/>
                    <a:pt x="91" y="208"/>
                  </a:cubicBezTo>
                  <a:cubicBezTo>
                    <a:pt x="95" y="206"/>
                    <a:pt x="99" y="203"/>
                    <a:pt x="101" y="196"/>
                  </a:cubicBezTo>
                  <a:cubicBezTo>
                    <a:pt x="101" y="194"/>
                    <a:pt x="101" y="192"/>
                    <a:pt x="102" y="190"/>
                  </a:cubicBezTo>
                  <a:cubicBezTo>
                    <a:pt x="102" y="187"/>
                    <a:pt x="102" y="184"/>
                    <a:pt x="103" y="182"/>
                  </a:cubicBezTo>
                  <a:cubicBezTo>
                    <a:pt x="105" y="176"/>
                    <a:pt x="108" y="171"/>
                    <a:pt x="111" y="167"/>
                  </a:cubicBezTo>
                  <a:cubicBezTo>
                    <a:pt x="112" y="165"/>
                    <a:pt x="113" y="164"/>
                    <a:pt x="114" y="163"/>
                  </a:cubicBezTo>
                  <a:cubicBezTo>
                    <a:pt x="115" y="161"/>
                    <a:pt x="115" y="161"/>
                    <a:pt x="115" y="161"/>
                  </a:cubicBezTo>
                  <a:cubicBezTo>
                    <a:pt x="119" y="155"/>
                    <a:pt x="123" y="150"/>
                    <a:pt x="126" y="143"/>
                  </a:cubicBezTo>
                  <a:cubicBezTo>
                    <a:pt x="130" y="136"/>
                    <a:pt x="132" y="127"/>
                    <a:pt x="133" y="113"/>
                  </a:cubicBezTo>
                  <a:cubicBezTo>
                    <a:pt x="133" y="108"/>
                    <a:pt x="133" y="108"/>
                    <a:pt x="133" y="108"/>
                  </a:cubicBezTo>
                  <a:cubicBezTo>
                    <a:pt x="134" y="98"/>
                    <a:pt x="132" y="87"/>
                    <a:pt x="129" y="76"/>
                  </a:cubicBezTo>
                  <a:cubicBezTo>
                    <a:pt x="125" y="66"/>
                    <a:pt x="121" y="58"/>
                    <a:pt x="116" y="50"/>
                  </a:cubicBezTo>
                  <a:close/>
                  <a:moveTo>
                    <a:pt x="57" y="181"/>
                  </a:moveTo>
                  <a:cubicBezTo>
                    <a:pt x="55" y="164"/>
                    <a:pt x="56" y="140"/>
                    <a:pt x="62" y="135"/>
                  </a:cubicBezTo>
                  <a:cubicBezTo>
                    <a:pt x="62" y="135"/>
                    <a:pt x="63" y="134"/>
                    <a:pt x="65" y="135"/>
                  </a:cubicBezTo>
                  <a:cubicBezTo>
                    <a:pt x="79" y="140"/>
                    <a:pt x="75" y="173"/>
                    <a:pt x="72" y="188"/>
                  </a:cubicBezTo>
                  <a:cubicBezTo>
                    <a:pt x="71" y="187"/>
                    <a:pt x="69" y="187"/>
                    <a:pt x="68" y="186"/>
                  </a:cubicBezTo>
                  <a:cubicBezTo>
                    <a:pt x="64" y="184"/>
                    <a:pt x="61" y="183"/>
                    <a:pt x="57" y="181"/>
                  </a:cubicBezTo>
                  <a:close/>
                  <a:moveTo>
                    <a:pt x="122" y="108"/>
                  </a:moveTo>
                  <a:cubicBezTo>
                    <a:pt x="121" y="119"/>
                    <a:pt x="119" y="127"/>
                    <a:pt x="116" y="133"/>
                  </a:cubicBezTo>
                  <a:cubicBezTo>
                    <a:pt x="112" y="139"/>
                    <a:pt x="109" y="145"/>
                    <a:pt x="105" y="150"/>
                  </a:cubicBezTo>
                  <a:cubicBezTo>
                    <a:pt x="104" y="152"/>
                    <a:pt x="104" y="152"/>
                    <a:pt x="104" y="152"/>
                  </a:cubicBezTo>
                  <a:cubicBezTo>
                    <a:pt x="103" y="153"/>
                    <a:pt x="102" y="154"/>
                    <a:pt x="101" y="156"/>
                  </a:cubicBezTo>
                  <a:cubicBezTo>
                    <a:pt x="98" y="160"/>
                    <a:pt x="94" y="166"/>
                    <a:pt x="92" y="173"/>
                  </a:cubicBezTo>
                  <a:cubicBezTo>
                    <a:pt x="91" y="177"/>
                    <a:pt x="91" y="180"/>
                    <a:pt x="90" y="184"/>
                  </a:cubicBezTo>
                  <a:cubicBezTo>
                    <a:pt x="90" y="186"/>
                    <a:pt x="90" y="187"/>
                    <a:pt x="89" y="189"/>
                  </a:cubicBezTo>
                  <a:cubicBezTo>
                    <a:pt x="89" y="191"/>
                    <a:pt x="87" y="193"/>
                    <a:pt x="86" y="194"/>
                  </a:cubicBezTo>
                  <a:cubicBezTo>
                    <a:pt x="84" y="193"/>
                    <a:pt x="82" y="192"/>
                    <a:pt x="80" y="191"/>
                  </a:cubicBezTo>
                  <a:cubicBezTo>
                    <a:pt x="82" y="181"/>
                    <a:pt x="90" y="136"/>
                    <a:pt x="68" y="127"/>
                  </a:cubicBezTo>
                  <a:cubicBezTo>
                    <a:pt x="63" y="125"/>
                    <a:pt x="59" y="127"/>
                    <a:pt x="57" y="129"/>
                  </a:cubicBezTo>
                  <a:cubicBezTo>
                    <a:pt x="47" y="136"/>
                    <a:pt x="47" y="164"/>
                    <a:pt x="49" y="178"/>
                  </a:cubicBezTo>
                  <a:cubicBezTo>
                    <a:pt x="46" y="177"/>
                    <a:pt x="43" y="176"/>
                    <a:pt x="41" y="175"/>
                  </a:cubicBezTo>
                  <a:cubicBezTo>
                    <a:pt x="39" y="171"/>
                    <a:pt x="39" y="166"/>
                    <a:pt x="38" y="161"/>
                  </a:cubicBezTo>
                  <a:cubicBezTo>
                    <a:pt x="38" y="157"/>
                    <a:pt x="37" y="153"/>
                    <a:pt x="36" y="149"/>
                  </a:cubicBezTo>
                  <a:cubicBezTo>
                    <a:pt x="34" y="140"/>
                    <a:pt x="31" y="132"/>
                    <a:pt x="28" y="124"/>
                  </a:cubicBezTo>
                  <a:cubicBezTo>
                    <a:pt x="28" y="122"/>
                    <a:pt x="27" y="120"/>
                    <a:pt x="26" y="119"/>
                  </a:cubicBezTo>
                  <a:cubicBezTo>
                    <a:pt x="26" y="116"/>
                    <a:pt x="25" y="114"/>
                    <a:pt x="24" y="111"/>
                  </a:cubicBezTo>
                  <a:cubicBezTo>
                    <a:pt x="18" y="95"/>
                    <a:pt x="12" y="79"/>
                    <a:pt x="12" y="60"/>
                  </a:cubicBezTo>
                  <a:cubicBezTo>
                    <a:pt x="12" y="58"/>
                    <a:pt x="12" y="58"/>
                    <a:pt x="12" y="58"/>
                  </a:cubicBezTo>
                  <a:cubicBezTo>
                    <a:pt x="13" y="42"/>
                    <a:pt x="19" y="30"/>
                    <a:pt x="29" y="22"/>
                  </a:cubicBezTo>
                  <a:cubicBezTo>
                    <a:pt x="39" y="15"/>
                    <a:pt x="52" y="15"/>
                    <a:pt x="68" y="21"/>
                  </a:cubicBezTo>
                  <a:cubicBezTo>
                    <a:pt x="73" y="23"/>
                    <a:pt x="73" y="23"/>
                    <a:pt x="73" y="23"/>
                  </a:cubicBezTo>
                  <a:cubicBezTo>
                    <a:pt x="86" y="29"/>
                    <a:pt x="98" y="40"/>
                    <a:pt x="107" y="56"/>
                  </a:cubicBezTo>
                  <a:cubicBezTo>
                    <a:pt x="111" y="62"/>
                    <a:pt x="115" y="69"/>
                    <a:pt x="118" y="77"/>
                  </a:cubicBezTo>
                  <a:cubicBezTo>
                    <a:pt x="121" y="86"/>
                    <a:pt x="122" y="95"/>
                    <a:pt x="122" y="104"/>
                  </a:cubicBezTo>
                  <a:lnTo>
                    <a:pt x="122"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22"/>
            <p:cNvSpPr/>
            <p:nvPr/>
          </p:nvSpPr>
          <p:spPr bwMode="auto">
            <a:xfrm>
              <a:off x="4282" y="1552"/>
              <a:ext cx="684" cy="1174"/>
            </a:xfrm>
            <a:custGeom>
              <a:avLst/>
              <a:gdLst>
                <a:gd name="T0" fmla="*/ 684 w 684"/>
                <a:gd name="T1" fmla="*/ 1174 h 1174"/>
                <a:gd name="T2" fmla="*/ 0 w 684"/>
                <a:gd name="T3" fmla="*/ 1091 h 1174"/>
                <a:gd name="T4" fmla="*/ 0 w 684"/>
                <a:gd name="T5" fmla="*/ 0 h 1174"/>
                <a:gd name="T6" fmla="*/ 684 w 684"/>
                <a:gd name="T7" fmla="*/ 294 h 1174"/>
                <a:gd name="T8" fmla="*/ 684 w 684"/>
                <a:gd name="T9" fmla="*/ 1174 h 1174"/>
              </a:gdLst>
              <a:ahLst/>
              <a:cxnLst>
                <a:cxn ang="0">
                  <a:pos x="T0" y="T1"/>
                </a:cxn>
                <a:cxn ang="0">
                  <a:pos x="T2" y="T3"/>
                </a:cxn>
                <a:cxn ang="0">
                  <a:pos x="T4" y="T5"/>
                </a:cxn>
                <a:cxn ang="0">
                  <a:pos x="T6" y="T7"/>
                </a:cxn>
                <a:cxn ang="0">
                  <a:pos x="T8" y="T9"/>
                </a:cxn>
              </a:cxnLst>
              <a:rect l="0" t="0" r="r" b="b"/>
              <a:pathLst>
                <a:path w="684" h="1174">
                  <a:moveTo>
                    <a:pt x="684" y="1174"/>
                  </a:moveTo>
                  <a:lnTo>
                    <a:pt x="0" y="1091"/>
                  </a:lnTo>
                  <a:lnTo>
                    <a:pt x="0" y="0"/>
                  </a:lnTo>
                  <a:lnTo>
                    <a:pt x="684" y="294"/>
                  </a:lnTo>
                  <a:lnTo>
                    <a:pt x="684" y="1174"/>
                  </a:lnTo>
                  <a:close/>
                </a:path>
              </a:pathLst>
            </a:custGeom>
            <a:solidFill>
              <a:srgbClr val="4274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23"/>
            <p:cNvSpPr/>
            <p:nvPr/>
          </p:nvSpPr>
          <p:spPr bwMode="auto">
            <a:xfrm>
              <a:off x="3631" y="1552"/>
              <a:ext cx="651" cy="1166"/>
            </a:xfrm>
            <a:custGeom>
              <a:avLst/>
              <a:gdLst>
                <a:gd name="T0" fmla="*/ 0 w 651"/>
                <a:gd name="T1" fmla="*/ 1166 h 1166"/>
                <a:gd name="T2" fmla="*/ 651 w 651"/>
                <a:gd name="T3" fmla="*/ 1091 h 1166"/>
                <a:gd name="T4" fmla="*/ 651 w 651"/>
                <a:gd name="T5" fmla="*/ 0 h 1166"/>
                <a:gd name="T6" fmla="*/ 0 w 651"/>
                <a:gd name="T7" fmla="*/ 269 h 1166"/>
                <a:gd name="T8" fmla="*/ 0 w 651"/>
                <a:gd name="T9" fmla="*/ 1166 h 1166"/>
              </a:gdLst>
              <a:ahLst/>
              <a:cxnLst>
                <a:cxn ang="0">
                  <a:pos x="T0" y="T1"/>
                </a:cxn>
                <a:cxn ang="0">
                  <a:pos x="T2" y="T3"/>
                </a:cxn>
                <a:cxn ang="0">
                  <a:pos x="T4" y="T5"/>
                </a:cxn>
                <a:cxn ang="0">
                  <a:pos x="T6" y="T7"/>
                </a:cxn>
                <a:cxn ang="0">
                  <a:pos x="T8" y="T9"/>
                </a:cxn>
              </a:cxnLst>
              <a:rect l="0" t="0" r="r" b="b"/>
              <a:pathLst>
                <a:path w="651" h="1166">
                  <a:moveTo>
                    <a:pt x="0" y="1166"/>
                  </a:moveTo>
                  <a:lnTo>
                    <a:pt x="651" y="1091"/>
                  </a:lnTo>
                  <a:lnTo>
                    <a:pt x="651" y="0"/>
                  </a:lnTo>
                  <a:lnTo>
                    <a:pt x="0" y="269"/>
                  </a:lnTo>
                  <a:lnTo>
                    <a:pt x="0" y="116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24"/>
            <p:cNvSpPr/>
            <p:nvPr/>
          </p:nvSpPr>
          <p:spPr bwMode="auto">
            <a:xfrm>
              <a:off x="3631" y="2641"/>
              <a:ext cx="1335" cy="168"/>
            </a:xfrm>
            <a:custGeom>
              <a:avLst/>
              <a:gdLst>
                <a:gd name="T0" fmla="*/ 0 w 1335"/>
                <a:gd name="T1" fmla="*/ 77 h 168"/>
                <a:gd name="T2" fmla="*/ 840 w 1335"/>
                <a:gd name="T3" fmla="*/ 168 h 168"/>
                <a:gd name="T4" fmla="*/ 1335 w 1335"/>
                <a:gd name="T5" fmla="*/ 85 h 168"/>
                <a:gd name="T6" fmla="*/ 651 w 1335"/>
                <a:gd name="T7" fmla="*/ 0 h 168"/>
                <a:gd name="T8" fmla="*/ 0 w 1335"/>
                <a:gd name="T9" fmla="*/ 77 h 168"/>
              </a:gdLst>
              <a:ahLst/>
              <a:cxnLst>
                <a:cxn ang="0">
                  <a:pos x="T0" y="T1"/>
                </a:cxn>
                <a:cxn ang="0">
                  <a:pos x="T2" y="T3"/>
                </a:cxn>
                <a:cxn ang="0">
                  <a:pos x="T4" y="T5"/>
                </a:cxn>
                <a:cxn ang="0">
                  <a:pos x="T6" y="T7"/>
                </a:cxn>
                <a:cxn ang="0">
                  <a:pos x="T8" y="T9"/>
                </a:cxn>
              </a:cxnLst>
              <a:rect l="0" t="0" r="r" b="b"/>
              <a:pathLst>
                <a:path w="1335" h="168">
                  <a:moveTo>
                    <a:pt x="0" y="77"/>
                  </a:moveTo>
                  <a:lnTo>
                    <a:pt x="840" y="168"/>
                  </a:lnTo>
                  <a:lnTo>
                    <a:pt x="1335" y="85"/>
                  </a:lnTo>
                  <a:lnTo>
                    <a:pt x="651" y="0"/>
                  </a:lnTo>
                  <a:lnTo>
                    <a:pt x="0" y="77"/>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5"/>
            <p:cNvSpPr>
              <a:spLocks noEditPoints="1"/>
            </p:cNvSpPr>
            <p:nvPr/>
          </p:nvSpPr>
          <p:spPr bwMode="auto">
            <a:xfrm>
              <a:off x="3774" y="1912"/>
              <a:ext cx="389" cy="496"/>
            </a:xfrm>
            <a:custGeom>
              <a:avLst/>
              <a:gdLst>
                <a:gd name="T0" fmla="*/ 0 w 389"/>
                <a:gd name="T1" fmla="*/ 173 h 496"/>
                <a:gd name="T2" fmla="*/ 0 w 389"/>
                <a:gd name="T3" fmla="*/ 496 h 496"/>
                <a:gd name="T4" fmla="*/ 389 w 389"/>
                <a:gd name="T5" fmla="*/ 396 h 496"/>
                <a:gd name="T6" fmla="*/ 389 w 389"/>
                <a:gd name="T7" fmla="*/ 0 h 496"/>
                <a:gd name="T8" fmla="*/ 0 w 389"/>
                <a:gd name="T9" fmla="*/ 173 h 496"/>
                <a:gd name="T10" fmla="*/ 375 w 389"/>
                <a:gd name="T11" fmla="*/ 36 h 496"/>
                <a:gd name="T12" fmla="*/ 273 w 389"/>
                <a:gd name="T13" fmla="*/ 223 h 496"/>
                <a:gd name="T14" fmla="*/ 377 w 389"/>
                <a:gd name="T15" fmla="*/ 381 h 496"/>
                <a:gd name="T16" fmla="*/ 377 w 389"/>
                <a:gd name="T17" fmla="*/ 381 h 496"/>
                <a:gd name="T18" fmla="*/ 256 w 389"/>
                <a:gd name="T19" fmla="*/ 248 h 496"/>
                <a:gd name="T20" fmla="*/ 188 w 389"/>
                <a:gd name="T21" fmla="*/ 340 h 496"/>
                <a:gd name="T22" fmla="*/ 132 w 389"/>
                <a:gd name="T23" fmla="*/ 298 h 496"/>
                <a:gd name="T24" fmla="*/ 13 w 389"/>
                <a:gd name="T25" fmla="*/ 462 h 496"/>
                <a:gd name="T26" fmla="*/ 13 w 389"/>
                <a:gd name="T27" fmla="*/ 462 h 496"/>
                <a:gd name="T28" fmla="*/ 100 w 389"/>
                <a:gd name="T29" fmla="*/ 281 h 496"/>
                <a:gd name="T30" fmla="*/ 13 w 389"/>
                <a:gd name="T31" fmla="*/ 192 h 496"/>
                <a:gd name="T32" fmla="*/ 182 w 389"/>
                <a:gd name="T33" fmla="*/ 294 h 496"/>
                <a:gd name="T34" fmla="*/ 375 w 389"/>
                <a:gd name="T35" fmla="*/ 36 h 496"/>
                <a:gd name="T36" fmla="*/ 375 w 389"/>
                <a:gd name="T37" fmla="*/ 3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496">
                  <a:moveTo>
                    <a:pt x="0" y="173"/>
                  </a:moveTo>
                  <a:lnTo>
                    <a:pt x="0" y="496"/>
                  </a:lnTo>
                  <a:lnTo>
                    <a:pt x="389" y="396"/>
                  </a:lnTo>
                  <a:lnTo>
                    <a:pt x="389" y="0"/>
                  </a:lnTo>
                  <a:lnTo>
                    <a:pt x="0" y="173"/>
                  </a:lnTo>
                  <a:close/>
                  <a:moveTo>
                    <a:pt x="375" y="36"/>
                  </a:moveTo>
                  <a:lnTo>
                    <a:pt x="273" y="223"/>
                  </a:lnTo>
                  <a:lnTo>
                    <a:pt x="377" y="381"/>
                  </a:lnTo>
                  <a:lnTo>
                    <a:pt x="377" y="381"/>
                  </a:lnTo>
                  <a:lnTo>
                    <a:pt x="256" y="248"/>
                  </a:lnTo>
                  <a:lnTo>
                    <a:pt x="188" y="340"/>
                  </a:lnTo>
                  <a:lnTo>
                    <a:pt x="132" y="298"/>
                  </a:lnTo>
                  <a:lnTo>
                    <a:pt x="13" y="462"/>
                  </a:lnTo>
                  <a:lnTo>
                    <a:pt x="13" y="462"/>
                  </a:lnTo>
                  <a:lnTo>
                    <a:pt x="100" y="281"/>
                  </a:lnTo>
                  <a:lnTo>
                    <a:pt x="13" y="192"/>
                  </a:lnTo>
                  <a:lnTo>
                    <a:pt x="182" y="294"/>
                  </a:lnTo>
                  <a:lnTo>
                    <a:pt x="375" y="36"/>
                  </a:lnTo>
                  <a:lnTo>
                    <a:pt x="375"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6"/>
            <p:cNvSpPr/>
            <p:nvPr/>
          </p:nvSpPr>
          <p:spPr bwMode="auto">
            <a:xfrm>
              <a:off x="4007" y="2664"/>
              <a:ext cx="968" cy="1658"/>
            </a:xfrm>
            <a:custGeom>
              <a:avLst/>
              <a:gdLst>
                <a:gd name="T0" fmla="*/ 968 w 968"/>
                <a:gd name="T1" fmla="*/ 1371 h 1658"/>
                <a:gd name="T2" fmla="*/ 0 w 968"/>
                <a:gd name="T3" fmla="*/ 1658 h 1658"/>
                <a:gd name="T4" fmla="*/ 0 w 968"/>
                <a:gd name="T5" fmla="*/ 0 h 1658"/>
                <a:gd name="T6" fmla="*/ 968 w 968"/>
                <a:gd name="T7" fmla="*/ 112 h 1658"/>
                <a:gd name="T8" fmla="*/ 968 w 968"/>
                <a:gd name="T9" fmla="*/ 1371 h 1658"/>
              </a:gdLst>
              <a:ahLst/>
              <a:cxnLst>
                <a:cxn ang="0">
                  <a:pos x="T0" y="T1"/>
                </a:cxn>
                <a:cxn ang="0">
                  <a:pos x="T2" y="T3"/>
                </a:cxn>
                <a:cxn ang="0">
                  <a:pos x="T4" y="T5"/>
                </a:cxn>
                <a:cxn ang="0">
                  <a:pos x="T6" y="T7"/>
                </a:cxn>
                <a:cxn ang="0">
                  <a:pos x="T8" y="T9"/>
                </a:cxn>
              </a:cxnLst>
              <a:rect l="0" t="0" r="r" b="b"/>
              <a:pathLst>
                <a:path w="968" h="1658">
                  <a:moveTo>
                    <a:pt x="968" y="1371"/>
                  </a:moveTo>
                  <a:lnTo>
                    <a:pt x="0" y="1658"/>
                  </a:lnTo>
                  <a:lnTo>
                    <a:pt x="0" y="0"/>
                  </a:lnTo>
                  <a:lnTo>
                    <a:pt x="968" y="112"/>
                  </a:lnTo>
                  <a:lnTo>
                    <a:pt x="968" y="1371"/>
                  </a:lnTo>
                  <a:close/>
                </a:path>
              </a:pathLst>
            </a:custGeom>
            <a:solidFill>
              <a:srgbClr val="4274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27"/>
            <p:cNvSpPr/>
            <p:nvPr/>
          </p:nvSpPr>
          <p:spPr bwMode="auto">
            <a:xfrm>
              <a:off x="3095" y="2664"/>
              <a:ext cx="912" cy="1658"/>
            </a:xfrm>
            <a:custGeom>
              <a:avLst/>
              <a:gdLst>
                <a:gd name="T0" fmla="*/ 0 w 912"/>
                <a:gd name="T1" fmla="*/ 1371 h 1658"/>
                <a:gd name="T2" fmla="*/ 912 w 912"/>
                <a:gd name="T3" fmla="*/ 1658 h 1658"/>
                <a:gd name="T4" fmla="*/ 912 w 912"/>
                <a:gd name="T5" fmla="*/ 0 h 1658"/>
                <a:gd name="T6" fmla="*/ 8 w 912"/>
                <a:gd name="T7" fmla="*/ 112 h 1658"/>
                <a:gd name="T8" fmla="*/ 0 w 912"/>
                <a:gd name="T9" fmla="*/ 1371 h 1658"/>
              </a:gdLst>
              <a:ahLst/>
              <a:cxnLst>
                <a:cxn ang="0">
                  <a:pos x="T0" y="T1"/>
                </a:cxn>
                <a:cxn ang="0">
                  <a:pos x="T2" y="T3"/>
                </a:cxn>
                <a:cxn ang="0">
                  <a:pos x="T4" y="T5"/>
                </a:cxn>
                <a:cxn ang="0">
                  <a:pos x="T6" y="T7"/>
                </a:cxn>
                <a:cxn ang="0">
                  <a:pos x="T8" y="T9"/>
                </a:cxn>
              </a:cxnLst>
              <a:rect l="0" t="0" r="r" b="b"/>
              <a:pathLst>
                <a:path w="912" h="1658">
                  <a:moveTo>
                    <a:pt x="0" y="1371"/>
                  </a:moveTo>
                  <a:lnTo>
                    <a:pt x="912" y="1658"/>
                  </a:lnTo>
                  <a:lnTo>
                    <a:pt x="912" y="0"/>
                  </a:lnTo>
                  <a:lnTo>
                    <a:pt x="8" y="112"/>
                  </a:lnTo>
                  <a:lnTo>
                    <a:pt x="0" y="1371"/>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8"/>
            <p:cNvSpPr/>
            <p:nvPr/>
          </p:nvSpPr>
          <p:spPr bwMode="auto">
            <a:xfrm>
              <a:off x="4190" y="3032"/>
              <a:ext cx="626" cy="880"/>
            </a:xfrm>
            <a:custGeom>
              <a:avLst/>
              <a:gdLst>
                <a:gd name="T0" fmla="*/ 312 w 325"/>
                <a:gd name="T1" fmla="*/ 325 h 457"/>
                <a:gd name="T2" fmla="*/ 259 w 325"/>
                <a:gd name="T3" fmla="*/ 296 h 457"/>
                <a:gd name="T4" fmla="*/ 237 w 325"/>
                <a:gd name="T5" fmla="*/ 285 h 457"/>
                <a:gd name="T6" fmla="*/ 219 w 325"/>
                <a:gd name="T7" fmla="*/ 233 h 457"/>
                <a:gd name="T8" fmla="*/ 237 w 325"/>
                <a:gd name="T9" fmla="*/ 177 h 457"/>
                <a:gd name="T10" fmla="*/ 252 w 325"/>
                <a:gd name="T11" fmla="*/ 142 h 457"/>
                <a:gd name="T12" fmla="*/ 247 w 325"/>
                <a:gd name="T13" fmla="*/ 119 h 457"/>
                <a:gd name="T14" fmla="*/ 247 w 325"/>
                <a:gd name="T15" fmla="*/ 120 h 457"/>
                <a:gd name="T16" fmla="*/ 247 w 325"/>
                <a:gd name="T17" fmla="*/ 119 h 457"/>
                <a:gd name="T18" fmla="*/ 247 w 325"/>
                <a:gd name="T19" fmla="*/ 119 h 457"/>
                <a:gd name="T20" fmla="*/ 247 w 325"/>
                <a:gd name="T21" fmla="*/ 118 h 457"/>
                <a:gd name="T22" fmla="*/ 248 w 325"/>
                <a:gd name="T23" fmla="*/ 111 h 457"/>
                <a:gd name="T24" fmla="*/ 248 w 325"/>
                <a:gd name="T25" fmla="*/ 110 h 457"/>
                <a:gd name="T26" fmla="*/ 248 w 325"/>
                <a:gd name="T27" fmla="*/ 104 h 457"/>
                <a:gd name="T28" fmla="*/ 248 w 325"/>
                <a:gd name="T29" fmla="*/ 104 h 457"/>
                <a:gd name="T30" fmla="*/ 248 w 325"/>
                <a:gd name="T31" fmla="*/ 104 h 457"/>
                <a:gd name="T32" fmla="*/ 248 w 325"/>
                <a:gd name="T33" fmla="*/ 103 h 457"/>
                <a:gd name="T34" fmla="*/ 248 w 325"/>
                <a:gd name="T35" fmla="*/ 103 h 457"/>
                <a:gd name="T36" fmla="*/ 248 w 325"/>
                <a:gd name="T37" fmla="*/ 103 h 457"/>
                <a:gd name="T38" fmla="*/ 248 w 325"/>
                <a:gd name="T39" fmla="*/ 102 h 457"/>
                <a:gd name="T40" fmla="*/ 248 w 325"/>
                <a:gd name="T41" fmla="*/ 102 h 457"/>
                <a:gd name="T42" fmla="*/ 248 w 325"/>
                <a:gd name="T43" fmla="*/ 102 h 457"/>
                <a:gd name="T44" fmla="*/ 246 w 325"/>
                <a:gd name="T45" fmla="*/ 62 h 457"/>
                <a:gd name="T46" fmla="*/ 103 w 325"/>
                <a:gd name="T47" fmla="*/ 62 h 457"/>
                <a:gd name="T48" fmla="*/ 101 w 325"/>
                <a:gd name="T49" fmla="*/ 102 h 457"/>
                <a:gd name="T50" fmla="*/ 101 w 325"/>
                <a:gd name="T51" fmla="*/ 102 h 457"/>
                <a:gd name="T52" fmla="*/ 101 w 325"/>
                <a:gd name="T53" fmla="*/ 102 h 457"/>
                <a:gd name="T54" fmla="*/ 101 w 325"/>
                <a:gd name="T55" fmla="*/ 104 h 457"/>
                <a:gd name="T56" fmla="*/ 101 w 325"/>
                <a:gd name="T57" fmla="*/ 104 h 457"/>
                <a:gd name="T58" fmla="*/ 101 w 325"/>
                <a:gd name="T59" fmla="*/ 104 h 457"/>
                <a:gd name="T60" fmla="*/ 101 w 325"/>
                <a:gd name="T61" fmla="*/ 105 h 457"/>
                <a:gd name="T62" fmla="*/ 101 w 325"/>
                <a:gd name="T63" fmla="*/ 105 h 457"/>
                <a:gd name="T64" fmla="*/ 101 w 325"/>
                <a:gd name="T65" fmla="*/ 105 h 457"/>
                <a:gd name="T66" fmla="*/ 101 w 325"/>
                <a:gd name="T67" fmla="*/ 105 h 457"/>
                <a:gd name="T68" fmla="*/ 103 w 325"/>
                <a:gd name="T69" fmla="*/ 123 h 457"/>
                <a:gd name="T70" fmla="*/ 96 w 325"/>
                <a:gd name="T71" fmla="*/ 142 h 457"/>
                <a:gd name="T72" fmla="*/ 112 w 325"/>
                <a:gd name="T73" fmla="*/ 177 h 457"/>
                <a:gd name="T74" fmla="*/ 130 w 325"/>
                <a:gd name="T75" fmla="*/ 233 h 457"/>
                <a:gd name="T76" fmla="*/ 112 w 325"/>
                <a:gd name="T77" fmla="*/ 296 h 457"/>
                <a:gd name="T78" fmla="*/ 20 w 325"/>
                <a:gd name="T79" fmla="*/ 363 h 457"/>
                <a:gd name="T80" fmla="*/ 5 w 325"/>
                <a:gd name="T81" fmla="*/ 457 h 457"/>
                <a:gd name="T82" fmla="*/ 321 w 325"/>
                <a:gd name="T83" fmla="*/ 387 h 457"/>
                <a:gd name="T84" fmla="*/ 312 w 325"/>
                <a:gd name="T85" fmla="*/ 32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5" h="457">
                  <a:moveTo>
                    <a:pt x="312" y="325"/>
                  </a:moveTo>
                  <a:cubicBezTo>
                    <a:pt x="297" y="311"/>
                    <a:pt x="280" y="308"/>
                    <a:pt x="259" y="296"/>
                  </a:cubicBezTo>
                  <a:cubicBezTo>
                    <a:pt x="237" y="285"/>
                    <a:pt x="237" y="285"/>
                    <a:pt x="237" y="285"/>
                  </a:cubicBezTo>
                  <a:cubicBezTo>
                    <a:pt x="237" y="285"/>
                    <a:pt x="197" y="262"/>
                    <a:pt x="219" y="233"/>
                  </a:cubicBezTo>
                  <a:cubicBezTo>
                    <a:pt x="228" y="221"/>
                    <a:pt x="233" y="200"/>
                    <a:pt x="237" y="177"/>
                  </a:cubicBezTo>
                  <a:cubicBezTo>
                    <a:pt x="242" y="177"/>
                    <a:pt x="249" y="162"/>
                    <a:pt x="252" y="142"/>
                  </a:cubicBezTo>
                  <a:cubicBezTo>
                    <a:pt x="256" y="126"/>
                    <a:pt x="251" y="121"/>
                    <a:pt x="247" y="119"/>
                  </a:cubicBezTo>
                  <a:cubicBezTo>
                    <a:pt x="247" y="119"/>
                    <a:pt x="247" y="120"/>
                    <a:pt x="247" y="120"/>
                  </a:cubicBezTo>
                  <a:cubicBezTo>
                    <a:pt x="247" y="120"/>
                    <a:pt x="247" y="119"/>
                    <a:pt x="247" y="119"/>
                  </a:cubicBezTo>
                  <a:cubicBezTo>
                    <a:pt x="247" y="119"/>
                    <a:pt x="247" y="119"/>
                    <a:pt x="247" y="119"/>
                  </a:cubicBezTo>
                  <a:cubicBezTo>
                    <a:pt x="247" y="119"/>
                    <a:pt x="247" y="118"/>
                    <a:pt x="247" y="118"/>
                  </a:cubicBezTo>
                  <a:cubicBezTo>
                    <a:pt x="247" y="116"/>
                    <a:pt x="247" y="113"/>
                    <a:pt x="248" y="111"/>
                  </a:cubicBezTo>
                  <a:cubicBezTo>
                    <a:pt x="248" y="110"/>
                    <a:pt x="248" y="110"/>
                    <a:pt x="248" y="110"/>
                  </a:cubicBezTo>
                  <a:cubicBezTo>
                    <a:pt x="248" y="108"/>
                    <a:pt x="248" y="106"/>
                    <a:pt x="248" y="104"/>
                  </a:cubicBezTo>
                  <a:cubicBezTo>
                    <a:pt x="248" y="104"/>
                    <a:pt x="248" y="104"/>
                    <a:pt x="248" y="104"/>
                  </a:cubicBezTo>
                  <a:cubicBezTo>
                    <a:pt x="248" y="104"/>
                    <a:pt x="248" y="104"/>
                    <a:pt x="248" y="104"/>
                  </a:cubicBezTo>
                  <a:cubicBezTo>
                    <a:pt x="248" y="104"/>
                    <a:pt x="248" y="103"/>
                    <a:pt x="248" y="103"/>
                  </a:cubicBezTo>
                  <a:cubicBezTo>
                    <a:pt x="248" y="103"/>
                    <a:pt x="248" y="103"/>
                    <a:pt x="248" y="103"/>
                  </a:cubicBezTo>
                  <a:cubicBezTo>
                    <a:pt x="248" y="103"/>
                    <a:pt x="248" y="103"/>
                    <a:pt x="248" y="103"/>
                  </a:cubicBezTo>
                  <a:cubicBezTo>
                    <a:pt x="248" y="103"/>
                    <a:pt x="248" y="103"/>
                    <a:pt x="248" y="102"/>
                  </a:cubicBezTo>
                  <a:cubicBezTo>
                    <a:pt x="248" y="102"/>
                    <a:pt x="248" y="102"/>
                    <a:pt x="248" y="102"/>
                  </a:cubicBezTo>
                  <a:cubicBezTo>
                    <a:pt x="248" y="102"/>
                    <a:pt x="248" y="102"/>
                    <a:pt x="248" y="102"/>
                  </a:cubicBezTo>
                  <a:cubicBezTo>
                    <a:pt x="250" y="85"/>
                    <a:pt x="248" y="70"/>
                    <a:pt x="246" y="62"/>
                  </a:cubicBezTo>
                  <a:cubicBezTo>
                    <a:pt x="233" y="16"/>
                    <a:pt x="133" y="0"/>
                    <a:pt x="103" y="62"/>
                  </a:cubicBezTo>
                  <a:cubicBezTo>
                    <a:pt x="99" y="69"/>
                    <a:pt x="99" y="85"/>
                    <a:pt x="101" y="102"/>
                  </a:cubicBezTo>
                  <a:cubicBezTo>
                    <a:pt x="101" y="102"/>
                    <a:pt x="101" y="102"/>
                    <a:pt x="101" y="102"/>
                  </a:cubicBezTo>
                  <a:cubicBezTo>
                    <a:pt x="101" y="102"/>
                    <a:pt x="101" y="102"/>
                    <a:pt x="101" y="102"/>
                  </a:cubicBezTo>
                  <a:cubicBezTo>
                    <a:pt x="101" y="103"/>
                    <a:pt x="101" y="103"/>
                    <a:pt x="101" y="104"/>
                  </a:cubicBezTo>
                  <a:cubicBezTo>
                    <a:pt x="101" y="104"/>
                    <a:pt x="101" y="104"/>
                    <a:pt x="101" y="104"/>
                  </a:cubicBezTo>
                  <a:cubicBezTo>
                    <a:pt x="101" y="104"/>
                    <a:pt x="101" y="104"/>
                    <a:pt x="101" y="104"/>
                  </a:cubicBezTo>
                  <a:cubicBezTo>
                    <a:pt x="101" y="104"/>
                    <a:pt x="101" y="104"/>
                    <a:pt x="101" y="105"/>
                  </a:cubicBezTo>
                  <a:cubicBezTo>
                    <a:pt x="101" y="105"/>
                    <a:pt x="101" y="105"/>
                    <a:pt x="101" y="105"/>
                  </a:cubicBezTo>
                  <a:cubicBezTo>
                    <a:pt x="101" y="105"/>
                    <a:pt x="101" y="105"/>
                    <a:pt x="101" y="105"/>
                  </a:cubicBezTo>
                  <a:cubicBezTo>
                    <a:pt x="101" y="105"/>
                    <a:pt x="101" y="105"/>
                    <a:pt x="101" y="105"/>
                  </a:cubicBezTo>
                  <a:cubicBezTo>
                    <a:pt x="102" y="111"/>
                    <a:pt x="102" y="117"/>
                    <a:pt x="103" y="123"/>
                  </a:cubicBezTo>
                  <a:cubicBezTo>
                    <a:pt x="98" y="124"/>
                    <a:pt x="93" y="127"/>
                    <a:pt x="96" y="142"/>
                  </a:cubicBezTo>
                  <a:cubicBezTo>
                    <a:pt x="100" y="162"/>
                    <a:pt x="107" y="177"/>
                    <a:pt x="112" y="177"/>
                  </a:cubicBezTo>
                  <a:cubicBezTo>
                    <a:pt x="115" y="200"/>
                    <a:pt x="121" y="221"/>
                    <a:pt x="130" y="233"/>
                  </a:cubicBezTo>
                  <a:cubicBezTo>
                    <a:pt x="152" y="262"/>
                    <a:pt x="113" y="296"/>
                    <a:pt x="112" y="296"/>
                  </a:cubicBezTo>
                  <a:cubicBezTo>
                    <a:pt x="112" y="296"/>
                    <a:pt x="34" y="348"/>
                    <a:pt x="20" y="363"/>
                  </a:cubicBezTo>
                  <a:cubicBezTo>
                    <a:pt x="0" y="385"/>
                    <a:pt x="5" y="457"/>
                    <a:pt x="5" y="457"/>
                  </a:cubicBezTo>
                  <a:cubicBezTo>
                    <a:pt x="321" y="387"/>
                    <a:pt x="321" y="387"/>
                    <a:pt x="321" y="387"/>
                  </a:cubicBezTo>
                  <a:cubicBezTo>
                    <a:pt x="321" y="387"/>
                    <a:pt x="325" y="338"/>
                    <a:pt x="312" y="3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9"/>
            <p:cNvSpPr/>
            <p:nvPr/>
          </p:nvSpPr>
          <p:spPr bwMode="auto">
            <a:xfrm>
              <a:off x="2637" y="1034"/>
              <a:ext cx="855" cy="3103"/>
            </a:xfrm>
            <a:custGeom>
              <a:avLst/>
              <a:gdLst>
                <a:gd name="T0" fmla="*/ 823 w 855"/>
                <a:gd name="T1" fmla="*/ 0 h 3103"/>
                <a:gd name="T2" fmla="*/ 855 w 855"/>
                <a:gd name="T3" fmla="*/ 0 h 3103"/>
                <a:gd name="T4" fmla="*/ 31 w 855"/>
                <a:gd name="T5" fmla="*/ 3095 h 3103"/>
                <a:gd name="T6" fmla="*/ 0 w 855"/>
                <a:gd name="T7" fmla="*/ 3103 h 3103"/>
                <a:gd name="T8" fmla="*/ 823 w 855"/>
                <a:gd name="T9" fmla="*/ 0 h 3103"/>
              </a:gdLst>
              <a:ahLst/>
              <a:cxnLst>
                <a:cxn ang="0">
                  <a:pos x="T0" y="T1"/>
                </a:cxn>
                <a:cxn ang="0">
                  <a:pos x="T2" y="T3"/>
                </a:cxn>
                <a:cxn ang="0">
                  <a:pos x="T4" y="T5"/>
                </a:cxn>
                <a:cxn ang="0">
                  <a:pos x="T6" y="T7"/>
                </a:cxn>
                <a:cxn ang="0">
                  <a:pos x="T8" y="T9"/>
                </a:cxn>
              </a:cxnLst>
              <a:rect l="0" t="0" r="r" b="b"/>
              <a:pathLst>
                <a:path w="855" h="3103">
                  <a:moveTo>
                    <a:pt x="823" y="0"/>
                  </a:moveTo>
                  <a:lnTo>
                    <a:pt x="855" y="0"/>
                  </a:lnTo>
                  <a:lnTo>
                    <a:pt x="31" y="3095"/>
                  </a:lnTo>
                  <a:lnTo>
                    <a:pt x="0" y="3103"/>
                  </a:lnTo>
                  <a:lnTo>
                    <a:pt x="823" y="0"/>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30"/>
            <p:cNvSpPr/>
            <p:nvPr/>
          </p:nvSpPr>
          <p:spPr bwMode="auto">
            <a:xfrm>
              <a:off x="3357" y="1290"/>
              <a:ext cx="253" cy="129"/>
            </a:xfrm>
            <a:custGeom>
              <a:avLst/>
              <a:gdLst>
                <a:gd name="T0" fmla="*/ 0 w 253"/>
                <a:gd name="T1" fmla="*/ 129 h 129"/>
                <a:gd name="T2" fmla="*/ 253 w 253"/>
                <a:gd name="T3" fmla="*/ 0 h 129"/>
                <a:gd name="T4" fmla="*/ 249 w 253"/>
                <a:gd name="T5" fmla="*/ 21 h 129"/>
                <a:gd name="T6" fmla="*/ 35 w 253"/>
                <a:gd name="T7" fmla="*/ 127 h 129"/>
                <a:gd name="T8" fmla="*/ 0 w 253"/>
                <a:gd name="T9" fmla="*/ 129 h 129"/>
              </a:gdLst>
              <a:ahLst/>
              <a:cxnLst>
                <a:cxn ang="0">
                  <a:pos x="T0" y="T1"/>
                </a:cxn>
                <a:cxn ang="0">
                  <a:pos x="T2" y="T3"/>
                </a:cxn>
                <a:cxn ang="0">
                  <a:pos x="T4" y="T5"/>
                </a:cxn>
                <a:cxn ang="0">
                  <a:pos x="T6" y="T7"/>
                </a:cxn>
                <a:cxn ang="0">
                  <a:pos x="T8" y="T9"/>
                </a:cxn>
              </a:cxnLst>
              <a:rect l="0" t="0" r="r" b="b"/>
              <a:pathLst>
                <a:path w="253" h="129">
                  <a:moveTo>
                    <a:pt x="0" y="129"/>
                  </a:moveTo>
                  <a:lnTo>
                    <a:pt x="253" y="0"/>
                  </a:lnTo>
                  <a:lnTo>
                    <a:pt x="249" y="21"/>
                  </a:lnTo>
                  <a:lnTo>
                    <a:pt x="35" y="127"/>
                  </a:lnTo>
                  <a:lnTo>
                    <a:pt x="0" y="129"/>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31"/>
            <p:cNvSpPr/>
            <p:nvPr/>
          </p:nvSpPr>
          <p:spPr bwMode="auto">
            <a:xfrm>
              <a:off x="3275" y="1602"/>
              <a:ext cx="260" cy="133"/>
            </a:xfrm>
            <a:custGeom>
              <a:avLst/>
              <a:gdLst>
                <a:gd name="T0" fmla="*/ 0 w 260"/>
                <a:gd name="T1" fmla="*/ 131 h 133"/>
                <a:gd name="T2" fmla="*/ 260 w 260"/>
                <a:gd name="T3" fmla="*/ 0 h 133"/>
                <a:gd name="T4" fmla="*/ 254 w 260"/>
                <a:gd name="T5" fmla="*/ 27 h 133"/>
                <a:gd name="T6" fmla="*/ 32 w 260"/>
                <a:gd name="T7" fmla="*/ 133 h 133"/>
                <a:gd name="T8" fmla="*/ 0 w 260"/>
                <a:gd name="T9" fmla="*/ 131 h 133"/>
              </a:gdLst>
              <a:ahLst/>
              <a:cxnLst>
                <a:cxn ang="0">
                  <a:pos x="T0" y="T1"/>
                </a:cxn>
                <a:cxn ang="0">
                  <a:pos x="T2" y="T3"/>
                </a:cxn>
                <a:cxn ang="0">
                  <a:pos x="T4" y="T5"/>
                </a:cxn>
                <a:cxn ang="0">
                  <a:pos x="T6" y="T7"/>
                </a:cxn>
                <a:cxn ang="0">
                  <a:pos x="T8" y="T9"/>
                </a:cxn>
              </a:cxnLst>
              <a:rect l="0" t="0" r="r" b="b"/>
              <a:pathLst>
                <a:path w="260" h="133">
                  <a:moveTo>
                    <a:pt x="0" y="131"/>
                  </a:moveTo>
                  <a:lnTo>
                    <a:pt x="260" y="0"/>
                  </a:lnTo>
                  <a:lnTo>
                    <a:pt x="254" y="27"/>
                  </a:lnTo>
                  <a:lnTo>
                    <a:pt x="32" y="133"/>
                  </a:lnTo>
                  <a:lnTo>
                    <a:pt x="0" y="131"/>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32"/>
            <p:cNvSpPr/>
            <p:nvPr/>
          </p:nvSpPr>
          <p:spPr bwMode="auto">
            <a:xfrm>
              <a:off x="3099" y="2322"/>
              <a:ext cx="276" cy="69"/>
            </a:xfrm>
            <a:custGeom>
              <a:avLst/>
              <a:gdLst>
                <a:gd name="T0" fmla="*/ 0 w 276"/>
                <a:gd name="T1" fmla="*/ 67 h 69"/>
                <a:gd name="T2" fmla="*/ 270 w 276"/>
                <a:gd name="T3" fmla="*/ 0 h 69"/>
                <a:gd name="T4" fmla="*/ 276 w 276"/>
                <a:gd name="T5" fmla="*/ 17 h 69"/>
                <a:gd name="T6" fmla="*/ 33 w 276"/>
                <a:gd name="T7" fmla="*/ 69 h 69"/>
                <a:gd name="T8" fmla="*/ 0 w 276"/>
                <a:gd name="T9" fmla="*/ 67 h 69"/>
              </a:gdLst>
              <a:ahLst/>
              <a:cxnLst>
                <a:cxn ang="0">
                  <a:pos x="T0" y="T1"/>
                </a:cxn>
                <a:cxn ang="0">
                  <a:pos x="T2" y="T3"/>
                </a:cxn>
                <a:cxn ang="0">
                  <a:pos x="T4" y="T5"/>
                </a:cxn>
                <a:cxn ang="0">
                  <a:pos x="T6" y="T7"/>
                </a:cxn>
                <a:cxn ang="0">
                  <a:pos x="T8" y="T9"/>
                </a:cxn>
              </a:cxnLst>
              <a:rect l="0" t="0" r="r" b="b"/>
              <a:pathLst>
                <a:path w="276" h="69">
                  <a:moveTo>
                    <a:pt x="0" y="67"/>
                  </a:moveTo>
                  <a:lnTo>
                    <a:pt x="270" y="0"/>
                  </a:lnTo>
                  <a:lnTo>
                    <a:pt x="276" y="17"/>
                  </a:lnTo>
                  <a:lnTo>
                    <a:pt x="33" y="69"/>
                  </a:lnTo>
                  <a:lnTo>
                    <a:pt x="0" y="67"/>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33"/>
            <p:cNvSpPr/>
            <p:nvPr/>
          </p:nvSpPr>
          <p:spPr bwMode="auto">
            <a:xfrm>
              <a:off x="3007" y="2697"/>
              <a:ext cx="271" cy="43"/>
            </a:xfrm>
            <a:custGeom>
              <a:avLst/>
              <a:gdLst>
                <a:gd name="T0" fmla="*/ 0 w 271"/>
                <a:gd name="T1" fmla="*/ 41 h 43"/>
                <a:gd name="T2" fmla="*/ 266 w 271"/>
                <a:gd name="T3" fmla="*/ 0 h 43"/>
                <a:gd name="T4" fmla="*/ 271 w 271"/>
                <a:gd name="T5" fmla="*/ 17 h 43"/>
                <a:gd name="T6" fmla="*/ 31 w 271"/>
                <a:gd name="T7" fmla="*/ 43 h 43"/>
                <a:gd name="T8" fmla="*/ 0 w 271"/>
                <a:gd name="T9" fmla="*/ 41 h 43"/>
              </a:gdLst>
              <a:ahLst/>
              <a:cxnLst>
                <a:cxn ang="0">
                  <a:pos x="T0" y="T1"/>
                </a:cxn>
                <a:cxn ang="0">
                  <a:pos x="T2" y="T3"/>
                </a:cxn>
                <a:cxn ang="0">
                  <a:pos x="T4" y="T5"/>
                </a:cxn>
                <a:cxn ang="0">
                  <a:pos x="T6" y="T7"/>
                </a:cxn>
                <a:cxn ang="0">
                  <a:pos x="T8" y="T9"/>
                </a:cxn>
              </a:cxnLst>
              <a:rect l="0" t="0" r="r" b="b"/>
              <a:pathLst>
                <a:path w="271" h="43">
                  <a:moveTo>
                    <a:pt x="0" y="41"/>
                  </a:moveTo>
                  <a:lnTo>
                    <a:pt x="266" y="0"/>
                  </a:lnTo>
                  <a:lnTo>
                    <a:pt x="271" y="17"/>
                  </a:lnTo>
                  <a:lnTo>
                    <a:pt x="31" y="43"/>
                  </a:lnTo>
                  <a:lnTo>
                    <a:pt x="0" y="41"/>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34"/>
            <p:cNvSpPr/>
            <p:nvPr/>
          </p:nvSpPr>
          <p:spPr bwMode="auto">
            <a:xfrm>
              <a:off x="2837" y="3379"/>
              <a:ext cx="278" cy="25"/>
            </a:xfrm>
            <a:custGeom>
              <a:avLst/>
              <a:gdLst>
                <a:gd name="T0" fmla="*/ 0 w 278"/>
                <a:gd name="T1" fmla="*/ 0 h 25"/>
                <a:gd name="T2" fmla="*/ 264 w 278"/>
                <a:gd name="T3" fmla="*/ 25 h 25"/>
                <a:gd name="T4" fmla="*/ 278 w 278"/>
                <a:gd name="T5" fmla="*/ 21 h 25"/>
                <a:gd name="T6" fmla="*/ 31 w 278"/>
                <a:gd name="T7" fmla="*/ 0 h 25"/>
                <a:gd name="T8" fmla="*/ 0 w 278"/>
                <a:gd name="T9" fmla="*/ 0 h 25"/>
              </a:gdLst>
              <a:ahLst/>
              <a:cxnLst>
                <a:cxn ang="0">
                  <a:pos x="T0" y="T1"/>
                </a:cxn>
                <a:cxn ang="0">
                  <a:pos x="T2" y="T3"/>
                </a:cxn>
                <a:cxn ang="0">
                  <a:pos x="T4" y="T5"/>
                </a:cxn>
                <a:cxn ang="0">
                  <a:pos x="T6" y="T7"/>
                </a:cxn>
                <a:cxn ang="0">
                  <a:pos x="T8" y="T9"/>
                </a:cxn>
              </a:cxnLst>
              <a:rect l="0" t="0" r="r" b="b"/>
              <a:pathLst>
                <a:path w="278" h="25">
                  <a:moveTo>
                    <a:pt x="0" y="0"/>
                  </a:moveTo>
                  <a:lnTo>
                    <a:pt x="264" y="25"/>
                  </a:lnTo>
                  <a:lnTo>
                    <a:pt x="278" y="21"/>
                  </a:lnTo>
                  <a:lnTo>
                    <a:pt x="31" y="0"/>
                  </a:lnTo>
                  <a:lnTo>
                    <a:pt x="0" y="0"/>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35"/>
            <p:cNvSpPr/>
            <p:nvPr/>
          </p:nvSpPr>
          <p:spPr bwMode="auto">
            <a:xfrm>
              <a:off x="2739" y="3746"/>
              <a:ext cx="270" cy="54"/>
            </a:xfrm>
            <a:custGeom>
              <a:avLst/>
              <a:gdLst>
                <a:gd name="T0" fmla="*/ 0 w 270"/>
                <a:gd name="T1" fmla="*/ 0 h 54"/>
                <a:gd name="T2" fmla="*/ 266 w 270"/>
                <a:gd name="T3" fmla="*/ 54 h 54"/>
                <a:gd name="T4" fmla="*/ 270 w 270"/>
                <a:gd name="T5" fmla="*/ 45 h 54"/>
                <a:gd name="T6" fmla="*/ 33 w 270"/>
                <a:gd name="T7" fmla="*/ 0 h 54"/>
                <a:gd name="T8" fmla="*/ 0 w 270"/>
                <a:gd name="T9" fmla="*/ 0 h 54"/>
              </a:gdLst>
              <a:ahLst/>
              <a:cxnLst>
                <a:cxn ang="0">
                  <a:pos x="T0" y="T1"/>
                </a:cxn>
                <a:cxn ang="0">
                  <a:pos x="T2" y="T3"/>
                </a:cxn>
                <a:cxn ang="0">
                  <a:pos x="T4" y="T5"/>
                </a:cxn>
                <a:cxn ang="0">
                  <a:pos x="T6" y="T7"/>
                </a:cxn>
                <a:cxn ang="0">
                  <a:pos x="T8" y="T9"/>
                </a:cxn>
              </a:cxnLst>
              <a:rect l="0" t="0" r="r" b="b"/>
              <a:pathLst>
                <a:path w="270" h="54">
                  <a:moveTo>
                    <a:pt x="0" y="0"/>
                  </a:moveTo>
                  <a:lnTo>
                    <a:pt x="266" y="54"/>
                  </a:lnTo>
                  <a:lnTo>
                    <a:pt x="270" y="45"/>
                  </a:lnTo>
                  <a:lnTo>
                    <a:pt x="33" y="0"/>
                  </a:lnTo>
                  <a:lnTo>
                    <a:pt x="0" y="0"/>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6"/>
            <p:cNvSpPr>
              <a:spLocks noEditPoints="1"/>
            </p:cNvSpPr>
            <p:nvPr/>
          </p:nvSpPr>
          <p:spPr bwMode="auto">
            <a:xfrm>
              <a:off x="2560" y="845"/>
              <a:ext cx="1233" cy="3423"/>
            </a:xfrm>
            <a:custGeom>
              <a:avLst/>
              <a:gdLst>
                <a:gd name="T0" fmla="*/ 1136 w 1233"/>
                <a:gd name="T1" fmla="*/ 89 h 3423"/>
                <a:gd name="T2" fmla="*/ 1077 w 1233"/>
                <a:gd name="T3" fmla="*/ 337 h 3423"/>
                <a:gd name="T4" fmla="*/ 826 w 1233"/>
                <a:gd name="T5" fmla="*/ 466 h 3423"/>
                <a:gd name="T6" fmla="*/ 900 w 1233"/>
                <a:gd name="T7" fmla="*/ 189 h 3423"/>
                <a:gd name="T8" fmla="*/ 821 w 1233"/>
                <a:gd name="T9" fmla="*/ 266 h 3423"/>
                <a:gd name="T10" fmla="*/ 0 w 1233"/>
                <a:gd name="T11" fmla="*/ 3259 h 3423"/>
                <a:gd name="T12" fmla="*/ 77 w 1233"/>
                <a:gd name="T13" fmla="*/ 3292 h 3423"/>
                <a:gd name="T14" fmla="*/ 158 w 1233"/>
                <a:gd name="T15" fmla="*/ 2990 h 3423"/>
                <a:gd name="T16" fmla="*/ 420 w 1233"/>
                <a:gd name="T17" fmla="*/ 3061 h 3423"/>
                <a:gd name="T18" fmla="*/ 343 w 1233"/>
                <a:gd name="T19" fmla="*/ 3383 h 3423"/>
                <a:gd name="T20" fmla="*/ 455 w 1233"/>
                <a:gd name="T21" fmla="*/ 3423 h 3423"/>
                <a:gd name="T22" fmla="*/ 1233 w 1233"/>
                <a:gd name="T23" fmla="*/ 0 h 3423"/>
                <a:gd name="T24" fmla="*/ 1136 w 1233"/>
                <a:gd name="T25" fmla="*/ 89 h 3423"/>
                <a:gd name="T26" fmla="*/ 1050 w 1233"/>
                <a:gd name="T27" fmla="*/ 445 h 3423"/>
                <a:gd name="T28" fmla="*/ 1002 w 1233"/>
                <a:gd name="T29" fmla="*/ 649 h 3423"/>
                <a:gd name="T30" fmla="*/ 742 w 1233"/>
                <a:gd name="T31" fmla="*/ 782 h 3423"/>
                <a:gd name="T32" fmla="*/ 797 w 1233"/>
                <a:gd name="T33" fmla="*/ 572 h 3423"/>
                <a:gd name="T34" fmla="*/ 1050 w 1233"/>
                <a:gd name="T35" fmla="*/ 445 h 3423"/>
                <a:gd name="T36" fmla="*/ 372 w 1233"/>
                <a:gd name="T37" fmla="*/ 2181 h 3423"/>
                <a:gd name="T38" fmla="*/ 449 w 1233"/>
                <a:gd name="T39" fmla="*/ 1893 h 3423"/>
                <a:gd name="T40" fmla="*/ 709 w 1233"/>
                <a:gd name="T41" fmla="*/ 1860 h 3423"/>
                <a:gd name="T42" fmla="*/ 636 w 1233"/>
                <a:gd name="T43" fmla="*/ 2168 h 3423"/>
                <a:gd name="T44" fmla="*/ 372 w 1233"/>
                <a:gd name="T45" fmla="*/ 2181 h 3423"/>
                <a:gd name="T46" fmla="*/ 611 w 1233"/>
                <a:gd name="T47" fmla="*/ 2272 h 3423"/>
                <a:gd name="T48" fmla="*/ 541 w 1233"/>
                <a:gd name="T49" fmla="*/ 2559 h 3423"/>
                <a:gd name="T50" fmla="*/ 277 w 1233"/>
                <a:gd name="T51" fmla="*/ 2534 h 3423"/>
                <a:gd name="T52" fmla="*/ 349 w 1233"/>
                <a:gd name="T53" fmla="*/ 2270 h 3423"/>
                <a:gd name="T54" fmla="*/ 611 w 1233"/>
                <a:gd name="T55" fmla="*/ 2272 h 3423"/>
                <a:gd name="T56" fmla="*/ 474 w 1233"/>
                <a:gd name="T57" fmla="*/ 1798 h 3423"/>
                <a:gd name="T58" fmla="*/ 541 w 1233"/>
                <a:gd name="T59" fmla="*/ 1544 h 3423"/>
                <a:gd name="T60" fmla="*/ 799 w 1233"/>
                <a:gd name="T61" fmla="*/ 1483 h 3423"/>
                <a:gd name="T62" fmla="*/ 734 w 1233"/>
                <a:gd name="T63" fmla="*/ 1754 h 3423"/>
                <a:gd name="T64" fmla="*/ 474 w 1233"/>
                <a:gd name="T65" fmla="*/ 1798 h 3423"/>
                <a:gd name="T66" fmla="*/ 566 w 1233"/>
                <a:gd name="T67" fmla="*/ 1446 h 3423"/>
                <a:gd name="T68" fmla="*/ 624 w 1233"/>
                <a:gd name="T69" fmla="*/ 1228 h 3423"/>
                <a:gd name="T70" fmla="*/ 884 w 1233"/>
                <a:gd name="T71" fmla="*/ 1136 h 3423"/>
                <a:gd name="T72" fmla="*/ 824 w 1233"/>
                <a:gd name="T73" fmla="*/ 1377 h 3423"/>
                <a:gd name="T74" fmla="*/ 566 w 1233"/>
                <a:gd name="T75" fmla="*/ 1446 h 3423"/>
                <a:gd name="T76" fmla="*/ 653 w 1233"/>
                <a:gd name="T77" fmla="*/ 1121 h 3423"/>
                <a:gd name="T78" fmla="*/ 715 w 1233"/>
                <a:gd name="T79" fmla="*/ 888 h 3423"/>
                <a:gd name="T80" fmla="*/ 975 w 1233"/>
                <a:gd name="T81" fmla="*/ 757 h 3423"/>
                <a:gd name="T82" fmla="*/ 911 w 1233"/>
                <a:gd name="T83" fmla="*/ 1019 h 3423"/>
                <a:gd name="T84" fmla="*/ 653 w 1233"/>
                <a:gd name="T85" fmla="*/ 1121 h 3423"/>
                <a:gd name="T86" fmla="*/ 445 w 1233"/>
                <a:gd name="T87" fmla="*/ 2955 h 3423"/>
                <a:gd name="T88" fmla="*/ 181 w 1233"/>
                <a:gd name="T89" fmla="*/ 2901 h 3423"/>
                <a:gd name="T90" fmla="*/ 252 w 1233"/>
                <a:gd name="T91" fmla="*/ 2634 h 3423"/>
                <a:gd name="T92" fmla="*/ 514 w 1233"/>
                <a:gd name="T93" fmla="*/ 2665 h 3423"/>
                <a:gd name="T94" fmla="*/ 445 w 1233"/>
                <a:gd name="T95" fmla="*/ 2955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3" h="3423">
                  <a:moveTo>
                    <a:pt x="1136" y="89"/>
                  </a:moveTo>
                  <a:lnTo>
                    <a:pt x="1077" y="337"/>
                  </a:lnTo>
                  <a:lnTo>
                    <a:pt x="826" y="466"/>
                  </a:lnTo>
                  <a:lnTo>
                    <a:pt x="900" y="189"/>
                  </a:lnTo>
                  <a:lnTo>
                    <a:pt x="821" y="266"/>
                  </a:lnTo>
                  <a:lnTo>
                    <a:pt x="0" y="3259"/>
                  </a:lnTo>
                  <a:lnTo>
                    <a:pt x="77" y="3292"/>
                  </a:lnTo>
                  <a:lnTo>
                    <a:pt x="158" y="2990"/>
                  </a:lnTo>
                  <a:lnTo>
                    <a:pt x="420" y="3061"/>
                  </a:lnTo>
                  <a:lnTo>
                    <a:pt x="343" y="3383"/>
                  </a:lnTo>
                  <a:lnTo>
                    <a:pt x="455" y="3423"/>
                  </a:lnTo>
                  <a:lnTo>
                    <a:pt x="1233" y="0"/>
                  </a:lnTo>
                  <a:lnTo>
                    <a:pt x="1136" y="89"/>
                  </a:lnTo>
                  <a:close/>
                  <a:moveTo>
                    <a:pt x="1050" y="445"/>
                  </a:moveTo>
                  <a:lnTo>
                    <a:pt x="1002" y="649"/>
                  </a:lnTo>
                  <a:lnTo>
                    <a:pt x="742" y="782"/>
                  </a:lnTo>
                  <a:lnTo>
                    <a:pt x="797" y="572"/>
                  </a:lnTo>
                  <a:lnTo>
                    <a:pt x="1050" y="445"/>
                  </a:lnTo>
                  <a:close/>
                  <a:moveTo>
                    <a:pt x="372" y="2181"/>
                  </a:moveTo>
                  <a:lnTo>
                    <a:pt x="449" y="1893"/>
                  </a:lnTo>
                  <a:lnTo>
                    <a:pt x="709" y="1860"/>
                  </a:lnTo>
                  <a:lnTo>
                    <a:pt x="636" y="2168"/>
                  </a:lnTo>
                  <a:lnTo>
                    <a:pt x="372" y="2181"/>
                  </a:lnTo>
                  <a:close/>
                  <a:moveTo>
                    <a:pt x="611" y="2272"/>
                  </a:moveTo>
                  <a:lnTo>
                    <a:pt x="541" y="2559"/>
                  </a:lnTo>
                  <a:lnTo>
                    <a:pt x="277" y="2534"/>
                  </a:lnTo>
                  <a:lnTo>
                    <a:pt x="349" y="2270"/>
                  </a:lnTo>
                  <a:lnTo>
                    <a:pt x="611" y="2272"/>
                  </a:lnTo>
                  <a:close/>
                  <a:moveTo>
                    <a:pt x="474" y="1798"/>
                  </a:moveTo>
                  <a:lnTo>
                    <a:pt x="541" y="1544"/>
                  </a:lnTo>
                  <a:lnTo>
                    <a:pt x="799" y="1483"/>
                  </a:lnTo>
                  <a:lnTo>
                    <a:pt x="734" y="1754"/>
                  </a:lnTo>
                  <a:lnTo>
                    <a:pt x="474" y="1798"/>
                  </a:lnTo>
                  <a:close/>
                  <a:moveTo>
                    <a:pt x="566" y="1446"/>
                  </a:moveTo>
                  <a:lnTo>
                    <a:pt x="624" y="1228"/>
                  </a:lnTo>
                  <a:lnTo>
                    <a:pt x="884" y="1136"/>
                  </a:lnTo>
                  <a:lnTo>
                    <a:pt x="824" y="1377"/>
                  </a:lnTo>
                  <a:lnTo>
                    <a:pt x="566" y="1446"/>
                  </a:lnTo>
                  <a:close/>
                  <a:moveTo>
                    <a:pt x="653" y="1121"/>
                  </a:moveTo>
                  <a:lnTo>
                    <a:pt x="715" y="888"/>
                  </a:lnTo>
                  <a:lnTo>
                    <a:pt x="975" y="757"/>
                  </a:lnTo>
                  <a:lnTo>
                    <a:pt x="911" y="1019"/>
                  </a:lnTo>
                  <a:lnTo>
                    <a:pt x="653" y="1121"/>
                  </a:lnTo>
                  <a:close/>
                  <a:moveTo>
                    <a:pt x="445" y="2955"/>
                  </a:moveTo>
                  <a:lnTo>
                    <a:pt x="181" y="2901"/>
                  </a:lnTo>
                  <a:lnTo>
                    <a:pt x="252" y="2634"/>
                  </a:lnTo>
                  <a:lnTo>
                    <a:pt x="514" y="2665"/>
                  </a:lnTo>
                  <a:lnTo>
                    <a:pt x="445" y="2955"/>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 name="Freeform 37"/>
            <p:cNvSpPr/>
            <p:nvPr/>
          </p:nvSpPr>
          <p:spPr bwMode="auto">
            <a:xfrm>
              <a:off x="3015" y="845"/>
              <a:ext cx="809" cy="3423"/>
            </a:xfrm>
            <a:custGeom>
              <a:avLst/>
              <a:gdLst>
                <a:gd name="T0" fmla="*/ 776 w 809"/>
                <a:gd name="T1" fmla="*/ 0 h 3423"/>
                <a:gd name="T2" fmla="*/ 809 w 809"/>
                <a:gd name="T3" fmla="*/ 0 h 3423"/>
                <a:gd name="T4" fmla="*/ 57 w 809"/>
                <a:gd name="T5" fmla="*/ 3410 h 3423"/>
                <a:gd name="T6" fmla="*/ 0 w 809"/>
                <a:gd name="T7" fmla="*/ 3423 h 3423"/>
                <a:gd name="T8" fmla="*/ 776 w 809"/>
                <a:gd name="T9" fmla="*/ 0 h 3423"/>
              </a:gdLst>
              <a:ahLst/>
              <a:cxnLst>
                <a:cxn ang="0">
                  <a:pos x="T0" y="T1"/>
                </a:cxn>
                <a:cxn ang="0">
                  <a:pos x="T2" y="T3"/>
                </a:cxn>
                <a:cxn ang="0">
                  <a:pos x="T4" y="T5"/>
                </a:cxn>
                <a:cxn ang="0">
                  <a:pos x="T6" y="T7"/>
                </a:cxn>
                <a:cxn ang="0">
                  <a:pos x="T8" y="T9"/>
                </a:cxn>
              </a:cxnLst>
              <a:rect l="0" t="0" r="r" b="b"/>
              <a:pathLst>
                <a:path w="809" h="3423">
                  <a:moveTo>
                    <a:pt x="776" y="0"/>
                  </a:moveTo>
                  <a:lnTo>
                    <a:pt x="809" y="0"/>
                  </a:lnTo>
                  <a:lnTo>
                    <a:pt x="57" y="3410"/>
                  </a:lnTo>
                  <a:lnTo>
                    <a:pt x="0" y="3423"/>
                  </a:lnTo>
                  <a:lnTo>
                    <a:pt x="77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9" name="矩形 38"/>
          <p:cNvSpPr/>
          <p:nvPr/>
        </p:nvSpPr>
        <p:spPr>
          <a:xfrm>
            <a:off x="0" y="1836078"/>
            <a:ext cx="7903924" cy="2494550"/>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标题 4"/>
          <p:cNvSpPr txBox="1"/>
          <p:nvPr/>
        </p:nvSpPr>
        <p:spPr>
          <a:xfrm>
            <a:off x="90293" y="2400749"/>
            <a:ext cx="6982396"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altLang="zh-CN" sz="2300" dirty="0">
                <a:solidFill>
                  <a:schemeClr val="bg1"/>
                </a:solidFill>
                <a:latin typeface="微软雅黑" panose="020B0503020204020204" pitchFamily="34" charset="-122"/>
                <a:ea typeface="微软雅黑" panose="020B0503020204020204" pitchFamily="34" charset="-122"/>
              </a:rPr>
              <a:t>Frontend Career  Planning</a:t>
            </a:r>
            <a:endParaRPr lang="en-US" altLang="zh-CN" sz="2300" dirty="0">
              <a:solidFill>
                <a:schemeClr val="bg1"/>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563666" y="2793702"/>
            <a:ext cx="7445127" cy="923330"/>
          </a:xfrm>
          <a:prstGeom prst="rect">
            <a:avLst/>
          </a:prstGeom>
          <a:noFill/>
        </p:spPr>
        <p:txBody>
          <a:bodyPr wrap="square" rtlCol="0">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前端求职分享</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42" name="标题 4"/>
          <p:cNvSpPr txBox="1"/>
          <p:nvPr/>
        </p:nvSpPr>
        <p:spPr>
          <a:xfrm>
            <a:off x="1051367" y="4819100"/>
            <a:ext cx="4899823" cy="45505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刘一人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北京</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 -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腾讯视频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 18501362692</a:t>
            </a:r>
            <a:endPar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Freeform 10"/>
          <p:cNvSpPr>
            <a:spLocks noEditPoints="1"/>
          </p:cNvSpPr>
          <p:nvPr/>
        </p:nvSpPr>
        <p:spPr bwMode="auto">
          <a:xfrm>
            <a:off x="625878" y="4869160"/>
            <a:ext cx="428768" cy="333901"/>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1000" fill="hold"/>
                                        <p:tgtEl>
                                          <p:spTgt spid="39"/>
                                        </p:tgtEl>
                                        <p:attrNameLst>
                                          <p:attrName>ppt_x</p:attrName>
                                        </p:attrNameLst>
                                      </p:cBhvr>
                                      <p:tavLst>
                                        <p:tav tm="0">
                                          <p:val>
                                            <p:strVal val="0-#ppt_w/2"/>
                                          </p:val>
                                        </p:tav>
                                        <p:tav tm="100000">
                                          <p:val>
                                            <p:strVal val="#ppt_x"/>
                                          </p:val>
                                        </p:tav>
                                      </p:tavLst>
                                    </p:anim>
                                    <p:anim calcmode="lin" valueType="num">
                                      <p:cBhvr additive="base">
                                        <p:cTn id="14" dur="1000" fill="hold"/>
                                        <p:tgtEl>
                                          <p:spTgt spid="39"/>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40"/>
                                        </p:tgtEl>
                                        <p:attrNameLst>
                                          <p:attrName>style.visibility</p:attrName>
                                        </p:attrNameLst>
                                      </p:cBhvr>
                                      <p:to>
                                        <p:strVal val="visible"/>
                                      </p:to>
                                    </p:set>
                                    <p:anim calcmode="lin" valueType="num">
                                      <p:cBhvr>
                                        <p:cTn id="18"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40"/>
                                        </p:tgtEl>
                                        <p:attrNameLst>
                                          <p:attrName>ppt_y</p:attrName>
                                        </p:attrNameLst>
                                      </p:cBhvr>
                                      <p:tavLst>
                                        <p:tav tm="0">
                                          <p:val>
                                            <p:strVal val="#ppt_y"/>
                                          </p:val>
                                        </p:tav>
                                        <p:tav tm="100000">
                                          <p:val>
                                            <p:strVal val="#ppt_y"/>
                                          </p:val>
                                        </p:tav>
                                      </p:tavLst>
                                    </p:anim>
                                    <p:anim calcmode="lin" valueType="num">
                                      <p:cBhvr>
                                        <p:cTn id="20"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40"/>
                                        </p:tgtEl>
                                      </p:cBhvr>
                                    </p:animEffect>
                                  </p:childTnLst>
                                </p:cTn>
                              </p:par>
                            </p:childTnLst>
                          </p:cTn>
                        </p:par>
                        <p:par>
                          <p:cTn id="23" fill="hold">
                            <p:stCondLst>
                              <p:cond delay="37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1"/>
                                        </p:tgtEl>
                                        <p:attrNameLst>
                                          <p:attrName>style.visibility</p:attrName>
                                        </p:attrNameLst>
                                      </p:cBhvr>
                                      <p:to>
                                        <p:strVal val="visible"/>
                                      </p:to>
                                    </p:set>
                                    <p:anim calcmode="lin" valueType="num">
                                      <p:cBhvr>
                                        <p:cTn id="26"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1"/>
                                        </p:tgtEl>
                                        <p:attrNameLst>
                                          <p:attrName>ppt_y</p:attrName>
                                        </p:attrNameLst>
                                      </p:cBhvr>
                                      <p:tavLst>
                                        <p:tav tm="0">
                                          <p:val>
                                            <p:strVal val="#ppt_y"/>
                                          </p:val>
                                        </p:tav>
                                        <p:tav tm="100000">
                                          <p:val>
                                            <p:strVal val="#ppt_y"/>
                                          </p:val>
                                        </p:tav>
                                      </p:tavLst>
                                    </p:anim>
                                    <p:anim calcmode="lin" valueType="num">
                                      <p:cBhvr>
                                        <p:cTn id="28"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1"/>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75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P spid="42" grpId="0"/>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8" y="39349"/>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746729"/>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908720"/>
            <a:ext cx="2880320" cy="377026"/>
          </a:xfrm>
          <a:prstGeom prst="rect">
            <a:avLst/>
          </a:prstGeom>
          <a:noFill/>
        </p:spPr>
        <p:txBody>
          <a:bodyPr wrap="square" lIns="68580" tIns="34290" rIns="68580" bIns="34290" rtlCol="0">
            <a:spAutoFit/>
          </a:bodyPr>
          <a:lstStyle/>
          <a:p>
            <a:pPr marL="0" lvl="1" algn="ctr"/>
            <a:r>
              <a:rPr lang="en-US" altLang="zh-CN" sz="2000" dirty="0">
                <a:solidFill>
                  <a:schemeClr val="bg1"/>
                </a:solidFill>
                <a:latin typeface="微软雅黑" panose="020B0503020204020204" pitchFamily="34" charset="-122"/>
                <a:ea typeface="微软雅黑" panose="020B0503020204020204" pitchFamily="34" charset="-122"/>
              </a:rPr>
              <a:t>HTML 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Freeform 31"/>
          <p:cNvSpPr/>
          <p:nvPr/>
        </p:nvSpPr>
        <p:spPr>
          <a:xfrm>
            <a:off x="1627441" y="1971338"/>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grpSp>
        <p:nvGrpSpPr>
          <p:cNvPr id="13" name="Group 58"/>
          <p:cNvGrpSpPr/>
          <p:nvPr/>
        </p:nvGrpSpPr>
        <p:grpSpPr>
          <a:xfrm>
            <a:off x="1915473" y="1928076"/>
            <a:ext cx="8061096" cy="614722"/>
            <a:chOff x="7174424" y="1256132"/>
            <a:chExt cx="3747685" cy="614722"/>
          </a:xfrm>
        </p:grpSpPr>
        <p:sp>
          <p:nvSpPr>
            <p:cNvPr id="14" name="TextBox 13"/>
            <p:cNvSpPr txBox="1"/>
            <p:nvPr/>
          </p:nvSpPr>
          <p:spPr>
            <a:xfrm>
              <a:off x="7174424" y="1600395"/>
              <a:ext cx="3747685" cy="270459"/>
            </a:xfrm>
            <a:prstGeom prst="rect">
              <a:avLst/>
            </a:prstGeom>
            <a:noFill/>
          </p:spPr>
          <p:txBody>
            <a:bodyPr wrap="square" lIns="0" tIns="0" rIns="0" bIns="0" rtlCol="0">
              <a:spAutoFit/>
            </a:bodyPr>
            <a:lstStyle/>
            <a:p>
              <a:pPr>
                <a:lnSpc>
                  <a:spcPct val="120000"/>
                </a:lnSpc>
                <a:spcBef>
                  <a:spcPct val="0"/>
                </a:spcBef>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47"/>
            <p:cNvSpPr/>
            <p:nvPr/>
          </p:nvSpPr>
          <p:spPr>
            <a:xfrm>
              <a:off x="7174424" y="1256132"/>
              <a:ext cx="1278108" cy="307777"/>
            </a:xfrm>
            <a:prstGeom prst="rect">
              <a:avLst/>
            </a:prstGeom>
          </p:spPr>
          <p:txBody>
            <a:bodyPr wrap="none" lIns="0" tIns="0" rIns="0" bIns="0">
              <a:spAutoFit/>
            </a:bodyPr>
            <a:lstStyle/>
            <a:p>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HTML5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新特性，新技术</a:t>
              </a:r>
              <a:endParaRPr 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16" name="Freeform 31"/>
          <p:cNvSpPr/>
          <p:nvPr/>
        </p:nvSpPr>
        <p:spPr>
          <a:xfrm>
            <a:off x="1596024" y="2683341"/>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sp>
        <p:nvSpPr>
          <p:cNvPr id="19" name="Rectangle 47"/>
          <p:cNvSpPr/>
          <p:nvPr/>
        </p:nvSpPr>
        <p:spPr>
          <a:xfrm>
            <a:off x="1959333" y="2624086"/>
            <a:ext cx="1497204" cy="307777"/>
          </a:xfrm>
          <a:prstGeom prst="rect">
            <a:avLst/>
          </a:prstGeom>
        </p:spPr>
        <p:txBody>
          <a:bodyPr wrap="none" lIns="0" tIns="0" rIns="0" bIns="0">
            <a:spAutoFit/>
          </a:bodyPr>
          <a:lstStyle/>
          <a:p>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HTML</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语义化</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35" name="Group 58"/>
          <p:cNvGrpSpPr/>
          <p:nvPr/>
        </p:nvGrpSpPr>
        <p:grpSpPr>
          <a:xfrm>
            <a:off x="1627441" y="3160207"/>
            <a:ext cx="8583894" cy="581591"/>
            <a:chOff x="7174424" y="1256132"/>
            <a:chExt cx="3747685" cy="614722"/>
          </a:xfrm>
        </p:grpSpPr>
        <p:sp>
          <p:nvSpPr>
            <p:cNvPr id="36" name="TextBox 17"/>
            <p:cNvSpPr txBox="1"/>
            <p:nvPr/>
          </p:nvSpPr>
          <p:spPr>
            <a:xfrm>
              <a:off x="7174424" y="1600395"/>
              <a:ext cx="3747685" cy="270459"/>
            </a:xfrm>
            <a:prstGeom prst="rect">
              <a:avLst/>
            </a:prstGeom>
            <a:noFill/>
          </p:spPr>
          <p:txBody>
            <a:bodyPr wrap="square" lIns="0" tIns="0" rIns="0" bIns="0" rtlCol="0">
              <a:spAutoFit/>
            </a:bodyPr>
            <a:lstStyle/>
            <a:p>
              <a:pPr>
                <a:lnSpc>
                  <a:spcPct val="12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个人面试经历来看，</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HTML</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这块问题问的不是很多，也不是很深。</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2" presetClass="entr" presetSubtype="2" accel="50000" decel="5000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2" presetClass="entr" presetSubtype="2" accel="50000" decel="50000"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1+#ppt_w/2"/>
                                          </p:val>
                                        </p:tav>
                                        <p:tav tm="100000">
                                          <p:val>
                                            <p:strVal val="#ppt_x"/>
                                          </p:val>
                                        </p:tav>
                                      </p:tavLst>
                                    </p:anim>
                                    <p:anim calcmode="lin" valueType="num">
                                      <p:cBhvr additive="base">
                                        <p:cTn id="39"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55" y="54441"/>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746729"/>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908720"/>
            <a:ext cx="2880320" cy="377026"/>
          </a:xfrm>
          <a:prstGeom prst="rect">
            <a:avLst/>
          </a:prstGeom>
          <a:noFill/>
        </p:spPr>
        <p:txBody>
          <a:bodyPr wrap="square" lIns="68580" tIns="34290" rIns="68580" bIns="34290" rtlCol="0">
            <a:spAutoFit/>
          </a:bodyPr>
          <a:lstStyle/>
          <a:p>
            <a:pPr marL="0" lvl="1" algn="ctr"/>
            <a:r>
              <a:rPr lang="en-US" altLang="zh-CN" sz="2000" dirty="0">
                <a:solidFill>
                  <a:schemeClr val="bg1"/>
                </a:solidFill>
                <a:latin typeface="微软雅黑" panose="020B0503020204020204" pitchFamily="34" charset="-122"/>
                <a:ea typeface="微软雅黑" panose="020B0503020204020204" pitchFamily="34" charset="-122"/>
              </a:rPr>
              <a:t>CSS 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Freeform 31"/>
          <p:cNvSpPr/>
          <p:nvPr/>
        </p:nvSpPr>
        <p:spPr>
          <a:xfrm>
            <a:off x="1630710" y="3351784"/>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grpSp>
        <p:nvGrpSpPr>
          <p:cNvPr id="13" name="Group 58"/>
          <p:cNvGrpSpPr/>
          <p:nvPr/>
        </p:nvGrpSpPr>
        <p:grpSpPr>
          <a:xfrm>
            <a:off x="1959333" y="3258188"/>
            <a:ext cx="8489312" cy="614722"/>
            <a:chOff x="7174424" y="1256132"/>
            <a:chExt cx="3946767" cy="614722"/>
          </a:xfrm>
        </p:grpSpPr>
        <p:sp>
          <p:nvSpPr>
            <p:cNvPr id="14" name="TextBox 13"/>
            <p:cNvSpPr txBox="1"/>
            <p:nvPr/>
          </p:nvSpPr>
          <p:spPr>
            <a:xfrm>
              <a:off x="7174424" y="1600395"/>
              <a:ext cx="3747685" cy="270459"/>
            </a:xfrm>
            <a:prstGeom prst="rect">
              <a:avLst/>
            </a:prstGeom>
            <a:noFill/>
          </p:spPr>
          <p:txBody>
            <a:bodyPr wrap="square" lIns="0" tIns="0" rIns="0" bIns="0" rtlCol="0">
              <a:spAutoFit/>
            </a:bodyPr>
            <a:lstStyle/>
            <a:p>
              <a:pPr>
                <a:lnSpc>
                  <a:spcPct val="120000"/>
                </a:lnSpc>
                <a:spcBef>
                  <a:spcPct val="0"/>
                </a:spcBef>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47"/>
            <p:cNvSpPr/>
            <p:nvPr/>
          </p:nvSpPr>
          <p:spPr>
            <a:xfrm>
              <a:off x="7174424" y="1256132"/>
              <a:ext cx="3946767" cy="307777"/>
            </a:xfrm>
            <a:prstGeom prst="rect">
              <a:avLst/>
            </a:prstGeom>
          </p:spPr>
          <p:txBody>
            <a:bodyPr wrap="none" lIns="0" tIns="0" rIns="0" bIns="0">
              <a:spAutoFit/>
            </a:bodyPr>
            <a:lstStyle/>
            <a:p>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Flex</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布局以及</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flex</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的各个子属性：包括</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flex-basis</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flex-grow, flex-shrink</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等</a:t>
              </a:r>
              <a:endParaRPr 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16" name="Freeform 31"/>
          <p:cNvSpPr/>
          <p:nvPr/>
        </p:nvSpPr>
        <p:spPr>
          <a:xfrm>
            <a:off x="1596024" y="2683341"/>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sp>
        <p:nvSpPr>
          <p:cNvPr id="19" name="Rectangle 47"/>
          <p:cNvSpPr/>
          <p:nvPr/>
        </p:nvSpPr>
        <p:spPr>
          <a:xfrm>
            <a:off x="1959333" y="2624086"/>
            <a:ext cx="769441" cy="307777"/>
          </a:xfrm>
          <a:prstGeom prst="rect">
            <a:avLst/>
          </a:prstGeom>
        </p:spPr>
        <p:txBody>
          <a:bodyPr wrap="none" lIns="0" tIns="0" rIns="0" bIns="0">
            <a:spAutoFit/>
          </a:bodyPr>
          <a:lstStyle/>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盒模型</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35" name="Group 58"/>
          <p:cNvGrpSpPr/>
          <p:nvPr/>
        </p:nvGrpSpPr>
        <p:grpSpPr>
          <a:xfrm>
            <a:off x="1561136" y="4179742"/>
            <a:ext cx="8583894" cy="1769538"/>
            <a:chOff x="7140623" y="1256132"/>
            <a:chExt cx="3747685" cy="1870341"/>
          </a:xfrm>
        </p:grpSpPr>
        <p:sp>
          <p:nvSpPr>
            <p:cNvPr id="36" name="TextBox 17"/>
            <p:cNvSpPr txBox="1"/>
            <p:nvPr/>
          </p:nvSpPr>
          <p:spPr>
            <a:xfrm>
              <a:off x="7140623" y="2840607"/>
              <a:ext cx="3747685" cy="285866"/>
            </a:xfrm>
            <a:prstGeom prst="rect">
              <a:avLst/>
            </a:prstGeom>
            <a:noFill/>
          </p:spPr>
          <p:txBody>
            <a:bodyPr wrap="square" lIns="0" tIns="0" rIns="0" bIns="0" rtlCol="0">
              <a:spAutoFit/>
            </a:bodyPr>
            <a:lstStyle/>
            <a:p>
              <a:pPr>
                <a:lnSpc>
                  <a:spcPct val="12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个人感觉 </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flex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和 子元素水平垂直居中，出现频率最高。</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21" name="Freeform 31"/>
          <p:cNvSpPr/>
          <p:nvPr/>
        </p:nvSpPr>
        <p:spPr>
          <a:xfrm>
            <a:off x="1630710" y="3999856"/>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sp>
        <p:nvSpPr>
          <p:cNvPr id="22" name="Rectangle 47"/>
          <p:cNvSpPr/>
          <p:nvPr/>
        </p:nvSpPr>
        <p:spPr>
          <a:xfrm>
            <a:off x="1959333" y="3928401"/>
            <a:ext cx="5495321" cy="307777"/>
          </a:xfrm>
          <a:prstGeom prst="rect">
            <a:avLst/>
          </a:prstGeom>
        </p:spPr>
        <p:txBody>
          <a:bodyPr wrap="square" lIns="0" tIns="0" rIns="0" bIns="0">
            <a:spAutoFit/>
          </a:bodyPr>
          <a:lstStyle/>
          <a:p>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transform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transition</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animation</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属性的区别</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3" name="Freeform 31"/>
          <p:cNvSpPr/>
          <p:nvPr/>
        </p:nvSpPr>
        <p:spPr>
          <a:xfrm>
            <a:off x="1625502" y="4575920"/>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sp>
        <p:nvSpPr>
          <p:cNvPr id="24" name="Rectangle 47"/>
          <p:cNvSpPr/>
          <p:nvPr/>
        </p:nvSpPr>
        <p:spPr>
          <a:xfrm>
            <a:off x="1996355" y="4489375"/>
            <a:ext cx="5899051" cy="307777"/>
          </a:xfrm>
          <a:prstGeom prst="rect">
            <a:avLst/>
          </a:prstGeom>
        </p:spPr>
        <p:txBody>
          <a:bodyPr wrap="none" lIns="0" tIns="0" rIns="0" bIns="0">
            <a:spAutoFit/>
          </a:bodyPr>
          <a:lstStyle/>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实现子元素基于父元素水平垂直居中，方法越多越好</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Rectangle 47"/>
          <p:cNvSpPr/>
          <p:nvPr/>
        </p:nvSpPr>
        <p:spPr>
          <a:xfrm>
            <a:off x="1996355" y="5028266"/>
            <a:ext cx="2564805" cy="307777"/>
          </a:xfrm>
          <a:prstGeom prst="rect">
            <a:avLst/>
          </a:prstGeom>
        </p:spPr>
        <p:txBody>
          <a:bodyPr wrap="none" lIns="0" tIns="0" rIns="0" bIns="0">
            <a:spAutoFit/>
          </a:bodyPr>
          <a:lstStyle/>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实现圣杯，双飞翼布局</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0" name="Freeform 31"/>
          <p:cNvSpPr/>
          <p:nvPr/>
        </p:nvSpPr>
        <p:spPr>
          <a:xfrm>
            <a:off x="1630710" y="5085184"/>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2" presetClass="entr" presetSubtype="2" accel="50000" decel="5000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2" presetClass="entr" presetSubtype="2" accel="50000" decel="50000"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1+#ppt_w/2"/>
                                          </p:val>
                                        </p:tav>
                                        <p:tav tm="100000">
                                          <p:val>
                                            <p:strVal val="#ppt_x"/>
                                          </p:val>
                                        </p:tav>
                                      </p:tavLst>
                                    </p:anim>
                                    <p:anim calcmode="lin" valueType="num">
                                      <p:cBhvr additive="base">
                                        <p:cTn id="39" dur="500" fill="hold"/>
                                        <p:tgtEl>
                                          <p:spTgt spid="35"/>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6" grpId="0" animBg="1"/>
      <p:bldP spid="21" grpId="0" animBg="1"/>
      <p:bldP spid="23"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8176"/>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746729"/>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908720"/>
            <a:ext cx="2880320" cy="377026"/>
          </a:xfrm>
          <a:prstGeom prst="rect">
            <a:avLst/>
          </a:prstGeom>
          <a:noFill/>
        </p:spPr>
        <p:txBody>
          <a:bodyPr wrap="square" lIns="68580" tIns="34290" rIns="68580" bIns="34290" rtlCol="0">
            <a:spAutoFit/>
          </a:bodyPr>
          <a:lstStyle/>
          <a:p>
            <a:pPr marL="0" lvl="1" algn="ctr"/>
            <a:r>
              <a:rPr lang="en-US" altLang="zh-CN" sz="2000" dirty="0" err="1">
                <a:solidFill>
                  <a:schemeClr val="bg1"/>
                </a:solidFill>
                <a:latin typeface="微软雅黑" panose="020B0503020204020204" pitchFamily="34" charset="-122"/>
                <a:ea typeface="微软雅黑" panose="020B0503020204020204" pitchFamily="34" charset="-122"/>
              </a:rPr>
              <a:t>javascript</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a:stretch>
            <a:fillRect/>
          </a:stretch>
        </p:blipFill>
        <p:spPr>
          <a:xfrm>
            <a:off x="406574" y="1627747"/>
            <a:ext cx="11563350" cy="421957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8176"/>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746729"/>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908720"/>
            <a:ext cx="2880320" cy="377026"/>
          </a:xfrm>
          <a:prstGeom prst="rect">
            <a:avLst/>
          </a:prstGeom>
          <a:noFill/>
        </p:spPr>
        <p:txBody>
          <a:bodyPr wrap="square" lIns="68580" tIns="34290" rIns="68580" bIns="34290" rtlCol="0">
            <a:spAutoFit/>
          </a:bodyPr>
          <a:lstStyle/>
          <a:p>
            <a:pPr marL="0" lvl="1" algn="ctr"/>
            <a:r>
              <a:rPr lang="en-US" altLang="zh-CN" sz="2000" dirty="0">
                <a:solidFill>
                  <a:schemeClr val="bg1"/>
                </a:solidFill>
                <a:latin typeface="微软雅黑" panose="020B0503020204020204" pitchFamily="34" charset="-122"/>
                <a:ea typeface="微软雅黑" panose="020B0503020204020204" pitchFamily="34" charset="-122"/>
              </a:rPr>
              <a:t>ES 6</a:t>
            </a:r>
            <a:r>
              <a:rPr lang="zh-CN" altLang="en-US" sz="2000" dirty="0">
                <a:solidFill>
                  <a:schemeClr val="bg1"/>
                </a:solidFill>
                <a:latin typeface="微软雅黑" panose="020B0503020204020204" pitchFamily="34" charset="-122"/>
                <a:ea typeface="微软雅黑" panose="020B0503020204020204" pitchFamily="34" charset="-122"/>
              </a:rPr>
              <a:t>语法</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334566" y="1884995"/>
            <a:ext cx="11744325" cy="3333750"/>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8176"/>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548680"/>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692696"/>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网络和</a:t>
            </a:r>
            <a:r>
              <a:rPr lang="en-US" altLang="zh-CN" sz="2000" dirty="0">
                <a:solidFill>
                  <a:schemeClr val="bg1"/>
                </a:solidFill>
                <a:latin typeface="微软雅黑" panose="020B0503020204020204" pitchFamily="34" charset="-122"/>
                <a:ea typeface="微软雅黑" panose="020B0503020204020204" pitchFamily="34" charset="-122"/>
              </a:rPr>
              <a:t>http</a:t>
            </a:r>
            <a:r>
              <a:rPr lang="zh-CN" altLang="en-US" sz="2000" dirty="0">
                <a:solidFill>
                  <a:schemeClr val="bg1"/>
                </a:solidFill>
                <a:latin typeface="微软雅黑" panose="020B0503020204020204" pitchFamily="34" charset="-122"/>
                <a:ea typeface="微软雅黑" panose="020B0503020204020204" pitchFamily="34" charset="-122"/>
              </a:rPr>
              <a:t>基础</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stretch>
            <a:fillRect/>
          </a:stretch>
        </p:blipFill>
        <p:spPr>
          <a:xfrm>
            <a:off x="942410" y="1358743"/>
            <a:ext cx="10284409" cy="4906836"/>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8176"/>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548680"/>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692696"/>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浏览器原理机制</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16862" y="2008804"/>
            <a:ext cx="12190413" cy="3658059"/>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8176"/>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548680"/>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692696"/>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框架： </a:t>
            </a:r>
            <a:r>
              <a:rPr lang="en-US" altLang="zh-CN" sz="2000" dirty="0">
                <a:solidFill>
                  <a:schemeClr val="bg1"/>
                </a:solidFill>
                <a:latin typeface="微软雅黑" panose="020B0503020204020204" pitchFamily="34" charset="-122"/>
                <a:ea typeface="微软雅黑" panose="020B0503020204020204" pitchFamily="34" charset="-122"/>
              </a:rPr>
              <a:t>Vue</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1195514" y="1358743"/>
            <a:ext cx="9958319" cy="4856168"/>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8176"/>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548680"/>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692696"/>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前端性能优化</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251307" y="1503750"/>
            <a:ext cx="11830050" cy="3257550"/>
          </a:xfrm>
          <a:prstGeom prst="rect">
            <a:avLst/>
          </a:prstGeom>
        </p:spPr>
      </p:pic>
      <p:grpSp>
        <p:nvGrpSpPr>
          <p:cNvPr id="15" name="Group 58"/>
          <p:cNvGrpSpPr/>
          <p:nvPr/>
        </p:nvGrpSpPr>
        <p:grpSpPr>
          <a:xfrm>
            <a:off x="622598" y="5084652"/>
            <a:ext cx="8583894" cy="596168"/>
            <a:chOff x="7174424" y="1256132"/>
            <a:chExt cx="3747685" cy="630129"/>
          </a:xfrm>
        </p:grpSpPr>
        <p:sp>
          <p:nvSpPr>
            <p:cNvPr id="16" name="TextBox 17"/>
            <p:cNvSpPr txBox="1"/>
            <p:nvPr/>
          </p:nvSpPr>
          <p:spPr>
            <a:xfrm>
              <a:off x="7174424" y="1600395"/>
              <a:ext cx="3747685" cy="285866"/>
            </a:xfrm>
            <a:prstGeom prst="rect">
              <a:avLst/>
            </a:prstGeom>
            <a:noFill/>
          </p:spPr>
          <p:txBody>
            <a:bodyPr wrap="square" lIns="0" tIns="0" rIns="0" bIns="0" rtlCol="0">
              <a:spAutoFit/>
            </a:bodyPr>
            <a:lstStyle/>
            <a:p>
              <a:pPr>
                <a:lnSpc>
                  <a:spcPct val="12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这里列一些方面提供思路，更具体的可以百度或者牛客搜索背诵，有点八股文。</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2" presetClass="entr" presetSubtype="2" accel="50000" decel="5000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8176"/>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548680"/>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692696"/>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前端工程化</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129788" y="1829175"/>
            <a:ext cx="11930835" cy="3543813"/>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40893"/>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548680"/>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692696"/>
            <a:ext cx="2880320" cy="375920"/>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13" name="Group 58"/>
          <p:cNvGrpSpPr/>
          <p:nvPr/>
        </p:nvGrpSpPr>
        <p:grpSpPr>
          <a:xfrm>
            <a:off x="766615" y="1700809"/>
            <a:ext cx="10203688" cy="3323590"/>
            <a:chOff x="7018659" y="806450"/>
            <a:chExt cx="4234811" cy="2500598"/>
          </a:xfrm>
        </p:grpSpPr>
        <p:sp>
          <p:nvSpPr>
            <p:cNvPr id="14" name="TextBox 17"/>
            <p:cNvSpPr txBox="1"/>
            <p:nvPr/>
          </p:nvSpPr>
          <p:spPr>
            <a:xfrm>
              <a:off x="7018659" y="806450"/>
              <a:ext cx="4234811" cy="2500598"/>
            </a:xfrm>
            <a:prstGeom prst="rect">
              <a:avLst/>
            </a:prstGeom>
            <a:noFill/>
          </p:spPr>
          <p:txBody>
            <a:bodyPr wrap="square" lIns="0" tIns="0" rIns="0" bIns="0" rtlCol="0">
              <a:spAutoFit/>
            </a:bodyPr>
            <a:lstStyle/>
            <a:p>
              <a:pPr>
                <a:lnSpc>
                  <a:spcPct val="120000"/>
                </a:lnSpc>
                <a:spcBef>
                  <a:spcPct val="0"/>
                </a:spcBef>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可能前端的内容复习起来确实比较多而杂，尤其是前端三大框架兴起后，前端也出现了工程化。前端工程化也意味着前端开发</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需要掌握的技能越来越多。</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spcBef>
                  <a:spcPct val="0"/>
                </a:spcBef>
              </a:pP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spcBef>
                  <a:spcPct val="0"/>
                </a:spcBef>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以上考点有一部分的面试内容属于八股文的性质，你去百度内容稍微理解一下，并且反复看，就可以理解并且记得牢靠。</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spcBef>
                  <a:spcPct val="0"/>
                </a:spcBef>
              </a:pP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spcBef>
                  <a:spcPct val="0"/>
                </a:spcBef>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针对前端复习的内容多而杂的问题，其实我去年坐在下面听学长学姐分享重要考点的时候，我也是属于一脸懵逼的，很多内容甚至都没了解过。但是在春招实习集中准备的过程中，会接触到大量之前</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没接触过或者以前理解不太深的知识点，</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所以还是要尽早准备比较好。</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2" presetClass="entr" presetSubtype="2" accel="50000" decel="5000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1026"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 y="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38"/>
          <p:cNvSpPr/>
          <p:nvPr/>
        </p:nvSpPr>
        <p:spPr>
          <a:xfrm flipH="1">
            <a:off x="6455246" y="1836078"/>
            <a:ext cx="7560840" cy="2494550"/>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9"/>
          <p:cNvSpPr>
            <a:spLocks noChangeArrowheads="1"/>
          </p:cNvSpPr>
          <p:nvPr/>
        </p:nvSpPr>
        <p:spPr bwMode="auto">
          <a:xfrm flipH="1">
            <a:off x="7679382" y="2772217"/>
            <a:ext cx="33131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3200" dirty="0">
                <a:solidFill>
                  <a:schemeClr val="bg1"/>
                </a:solidFill>
                <a:latin typeface="微软雅黑" panose="020B0503020204020204" pitchFamily="34" charset="-122"/>
                <a:ea typeface="微软雅黑" panose="020B0503020204020204" pitchFamily="34" charset="-122"/>
                <a:sym typeface="方正兰亭黑_GBK" pitchFamily="2" charset="-122"/>
              </a:rPr>
              <a:t>目录 </a:t>
            </a:r>
            <a:r>
              <a:rPr lang="en-US" altLang="zh-CN" sz="3200" dirty="0">
                <a:solidFill>
                  <a:schemeClr val="bg1"/>
                </a:solidFill>
                <a:latin typeface="微软雅黑" panose="020B0503020204020204" pitchFamily="34" charset="-122"/>
                <a:ea typeface="微软雅黑" panose="020B0503020204020204" pitchFamily="34" charset="-122"/>
                <a:sym typeface="方正兰亭黑_GBK" pitchFamily="2" charset="-122"/>
              </a:rPr>
              <a:t>/ </a:t>
            </a:r>
            <a:r>
              <a:rPr lang="en-US" altLang="zh-CN" sz="2000" dirty="0">
                <a:solidFill>
                  <a:schemeClr val="bg1"/>
                </a:solidFill>
                <a:latin typeface="微软雅黑" panose="020B0503020204020204" pitchFamily="34" charset="-122"/>
                <a:ea typeface="微软雅黑" panose="020B0503020204020204" pitchFamily="34" charset="-122"/>
                <a:sym typeface="方正兰亭黑_GBK" pitchFamily="2" charset="-122"/>
              </a:rPr>
              <a:t>CONTENTS</a:t>
            </a:r>
            <a:endParaRPr lang="en-US" altLang="zh-CN" sz="200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4" name="矩形 3"/>
          <p:cNvSpPr/>
          <p:nvPr/>
        </p:nvSpPr>
        <p:spPr>
          <a:xfrm flipH="1">
            <a:off x="1630710" y="1836078"/>
            <a:ext cx="864097" cy="498020"/>
          </a:xfrm>
          <a:custGeom>
            <a:avLst/>
            <a:gdLst>
              <a:gd name="connsiteX0" fmla="*/ 0 w 648072"/>
              <a:gd name="connsiteY0" fmla="*/ 0 h 504056"/>
              <a:gd name="connsiteX1" fmla="*/ 648072 w 648072"/>
              <a:gd name="connsiteY1" fmla="*/ 0 h 504056"/>
              <a:gd name="connsiteX2" fmla="*/ 648072 w 648072"/>
              <a:gd name="connsiteY2" fmla="*/ 504056 h 504056"/>
              <a:gd name="connsiteX3" fmla="*/ 0 w 648072"/>
              <a:gd name="connsiteY3" fmla="*/ 504056 h 504056"/>
              <a:gd name="connsiteX4" fmla="*/ 0 w 648072"/>
              <a:gd name="connsiteY4" fmla="*/ 0 h 504056"/>
              <a:gd name="connsiteX0-1" fmla="*/ 0 w 648072"/>
              <a:gd name="connsiteY0-2" fmla="*/ 0 h 504056"/>
              <a:gd name="connsiteX1-3" fmla="*/ 648072 w 648072"/>
              <a:gd name="connsiteY1-4" fmla="*/ 0 h 504056"/>
              <a:gd name="connsiteX2-5" fmla="*/ 476057 w 648072"/>
              <a:gd name="connsiteY2-6" fmla="*/ 501039 h 504056"/>
              <a:gd name="connsiteX3-7" fmla="*/ 0 w 648072"/>
              <a:gd name="connsiteY3-8" fmla="*/ 504056 h 504056"/>
              <a:gd name="connsiteX4-9" fmla="*/ 0 w 648072"/>
              <a:gd name="connsiteY4-10" fmla="*/ 0 h 504056"/>
              <a:gd name="connsiteX0-11" fmla="*/ 187105 w 835177"/>
              <a:gd name="connsiteY0-12" fmla="*/ 0 h 510091"/>
              <a:gd name="connsiteX1-13" fmla="*/ 835177 w 835177"/>
              <a:gd name="connsiteY1-14" fmla="*/ 0 h 510091"/>
              <a:gd name="connsiteX2-15" fmla="*/ 663162 w 835177"/>
              <a:gd name="connsiteY2-16" fmla="*/ 501039 h 510091"/>
              <a:gd name="connsiteX3-17" fmla="*/ 0 w 835177"/>
              <a:gd name="connsiteY3-18" fmla="*/ 510091 h 510091"/>
              <a:gd name="connsiteX4-19" fmla="*/ 187105 w 835177"/>
              <a:gd name="connsiteY4-20" fmla="*/ 0 h 510091"/>
              <a:gd name="connsiteX0-21" fmla="*/ 190123 w 838195"/>
              <a:gd name="connsiteY0-22" fmla="*/ 0 h 501039"/>
              <a:gd name="connsiteX1-23" fmla="*/ 838195 w 838195"/>
              <a:gd name="connsiteY1-24" fmla="*/ 0 h 501039"/>
              <a:gd name="connsiteX2-25" fmla="*/ 666180 w 838195"/>
              <a:gd name="connsiteY2-26" fmla="*/ 501039 h 501039"/>
              <a:gd name="connsiteX3-27" fmla="*/ 0 w 838195"/>
              <a:gd name="connsiteY3-28" fmla="*/ 498020 h 501039"/>
              <a:gd name="connsiteX4-29" fmla="*/ 190123 w 838195"/>
              <a:gd name="connsiteY4-30" fmla="*/ 0 h 501039"/>
              <a:gd name="connsiteX0-31" fmla="*/ 132789 w 838195"/>
              <a:gd name="connsiteY0-32" fmla="*/ 0 h 501039"/>
              <a:gd name="connsiteX1-33" fmla="*/ 838195 w 838195"/>
              <a:gd name="connsiteY1-34" fmla="*/ 0 h 501039"/>
              <a:gd name="connsiteX2-35" fmla="*/ 666180 w 838195"/>
              <a:gd name="connsiteY2-36" fmla="*/ 501039 h 501039"/>
              <a:gd name="connsiteX3-37" fmla="*/ 0 w 838195"/>
              <a:gd name="connsiteY3-38" fmla="*/ 498020 h 501039"/>
              <a:gd name="connsiteX4-39" fmla="*/ 132789 w 838195"/>
              <a:gd name="connsiteY4-40" fmla="*/ 0 h 501039"/>
              <a:gd name="connsiteX0-41" fmla="*/ 132789 w 838195"/>
              <a:gd name="connsiteY0-42" fmla="*/ 0 h 498020"/>
              <a:gd name="connsiteX1-43" fmla="*/ 838195 w 838195"/>
              <a:gd name="connsiteY1-44" fmla="*/ 0 h 498020"/>
              <a:gd name="connsiteX2-45" fmla="*/ 699905 w 838195"/>
              <a:gd name="connsiteY2-46" fmla="*/ 497562 h 498020"/>
              <a:gd name="connsiteX3-47" fmla="*/ 0 w 838195"/>
              <a:gd name="connsiteY3-48" fmla="*/ 498020 h 498020"/>
              <a:gd name="connsiteX4-49" fmla="*/ 132789 w 838195"/>
              <a:gd name="connsiteY4-50" fmla="*/ 0 h 4980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38195" h="498020">
                <a:moveTo>
                  <a:pt x="132789" y="0"/>
                </a:moveTo>
                <a:lnTo>
                  <a:pt x="838195" y="0"/>
                </a:lnTo>
                <a:lnTo>
                  <a:pt x="699905" y="497562"/>
                </a:lnTo>
                <a:lnTo>
                  <a:pt x="0" y="498020"/>
                </a:lnTo>
                <a:lnTo>
                  <a:pt x="132789"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59"/>
          <p:cNvSpPr>
            <a:spLocks noChangeArrowheads="1"/>
          </p:cNvSpPr>
          <p:nvPr/>
        </p:nvSpPr>
        <p:spPr bwMode="auto">
          <a:xfrm flipH="1">
            <a:off x="1486694" y="1772816"/>
            <a:ext cx="11521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dirty="0">
                <a:solidFill>
                  <a:schemeClr val="bg1"/>
                </a:solidFill>
                <a:latin typeface="微软雅黑" panose="020B0503020204020204" pitchFamily="34" charset="-122"/>
                <a:ea typeface="微软雅黑" panose="020B0503020204020204" pitchFamily="34" charset="-122"/>
                <a:sym typeface="方正兰亭黑_GBK" pitchFamily="2" charset="-122"/>
              </a:rPr>
              <a:t>01</a:t>
            </a:r>
            <a:endParaRPr lang="en-US" altLang="zh-CN" sz="200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6" name="TextBox 5"/>
          <p:cNvSpPr txBox="1"/>
          <p:nvPr/>
        </p:nvSpPr>
        <p:spPr>
          <a:xfrm>
            <a:off x="2582738" y="1825660"/>
            <a:ext cx="2576364"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algn="l"/>
            <a:r>
              <a:rPr lang="zh-CN" altLang="en-US" b="0" dirty="0">
                <a:solidFill>
                  <a:schemeClr val="accent1">
                    <a:lumMod val="75000"/>
                  </a:schemeClr>
                </a:solidFill>
                <a:latin typeface="微软雅黑" panose="020B0503020204020204" pitchFamily="34" charset="-122"/>
                <a:ea typeface="微软雅黑" panose="020B0503020204020204" pitchFamily="34" charset="-122"/>
              </a:rPr>
              <a:t>个人求职介绍</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 name="矩形 3"/>
          <p:cNvSpPr/>
          <p:nvPr/>
        </p:nvSpPr>
        <p:spPr>
          <a:xfrm flipH="1">
            <a:off x="1846734" y="2556158"/>
            <a:ext cx="864097" cy="498020"/>
          </a:xfrm>
          <a:custGeom>
            <a:avLst/>
            <a:gdLst>
              <a:gd name="connsiteX0" fmla="*/ 0 w 648072"/>
              <a:gd name="connsiteY0" fmla="*/ 0 h 504056"/>
              <a:gd name="connsiteX1" fmla="*/ 648072 w 648072"/>
              <a:gd name="connsiteY1" fmla="*/ 0 h 504056"/>
              <a:gd name="connsiteX2" fmla="*/ 648072 w 648072"/>
              <a:gd name="connsiteY2" fmla="*/ 504056 h 504056"/>
              <a:gd name="connsiteX3" fmla="*/ 0 w 648072"/>
              <a:gd name="connsiteY3" fmla="*/ 504056 h 504056"/>
              <a:gd name="connsiteX4" fmla="*/ 0 w 648072"/>
              <a:gd name="connsiteY4" fmla="*/ 0 h 504056"/>
              <a:gd name="connsiteX0-1" fmla="*/ 0 w 648072"/>
              <a:gd name="connsiteY0-2" fmla="*/ 0 h 504056"/>
              <a:gd name="connsiteX1-3" fmla="*/ 648072 w 648072"/>
              <a:gd name="connsiteY1-4" fmla="*/ 0 h 504056"/>
              <a:gd name="connsiteX2-5" fmla="*/ 476057 w 648072"/>
              <a:gd name="connsiteY2-6" fmla="*/ 501039 h 504056"/>
              <a:gd name="connsiteX3-7" fmla="*/ 0 w 648072"/>
              <a:gd name="connsiteY3-8" fmla="*/ 504056 h 504056"/>
              <a:gd name="connsiteX4-9" fmla="*/ 0 w 648072"/>
              <a:gd name="connsiteY4-10" fmla="*/ 0 h 504056"/>
              <a:gd name="connsiteX0-11" fmla="*/ 187105 w 835177"/>
              <a:gd name="connsiteY0-12" fmla="*/ 0 h 510091"/>
              <a:gd name="connsiteX1-13" fmla="*/ 835177 w 835177"/>
              <a:gd name="connsiteY1-14" fmla="*/ 0 h 510091"/>
              <a:gd name="connsiteX2-15" fmla="*/ 663162 w 835177"/>
              <a:gd name="connsiteY2-16" fmla="*/ 501039 h 510091"/>
              <a:gd name="connsiteX3-17" fmla="*/ 0 w 835177"/>
              <a:gd name="connsiteY3-18" fmla="*/ 510091 h 510091"/>
              <a:gd name="connsiteX4-19" fmla="*/ 187105 w 835177"/>
              <a:gd name="connsiteY4-20" fmla="*/ 0 h 510091"/>
              <a:gd name="connsiteX0-21" fmla="*/ 190123 w 838195"/>
              <a:gd name="connsiteY0-22" fmla="*/ 0 h 501039"/>
              <a:gd name="connsiteX1-23" fmla="*/ 838195 w 838195"/>
              <a:gd name="connsiteY1-24" fmla="*/ 0 h 501039"/>
              <a:gd name="connsiteX2-25" fmla="*/ 666180 w 838195"/>
              <a:gd name="connsiteY2-26" fmla="*/ 501039 h 501039"/>
              <a:gd name="connsiteX3-27" fmla="*/ 0 w 838195"/>
              <a:gd name="connsiteY3-28" fmla="*/ 498020 h 501039"/>
              <a:gd name="connsiteX4-29" fmla="*/ 190123 w 838195"/>
              <a:gd name="connsiteY4-30" fmla="*/ 0 h 501039"/>
              <a:gd name="connsiteX0-31" fmla="*/ 132789 w 838195"/>
              <a:gd name="connsiteY0-32" fmla="*/ 0 h 501039"/>
              <a:gd name="connsiteX1-33" fmla="*/ 838195 w 838195"/>
              <a:gd name="connsiteY1-34" fmla="*/ 0 h 501039"/>
              <a:gd name="connsiteX2-35" fmla="*/ 666180 w 838195"/>
              <a:gd name="connsiteY2-36" fmla="*/ 501039 h 501039"/>
              <a:gd name="connsiteX3-37" fmla="*/ 0 w 838195"/>
              <a:gd name="connsiteY3-38" fmla="*/ 498020 h 501039"/>
              <a:gd name="connsiteX4-39" fmla="*/ 132789 w 838195"/>
              <a:gd name="connsiteY4-40" fmla="*/ 0 h 501039"/>
              <a:gd name="connsiteX0-41" fmla="*/ 132789 w 838195"/>
              <a:gd name="connsiteY0-42" fmla="*/ 0 h 498020"/>
              <a:gd name="connsiteX1-43" fmla="*/ 838195 w 838195"/>
              <a:gd name="connsiteY1-44" fmla="*/ 0 h 498020"/>
              <a:gd name="connsiteX2-45" fmla="*/ 699905 w 838195"/>
              <a:gd name="connsiteY2-46" fmla="*/ 497562 h 498020"/>
              <a:gd name="connsiteX3-47" fmla="*/ 0 w 838195"/>
              <a:gd name="connsiteY3-48" fmla="*/ 498020 h 498020"/>
              <a:gd name="connsiteX4-49" fmla="*/ 132789 w 838195"/>
              <a:gd name="connsiteY4-50" fmla="*/ 0 h 4980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38195" h="498020">
                <a:moveTo>
                  <a:pt x="132789" y="0"/>
                </a:moveTo>
                <a:lnTo>
                  <a:pt x="838195" y="0"/>
                </a:lnTo>
                <a:lnTo>
                  <a:pt x="699905" y="497562"/>
                </a:lnTo>
                <a:lnTo>
                  <a:pt x="0" y="498020"/>
                </a:lnTo>
                <a:lnTo>
                  <a:pt x="132789"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59"/>
          <p:cNvSpPr>
            <a:spLocks noChangeArrowheads="1"/>
          </p:cNvSpPr>
          <p:nvPr/>
        </p:nvSpPr>
        <p:spPr bwMode="auto">
          <a:xfrm flipH="1">
            <a:off x="1702718" y="2492896"/>
            <a:ext cx="11521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dirty="0">
                <a:solidFill>
                  <a:schemeClr val="bg1"/>
                </a:solidFill>
                <a:latin typeface="微软雅黑" panose="020B0503020204020204" pitchFamily="34" charset="-122"/>
                <a:ea typeface="微软雅黑" panose="020B0503020204020204" pitchFamily="34" charset="-122"/>
                <a:sym typeface="方正兰亭黑_GBK" pitchFamily="2" charset="-122"/>
              </a:rPr>
              <a:t>02</a:t>
            </a:r>
            <a:endParaRPr lang="en-US" altLang="zh-CN" sz="200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9" name="TextBox 8"/>
          <p:cNvSpPr txBox="1"/>
          <p:nvPr/>
        </p:nvSpPr>
        <p:spPr>
          <a:xfrm>
            <a:off x="2798762" y="2545740"/>
            <a:ext cx="2576364"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algn="l"/>
            <a:r>
              <a:rPr lang="zh-CN" altLang="en-US" b="0" dirty="0">
                <a:solidFill>
                  <a:schemeClr val="accent1">
                    <a:lumMod val="75000"/>
                  </a:schemeClr>
                </a:solidFill>
                <a:latin typeface="微软雅黑" panose="020B0503020204020204" pitchFamily="34" charset="-122"/>
                <a:ea typeface="微软雅黑" panose="020B0503020204020204" pitchFamily="34" charset="-122"/>
              </a:rPr>
              <a:t>简历如何准备</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0" name="矩形 3"/>
          <p:cNvSpPr/>
          <p:nvPr/>
        </p:nvSpPr>
        <p:spPr>
          <a:xfrm flipH="1">
            <a:off x="2062758" y="3212941"/>
            <a:ext cx="864097" cy="498020"/>
          </a:xfrm>
          <a:custGeom>
            <a:avLst/>
            <a:gdLst>
              <a:gd name="connsiteX0" fmla="*/ 0 w 648072"/>
              <a:gd name="connsiteY0" fmla="*/ 0 h 504056"/>
              <a:gd name="connsiteX1" fmla="*/ 648072 w 648072"/>
              <a:gd name="connsiteY1" fmla="*/ 0 h 504056"/>
              <a:gd name="connsiteX2" fmla="*/ 648072 w 648072"/>
              <a:gd name="connsiteY2" fmla="*/ 504056 h 504056"/>
              <a:gd name="connsiteX3" fmla="*/ 0 w 648072"/>
              <a:gd name="connsiteY3" fmla="*/ 504056 h 504056"/>
              <a:gd name="connsiteX4" fmla="*/ 0 w 648072"/>
              <a:gd name="connsiteY4" fmla="*/ 0 h 504056"/>
              <a:gd name="connsiteX0-1" fmla="*/ 0 w 648072"/>
              <a:gd name="connsiteY0-2" fmla="*/ 0 h 504056"/>
              <a:gd name="connsiteX1-3" fmla="*/ 648072 w 648072"/>
              <a:gd name="connsiteY1-4" fmla="*/ 0 h 504056"/>
              <a:gd name="connsiteX2-5" fmla="*/ 476057 w 648072"/>
              <a:gd name="connsiteY2-6" fmla="*/ 501039 h 504056"/>
              <a:gd name="connsiteX3-7" fmla="*/ 0 w 648072"/>
              <a:gd name="connsiteY3-8" fmla="*/ 504056 h 504056"/>
              <a:gd name="connsiteX4-9" fmla="*/ 0 w 648072"/>
              <a:gd name="connsiteY4-10" fmla="*/ 0 h 504056"/>
              <a:gd name="connsiteX0-11" fmla="*/ 187105 w 835177"/>
              <a:gd name="connsiteY0-12" fmla="*/ 0 h 510091"/>
              <a:gd name="connsiteX1-13" fmla="*/ 835177 w 835177"/>
              <a:gd name="connsiteY1-14" fmla="*/ 0 h 510091"/>
              <a:gd name="connsiteX2-15" fmla="*/ 663162 w 835177"/>
              <a:gd name="connsiteY2-16" fmla="*/ 501039 h 510091"/>
              <a:gd name="connsiteX3-17" fmla="*/ 0 w 835177"/>
              <a:gd name="connsiteY3-18" fmla="*/ 510091 h 510091"/>
              <a:gd name="connsiteX4-19" fmla="*/ 187105 w 835177"/>
              <a:gd name="connsiteY4-20" fmla="*/ 0 h 510091"/>
              <a:gd name="connsiteX0-21" fmla="*/ 190123 w 838195"/>
              <a:gd name="connsiteY0-22" fmla="*/ 0 h 501039"/>
              <a:gd name="connsiteX1-23" fmla="*/ 838195 w 838195"/>
              <a:gd name="connsiteY1-24" fmla="*/ 0 h 501039"/>
              <a:gd name="connsiteX2-25" fmla="*/ 666180 w 838195"/>
              <a:gd name="connsiteY2-26" fmla="*/ 501039 h 501039"/>
              <a:gd name="connsiteX3-27" fmla="*/ 0 w 838195"/>
              <a:gd name="connsiteY3-28" fmla="*/ 498020 h 501039"/>
              <a:gd name="connsiteX4-29" fmla="*/ 190123 w 838195"/>
              <a:gd name="connsiteY4-30" fmla="*/ 0 h 501039"/>
              <a:gd name="connsiteX0-31" fmla="*/ 132789 w 838195"/>
              <a:gd name="connsiteY0-32" fmla="*/ 0 h 501039"/>
              <a:gd name="connsiteX1-33" fmla="*/ 838195 w 838195"/>
              <a:gd name="connsiteY1-34" fmla="*/ 0 h 501039"/>
              <a:gd name="connsiteX2-35" fmla="*/ 666180 w 838195"/>
              <a:gd name="connsiteY2-36" fmla="*/ 501039 h 501039"/>
              <a:gd name="connsiteX3-37" fmla="*/ 0 w 838195"/>
              <a:gd name="connsiteY3-38" fmla="*/ 498020 h 501039"/>
              <a:gd name="connsiteX4-39" fmla="*/ 132789 w 838195"/>
              <a:gd name="connsiteY4-40" fmla="*/ 0 h 501039"/>
              <a:gd name="connsiteX0-41" fmla="*/ 132789 w 838195"/>
              <a:gd name="connsiteY0-42" fmla="*/ 0 h 498020"/>
              <a:gd name="connsiteX1-43" fmla="*/ 838195 w 838195"/>
              <a:gd name="connsiteY1-44" fmla="*/ 0 h 498020"/>
              <a:gd name="connsiteX2-45" fmla="*/ 699905 w 838195"/>
              <a:gd name="connsiteY2-46" fmla="*/ 497562 h 498020"/>
              <a:gd name="connsiteX3-47" fmla="*/ 0 w 838195"/>
              <a:gd name="connsiteY3-48" fmla="*/ 498020 h 498020"/>
              <a:gd name="connsiteX4-49" fmla="*/ 132789 w 838195"/>
              <a:gd name="connsiteY4-50" fmla="*/ 0 h 4980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38195" h="498020">
                <a:moveTo>
                  <a:pt x="132789" y="0"/>
                </a:moveTo>
                <a:lnTo>
                  <a:pt x="838195" y="0"/>
                </a:lnTo>
                <a:lnTo>
                  <a:pt x="699905" y="497562"/>
                </a:lnTo>
                <a:lnTo>
                  <a:pt x="0" y="498020"/>
                </a:lnTo>
                <a:lnTo>
                  <a:pt x="132789"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59"/>
          <p:cNvSpPr>
            <a:spLocks noChangeArrowheads="1"/>
          </p:cNvSpPr>
          <p:nvPr/>
        </p:nvSpPr>
        <p:spPr bwMode="auto">
          <a:xfrm flipH="1">
            <a:off x="1918742" y="3149679"/>
            <a:ext cx="11521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dirty="0">
                <a:solidFill>
                  <a:schemeClr val="bg1"/>
                </a:solidFill>
                <a:latin typeface="微软雅黑" panose="020B0503020204020204" pitchFamily="34" charset="-122"/>
                <a:ea typeface="微软雅黑" panose="020B0503020204020204" pitchFamily="34" charset="-122"/>
                <a:sym typeface="方正兰亭黑_GBK" pitchFamily="2" charset="-122"/>
              </a:rPr>
              <a:t>03</a:t>
            </a:r>
            <a:endParaRPr lang="en-US" altLang="zh-CN" sz="200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12" name="TextBox 11"/>
          <p:cNvSpPr txBox="1"/>
          <p:nvPr/>
        </p:nvSpPr>
        <p:spPr>
          <a:xfrm>
            <a:off x="3014786" y="3202523"/>
            <a:ext cx="2576364"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algn="l"/>
            <a:r>
              <a:rPr lang="zh-CN" altLang="en-US" b="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 name="矩形 3"/>
          <p:cNvSpPr/>
          <p:nvPr/>
        </p:nvSpPr>
        <p:spPr>
          <a:xfrm flipH="1">
            <a:off x="2278782" y="3861013"/>
            <a:ext cx="864097" cy="498020"/>
          </a:xfrm>
          <a:custGeom>
            <a:avLst/>
            <a:gdLst>
              <a:gd name="connsiteX0" fmla="*/ 0 w 648072"/>
              <a:gd name="connsiteY0" fmla="*/ 0 h 504056"/>
              <a:gd name="connsiteX1" fmla="*/ 648072 w 648072"/>
              <a:gd name="connsiteY1" fmla="*/ 0 h 504056"/>
              <a:gd name="connsiteX2" fmla="*/ 648072 w 648072"/>
              <a:gd name="connsiteY2" fmla="*/ 504056 h 504056"/>
              <a:gd name="connsiteX3" fmla="*/ 0 w 648072"/>
              <a:gd name="connsiteY3" fmla="*/ 504056 h 504056"/>
              <a:gd name="connsiteX4" fmla="*/ 0 w 648072"/>
              <a:gd name="connsiteY4" fmla="*/ 0 h 504056"/>
              <a:gd name="connsiteX0-1" fmla="*/ 0 w 648072"/>
              <a:gd name="connsiteY0-2" fmla="*/ 0 h 504056"/>
              <a:gd name="connsiteX1-3" fmla="*/ 648072 w 648072"/>
              <a:gd name="connsiteY1-4" fmla="*/ 0 h 504056"/>
              <a:gd name="connsiteX2-5" fmla="*/ 476057 w 648072"/>
              <a:gd name="connsiteY2-6" fmla="*/ 501039 h 504056"/>
              <a:gd name="connsiteX3-7" fmla="*/ 0 w 648072"/>
              <a:gd name="connsiteY3-8" fmla="*/ 504056 h 504056"/>
              <a:gd name="connsiteX4-9" fmla="*/ 0 w 648072"/>
              <a:gd name="connsiteY4-10" fmla="*/ 0 h 504056"/>
              <a:gd name="connsiteX0-11" fmla="*/ 187105 w 835177"/>
              <a:gd name="connsiteY0-12" fmla="*/ 0 h 510091"/>
              <a:gd name="connsiteX1-13" fmla="*/ 835177 w 835177"/>
              <a:gd name="connsiteY1-14" fmla="*/ 0 h 510091"/>
              <a:gd name="connsiteX2-15" fmla="*/ 663162 w 835177"/>
              <a:gd name="connsiteY2-16" fmla="*/ 501039 h 510091"/>
              <a:gd name="connsiteX3-17" fmla="*/ 0 w 835177"/>
              <a:gd name="connsiteY3-18" fmla="*/ 510091 h 510091"/>
              <a:gd name="connsiteX4-19" fmla="*/ 187105 w 835177"/>
              <a:gd name="connsiteY4-20" fmla="*/ 0 h 510091"/>
              <a:gd name="connsiteX0-21" fmla="*/ 190123 w 838195"/>
              <a:gd name="connsiteY0-22" fmla="*/ 0 h 501039"/>
              <a:gd name="connsiteX1-23" fmla="*/ 838195 w 838195"/>
              <a:gd name="connsiteY1-24" fmla="*/ 0 h 501039"/>
              <a:gd name="connsiteX2-25" fmla="*/ 666180 w 838195"/>
              <a:gd name="connsiteY2-26" fmla="*/ 501039 h 501039"/>
              <a:gd name="connsiteX3-27" fmla="*/ 0 w 838195"/>
              <a:gd name="connsiteY3-28" fmla="*/ 498020 h 501039"/>
              <a:gd name="connsiteX4-29" fmla="*/ 190123 w 838195"/>
              <a:gd name="connsiteY4-30" fmla="*/ 0 h 501039"/>
              <a:gd name="connsiteX0-31" fmla="*/ 132789 w 838195"/>
              <a:gd name="connsiteY0-32" fmla="*/ 0 h 501039"/>
              <a:gd name="connsiteX1-33" fmla="*/ 838195 w 838195"/>
              <a:gd name="connsiteY1-34" fmla="*/ 0 h 501039"/>
              <a:gd name="connsiteX2-35" fmla="*/ 666180 w 838195"/>
              <a:gd name="connsiteY2-36" fmla="*/ 501039 h 501039"/>
              <a:gd name="connsiteX3-37" fmla="*/ 0 w 838195"/>
              <a:gd name="connsiteY3-38" fmla="*/ 498020 h 501039"/>
              <a:gd name="connsiteX4-39" fmla="*/ 132789 w 838195"/>
              <a:gd name="connsiteY4-40" fmla="*/ 0 h 501039"/>
              <a:gd name="connsiteX0-41" fmla="*/ 132789 w 838195"/>
              <a:gd name="connsiteY0-42" fmla="*/ 0 h 498020"/>
              <a:gd name="connsiteX1-43" fmla="*/ 838195 w 838195"/>
              <a:gd name="connsiteY1-44" fmla="*/ 0 h 498020"/>
              <a:gd name="connsiteX2-45" fmla="*/ 699905 w 838195"/>
              <a:gd name="connsiteY2-46" fmla="*/ 497562 h 498020"/>
              <a:gd name="connsiteX3-47" fmla="*/ 0 w 838195"/>
              <a:gd name="connsiteY3-48" fmla="*/ 498020 h 498020"/>
              <a:gd name="connsiteX4-49" fmla="*/ 132789 w 838195"/>
              <a:gd name="connsiteY4-50" fmla="*/ 0 h 4980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38195" h="498020">
                <a:moveTo>
                  <a:pt x="132789" y="0"/>
                </a:moveTo>
                <a:lnTo>
                  <a:pt x="838195" y="0"/>
                </a:lnTo>
                <a:lnTo>
                  <a:pt x="699905" y="497562"/>
                </a:lnTo>
                <a:lnTo>
                  <a:pt x="0" y="498020"/>
                </a:lnTo>
                <a:lnTo>
                  <a:pt x="132789"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59"/>
          <p:cNvSpPr>
            <a:spLocks noChangeArrowheads="1"/>
          </p:cNvSpPr>
          <p:nvPr/>
        </p:nvSpPr>
        <p:spPr bwMode="auto">
          <a:xfrm flipH="1">
            <a:off x="2134766" y="3797751"/>
            <a:ext cx="11521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dirty="0">
                <a:solidFill>
                  <a:schemeClr val="bg1"/>
                </a:solidFill>
                <a:latin typeface="微软雅黑" panose="020B0503020204020204" pitchFamily="34" charset="-122"/>
                <a:ea typeface="微软雅黑" panose="020B0503020204020204" pitchFamily="34" charset="-122"/>
                <a:sym typeface="方正兰亭黑_GBK" pitchFamily="2" charset="-122"/>
              </a:rPr>
              <a:t>04</a:t>
            </a:r>
            <a:endParaRPr lang="en-US" altLang="zh-CN" sz="200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15" name="TextBox 14"/>
          <p:cNvSpPr txBox="1"/>
          <p:nvPr/>
        </p:nvSpPr>
        <p:spPr>
          <a:xfrm>
            <a:off x="3230810" y="3850595"/>
            <a:ext cx="2576364" cy="52322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algn="l"/>
            <a:r>
              <a:rPr lang="zh-CN" altLang="en-US" b="0" dirty="0">
                <a:solidFill>
                  <a:schemeClr val="accent1">
                    <a:lumMod val="75000"/>
                  </a:schemeClr>
                </a:solidFill>
                <a:latin typeface="微软雅黑" panose="020B0503020204020204" pitchFamily="34" charset="-122"/>
                <a:ea typeface="微软雅黑" panose="020B0503020204020204" pitchFamily="34" charset="-122"/>
              </a:rPr>
              <a:t>个人一些建议</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02</a:t>
            </a:r>
            <a:endParaRPr lang="zh-CN" dirty="0">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6"/>
                                        </p:tgtEl>
                                        <p:attrNameLst>
                                          <p:attrName>style.visibility</p:attrName>
                                        </p:attrNameLst>
                                      </p:cBhvr>
                                      <p:to>
                                        <p:strVal val="visible"/>
                                      </p:to>
                                    </p:set>
                                    <p:anim by="(-#ppt_w*2)" calcmode="lin" valueType="num">
                                      <p:cBhvr rctx="PPT">
                                        <p:cTn id="25" dur="250" autoRev="1" fill="hold">
                                          <p:stCondLst>
                                            <p:cond delay="0"/>
                                          </p:stCondLst>
                                        </p:cTn>
                                        <p:tgtEl>
                                          <p:spTgt spid="6"/>
                                        </p:tgtEl>
                                        <p:attrNameLst>
                                          <p:attrName>ppt_w</p:attrName>
                                        </p:attrNameLst>
                                      </p:cBhvr>
                                    </p:anim>
                                    <p:anim by="(#ppt_w*0.50)" calcmode="lin" valueType="num">
                                      <p:cBhvr>
                                        <p:cTn id="26" dur="250" decel="50000" autoRev="1" fill="hold">
                                          <p:stCondLst>
                                            <p:cond delay="0"/>
                                          </p:stCondLst>
                                        </p:cTn>
                                        <p:tgtEl>
                                          <p:spTgt spid="6"/>
                                        </p:tgtEl>
                                        <p:attrNameLst>
                                          <p:attrName>ppt_x</p:attrName>
                                        </p:attrNameLst>
                                      </p:cBhvr>
                                    </p:anim>
                                    <p:anim from="(-#ppt_h/2)" to="(#ppt_y)" calcmode="lin" valueType="num">
                                      <p:cBhvr>
                                        <p:cTn id="27" dur="500" fill="hold">
                                          <p:stCondLst>
                                            <p:cond delay="0"/>
                                          </p:stCondLst>
                                        </p:cTn>
                                        <p:tgtEl>
                                          <p:spTgt spid="6"/>
                                        </p:tgtEl>
                                        <p:attrNameLst>
                                          <p:attrName>ppt_y</p:attrName>
                                        </p:attrNameLst>
                                      </p:cBhvr>
                                    </p:anim>
                                    <p:animRot by="21600000">
                                      <p:cBhvr>
                                        <p:cTn id="28" dur="500" fill="hold">
                                          <p:stCondLst>
                                            <p:cond delay="0"/>
                                          </p:stCondLst>
                                        </p:cTn>
                                        <p:tgtEl>
                                          <p:spTgt spid="6"/>
                                        </p:tgtEl>
                                        <p:attrNameLst>
                                          <p:attrName>r</p:attrName>
                                        </p:attrNameLst>
                                      </p:cBhvr>
                                    </p:animRot>
                                  </p:childTnLst>
                                </p:cTn>
                              </p:par>
                            </p:childTnLst>
                          </p:cTn>
                        </p:par>
                        <p:par>
                          <p:cTn id="29" fill="hold">
                            <p:stCondLst>
                              <p:cond delay="3250"/>
                            </p:stCondLst>
                            <p:childTnLst>
                              <p:par>
                                <p:cTn id="30" presetID="53" presetClass="entr" presetSubtype="16"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3750"/>
                            </p:stCondLst>
                            <p:childTnLst>
                              <p:par>
                                <p:cTn id="36" presetID="42"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par>
                          <p:cTn id="41" fill="hold">
                            <p:stCondLst>
                              <p:cond delay="475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9"/>
                                        </p:tgtEl>
                                        <p:attrNameLst>
                                          <p:attrName>style.visibility</p:attrName>
                                        </p:attrNameLst>
                                      </p:cBhvr>
                                      <p:to>
                                        <p:strVal val="visible"/>
                                      </p:to>
                                    </p:set>
                                    <p:anim by="(-#ppt_w*2)" calcmode="lin" valueType="num">
                                      <p:cBhvr rctx="PPT">
                                        <p:cTn id="44" dur="250" autoRev="1" fill="hold">
                                          <p:stCondLst>
                                            <p:cond delay="0"/>
                                          </p:stCondLst>
                                        </p:cTn>
                                        <p:tgtEl>
                                          <p:spTgt spid="9"/>
                                        </p:tgtEl>
                                        <p:attrNameLst>
                                          <p:attrName>ppt_w</p:attrName>
                                        </p:attrNameLst>
                                      </p:cBhvr>
                                    </p:anim>
                                    <p:anim by="(#ppt_w*0.50)" calcmode="lin" valueType="num">
                                      <p:cBhvr>
                                        <p:cTn id="45" dur="250" decel="50000" autoRev="1" fill="hold">
                                          <p:stCondLst>
                                            <p:cond delay="0"/>
                                          </p:stCondLst>
                                        </p:cTn>
                                        <p:tgtEl>
                                          <p:spTgt spid="9"/>
                                        </p:tgtEl>
                                        <p:attrNameLst>
                                          <p:attrName>ppt_x</p:attrName>
                                        </p:attrNameLst>
                                      </p:cBhvr>
                                    </p:anim>
                                    <p:anim from="(-#ppt_h/2)" to="(#ppt_y)" calcmode="lin" valueType="num">
                                      <p:cBhvr>
                                        <p:cTn id="46" dur="500" fill="hold">
                                          <p:stCondLst>
                                            <p:cond delay="0"/>
                                          </p:stCondLst>
                                        </p:cTn>
                                        <p:tgtEl>
                                          <p:spTgt spid="9"/>
                                        </p:tgtEl>
                                        <p:attrNameLst>
                                          <p:attrName>ppt_y</p:attrName>
                                        </p:attrNameLst>
                                      </p:cBhvr>
                                    </p:anim>
                                    <p:animRot by="21600000">
                                      <p:cBhvr>
                                        <p:cTn id="47" dur="500" fill="hold">
                                          <p:stCondLst>
                                            <p:cond delay="0"/>
                                          </p:stCondLst>
                                        </p:cTn>
                                        <p:tgtEl>
                                          <p:spTgt spid="9"/>
                                        </p:tgtEl>
                                        <p:attrNameLst>
                                          <p:attrName>r</p:attrName>
                                        </p:attrNameLst>
                                      </p:cBhvr>
                                    </p:animRo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childTnLst>
                          </p:cTn>
                        </p:par>
                        <p:par>
                          <p:cTn id="54" fill="hold">
                            <p:stCondLst>
                              <p:cond delay="6000"/>
                            </p:stCondLst>
                            <p:childTnLst>
                              <p:par>
                                <p:cTn id="55" presetID="42" presetClass="entr" presetSubtype="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childTnLst>
                          </p:cTn>
                        </p:par>
                        <p:par>
                          <p:cTn id="60" fill="hold">
                            <p:stCondLst>
                              <p:cond delay="7000"/>
                            </p:stCondLst>
                            <p:childTnLst>
                              <p:par>
                                <p:cTn id="61" presetID="56" presetClass="entr" presetSubtype="0" fill="hold" grpId="0" nodeType="afterEffect">
                                  <p:stCondLst>
                                    <p:cond delay="0"/>
                                  </p:stCondLst>
                                  <p:iterate type="lt">
                                    <p:tmPct val="10000"/>
                                  </p:iterate>
                                  <p:childTnLst>
                                    <p:set>
                                      <p:cBhvr>
                                        <p:cTn id="62" dur="1" fill="hold">
                                          <p:stCondLst>
                                            <p:cond delay="0"/>
                                          </p:stCondLst>
                                        </p:cTn>
                                        <p:tgtEl>
                                          <p:spTgt spid="12"/>
                                        </p:tgtEl>
                                        <p:attrNameLst>
                                          <p:attrName>style.visibility</p:attrName>
                                        </p:attrNameLst>
                                      </p:cBhvr>
                                      <p:to>
                                        <p:strVal val="visible"/>
                                      </p:to>
                                    </p:set>
                                    <p:anim by="(-#ppt_w*2)" calcmode="lin" valueType="num">
                                      <p:cBhvr rctx="PPT">
                                        <p:cTn id="63" dur="250" autoRev="1" fill="hold">
                                          <p:stCondLst>
                                            <p:cond delay="0"/>
                                          </p:stCondLst>
                                        </p:cTn>
                                        <p:tgtEl>
                                          <p:spTgt spid="12"/>
                                        </p:tgtEl>
                                        <p:attrNameLst>
                                          <p:attrName>ppt_w</p:attrName>
                                        </p:attrNameLst>
                                      </p:cBhvr>
                                    </p:anim>
                                    <p:anim by="(#ppt_w*0.50)" calcmode="lin" valueType="num">
                                      <p:cBhvr>
                                        <p:cTn id="64" dur="250" decel="50000" autoRev="1" fill="hold">
                                          <p:stCondLst>
                                            <p:cond delay="0"/>
                                          </p:stCondLst>
                                        </p:cTn>
                                        <p:tgtEl>
                                          <p:spTgt spid="12"/>
                                        </p:tgtEl>
                                        <p:attrNameLst>
                                          <p:attrName>ppt_x</p:attrName>
                                        </p:attrNameLst>
                                      </p:cBhvr>
                                    </p:anim>
                                    <p:anim from="(-#ppt_h/2)" to="(#ppt_y)" calcmode="lin" valueType="num">
                                      <p:cBhvr>
                                        <p:cTn id="65" dur="500" fill="hold">
                                          <p:stCondLst>
                                            <p:cond delay="0"/>
                                          </p:stCondLst>
                                        </p:cTn>
                                        <p:tgtEl>
                                          <p:spTgt spid="12"/>
                                        </p:tgtEl>
                                        <p:attrNameLst>
                                          <p:attrName>ppt_y</p:attrName>
                                        </p:attrNameLst>
                                      </p:cBhvr>
                                    </p:anim>
                                    <p:animRot by="21600000">
                                      <p:cBhvr>
                                        <p:cTn id="66" dur="500" fill="hold">
                                          <p:stCondLst>
                                            <p:cond delay="0"/>
                                          </p:stCondLst>
                                        </p:cTn>
                                        <p:tgtEl>
                                          <p:spTgt spid="12"/>
                                        </p:tgtEl>
                                        <p:attrNameLst>
                                          <p:attrName>r</p:attrName>
                                        </p:attrNameLst>
                                      </p:cBhvr>
                                    </p:animRot>
                                  </p:childTnLst>
                                </p:cTn>
                              </p:par>
                            </p:childTnLst>
                          </p:cTn>
                        </p:par>
                        <p:par>
                          <p:cTn id="67" fill="hold">
                            <p:stCondLst>
                              <p:cond delay="7750"/>
                            </p:stCondLst>
                            <p:childTnLst>
                              <p:par>
                                <p:cTn id="68" presetID="53" presetClass="entr" presetSubtype="16"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500" fill="hold"/>
                                        <p:tgtEl>
                                          <p:spTgt spid="13"/>
                                        </p:tgtEl>
                                        <p:attrNameLst>
                                          <p:attrName>ppt_w</p:attrName>
                                        </p:attrNameLst>
                                      </p:cBhvr>
                                      <p:tavLst>
                                        <p:tav tm="0">
                                          <p:val>
                                            <p:fltVal val="0"/>
                                          </p:val>
                                        </p:tav>
                                        <p:tav tm="100000">
                                          <p:val>
                                            <p:strVal val="#ppt_w"/>
                                          </p:val>
                                        </p:tav>
                                      </p:tavLst>
                                    </p:anim>
                                    <p:anim calcmode="lin" valueType="num">
                                      <p:cBhvr>
                                        <p:cTn id="71" dur="500" fill="hold"/>
                                        <p:tgtEl>
                                          <p:spTgt spid="13"/>
                                        </p:tgtEl>
                                        <p:attrNameLst>
                                          <p:attrName>ppt_h</p:attrName>
                                        </p:attrNameLst>
                                      </p:cBhvr>
                                      <p:tavLst>
                                        <p:tav tm="0">
                                          <p:val>
                                            <p:fltVal val="0"/>
                                          </p:val>
                                        </p:tav>
                                        <p:tav tm="100000">
                                          <p:val>
                                            <p:strVal val="#ppt_h"/>
                                          </p:val>
                                        </p:tav>
                                      </p:tavLst>
                                    </p:anim>
                                    <p:animEffect transition="in" filter="fade">
                                      <p:cBhvr>
                                        <p:cTn id="72" dur="500"/>
                                        <p:tgtEl>
                                          <p:spTgt spid="13"/>
                                        </p:tgtEl>
                                      </p:cBhvr>
                                    </p:animEffect>
                                  </p:childTnLst>
                                </p:cTn>
                              </p:par>
                            </p:childTnLst>
                          </p:cTn>
                        </p:par>
                        <p:par>
                          <p:cTn id="73" fill="hold">
                            <p:stCondLst>
                              <p:cond delay="8250"/>
                            </p:stCondLst>
                            <p:childTnLst>
                              <p:par>
                                <p:cTn id="74" presetID="42"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1000"/>
                                        <p:tgtEl>
                                          <p:spTgt spid="14"/>
                                        </p:tgtEl>
                                      </p:cBhvr>
                                    </p:animEffect>
                                    <p:anim calcmode="lin" valueType="num">
                                      <p:cBhvr>
                                        <p:cTn id="77" dur="1000" fill="hold"/>
                                        <p:tgtEl>
                                          <p:spTgt spid="14"/>
                                        </p:tgtEl>
                                        <p:attrNameLst>
                                          <p:attrName>ppt_x</p:attrName>
                                        </p:attrNameLst>
                                      </p:cBhvr>
                                      <p:tavLst>
                                        <p:tav tm="0">
                                          <p:val>
                                            <p:strVal val="#ppt_x"/>
                                          </p:val>
                                        </p:tav>
                                        <p:tav tm="100000">
                                          <p:val>
                                            <p:strVal val="#ppt_x"/>
                                          </p:val>
                                        </p:tav>
                                      </p:tavLst>
                                    </p:anim>
                                    <p:anim calcmode="lin" valueType="num">
                                      <p:cBhvr>
                                        <p:cTn id="78" dur="1000" fill="hold"/>
                                        <p:tgtEl>
                                          <p:spTgt spid="14"/>
                                        </p:tgtEl>
                                        <p:attrNameLst>
                                          <p:attrName>ppt_y</p:attrName>
                                        </p:attrNameLst>
                                      </p:cBhvr>
                                      <p:tavLst>
                                        <p:tav tm="0">
                                          <p:val>
                                            <p:strVal val="#ppt_y+.1"/>
                                          </p:val>
                                        </p:tav>
                                        <p:tav tm="100000">
                                          <p:val>
                                            <p:strVal val="#ppt_y"/>
                                          </p:val>
                                        </p:tav>
                                      </p:tavLst>
                                    </p:anim>
                                  </p:childTnLst>
                                </p:cTn>
                              </p:par>
                            </p:childTnLst>
                          </p:cTn>
                        </p:par>
                        <p:par>
                          <p:cTn id="79" fill="hold">
                            <p:stCondLst>
                              <p:cond delay="9250"/>
                            </p:stCondLst>
                            <p:childTnLst>
                              <p:par>
                                <p:cTn id="80" presetID="56" presetClass="entr" presetSubtype="0" fill="hold" grpId="0" nodeType="afterEffect">
                                  <p:stCondLst>
                                    <p:cond delay="0"/>
                                  </p:stCondLst>
                                  <p:iterate type="lt">
                                    <p:tmPct val="10000"/>
                                  </p:iterate>
                                  <p:childTnLst>
                                    <p:set>
                                      <p:cBhvr>
                                        <p:cTn id="81" dur="1" fill="hold">
                                          <p:stCondLst>
                                            <p:cond delay="0"/>
                                          </p:stCondLst>
                                        </p:cTn>
                                        <p:tgtEl>
                                          <p:spTgt spid="15"/>
                                        </p:tgtEl>
                                        <p:attrNameLst>
                                          <p:attrName>style.visibility</p:attrName>
                                        </p:attrNameLst>
                                      </p:cBhvr>
                                      <p:to>
                                        <p:strVal val="visible"/>
                                      </p:to>
                                    </p:set>
                                    <p:anim by="(-#ppt_w*2)" calcmode="lin" valueType="num">
                                      <p:cBhvr rctx="PPT">
                                        <p:cTn id="82" dur="250" autoRev="1" fill="hold">
                                          <p:stCondLst>
                                            <p:cond delay="0"/>
                                          </p:stCondLst>
                                        </p:cTn>
                                        <p:tgtEl>
                                          <p:spTgt spid="15"/>
                                        </p:tgtEl>
                                        <p:attrNameLst>
                                          <p:attrName>ppt_w</p:attrName>
                                        </p:attrNameLst>
                                      </p:cBhvr>
                                    </p:anim>
                                    <p:anim by="(#ppt_w*0.50)" calcmode="lin" valueType="num">
                                      <p:cBhvr>
                                        <p:cTn id="83" dur="250" decel="50000" autoRev="1" fill="hold">
                                          <p:stCondLst>
                                            <p:cond delay="0"/>
                                          </p:stCondLst>
                                        </p:cTn>
                                        <p:tgtEl>
                                          <p:spTgt spid="15"/>
                                        </p:tgtEl>
                                        <p:attrNameLst>
                                          <p:attrName>ppt_x</p:attrName>
                                        </p:attrNameLst>
                                      </p:cBhvr>
                                    </p:anim>
                                    <p:anim from="(-#ppt_h/2)" to="(#ppt_y)" calcmode="lin" valueType="num">
                                      <p:cBhvr>
                                        <p:cTn id="84" dur="500" fill="hold">
                                          <p:stCondLst>
                                            <p:cond delay="0"/>
                                          </p:stCondLst>
                                        </p:cTn>
                                        <p:tgtEl>
                                          <p:spTgt spid="15"/>
                                        </p:tgtEl>
                                        <p:attrNameLst>
                                          <p:attrName>ppt_y</p:attrName>
                                        </p:attrNameLst>
                                      </p:cBhvr>
                                    </p:anim>
                                    <p:animRot by="21600000">
                                      <p:cBhvr>
                                        <p:cTn id="85" dur="500"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animBg="1"/>
      <p:bldP spid="8" grpId="0"/>
      <p:bldP spid="9" grpId="0"/>
      <p:bldP spid="10" grpId="0" animBg="1"/>
      <p:bldP spid="11" grpId="0"/>
      <p:bldP spid="12" grpId="0"/>
      <p:bldP spid="13" grpId="0" animBg="1"/>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 y="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25</a:t>
            </a:r>
            <a:endParaRPr lang="zh-CN" dirty="0">
              <a:latin typeface="方正兰亭超细黑简体" panose="02000000000000000000" pitchFamily="2" charset="-122"/>
              <a:ea typeface="方正兰亭超细黑简体" panose="02000000000000000000" pitchFamily="2" charset="-122"/>
            </a:endParaRPr>
          </a:p>
        </p:txBody>
      </p:sp>
      <p:sp>
        <p:nvSpPr>
          <p:cNvPr id="9" name="矩形 38"/>
          <p:cNvSpPr/>
          <p:nvPr/>
        </p:nvSpPr>
        <p:spPr>
          <a:xfrm>
            <a:off x="-1609650" y="1836078"/>
            <a:ext cx="7903924" cy="2494550"/>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7"/>
          <p:cNvSpPr>
            <a:spLocks noChangeArrowheads="1"/>
          </p:cNvSpPr>
          <p:nvPr/>
        </p:nvSpPr>
        <p:spPr bwMode="auto">
          <a:xfrm>
            <a:off x="1414686" y="2864549"/>
            <a:ext cx="488983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200" dirty="0">
                <a:solidFill>
                  <a:schemeClr val="bg1"/>
                </a:solidFill>
                <a:latin typeface="微软雅黑" panose="020B0503020204020204" pitchFamily="34" charset="-122"/>
                <a:ea typeface="微软雅黑" panose="020B0503020204020204" pitchFamily="34" charset="-122"/>
                <a:sym typeface="方正兰亭黑_GBK" pitchFamily="2" charset="-122"/>
              </a:rPr>
              <a:t>第四章 </a:t>
            </a:r>
            <a:r>
              <a:rPr lang="en-US" altLang="zh-CN" sz="3200" dirty="0">
                <a:solidFill>
                  <a:schemeClr val="bg1"/>
                </a:solidFill>
                <a:latin typeface="微软雅黑" panose="020B0503020204020204" pitchFamily="34" charset="-122"/>
                <a:ea typeface="微软雅黑" panose="020B0503020204020204" pitchFamily="34" charset="-122"/>
                <a:sym typeface="方正兰亭黑_GBK" pitchFamily="2" charset="-122"/>
              </a:rPr>
              <a:t>/ </a:t>
            </a:r>
            <a:r>
              <a:rPr lang="en-US" altLang="zh-CN" dirty="0">
                <a:solidFill>
                  <a:schemeClr val="bg1"/>
                </a:solidFill>
                <a:latin typeface="微软雅黑" panose="020B0503020204020204" pitchFamily="34" charset="-122"/>
                <a:ea typeface="微软雅黑" panose="020B0503020204020204" pitchFamily="34" charset="-122"/>
                <a:sym typeface="方正兰亭黑_GBK" pitchFamily="2" charset="-122"/>
              </a:rPr>
              <a:t>C   h   a   p   t   e   r</a:t>
            </a:r>
            <a:endParaRPr lang="en-US" altLang="zh-CN"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11" name="TextBox 10"/>
          <p:cNvSpPr txBox="1"/>
          <p:nvPr/>
        </p:nvSpPr>
        <p:spPr>
          <a:xfrm>
            <a:off x="6023198" y="2803575"/>
            <a:ext cx="5027749" cy="92333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algn="l"/>
            <a:r>
              <a:rPr lang="zh-CN" altLang="en-US" sz="5400" b="0" dirty="0">
                <a:solidFill>
                  <a:schemeClr val="accent1">
                    <a:lumMod val="75000"/>
                  </a:schemeClr>
                </a:solidFill>
                <a:latin typeface="微软雅黑" panose="020B0503020204020204" pitchFamily="34" charset="-122"/>
                <a:ea typeface="微软雅黑" panose="020B0503020204020204" pitchFamily="34" charset="-122"/>
              </a:rPr>
              <a:t>个人一些建议</a:t>
            </a:r>
            <a:endParaRPr lang="zh-CN" altLang="en-US" sz="5400" b="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par>
                          <p:cTn id="11" fill="hold">
                            <p:stCondLst>
                              <p:cond delay="40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by="(-#ppt_w*2)" calcmode="lin" valueType="num">
                                      <p:cBhvr rctx="PPT">
                                        <p:cTn id="14" dur="250" autoRev="1" fill="hold">
                                          <p:stCondLst>
                                            <p:cond delay="0"/>
                                          </p:stCondLst>
                                        </p:cTn>
                                        <p:tgtEl>
                                          <p:spTgt spid="11"/>
                                        </p:tgtEl>
                                        <p:attrNameLst>
                                          <p:attrName>ppt_w</p:attrName>
                                        </p:attrNameLst>
                                      </p:cBhvr>
                                    </p:anim>
                                    <p:anim by="(#ppt_w*0.50)" calcmode="lin" valueType="num">
                                      <p:cBhvr>
                                        <p:cTn id="15" dur="250" decel="50000" autoRev="1" fill="hold">
                                          <p:stCondLst>
                                            <p:cond delay="0"/>
                                          </p:stCondLst>
                                        </p:cTn>
                                        <p:tgtEl>
                                          <p:spTgt spid="11"/>
                                        </p:tgtEl>
                                        <p:attrNameLst>
                                          <p:attrName>ppt_x</p:attrName>
                                        </p:attrNameLst>
                                      </p:cBhvr>
                                    </p:anim>
                                    <p:anim from="(-#ppt_h/2)" to="(#ppt_y)" calcmode="lin" valueType="num">
                                      <p:cBhvr>
                                        <p:cTn id="16" dur="500" fill="hold">
                                          <p:stCondLst>
                                            <p:cond delay="0"/>
                                          </p:stCondLst>
                                        </p:cTn>
                                        <p:tgtEl>
                                          <p:spTgt spid="11"/>
                                        </p:tgtEl>
                                        <p:attrNameLst>
                                          <p:attrName>ppt_y</p:attrName>
                                        </p:attrNameLst>
                                      </p:cBhvr>
                                    </p:anim>
                                    <p:animRot by="21600000">
                                      <p:cBhvr>
                                        <p:cTn id="17" dur="5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27" y="3935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个人建议</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790950" y="692696"/>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295006" y="824532"/>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准备时间别太晚，尽早</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35" name="Group 58"/>
          <p:cNvGrpSpPr/>
          <p:nvPr/>
        </p:nvGrpSpPr>
        <p:grpSpPr>
          <a:xfrm>
            <a:off x="1627441" y="3160208"/>
            <a:ext cx="8583894" cy="596168"/>
            <a:chOff x="7174424" y="1256132"/>
            <a:chExt cx="3747685" cy="630129"/>
          </a:xfrm>
        </p:grpSpPr>
        <p:sp>
          <p:nvSpPr>
            <p:cNvPr id="36" name="TextBox 17"/>
            <p:cNvSpPr txBox="1"/>
            <p:nvPr/>
          </p:nvSpPr>
          <p:spPr>
            <a:xfrm>
              <a:off x="7174424" y="1600395"/>
              <a:ext cx="3747685" cy="285866"/>
            </a:xfrm>
            <a:prstGeom prst="rect">
              <a:avLst/>
            </a:prstGeom>
            <a:noFill/>
          </p:spPr>
          <p:txBody>
            <a:bodyPr wrap="square" lIns="0" tIns="0" rIns="0" bIns="0" rtlCol="0">
              <a:spAutoFit/>
            </a:bodyPr>
            <a:lstStyle/>
            <a:p>
              <a:pPr>
                <a:lnSpc>
                  <a:spcPct val="120000"/>
                </a:lnSpc>
                <a:spcBef>
                  <a:spcPct val="0"/>
                </a:spcBef>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858307" y="1558675"/>
            <a:ext cx="10891174" cy="1015663"/>
          </a:xfrm>
          <a:prstGeom prst="rect">
            <a:avLst/>
          </a:prstGeom>
          <a:noFill/>
        </p:spPr>
        <p:txBody>
          <a:bodyPr wrap="square">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我准备的时间就属于太晚了，算是</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月底才开始正式准备的，</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月底可能最早的提前批都已经开始了，准备的太晚，直接导致了我后期复习知识的时候面临很大的压力和焦虑，投的时间太晚可能还会让你错失很多提前批的机会，比如腾讯的提前批。</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15545" y="2740486"/>
            <a:ext cx="10405772" cy="1323439"/>
          </a:xfrm>
          <a:prstGeom prst="rect">
            <a:avLst/>
          </a:prstGeom>
          <a:noFill/>
        </p:spPr>
        <p:txBody>
          <a:bodyPr wrap="square">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这里在提醒一下，各个厂的话，除少数是</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轮技术面（小米，快手？），大多数的都是三面技术面</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一轮</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hr</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面，除了腾讯，阿里</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个厂面试流程拖得极其厂，可能面完一面，一周后才会通知下一面，所以想去这</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个厂的话，还是尽早投递比较好，但是前提也是在你准备的比较好的情况下，否则会有面试记录，会有一定影响。</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89956" y="4301524"/>
            <a:ext cx="10431361" cy="1015663"/>
          </a:xfrm>
          <a:prstGeom prst="rect">
            <a:avLst/>
          </a:prstGeom>
          <a:noFill/>
        </p:spPr>
        <p:txBody>
          <a:bodyPr wrap="square">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此外，有一些厂是可以支持春招实习到秋招的直通车的，这个也是我在实习的时候不知道的，否则春招我可能也会强迫自己去多面试一些，这个学弟学妹后续也可以再去网上搜索了解一下各个厂是否有直通车的机会。</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2" presetClass="entr" presetSubtype="2" accel="50000" decel="5000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1+#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27" y="3935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个人建议</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646934" y="746729"/>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222998" y="891734"/>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注重项目积累和总结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35" name="Group 58"/>
          <p:cNvGrpSpPr/>
          <p:nvPr/>
        </p:nvGrpSpPr>
        <p:grpSpPr>
          <a:xfrm>
            <a:off x="1627441" y="3160208"/>
            <a:ext cx="8583894" cy="596168"/>
            <a:chOff x="7174424" y="1256132"/>
            <a:chExt cx="3747685" cy="630129"/>
          </a:xfrm>
        </p:grpSpPr>
        <p:sp>
          <p:nvSpPr>
            <p:cNvPr id="36" name="TextBox 17"/>
            <p:cNvSpPr txBox="1"/>
            <p:nvPr/>
          </p:nvSpPr>
          <p:spPr>
            <a:xfrm>
              <a:off x="7174424" y="1600395"/>
              <a:ext cx="3747685" cy="285866"/>
            </a:xfrm>
            <a:prstGeom prst="rect">
              <a:avLst/>
            </a:prstGeom>
            <a:noFill/>
          </p:spPr>
          <p:txBody>
            <a:bodyPr wrap="square" lIns="0" tIns="0" rIns="0" bIns="0" rtlCol="0">
              <a:spAutoFit/>
            </a:bodyPr>
            <a:lstStyle/>
            <a:p>
              <a:pPr>
                <a:lnSpc>
                  <a:spcPct val="120000"/>
                </a:lnSpc>
                <a:spcBef>
                  <a:spcPct val="0"/>
                </a:spcBef>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649619" y="2047681"/>
            <a:ext cx="10891174" cy="2246769"/>
          </a:xfrm>
          <a:prstGeom prst="rect">
            <a:avLst/>
          </a:prstGeom>
          <a:noFill/>
        </p:spPr>
        <p:txBody>
          <a:bodyPr wrap="square">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几轮面试面下来，面试官一般都会对你的项目进行深度追究，重点考察你在做项目过程中的总结反思和积累。</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这种情况下，写博客可能是一个比较好的习惯，定时进行总结反思，这样不仅可以让我们的技术增长更快，也能让我们以后的面试中可以更加快速的整理出项目相关的知识要点，方便我们从容的应对面试。可能面试官看你写过博客，会对你印象加分，但是我之前虽然做了博客系统，但是还是没有坚持写博客，这点不太好。</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2" presetClass="entr" presetSubtype="2" accel="50000" decel="5000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1+#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7" y="3935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个人建议</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646934" y="746729"/>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3935095" y="892175"/>
            <a:ext cx="3312795" cy="375920"/>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学有余力可以尝试</a:t>
            </a:r>
            <a:r>
              <a:rPr lang="zh-CN" altLang="en-US" sz="2000" dirty="0">
                <a:solidFill>
                  <a:schemeClr val="bg1"/>
                </a:solidFill>
                <a:latin typeface="微软雅黑" panose="020B0503020204020204" pitchFamily="34" charset="-122"/>
                <a:ea typeface="微软雅黑" panose="020B0503020204020204" pitchFamily="34" charset="-122"/>
              </a:rPr>
              <a:t>源码阅读</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35" name="Group 58"/>
          <p:cNvGrpSpPr/>
          <p:nvPr/>
        </p:nvGrpSpPr>
        <p:grpSpPr>
          <a:xfrm>
            <a:off x="1627441" y="3160208"/>
            <a:ext cx="8583894" cy="596168"/>
            <a:chOff x="7174424" y="1256132"/>
            <a:chExt cx="3747685" cy="630129"/>
          </a:xfrm>
        </p:grpSpPr>
        <p:sp>
          <p:nvSpPr>
            <p:cNvPr id="36" name="TextBox 17"/>
            <p:cNvSpPr txBox="1"/>
            <p:nvPr/>
          </p:nvSpPr>
          <p:spPr>
            <a:xfrm>
              <a:off x="7174424" y="1600395"/>
              <a:ext cx="3747685" cy="285866"/>
            </a:xfrm>
            <a:prstGeom prst="rect">
              <a:avLst/>
            </a:prstGeom>
            <a:noFill/>
          </p:spPr>
          <p:txBody>
            <a:bodyPr wrap="square" lIns="0" tIns="0" rIns="0" bIns="0" rtlCol="0">
              <a:spAutoFit/>
            </a:bodyPr>
            <a:lstStyle/>
            <a:p>
              <a:pPr>
                <a:lnSpc>
                  <a:spcPct val="120000"/>
                </a:lnSpc>
                <a:spcBef>
                  <a:spcPct val="0"/>
                </a:spcBef>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649619" y="1995036"/>
            <a:ext cx="10891174" cy="4093428"/>
          </a:xfrm>
          <a:prstGeom prst="rect">
            <a:avLst/>
          </a:prstGeom>
          <a:noFill/>
        </p:spPr>
        <p:txBody>
          <a:bodyPr wrap="square">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       个人在准备春招实习前，做博客系统时候用到一个</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ajax</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库，就是</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axios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库，这个库很优秀，有很多新颖的设计概念，当时也是用这个库的时候，遇到很多不解的问题，然后去网上看这个库的源码解析文章。</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       后来整个面试过程中，读过</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axios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的源码帮助到了我很多，有的是简历面问你为什么去读这个库的源码，还有的就是面试官提到我曾经也遇到过你这个问题，说明</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axios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这个库用的还是很多的，是个很不错的库。并且当面试官问你为什么要去读源码时，你这时候发挥的内容就多了，并且这个过程可能能长达几分钟</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分钟，一定程度上减少了面试官去问一些你不会甚至没见过的问题。</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之前我还读过一些</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Vue</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框架的源码解析，不过那个属于比较浅显的阅读了，这里贴上</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axios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的源码解析文章：</a:t>
            </a:r>
            <a:r>
              <a:rPr lang="en-US" altLang="zh-CN" sz="2000" dirty="0">
                <a:hlinkClick r:id="rId2"/>
              </a:rPr>
              <a:t>https://www.imooc.com/article/32292?block_id=tuijian_wz</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，后续大家有时间的话可以学习。</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2" presetClass="entr" presetSubtype="2" accel="50000" decel="5000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1+#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27" y="3935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个人建议</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646934" y="746729"/>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222998" y="891734"/>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前端</a:t>
            </a:r>
            <a:r>
              <a:rPr lang="en-US" altLang="zh-CN" sz="2000" dirty="0" err="1">
                <a:solidFill>
                  <a:schemeClr val="bg1"/>
                </a:solidFill>
                <a:latin typeface="微软雅黑" panose="020B0503020204020204" pitchFamily="34" charset="-122"/>
                <a:ea typeface="微软雅黑" panose="020B0503020204020204" pitchFamily="34" charset="-122"/>
              </a:rPr>
              <a:t>leetcode</a:t>
            </a:r>
            <a:r>
              <a:rPr lang="zh-CN" altLang="en-US" sz="2000" dirty="0">
                <a:solidFill>
                  <a:schemeClr val="bg1"/>
                </a:solidFill>
                <a:latin typeface="微软雅黑" panose="020B0503020204020204" pitchFamily="34" charset="-122"/>
                <a:ea typeface="微软雅黑" panose="020B0503020204020204" pitchFamily="34" charset="-122"/>
              </a:rPr>
              <a:t>刷题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35" name="Group 58"/>
          <p:cNvGrpSpPr/>
          <p:nvPr/>
        </p:nvGrpSpPr>
        <p:grpSpPr>
          <a:xfrm>
            <a:off x="1627441" y="3160208"/>
            <a:ext cx="8583894" cy="596168"/>
            <a:chOff x="7174424" y="1256132"/>
            <a:chExt cx="3747685" cy="630129"/>
          </a:xfrm>
        </p:grpSpPr>
        <p:sp>
          <p:nvSpPr>
            <p:cNvPr id="36" name="TextBox 17"/>
            <p:cNvSpPr txBox="1"/>
            <p:nvPr/>
          </p:nvSpPr>
          <p:spPr>
            <a:xfrm>
              <a:off x="7174424" y="1600395"/>
              <a:ext cx="3747685" cy="285866"/>
            </a:xfrm>
            <a:prstGeom prst="rect">
              <a:avLst/>
            </a:prstGeom>
            <a:noFill/>
          </p:spPr>
          <p:txBody>
            <a:bodyPr wrap="square" lIns="0" tIns="0" rIns="0" bIns="0" rtlCol="0">
              <a:spAutoFit/>
            </a:bodyPr>
            <a:lstStyle/>
            <a:p>
              <a:pPr>
                <a:lnSpc>
                  <a:spcPct val="120000"/>
                </a:lnSpc>
                <a:spcBef>
                  <a:spcPct val="0"/>
                </a:spcBef>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649619" y="1995036"/>
            <a:ext cx="10891174" cy="3169285"/>
          </a:xfrm>
          <a:prstGeom prst="rect">
            <a:avLst/>
          </a:prstGeom>
          <a:noFill/>
        </p:spPr>
        <p:txBody>
          <a:bodyPr wrap="square">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前端整体的手撕代码题分两类：</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457200" indent="-457200">
              <a:buAutoNum type="arabicPeriod"/>
            </a:pP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Leetcode</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：考</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leetcode</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的话，大概率会是</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easy</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的题，我只遇到过树相关的题，图的题我都没遇到过。下面是我总结的一些常考的题型：数组（移动</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0</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，快排，数组去重，三数之和等），字符串（包括全全排列等），</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dp</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动态规划（最长连续子序列等），树（树的遍历，树的最大深度，数组转化为树结构等等）</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457200" indent="-457200">
              <a:buAutoNum type="arabicPeriod"/>
            </a:pP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457200" indent="-457200">
              <a:buAutoNum type="arabicPeriod"/>
            </a:pP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结合</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js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这门语言特性</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和前端</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出的一类题：如手写</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Promise.all</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Promise.race</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polyfill</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 Map</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类型，封装</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ajax</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，解析</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url</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字符串等等。</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2" presetClass="entr" presetSubtype="2" accel="50000" decel="5000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1+#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27" y="3935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个人建议</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646934" y="746729"/>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222998" y="891734"/>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软问题预先想好回答</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35" name="Group 58"/>
          <p:cNvGrpSpPr/>
          <p:nvPr/>
        </p:nvGrpSpPr>
        <p:grpSpPr>
          <a:xfrm>
            <a:off x="1627441" y="3160208"/>
            <a:ext cx="8583894" cy="596168"/>
            <a:chOff x="7174424" y="1256132"/>
            <a:chExt cx="3747685" cy="630129"/>
          </a:xfrm>
        </p:grpSpPr>
        <p:sp>
          <p:nvSpPr>
            <p:cNvPr id="36" name="TextBox 17"/>
            <p:cNvSpPr txBox="1"/>
            <p:nvPr/>
          </p:nvSpPr>
          <p:spPr>
            <a:xfrm>
              <a:off x="7174424" y="1600395"/>
              <a:ext cx="3747685" cy="285866"/>
            </a:xfrm>
            <a:prstGeom prst="rect">
              <a:avLst/>
            </a:prstGeom>
            <a:noFill/>
          </p:spPr>
          <p:txBody>
            <a:bodyPr wrap="square" lIns="0" tIns="0" rIns="0" bIns="0" rtlCol="0">
              <a:spAutoFit/>
            </a:bodyPr>
            <a:lstStyle/>
            <a:p>
              <a:pPr>
                <a:lnSpc>
                  <a:spcPct val="120000"/>
                </a:lnSpc>
                <a:spcBef>
                  <a:spcPct val="0"/>
                </a:spcBef>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2"/>
          <a:stretch>
            <a:fillRect/>
          </a:stretch>
        </p:blipFill>
        <p:spPr>
          <a:xfrm>
            <a:off x="275293" y="1808391"/>
            <a:ext cx="11710565" cy="3841279"/>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2" presetClass="entr" presetSubtype="2" accel="50000" decel="5000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1+#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27" y="3935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个人建议</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358902" y="1124744"/>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3934966" y="1269749"/>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最后</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35" name="Group 58"/>
          <p:cNvGrpSpPr/>
          <p:nvPr/>
        </p:nvGrpSpPr>
        <p:grpSpPr>
          <a:xfrm>
            <a:off x="1627441" y="3160208"/>
            <a:ext cx="8583894" cy="596168"/>
            <a:chOff x="7174424" y="1256132"/>
            <a:chExt cx="3747685" cy="630129"/>
          </a:xfrm>
        </p:grpSpPr>
        <p:sp>
          <p:nvSpPr>
            <p:cNvPr id="36" name="TextBox 17"/>
            <p:cNvSpPr txBox="1"/>
            <p:nvPr/>
          </p:nvSpPr>
          <p:spPr>
            <a:xfrm>
              <a:off x="7174424" y="1600395"/>
              <a:ext cx="3747685" cy="285866"/>
            </a:xfrm>
            <a:prstGeom prst="rect">
              <a:avLst/>
            </a:prstGeom>
            <a:noFill/>
          </p:spPr>
          <p:txBody>
            <a:bodyPr wrap="square" lIns="0" tIns="0" rIns="0" bIns="0" rtlCol="0">
              <a:spAutoFit/>
            </a:bodyPr>
            <a:lstStyle/>
            <a:p>
              <a:pPr>
                <a:lnSpc>
                  <a:spcPct val="120000"/>
                </a:lnSpc>
                <a:spcBef>
                  <a:spcPct val="0"/>
                </a:spcBef>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47"/>
            <p:cNvSpPr/>
            <p:nvPr/>
          </p:nvSpPr>
          <p:spPr>
            <a:xfrm>
              <a:off x="7174424" y="1256132"/>
              <a:ext cx="28" cy="307777"/>
            </a:xfrm>
            <a:prstGeom prst="rect">
              <a:avLst/>
            </a:prstGeom>
          </p:spPr>
          <p:txBody>
            <a:bodyPr wrap="none" lIns="0" tIns="0" rIns="0" bIns="0">
              <a:spAutoFit/>
            </a:bodyPr>
            <a:lstStyle/>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615686" y="2409962"/>
            <a:ext cx="10891174" cy="2246769"/>
          </a:xfrm>
          <a:prstGeom prst="rect">
            <a:avLst/>
          </a:prstGeom>
          <a:noFill/>
        </p:spPr>
        <p:txBody>
          <a:bodyPr wrap="square">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      面试过程虽然非常煎熬和曲折，但是也是不断提高自己的过程，每场面试完都需要做总结和反思，去补充自己不懂不会的知识点，久而久之，你自己本身掌握的知识点也就越来越多了。</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      顺便再提一下，北邮人做前端的话，相对还是优势一些的，基本上投大厂应该不会遇到挂简历的体验，不像后台和算法竞争压力那么大，前端相对而言，竞争压力还是相对小一点，并且北邮人这个招牌对于各个大厂面试官，还是比较信的过的。所以得到面试机会之后，剩下的就是好好准备，调整心态，不断提升自己知识面了。</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2" presetClass="entr" presetSubtype="2" accel="50000" decel="5000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1+#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 y="0"/>
            <a:ext cx="12192001" cy="689313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4"/>
          <p:cNvGrpSpPr>
            <a:grpSpLocks noChangeAspect="1"/>
          </p:cNvGrpSpPr>
          <p:nvPr/>
        </p:nvGrpSpPr>
        <p:grpSpPr bwMode="auto">
          <a:xfrm>
            <a:off x="7463358" y="799717"/>
            <a:ext cx="3219665" cy="5428944"/>
            <a:chOff x="2560" y="2"/>
            <a:chExt cx="2562" cy="4320"/>
          </a:xfrm>
        </p:grpSpPr>
        <p:sp>
          <p:nvSpPr>
            <p:cNvPr id="11" name="Freeform 5"/>
            <p:cNvSpPr/>
            <p:nvPr/>
          </p:nvSpPr>
          <p:spPr bwMode="auto">
            <a:xfrm>
              <a:off x="3184" y="1981"/>
              <a:ext cx="264" cy="96"/>
            </a:xfrm>
            <a:custGeom>
              <a:avLst/>
              <a:gdLst>
                <a:gd name="T0" fmla="*/ 0 w 264"/>
                <a:gd name="T1" fmla="*/ 92 h 96"/>
                <a:gd name="T2" fmla="*/ 258 w 264"/>
                <a:gd name="T3" fmla="*/ 0 h 96"/>
                <a:gd name="T4" fmla="*/ 264 w 264"/>
                <a:gd name="T5" fmla="*/ 15 h 96"/>
                <a:gd name="T6" fmla="*/ 31 w 264"/>
                <a:gd name="T7" fmla="*/ 96 h 96"/>
                <a:gd name="T8" fmla="*/ 0 w 264"/>
                <a:gd name="T9" fmla="*/ 92 h 96"/>
              </a:gdLst>
              <a:ahLst/>
              <a:cxnLst>
                <a:cxn ang="0">
                  <a:pos x="T0" y="T1"/>
                </a:cxn>
                <a:cxn ang="0">
                  <a:pos x="T2" y="T3"/>
                </a:cxn>
                <a:cxn ang="0">
                  <a:pos x="T4" y="T5"/>
                </a:cxn>
                <a:cxn ang="0">
                  <a:pos x="T6" y="T7"/>
                </a:cxn>
                <a:cxn ang="0">
                  <a:pos x="T8" y="T9"/>
                </a:cxn>
              </a:cxnLst>
              <a:rect l="0" t="0" r="r" b="b"/>
              <a:pathLst>
                <a:path w="264" h="96">
                  <a:moveTo>
                    <a:pt x="0" y="92"/>
                  </a:moveTo>
                  <a:lnTo>
                    <a:pt x="258" y="0"/>
                  </a:lnTo>
                  <a:lnTo>
                    <a:pt x="264" y="15"/>
                  </a:lnTo>
                  <a:lnTo>
                    <a:pt x="31" y="96"/>
                  </a:lnTo>
                  <a:lnTo>
                    <a:pt x="0" y="92"/>
                  </a:lnTo>
                  <a:close/>
                </a:path>
              </a:pathLst>
            </a:custGeom>
            <a:solidFill>
              <a:srgbClr val="D1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6"/>
            <p:cNvSpPr/>
            <p:nvPr/>
          </p:nvSpPr>
          <p:spPr bwMode="auto">
            <a:xfrm>
              <a:off x="3381" y="2"/>
              <a:ext cx="891" cy="1652"/>
            </a:xfrm>
            <a:custGeom>
              <a:avLst/>
              <a:gdLst>
                <a:gd name="T0" fmla="*/ 0 w 891"/>
                <a:gd name="T1" fmla="*/ 1652 h 1652"/>
                <a:gd name="T2" fmla="*/ 891 w 891"/>
                <a:gd name="T3" fmla="*/ 1249 h 1652"/>
                <a:gd name="T4" fmla="*/ 891 w 891"/>
                <a:gd name="T5" fmla="*/ 0 h 1652"/>
                <a:gd name="T6" fmla="*/ 9 w 891"/>
                <a:gd name="T7" fmla="*/ 608 h 1652"/>
                <a:gd name="T8" fmla="*/ 0 w 891"/>
                <a:gd name="T9" fmla="*/ 1652 h 1652"/>
              </a:gdLst>
              <a:ahLst/>
              <a:cxnLst>
                <a:cxn ang="0">
                  <a:pos x="T0" y="T1"/>
                </a:cxn>
                <a:cxn ang="0">
                  <a:pos x="T2" y="T3"/>
                </a:cxn>
                <a:cxn ang="0">
                  <a:pos x="T4" y="T5"/>
                </a:cxn>
                <a:cxn ang="0">
                  <a:pos x="T6" y="T7"/>
                </a:cxn>
                <a:cxn ang="0">
                  <a:pos x="T8" y="T9"/>
                </a:cxn>
              </a:cxnLst>
              <a:rect l="0" t="0" r="r" b="b"/>
              <a:pathLst>
                <a:path w="891" h="1652">
                  <a:moveTo>
                    <a:pt x="0" y="1652"/>
                  </a:moveTo>
                  <a:lnTo>
                    <a:pt x="891" y="1249"/>
                  </a:lnTo>
                  <a:lnTo>
                    <a:pt x="891" y="0"/>
                  </a:lnTo>
                  <a:lnTo>
                    <a:pt x="9" y="608"/>
                  </a:lnTo>
                  <a:lnTo>
                    <a:pt x="0" y="165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7"/>
            <p:cNvSpPr/>
            <p:nvPr/>
          </p:nvSpPr>
          <p:spPr bwMode="auto">
            <a:xfrm>
              <a:off x="4272" y="2"/>
              <a:ext cx="850" cy="1650"/>
            </a:xfrm>
            <a:custGeom>
              <a:avLst/>
              <a:gdLst>
                <a:gd name="T0" fmla="*/ 850 w 850"/>
                <a:gd name="T1" fmla="*/ 1650 h 1650"/>
                <a:gd name="T2" fmla="*/ 0 w 850"/>
                <a:gd name="T3" fmla="*/ 1249 h 1650"/>
                <a:gd name="T4" fmla="*/ 0 w 850"/>
                <a:gd name="T5" fmla="*/ 0 h 1650"/>
                <a:gd name="T6" fmla="*/ 850 w 850"/>
                <a:gd name="T7" fmla="*/ 622 h 1650"/>
                <a:gd name="T8" fmla="*/ 850 w 850"/>
                <a:gd name="T9" fmla="*/ 1650 h 1650"/>
              </a:gdLst>
              <a:ahLst/>
              <a:cxnLst>
                <a:cxn ang="0">
                  <a:pos x="T0" y="T1"/>
                </a:cxn>
                <a:cxn ang="0">
                  <a:pos x="T2" y="T3"/>
                </a:cxn>
                <a:cxn ang="0">
                  <a:pos x="T4" y="T5"/>
                </a:cxn>
                <a:cxn ang="0">
                  <a:pos x="T6" y="T7"/>
                </a:cxn>
                <a:cxn ang="0">
                  <a:pos x="T8" y="T9"/>
                </a:cxn>
              </a:cxnLst>
              <a:rect l="0" t="0" r="r" b="b"/>
              <a:pathLst>
                <a:path w="850" h="1650">
                  <a:moveTo>
                    <a:pt x="850" y="1650"/>
                  </a:moveTo>
                  <a:lnTo>
                    <a:pt x="0" y="1249"/>
                  </a:lnTo>
                  <a:lnTo>
                    <a:pt x="0" y="0"/>
                  </a:lnTo>
                  <a:lnTo>
                    <a:pt x="850" y="622"/>
                  </a:lnTo>
                  <a:lnTo>
                    <a:pt x="850" y="1650"/>
                  </a:lnTo>
                  <a:close/>
                </a:path>
              </a:pathLst>
            </a:custGeom>
            <a:solidFill>
              <a:srgbClr val="4274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8"/>
            <p:cNvSpPr/>
            <p:nvPr/>
          </p:nvSpPr>
          <p:spPr bwMode="auto">
            <a:xfrm>
              <a:off x="3381" y="1251"/>
              <a:ext cx="1741" cy="722"/>
            </a:xfrm>
            <a:custGeom>
              <a:avLst/>
              <a:gdLst>
                <a:gd name="T0" fmla="*/ 1741 w 1741"/>
                <a:gd name="T1" fmla="*/ 401 h 722"/>
                <a:gd name="T2" fmla="*/ 909 w 1741"/>
                <a:gd name="T3" fmla="*/ 722 h 722"/>
                <a:gd name="T4" fmla="*/ 0 w 1741"/>
                <a:gd name="T5" fmla="*/ 403 h 722"/>
                <a:gd name="T6" fmla="*/ 891 w 1741"/>
                <a:gd name="T7" fmla="*/ 0 h 722"/>
                <a:gd name="T8" fmla="*/ 1741 w 1741"/>
                <a:gd name="T9" fmla="*/ 401 h 722"/>
              </a:gdLst>
              <a:ahLst/>
              <a:cxnLst>
                <a:cxn ang="0">
                  <a:pos x="T0" y="T1"/>
                </a:cxn>
                <a:cxn ang="0">
                  <a:pos x="T2" y="T3"/>
                </a:cxn>
                <a:cxn ang="0">
                  <a:pos x="T4" y="T5"/>
                </a:cxn>
                <a:cxn ang="0">
                  <a:pos x="T6" y="T7"/>
                </a:cxn>
                <a:cxn ang="0">
                  <a:pos x="T8" y="T9"/>
                </a:cxn>
              </a:cxnLst>
              <a:rect l="0" t="0" r="r" b="b"/>
              <a:pathLst>
                <a:path w="1741" h="722">
                  <a:moveTo>
                    <a:pt x="1741" y="401"/>
                  </a:moveTo>
                  <a:lnTo>
                    <a:pt x="909" y="722"/>
                  </a:lnTo>
                  <a:lnTo>
                    <a:pt x="0" y="403"/>
                  </a:lnTo>
                  <a:lnTo>
                    <a:pt x="891" y="0"/>
                  </a:lnTo>
                  <a:lnTo>
                    <a:pt x="1741" y="40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 name="Freeform 9"/>
            <p:cNvSpPr/>
            <p:nvPr/>
          </p:nvSpPr>
          <p:spPr bwMode="auto">
            <a:xfrm>
              <a:off x="4889" y="687"/>
              <a:ext cx="85" cy="60"/>
            </a:xfrm>
            <a:custGeom>
              <a:avLst/>
              <a:gdLst>
                <a:gd name="T0" fmla="*/ 43 w 44"/>
                <a:gd name="T1" fmla="*/ 0 h 31"/>
                <a:gd name="T2" fmla="*/ 0 w 44"/>
                <a:gd name="T3" fmla="*/ 25 h 31"/>
                <a:gd name="T4" fmla="*/ 3 w 44"/>
                <a:gd name="T5" fmla="*/ 31 h 31"/>
                <a:gd name="T6" fmla="*/ 44 w 44"/>
                <a:gd name="T7" fmla="*/ 7 h 31"/>
                <a:gd name="T8" fmla="*/ 43 w 44"/>
                <a:gd name="T9" fmla="*/ 0 h 31"/>
              </a:gdLst>
              <a:ahLst/>
              <a:cxnLst>
                <a:cxn ang="0">
                  <a:pos x="T0" y="T1"/>
                </a:cxn>
                <a:cxn ang="0">
                  <a:pos x="T2" y="T3"/>
                </a:cxn>
                <a:cxn ang="0">
                  <a:pos x="T4" y="T5"/>
                </a:cxn>
                <a:cxn ang="0">
                  <a:pos x="T6" y="T7"/>
                </a:cxn>
                <a:cxn ang="0">
                  <a:pos x="T8" y="T9"/>
                </a:cxn>
              </a:cxnLst>
              <a:rect l="0" t="0" r="r" b="b"/>
              <a:pathLst>
                <a:path w="44" h="31">
                  <a:moveTo>
                    <a:pt x="43" y="0"/>
                  </a:moveTo>
                  <a:cubicBezTo>
                    <a:pt x="25" y="4"/>
                    <a:pt x="1" y="25"/>
                    <a:pt x="0" y="25"/>
                  </a:cubicBezTo>
                  <a:cubicBezTo>
                    <a:pt x="3" y="31"/>
                    <a:pt x="3" y="31"/>
                    <a:pt x="3" y="31"/>
                  </a:cubicBezTo>
                  <a:cubicBezTo>
                    <a:pt x="3" y="31"/>
                    <a:pt x="26" y="10"/>
                    <a:pt x="44" y="7"/>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0"/>
            <p:cNvSpPr/>
            <p:nvPr/>
          </p:nvSpPr>
          <p:spPr bwMode="auto">
            <a:xfrm>
              <a:off x="4762" y="512"/>
              <a:ext cx="34" cy="123"/>
            </a:xfrm>
            <a:custGeom>
              <a:avLst/>
              <a:gdLst>
                <a:gd name="T0" fmla="*/ 18 w 18"/>
                <a:gd name="T1" fmla="*/ 3 h 64"/>
                <a:gd name="T2" fmla="*/ 14 w 18"/>
                <a:gd name="T3" fmla="*/ 0 h 64"/>
                <a:gd name="T4" fmla="*/ 0 w 18"/>
                <a:gd name="T5" fmla="*/ 63 h 64"/>
                <a:gd name="T6" fmla="*/ 5 w 18"/>
                <a:gd name="T7" fmla="*/ 64 h 64"/>
                <a:gd name="T8" fmla="*/ 18 w 18"/>
                <a:gd name="T9" fmla="*/ 3 h 64"/>
              </a:gdLst>
              <a:ahLst/>
              <a:cxnLst>
                <a:cxn ang="0">
                  <a:pos x="T0" y="T1"/>
                </a:cxn>
                <a:cxn ang="0">
                  <a:pos x="T2" y="T3"/>
                </a:cxn>
                <a:cxn ang="0">
                  <a:pos x="T4" y="T5"/>
                </a:cxn>
                <a:cxn ang="0">
                  <a:pos x="T6" y="T7"/>
                </a:cxn>
                <a:cxn ang="0">
                  <a:pos x="T8" y="T9"/>
                </a:cxn>
              </a:cxnLst>
              <a:rect l="0" t="0" r="r" b="b"/>
              <a:pathLst>
                <a:path w="18" h="64">
                  <a:moveTo>
                    <a:pt x="18" y="3"/>
                  </a:moveTo>
                  <a:cubicBezTo>
                    <a:pt x="14" y="0"/>
                    <a:pt x="14" y="0"/>
                    <a:pt x="14" y="0"/>
                  </a:cubicBezTo>
                  <a:cubicBezTo>
                    <a:pt x="4" y="22"/>
                    <a:pt x="0" y="61"/>
                    <a:pt x="0" y="63"/>
                  </a:cubicBezTo>
                  <a:cubicBezTo>
                    <a:pt x="5" y="64"/>
                    <a:pt x="5" y="64"/>
                    <a:pt x="5" y="64"/>
                  </a:cubicBezTo>
                  <a:cubicBezTo>
                    <a:pt x="5" y="63"/>
                    <a:pt x="8" y="25"/>
                    <a:pt x="1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11"/>
            <p:cNvSpPr/>
            <p:nvPr/>
          </p:nvSpPr>
          <p:spPr bwMode="auto">
            <a:xfrm>
              <a:off x="4929" y="843"/>
              <a:ext cx="89" cy="27"/>
            </a:xfrm>
            <a:custGeom>
              <a:avLst/>
              <a:gdLst>
                <a:gd name="T0" fmla="*/ 0 w 46"/>
                <a:gd name="T1" fmla="*/ 5 h 14"/>
                <a:gd name="T2" fmla="*/ 0 w 46"/>
                <a:gd name="T3" fmla="*/ 11 h 14"/>
                <a:gd name="T4" fmla="*/ 45 w 46"/>
                <a:gd name="T5" fmla="*/ 14 h 14"/>
                <a:gd name="T6" fmla="*/ 46 w 46"/>
                <a:gd name="T7" fmla="*/ 8 h 14"/>
                <a:gd name="T8" fmla="*/ 0 w 46"/>
                <a:gd name="T9" fmla="*/ 5 h 14"/>
              </a:gdLst>
              <a:ahLst/>
              <a:cxnLst>
                <a:cxn ang="0">
                  <a:pos x="T0" y="T1"/>
                </a:cxn>
                <a:cxn ang="0">
                  <a:pos x="T2" y="T3"/>
                </a:cxn>
                <a:cxn ang="0">
                  <a:pos x="T4" y="T5"/>
                </a:cxn>
                <a:cxn ang="0">
                  <a:pos x="T6" y="T7"/>
                </a:cxn>
                <a:cxn ang="0">
                  <a:pos x="T8" y="T9"/>
                </a:cxn>
              </a:cxnLst>
              <a:rect l="0" t="0" r="r" b="b"/>
              <a:pathLst>
                <a:path w="46" h="14">
                  <a:moveTo>
                    <a:pt x="0" y="5"/>
                  </a:moveTo>
                  <a:cubicBezTo>
                    <a:pt x="0" y="11"/>
                    <a:pt x="0" y="11"/>
                    <a:pt x="0" y="11"/>
                  </a:cubicBezTo>
                  <a:cubicBezTo>
                    <a:pt x="0" y="11"/>
                    <a:pt x="28" y="7"/>
                    <a:pt x="45" y="14"/>
                  </a:cubicBezTo>
                  <a:cubicBezTo>
                    <a:pt x="46" y="8"/>
                    <a:pt x="46" y="8"/>
                    <a:pt x="46" y="8"/>
                  </a:cubicBezTo>
                  <a:cubicBezTo>
                    <a:pt x="28" y="0"/>
                    <a:pt x="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12"/>
            <p:cNvSpPr/>
            <p:nvPr/>
          </p:nvSpPr>
          <p:spPr bwMode="auto">
            <a:xfrm>
              <a:off x="4494" y="707"/>
              <a:ext cx="87" cy="57"/>
            </a:xfrm>
            <a:custGeom>
              <a:avLst/>
              <a:gdLst>
                <a:gd name="T0" fmla="*/ 0 w 45"/>
                <a:gd name="T1" fmla="*/ 7 h 30"/>
                <a:gd name="T2" fmla="*/ 42 w 45"/>
                <a:gd name="T3" fmla="*/ 30 h 30"/>
                <a:gd name="T4" fmla="*/ 45 w 45"/>
                <a:gd name="T5" fmla="*/ 24 h 30"/>
                <a:gd name="T6" fmla="*/ 1 w 45"/>
                <a:gd name="T7" fmla="*/ 0 h 30"/>
                <a:gd name="T8" fmla="*/ 0 w 45"/>
                <a:gd name="T9" fmla="*/ 7 h 30"/>
              </a:gdLst>
              <a:ahLst/>
              <a:cxnLst>
                <a:cxn ang="0">
                  <a:pos x="T0" y="T1"/>
                </a:cxn>
                <a:cxn ang="0">
                  <a:pos x="T2" y="T3"/>
                </a:cxn>
                <a:cxn ang="0">
                  <a:pos x="T4" y="T5"/>
                </a:cxn>
                <a:cxn ang="0">
                  <a:pos x="T6" y="T7"/>
                </a:cxn>
                <a:cxn ang="0">
                  <a:pos x="T8" y="T9"/>
                </a:cxn>
              </a:cxnLst>
              <a:rect l="0" t="0" r="r" b="b"/>
              <a:pathLst>
                <a:path w="45" h="30">
                  <a:moveTo>
                    <a:pt x="0" y="7"/>
                  </a:moveTo>
                  <a:cubicBezTo>
                    <a:pt x="18" y="9"/>
                    <a:pt x="42" y="29"/>
                    <a:pt x="42" y="30"/>
                  </a:cubicBezTo>
                  <a:cubicBezTo>
                    <a:pt x="45" y="24"/>
                    <a:pt x="45" y="24"/>
                    <a:pt x="45" y="24"/>
                  </a:cubicBezTo>
                  <a:cubicBezTo>
                    <a:pt x="44" y="23"/>
                    <a:pt x="20" y="3"/>
                    <a:pt x="1"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13"/>
            <p:cNvSpPr/>
            <p:nvPr/>
          </p:nvSpPr>
          <p:spPr bwMode="auto">
            <a:xfrm>
              <a:off x="4594" y="535"/>
              <a:ext cx="54" cy="114"/>
            </a:xfrm>
            <a:custGeom>
              <a:avLst/>
              <a:gdLst>
                <a:gd name="T0" fmla="*/ 28 w 28"/>
                <a:gd name="T1" fmla="*/ 56 h 59"/>
                <a:gd name="T2" fmla="*/ 3 w 28"/>
                <a:gd name="T3" fmla="*/ 0 h 59"/>
                <a:gd name="T4" fmla="*/ 0 w 28"/>
                <a:gd name="T5" fmla="*/ 5 h 59"/>
                <a:gd name="T6" fmla="*/ 24 w 28"/>
                <a:gd name="T7" fmla="*/ 59 h 59"/>
                <a:gd name="T8" fmla="*/ 28 w 28"/>
                <a:gd name="T9" fmla="*/ 56 h 59"/>
              </a:gdLst>
              <a:ahLst/>
              <a:cxnLst>
                <a:cxn ang="0">
                  <a:pos x="T0" y="T1"/>
                </a:cxn>
                <a:cxn ang="0">
                  <a:pos x="T2" y="T3"/>
                </a:cxn>
                <a:cxn ang="0">
                  <a:pos x="T4" y="T5"/>
                </a:cxn>
                <a:cxn ang="0">
                  <a:pos x="T6" y="T7"/>
                </a:cxn>
                <a:cxn ang="0">
                  <a:pos x="T8" y="T9"/>
                </a:cxn>
              </a:cxnLst>
              <a:rect l="0" t="0" r="r" b="b"/>
              <a:pathLst>
                <a:path w="28" h="59">
                  <a:moveTo>
                    <a:pt x="28" y="56"/>
                  </a:moveTo>
                  <a:cubicBezTo>
                    <a:pt x="28" y="55"/>
                    <a:pt x="17" y="18"/>
                    <a:pt x="3" y="0"/>
                  </a:cubicBezTo>
                  <a:cubicBezTo>
                    <a:pt x="0" y="5"/>
                    <a:pt x="0" y="5"/>
                    <a:pt x="0" y="5"/>
                  </a:cubicBezTo>
                  <a:cubicBezTo>
                    <a:pt x="13" y="22"/>
                    <a:pt x="24" y="58"/>
                    <a:pt x="24" y="59"/>
                  </a:cubicBezTo>
                  <a:lnTo>
                    <a:pt x="28"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4"/>
            <p:cNvSpPr/>
            <p:nvPr/>
          </p:nvSpPr>
          <p:spPr bwMode="auto">
            <a:xfrm>
              <a:off x="4479" y="868"/>
              <a:ext cx="90" cy="29"/>
            </a:xfrm>
            <a:custGeom>
              <a:avLst/>
              <a:gdLst>
                <a:gd name="T0" fmla="*/ 0 w 47"/>
                <a:gd name="T1" fmla="*/ 9 h 15"/>
                <a:gd name="T2" fmla="*/ 2 w 47"/>
                <a:gd name="T3" fmla="*/ 15 h 15"/>
                <a:gd name="T4" fmla="*/ 46 w 47"/>
                <a:gd name="T5" fmla="*/ 11 h 15"/>
                <a:gd name="T6" fmla="*/ 47 w 47"/>
                <a:gd name="T7" fmla="*/ 5 h 15"/>
                <a:gd name="T8" fmla="*/ 0 w 47"/>
                <a:gd name="T9" fmla="*/ 9 h 15"/>
              </a:gdLst>
              <a:ahLst/>
              <a:cxnLst>
                <a:cxn ang="0">
                  <a:pos x="T0" y="T1"/>
                </a:cxn>
                <a:cxn ang="0">
                  <a:pos x="T2" y="T3"/>
                </a:cxn>
                <a:cxn ang="0">
                  <a:pos x="T4" y="T5"/>
                </a:cxn>
                <a:cxn ang="0">
                  <a:pos x="T6" y="T7"/>
                </a:cxn>
                <a:cxn ang="0">
                  <a:pos x="T8" y="T9"/>
                </a:cxn>
              </a:cxnLst>
              <a:rect l="0" t="0" r="r" b="b"/>
              <a:pathLst>
                <a:path w="47" h="15">
                  <a:moveTo>
                    <a:pt x="0" y="9"/>
                  </a:moveTo>
                  <a:cubicBezTo>
                    <a:pt x="2" y="15"/>
                    <a:pt x="2" y="15"/>
                    <a:pt x="2" y="15"/>
                  </a:cubicBezTo>
                  <a:cubicBezTo>
                    <a:pt x="19" y="7"/>
                    <a:pt x="46" y="11"/>
                    <a:pt x="46" y="11"/>
                  </a:cubicBezTo>
                  <a:cubicBezTo>
                    <a:pt x="47" y="5"/>
                    <a:pt x="47" y="5"/>
                    <a:pt x="47" y="5"/>
                  </a:cubicBezTo>
                  <a:cubicBezTo>
                    <a:pt x="46" y="5"/>
                    <a:pt x="18" y="0"/>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15"/>
            <p:cNvSpPr/>
            <p:nvPr/>
          </p:nvSpPr>
          <p:spPr bwMode="auto">
            <a:xfrm>
              <a:off x="4910" y="972"/>
              <a:ext cx="71" cy="70"/>
            </a:xfrm>
            <a:custGeom>
              <a:avLst/>
              <a:gdLst>
                <a:gd name="T0" fmla="*/ 3 w 37"/>
                <a:gd name="T1" fmla="*/ 0 h 36"/>
                <a:gd name="T2" fmla="*/ 0 w 37"/>
                <a:gd name="T3" fmla="*/ 5 h 36"/>
                <a:gd name="T4" fmla="*/ 32 w 37"/>
                <a:gd name="T5" fmla="*/ 36 h 36"/>
                <a:gd name="T6" fmla="*/ 37 w 37"/>
                <a:gd name="T7" fmla="*/ 32 h 36"/>
                <a:gd name="T8" fmla="*/ 3 w 37"/>
                <a:gd name="T9" fmla="*/ 0 h 36"/>
              </a:gdLst>
              <a:ahLst/>
              <a:cxnLst>
                <a:cxn ang="0">
                  <a:pos x="T0" y="T1"/>
                </a:cxn>
                <a:cxn ang="0">
                  <a:pos x="T2" y="T3"/>
                </a:cxn>
                <a:cxn ang="0">
                  <a:pos x="T4" y="T5"/>
                </a:cxn>
                <a:cxn ang="0">
                  <a:pos x="T6" y="T7"/>
                </a:cxn>
                <a:cxn ang="0">
                  <a:pos x="T8" y="T9"/>
                </a:cxn>
              </a:cxnLst>
              <a:rect l="0" t="0" r="r" b="b"/>
              <a:pathLst>
                <a:path w="37" h="36">
                  <a:moveTo>
                    <a:pt x="3" y="0"/>
                  </a:moveTo>
                  <a:cubicBezTo>
                    <a:pt x="0" y="5"/>
                    <a:pt x="0" y="5"/>
                    <a:pt x="0" y="5"/>
                  </a:cubicBezTo>
                  <a:cubicBezTo>
                    <a:pt x="0" y="5"/>
                    <a:pt x="24" y="19"/>
                    <a:pt x="32" y="36"/>
                  </a:cubicBezTo>
                  <a:cubicBezTo>
                    <a:pt x="37" y="32"/>
                    <a:pt x="37" y="32"/>
                    <a:pt x="37" y="32"/>
                  </a:cubicBezTo>
                  <a:cubicBezTo>
                    <a:pt x="29" y="14"/>
                    <a:pt x="4"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16"/>
            <p:cNvSpPr/>
            <p:nvPr/>
          </p:nvSpPr>
          <p:spPr bwMode="auto">
            <a:xfrm>
              <a:off x="4690" y="1072"/>
              <a:ext cx="108" cy="56"/>
            </a:xfrm>
            <a:custGeom>
              <a:avLst/>
              <a:gdLst>
                <a:gd name="T0" fmla="*/ 53 w 56"/>
                <a:gd name="T1" fmla="*/ 22 h 29"/>
                <a:gd name="T2" fmla="*/ 3 w 56"/>
                <a:gd name="T3" fmla="*/ 0 h 29"/>
                <a:gd name="T4" fmla="*/ 0 w 56"/>
                <a:gd name="T5" fmla="*/ 2 h 29"/>
                <a:gd name="T6" fmla="*/ 2 w 56"/>
                <a:gd name="T7" fmla="*/ 6 h 29"/>
                <a:gd name="T8" fmla="*/ 53 w 56"/>
                <a:gd name="T9" fmla="*/ 28 h 29"/>
                <a:gd name="T10" fmla="*/ 56 w 56"/>
                <a:gd name="T11" fmla="*/ 26 h 29"/>
                <a:gd name="T12" fmla="*/ 53 w 56"/>
                <a:gd name="T13" fmla="*/ 22 h 29"/>
              </a:gdLst>
              <a:ahLst/>
              <a:cxnLst>
                <a:cxn ang="0">
                  <a:pos x="T0" y="T1"/>
                </a:cxn>
                <a:cxn ang="0">
                  <a:pos x="T2" y="T3"/>
                </a:cxn>
                <a:cxn ang="0">
                  <a:pos x="T4" y="T5"/>
                </a:cxn>
                <a:cxn ang="0">
                  <a:pos x="T6" y="T7"/>
                </a:cxn>
                <a:cxn ang="0">
                  <a:pos x="T8" y="T9"/>
                </a:cxn>
                <a:cxn ang="0">
                  <a:pos x="T10" y="T11"/>
                </a:cxn>
                <a:cxn ang="0">
                  <a:pos x="T12" y="T13"/>
                </a:cxn>
              </a:cxnLst>
              <a:rect l="0" t="0" r="r" b="b"/>
              <a:pathLst>
                <a:path w="56" h="29">
                  <a:moveTo>
                    <a:pt x="53" y="22"/>
                  </a:moveTo>
                  <a:cubicBezTo>
                    <a:pt x="3" y="0"/>
                    <a:pt x="3" y="0"/>
                    <a:pt x="3" y="0"/>
                  </a:cubicBezTo>
                  <a:cubicBezTo>
                    <a:pt x="1" y="0"/>
                    <a:pt x="0" y="1"/>
                    <a:pt x="0" y="2"/>
                  </a:cubicBezTo>
                  <a:cubicBezTo>
                    <a:pt x="0" y="4"/>
                    <a:pt x="1" y="6"/>
                    <a:pt x="2" y="6"/>
                  </a:cubicBezTo>
                  <a:cubicBezTo>
                    <a:pt x="53" y="28"/>
                    <a:pt x="53" y="28"/>
                    <a:pt x="53" y="28"/>
                  </a:cubicBezTo>
                  <a:cubicBezTo>
                    <a:pt x="55" y="29"/>
                    <a:pt x="56" y="28"/>
                    <a:pt x="56" y="26"/>
                  </a:cubicBezTo>
                  <a:cubicBezTo>
                    <a:pt x="56" y="25"/>
                    <a:pt x="55" y="23"/>
                    <a:pt x="5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17"/>
            <p:cNvSpPr/>
            <p:nvPr/>
          </p:nvSpPr>
          <p:spPr bwMode="auto">
            <a:xfrm>
              <a:off x="4690" y="1090"/>
              <a:ext cx="106" cy="56"/>
            </a:xfrm>
            <a:custGeom>
              <a:avLst/>
              <a:gdLst>
                <a:gd name="T0" fmla="*/ 53 w 55"/>
                <a:gd name="T1" fmla="*/ 22 h 29"/>
                <a:gd name="T2" fmla="*/ 2 w 55"/>
                <a:gd name="T3" fmla="*/ 0 h 29"/>
                <a:gd name="T4" fmla="*/ 0 w 55"/>
                <a:gd name="T5" fmla="*/ 2 h 29"/>
                <a:gd name="T6" fmla="*/ 2 w 55"/>
                <a:gd name="T7" fmla="*/ 6 h 29"/>
                <a:gd name="T8" fmla="*/ 53 w 55"/>
                <a:gd name="T9" fmla="*/ 28 h 29"/>
                <a:gd name="T10" fmla="*/ 55 w 55"/>
                <a:gd name="T11" fmla="*/ 26 h 29"/>
                <a:gd name="T12" fmla="*/ 53 w 55"/>
                <a:gd name="T13" fmla="*/ 22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53" y="22"/>
                  </a:moveTo>
                  <a:cubicBezTo>
                    <a:pt x="2" y="0"/>
                    <a:pt x="2" y="0"/>
                    <a:pt x="2" y="0"/>
                  </a:cubicBezTo>
                  <a:cubicBezTo>
                    <a:pt x="1" y="0"/>
                    <a:pt x="0" y="1"/>
                    <a:pt x="0" y="2"/>
                  </a:cubicBezTo>
                  <a:cubicBezTo>
                    <a:pt x="0" y="4"/>
                    <a:pt x="1" y="6"/>
                    <a:pt x="2" y="6"/>
                  </a:cubicBezTo>
                  <a:cubicBezTo>
                    <a:pt x="53" y="28"/>
                    <a:pt x="53" y="28"/>
                    <a:pt x="53" y="28"/>
                  </a:cubicBezTo>
                  <a:cubicBezTo>
                    <a:pt x="54" y="29"/>
                    <a:pt x="55" y="28"/>
                    <a:pt x="55" y="26"/>
                  </a:cubicBezTo>
                  <a:cubicBezTo>
                    <a:pt x="55" y="25"/>
                    <a:pt x="54" y="23"/>
                    <a:pt x="5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18"/>
            <p:cNvSpPr/>
            <p:nvPr/>
          </p:nvSpPr>
          <p:spPr bwMode="auto">
            <a:xfrm>
              <a:off x="4688" y="1107"/>
              <a:ext cx="108" cy="56"/>
            </a:xfrm>
            <a:custGeom>
              <a:avLst/>
              <a:gdLst>
                <a:gd name="T0" fmla="*/ 54 w 56"/>
                <a:gd name="T1" fmla="*/ 22 h 29"/>
                <a:gd name="T2" fmla="*/ 3 w 56"/>
                <a:gd name="T3" fmla="*/ 0 h 29"/>
                <a:gd name="T4" fmla="*/ 0 w 56"/>
                <a:gd name="T5" fmla="*/ 2 h 29"/>
                <a:gd name="T6" fmla="*/ 3 w 56"/>
                <a:gd name="T7" fmla="*/ 6 h 29"/>
                <a:gd name="T8" fmla="*/ 54 w 56"/>
                <a:gd name="T9" fmla="*/ 28 h 29"/>
                <a:gd name="T10" fmla="*/ 56 w 56"/>
                <a:gd name="T11" fmla="*/ 26 h 29"/>
                <a:gd name="T12" fmla="*/ 54 w 56"/>
                <a:gd name="T13" fmla="*/ 22 h 29"/>
              </a:gdLst>
              <a:ahLst/>
              <a:cxnLst>
                <a:cxn ang="0">
                  <a:pos x="T0" y="T1"/>
                </a:cxn>
                <a:cxn ang="0">
                  <a:pos x="T2" y="T3"/>
                </a:cxn>
                <a:cxn ang="0">
                  <a:pos x="T4" y="T5"/>
                </a:cxn>
                <a:cxn ang="0">
                  <a:pos x="T6" y="T7"/>
                </a:cxn>
                <a:cxn ang="0">
                  <a:pos x="T8" y="T9"/>
                </a:cxn>
                <a:cxn ang="0">
                  <a:pos x="T10" y="T11"/>
                </a:cxn>
                <a:cxn ang="0">
                  <a:pos x="T12" y="T13"/>
                </a:cxn>
              </a:cxnLst>
              <a:rect l="0" t="0" r="r" b="b"/>
              <a:pathLst>
                <a:path w="56" h="29">
                  <a:moveTo>
                    <a:pt x="54" y="22"/>
                  </a:moveTo>
                  <a:cubicBezTo>
                    <a:pt x="3" y="0"/>
                    <a:pt x="3" y="0"/>
                    <a:pt x="3" y="0"/>
                  </a:cubicBezTo>
                  <a:cubicBezTo>
                    <a:pt x="2" y="0"/>
                    <a:pt x="1" y="1"/>
                    <a:pt x="0" y="2"/>
                  </a:cubicBezTo>
                  <a:cubicBezTo>
                    <a:pt x="0" y="4"/>
                    <a:pt x="1" y="6"/>
                    <a:pt x="3" y="6"/>
                  </a:cubicBezTo>
                  <a:cubicBezTo>
                    <a:pt x="54" y="28"/>
                    <a:pt x="54" y="28"/>
                    <a:pt x="54" y="28"/>
                  </a:cubicBezTo>
                  <a:cubicBezTo>
                    <a:pt x="55" y="29"/>
                    <a:pt x="56" y="28"/>
                    <a:pt x="56" y="26"/>
                  </a:cubicBezTo>
                  <a:cubicBezTo>
                    <a:pt x="56" y="25"/>
                    <a:pt x="55" y="23"/>
                    <a:pt x="5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9"/>
            <p:cNvSpPr/>
            <p:nvPr/>
          </p:nvSpPr>
          <p:spPr bwMode="auto">
            <a:xfrm>
              <a:off x="4690" y="1122"/>
              <a:ext cx="106" cy="70"/>
            </a:xfrm>
            <a:custGeom>
              <a:avLst/>
              <a:gdLst>
                <a:gd name="T0" fmla="*/ 53 w 55"/>
                <a:gd name="T1" fmla="*/ 22 h 36"/>
                <a:gd name="T2" fmla="*/ 2 w 55"/>
                <a:gd name="T3" fmla="*/ 0 h 36"/>
                <a:gd name="T4" fmla="*/ 0 w 55"/>
                <a:gd name="T5" fmla="*/ 1 h 36"/>
                <a:gd name="T6" fmla="*/ 1 w 55"/>
                <a:gd name="T7" fmla="*/ 4 h 36"/>
                <a:gd name="T8" fmla="*/ 5 w 55"/>
                <a:gd name="T9" fmla="*/ 10 h 36"/>
                <a:gd name="T10" fmla="*/ 8 w 55"/>
                <a:gd name="T11" fmla="*/ 15 h 36"/>
                <a:gd name="T12" fmla="*/ 9 w 55"/>
                <a:gd name="T13" fmla="*/ 16 h 36"/>
                <a:gd name="T14" fmla="*/ 9 w 55"/>
                <a:gd name="T15" fmla="*/ 16 h 36"/>
                <a:gd name="T16" fmla="*/ 14 w 55"/>
                <a:gd name="T17" fmla="*/ 24 h 36"/>
                <a:gd name="T18" fmla="*/ 39 w 55"/>
                <a:gd name="T19" fmla="*/ 35 h 36"/>
                <a:gd name="T20" fmla="*/ 44 w 55"/>
                <a:gd name="T21" fmla="*/ 31 h 36"/>
                <a:gd name="T22" fmla="*/ 44 w 55"/>
                <a:gd name="T23" fmla="*/ 31 h 36"/>
                <a:gd name="T24" fmla="*/ 46 w 55"/>
                <a:gd name="T25" fmla="*/ 31 h 36"/>
                <a:gd name="T26" fmla="*/ 53 w 55"/>
                <a:gd name="T27" fmla="*/ 26 h 36"/>
                <a:gd name="T28" fmla="*/ 53 w 55"/>
                <a:gd name="T29" fmla="*/ 26 h 36"/>
                <a:gd name="T30" fmla="*/ 55 w 55"/>
                <a:gd name="T31" fmla="*/ 25 h 36"/>
                <a:gd name="T32" fmla="*/ 53 w 55"/>
                <a:gd name="T33"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36">
                  <a:moveTo>
                    <a:pt x="53" y="22"/>
                  </a:moveTo>
                  <a:cubicBezTo>
                    <a:pt x="2" y="0"/>
                    <a:pt x="2" y="0"/>
                    <a:pt x="2" y="0"/>
                  </a:cubicBezTo>
                  <a:cubicBezTo>
                    <a:pt x="1" y="0"/>
                    <a:pt x="0" y="0"/>
                    <a:pt x="0" y="1"/>
                  </a:cubicBezTo>
                  <a:cubicBezTo>
                    <a:pt x="0" y="2"/>
                    <a:pt x="0" y="3"/>
                    <a:pt x="1" y="4"/>
                  </a:cubicBezTo>
                  <a:cubicBezTo>
                    <a:pt x="2" y="5"/>
                    <a:pt x="3" y="7"/>
                    <a:pt x="5" y="10"/>
                  </a:cubicBezTo>
                  <a:cubicBezTo>
                    <a:pt x="7" y="13"/>
                    <a:pt x="7" y="14"/>
                    <a:pt x="8" y="15"/>
                  </a:cubicBezTo>
                  <a:cubicBezTo>
                    <a:pt x="9" y="16"/>
                    <a:pt x="9" y="16"/>
                    <a:pt x="9" y="16"/>
                  </a:cubicBezTo>
                  <a:cubicBezTo>
                    <a:pt x="9" y="16"/>
                    <a:pt x="9" y="16"/>
                    <a:pt x="9" y="16"/>
                  </a:cubicBezTo>
                  <a:cubicBezTo>
                    <a:pt x="9" y="19"/>
                    <a:pt x="11" y="23"/>
                    <a:pt x="14" y="24"/>
                  </a:cubicBezTo>
                  <a:cubicBezTo>
                    <a:pt x="39" y="35"/>
                    <a:pt x="39" y="35"/>
                    <a:pt x="39" y="35"/>
                  </a:cubicBezTo>
                  <a:cubicBezTo>
                    <a:pt x="42" y="36"/>
                    <a:pt x="44" y="34"/>
                    <a:pt x="44" y="31"/>
                  </a:cubicBezTo>
                  <a:cubicBezTo>
                    <a:pt x="44" y="31"/>
                    <a:pt x="44" y="31"/>
                    <a:pt x="44" y="31"/>
                  </a:cubicBezTo>
                  <a:cubicBezTo>
                    <a:pt x="46" y="31"/>
                    <a:pt x="46" y="31"/>
                    <a:pt x="46" y="31"/>
                  </a:cubicBezTo>
                  <a:cubicBezTo>
                    <a:pt x="47" y="31"/>
                    <a:pt x="52" y="27"/>
                    <a:pt x="53" y="26"/>
                  </a:cubicBezTo>
                  <a:cubicBezTo>
                    <a:pt x="53" y="26"/>
                    <a:pt x="53" y="26"/>
                    <a:pt x="53" y="26"/>
                  </a:cubicBezTo>
                  <a:cubicBezTo>
                    <a:pt x="54" y="26"/>
                    <a:pt x="55" y="26"/>
                    <a:pt x="55" y="25"/>
                  </a:cubicBezTo>
                  <a:cubicBezTo>
                    <a:pt x="55" y="24"/>
                    <a:pt x="54" y="23"/>
                    <a:pt x="5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0"/>
            <p:cNvSpPr/>
            <p:nvPr/>
          </p:nvSpPr>
          <p:spPr bwMode="auto">
            <a:xfrm>
              <a:off x="4690" y="1055"/>
              <a:ext cx="108" cy="56"/>
            </a:xfrm>
            <a:custGeom>
              <a:avLst/>
              <a:gdLst>
                <a:gd name="T0" fmla="*/ 54 w 56"/>
                <a:gd name="T1" fmla="*/ 23 h 29"/>
                <a:gd name="T2" fmla="*/ 2 w 56"/>
                <a:gd name="T3" fmla="*/ 0 h 29"/>
                <a:gd name="T4" fmla="*/ 0 w 56"/>
                <a:gd name="T5" fmla="*/ 2 h 29"/>
                <a:gd name="T6" fmla="*/ 2 w 56"/>
                <a:gd name="T7" fmla="*/ 6 h 29"/>
                <a:gd name="T8" fmla="*/ 54 w 56"/>
                <a:gd name="T9" fmla="*/ 29 h 29"/>
                <a:gd name="T10" fmla="*/ 56 w 56"/>
                <a:gd name="T11" fmla="*/ 27 h 29"/>
                <a:gd name="T12" fmla="*/ 54 w 56"/>
                <a:gd name="T13" fmla="*/ 23 h 29"/>
              </a:gdLst>
              <a:ahLst/>
              <a:cxnLst>
                <a:cxn ang="0">
                  <a:pos x="T0" y="T1"/>
                </a:cxn>
                <a:cxn ang="0">
                  <a:pos x="T2" y="T3"/>
                </a:cxn>
                <a:cxn ang="0">
                  <a:pos x="T4" y="T5"/>
                </a:cxn>
                <a:cxn ang="0">
                  <a:pos x="T6" y="T7"/>
                </a:cxn>
                <a:cxn ang="0">
                  <a:pos x="T8" y="T9"/>
                </a:cxn>
                <a:cxn ang="0">
                  <a:pos x="T10" y="T11"/>
                </a:cxn>
                <a:cxn ang="0">
                  <a:pos x="T12" y="T13"/>
                </a:cxn>
              </a:cxnLst>
              <a:rect l="0" t="0" r="r" b="b"/>
              <a:pathLst>
                <a:path w="56" h="29">
                  <a:moveTo>
                    <a:pt x="54" y="23"/>
                  </a:moveTo>
                  <a:cubicBezTo>
                    <a:pt x="2" y="0"/>
                    <a:pt x="2" y="0"/>
                    <a:pt x="2" y="0"/>
                  </a:cubicBezTo>
                  <a:cubicBezTo>
                    <a:pt x="1" y="0"/>
                    <a:pt x="0" y="1"/>
                    <a:pt x="0" y="2"/>
                  </a:cubicBezTo>
                  <a:cubicBezTo>
                    <a:pt x="0" y="4"/>
                    <a:pt x="1" y="6"/>
                    <a:pt x="2" y="6"/>
                  </a:cubicBezTo>
                  <a:cubicBezTo>
                    <a:pt x="54" y="29"/>
                    <a:pt x="54" y="29"/>
                    <a:pt x="54" y="29"/>
                  </a:cubicBezTo>
                  <a:cubicBezTo>
                    <a:pt x="55" y="29"/>
                    <a:pt x="56" y="28"/>
                    <a:pt x="56" y="27"/>
                  </a:cubicBezTo>
                  <a:cubicBezTo>
                    <a:pt x="56" y="25"/>
                    <a:pt x="55" y="23"/>
                    <a:pt x="5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1"/>
            <p:cNvSpPr>
              <a:spLocks noEditPoints="1"/>
            </p:cNvSpPr>
            <p:nvPr/>
          </p:nvSpPr>
          <p:spPr bwMode="auto">
            <a:xfrm>
              <a:off x="4625" y="685"/>
              <a:ext cx="258" cy="403"/>
            </a:xfrm>
            <a:custGeom>
              <a:avLst/>
              <a:gdLst>
                <a:gd name="T0" fmla="*/ 73 w 134"/>
                <a:gd name="T1" fmla="*/ 10 h 209"/>
                <a:gd name="T2" fmla="*/ 21 w 134"/>
                <a:gd name="T3" fmla="*/ 9 h 209"/>
                <a:gd name="T4" fmla="*/ 0 w 134"/>
                <a:gd name="T5" fmla="*/ 55 h 209"/>
                <a:gd name="T6" fmla="*/ 16 w 134"/>
                <a:gd name="T7" fmla="*/ 120 h 209"/>
                <a:gd name="T8" fmla="*/ 25 w 134"/>
                <a:gd name="T9" fmla="*/ 148 h 209"/>
                <a:gd name="T10" fmla="*/ 34 w 134"/>
                <a:gd name="T11" fmla="*/ 184 h 209"/>
                <a:gd name="T12" fmla="*/ 40 w 134"/>
                <a:gd name="T13" fmla="*/ 188 h 209"/>
                <a:gd name="T14" fmla="*/ 67 w 134"/>
                <a:gd name="T15" fmla="*/ 199 h 209"/>
                <a:gd name="T16" fmla="*/ 87 w 134"/>
                <a:gd name="T17" fmla="*/ 208 h 209"/>
                <a:gd name="T18" fmla="*/ 91 w 134"/>
                <a:gd name="T19" fmla="*/ 208 h 209"/>
                <a:gd name="T20" fmla="*/ 102 w 134"/>
                <a:gd name="T21" fmla="*/ 190 h 209"/>
                <a:gd name="T22" fmla="*/ 111 w 134"/>
                <a:gd name="T23" fmla="*/ 167 h 209"/>
                <a:gd name="T24" fmla="*/ 115 w 134"/>
                <a:gd name="T25" fmla="*/ 161 h 209"/>
                <a:gd name="T26" fmla="*/ 133 w 134"/>
                <a:gd name="T27" fmla="*/ 113 h 209"/>
                <a:gd name="T28" fmla="*/ 129 w 134"/>
                <a:gd name="T29" fmla="*/ 76 h 209"/>
                <a:gd name="T30" fmla="*/ 57 w 134"/>
                <a:gd name="T31" fmla="*/ 181 h 209"/>
                <a:gd name="T32" fmla="*/ 65 w 134"/>
                <a:gd name="T33" fmla="*/ 135 h 209"/>
                <a:gd name="T34" fmla="*/ 68 w 134"/>
                <a:gd name="T35" fmla="*/ 186 h 209"/>
                <a:gd name="T36" fmla="*/ 122 w 134"/>
                <a:gd name="T37" fmla="*/ 108 h 209"/>
                <a:gd name="T38" fmla="*/ 105 w 134"/>
                <a:gd name="T39" fmla="*/ 150 h 209"/>
                <a:gd name="T40" fmla="*/ 101 w 134"/>
                <a:gd name="T41" fmla="*/ 156 h 209"/>
                <a:gd name="T42" fmla="*/ 90 w 134"/>
                <a:gd name="T43" fmla="*/ 184 h 209"/>
                <a:gd name="T44" fmla="*/ 86 w 134"/>
                <a:gd name="T45" fmla="*/ 194 h 209"/>
                <a:gd name="T46" fmla="*/ 68 w 134"/>
                <a:gd name="T47" fmla="*/ 127 h 209"/>
                <a:gd name="T48" fmla="*/ 49 w 134"/>
                <a:gd name="T49" fmla="*/ 178 h 209"/>
                <a:gd name="T50" fmla="*/ 38 w 134"/>
                <a:gd name="T51" fmla="*/ 161 h 209"/>
                <a:gd name="T52" fmla="*/ 28 w 134"/>
                <a:gd name="T53" fmla="*/ 124 h 209"/>
                <a:gd name="T54" fmla="*/ 24 w 134"/>
                <a:gd name="T55" fmla="*/ 111 h 209"/>
                <a:gd name="T56" fmla="*/ 12 w 134"/>
                <a:gd name="T57" fmla="*/ 58 h 209"/>
                <a:gd name="T58" fmla="*/ 68 w 134"/>
                <a:gd name="T59" fmla="*/ 21 h 209"/>
                <a:gd name="T60" fmla="*/ 107 w 134"/>
                <a:gd name="T61" fmla="*/ 56 h 209"/>
                <a:gd name="T62" fmla="*/ 122 w 134"/>
                <a:gd name="T63" fmla="*/ 10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09">
                  <a:moveTo>
                    <a:pt x="116" y="50"/>
                  </a:moveTo>
                  <a:cubicBezTo>
                    <a:pt x="104" y="31"/>
                    <a:pt x="90" y="18"/>
                    <a:pt x="73" y="10"/>
                  </a:cubicBezTo>
                  <a:cubicBezTo>
                    <a:pt x="69" y="7"/>
                    <a:pt x="69" y="7"/>
                    <a:pt x="69" y="7"/>
                  </a:cubicBezTo>
                  <a:cubicBezTo>
                    <a:pt x="50" y="0"/>
                    <a:pt x="33" y="1"/>
                    <a:pt x="21" y="9"/>
                  </a:cubicBezTo>
                  <a:cubicBezTo>
                    <a:pt x="8" y="18"/>
                    <a:pt x="1" y="33"/>
                    <a:pt x="0" y="53"/>
                  </a:cubicBezTo>
                  <a:cubicBezTo>
                    <a:pt x="0" y="55"/>
                    <a:pt x="0" y="55"/>
                    <a:pt x="0" y="55"/>
                  </a:cubicBezTo>
                  <a:cubicBezTo>
                    <a:pt x="0" y="78"/>
                    <a:pt x="7" y="96"/>
                    <a:pt x="13" y="113"/>
                  </a:cubicBezTo>
                  <a:cubicBezTo>
                    <a:pt x="14" y="115"/>
                    <a:pt x="15" y="118"/>
                    <a:pt x="16" y="120"/>
                  </a:cubicBezTo>
                  <a:cubicBezTo>
                    <a:pt x="17" y="122"/>
                    <a:pt x="17" y="124"/>
                    <a:pt x="18" y="126"/>
                  </a:cubicBezTo>
                  <a:cubicBezTo>
                    <a:pt x="21" y="133"/>
                    <a:pt x="24" y="141"/>
                    <a:pt x="25" y="148"/>
                  </a:cubicBezTo>
                  <a:cubicBezTo>
                    <a:pt x="26" y="151"/>
                    <a:pt x="26" y="155"/>
                    <a:pt x="27" y="158"/>
                  </a:cubicBezTo>
                  <a:cubicBezTo>
                    <a:pt x="27" y="167"/>
                    <a:pt x="28" y="176"/>
                    <a:pt x="34" y="184"/>
                  </a:cubicBezTo>
                  <a:cubicBezTo>
                    <a:pt x="36" y="186"/>
                    <a:pt x="36" y="186"/>
                    <a:pt x="36" y="186"/>
                  </a:cubicBezTo>
                  <a:cubicBezTo>
                    <a:pt x="40" y="188"/>
                    <a:pt x="40" y="188"/>
                    <a:pt x="40" y="188"/>
                  </a:cubicBezTo>
                  <a:cubicBezTo>
                    <a:pt x="45" y="190"/>
                    <a:pt x="49" y="192"/>
                    <a:pt x="54" y="194"/>
                  </a:cubicBezTo>
                  <a:cubicBezTo>
                    <a:pt x="58" y="196"/>
                    <a:pt x="63" y="197"/>
                    <a:pt x="67" y="199"/>
                  </a:cubicBezTo>
                  <a:cubicBezTo>
                    <a:pt x="75" y="203"/>
                    <a:pt x="81" y="205"/>
                    <a:pt x="87" y="208"/>
                  </a:cubicBezTo>
                  <a:cubicBezTo>
                    <a:pt x="87" y="208"/>
                    <a:pt x="87" y="208"/>
                    <a:pt x="87" y="208"/>
                  </a:cubicBezTo>
                  <a:cubicBezTo>
                    <a:pt x="89" y="209"/>
                    <a:pt x="89" y="209"/>
                    <a:pt x="89" y="209"/>
                  </a:cubicBezTo>
                  <a:cubicBezTo>
                    <a:pt x="91" y="208"/>
                    <a:pt x="91" y="208"/>
                    <a:pt x="91" y="208"/>
                  </a:cubicBezTo>
                  <a:cubicBezTo>
                    <a:pt x="95" y="206"/>
                    <a:pt x="99" y="203"/>
                    <a:pt x="101" y="196"/>
                  </a:cubicBezTo>
                  <a:cubicBezTo>
                    <a:pt x="101" y="194"/>
                    <a:pt x="101" y="192"/>
                    <a:pt x="102" y="190"/>
                  </a:cubicBezTo>
                  <a:cubicBezTo>
                    <a:pt x="102" y="187"/>
                    <a:pt x="102" y="184"/>
                    <a:pt x="103" y="182"/>
                  </a:cubicBezTo>
                  <a:cubicBezTo>
                    <a:pt x="105" y="176"/>
                    <a:pt x="108" y="171"/>
                    <a:pt x="111" y="167"/>
                  </a:cubicBezTo>
                  <a:cubicBezTo>
                    <a:pt x="112" y="165"/>
                    <a:pt x="113" y="164"/>
                    <a:pt x="114" y="163"/>
                  </a:cubicBezTo>
                  <a:cubicBezTo>
                    <a:pt x="115" y="161"/>
                    <a:pt x="115" y="161"/>
                    <a:pt x="115" y="161"/>
                  </a:cubicBezTo>
                  <a:cubicBezTo>
                    <a:pt x="119" y="155"/>
                    <a:pt x="123" y="150"/>
                    <a:pt x="126" y="143"/>
                  </a:cubicBezTo>
                  <a:cubicBezTo>
                    <a:pt x="130" y="136"/>
                    <a:pt x="132" y="127"/>
                    <a:pt x="133" y="113"/>
                  </a:cubicBezTo>
                  <a:cubicBezTo>
                    <a:pt x="133" y="108"/>
                    <a:pt x="133" y="108"/>
                    <a:pt x="133" y="108"/>
                  </a:cubicBezTo>
                  <a:cubicBezTo>
                    <a:pt x="134" y="98"/>
                    <a:pt x="132" y="87"/>
                    <a:pt x="129" y="76"/>
                  </a:cubicBezTo>
                  <a:cubicBezTo>
                    <a:pt x="125" y="66"/>
                    <a:pt x="121" y="58"/>
                    <a:pt x="116" y="50"/>
                  </a:cubicBezTo>
                  <a:close/>
                  <a:moveTo>
                    <a:pt x="57" y="181"/>
                  </a:moveTo>
                  <a:cubicBezTo>
                    <a:pt x="55" y="164"/>
                    <a:pt x="56" y="140"/>
                    <a:pt x="62" y="135"/>
                  </a:cubicBezTo>
                  <a:cubicBezTo>
                    <a:pt x="62" y="135"/>
                    <a:pt x="63" y="134"/>
                    <a:pt x="65" y="135"/>
                  </a:cubicBezTo>
                  <a:cubicBezTo>
                    <a:pt x="79" y="140"/>
                    <a:pt x="75" y="173"/>
                    <a:pt x="72" y="188"/>
                  </a:cubicBezTo>
                  <a:cubicBezTo>
                    <a:pt x="71" y="187"/>
                    <a:pt x="69" y="187"/>
                    <a:pt x="68" y="186"/>
                  </a:cubicBezTo>
                  <a:cubicBezTo>
                    <a:pt x="64" y="184"/>
                    <a:pt x="61" y="183"/>
                    <a:pt x="57" y="181"/>
                  </a:cubicBezTo>
                  <a:close/>
                  <a:moveTo>
                    <a:pt x="122" y="108"/>
                  </a:moveTo>
                  <a:cubicBezTo>
                    <a:pt x="121" y="119"/>
                    <a:pt x="119" y="127"/>
                    <a:pt x="116" y="133"/>
                  </a:cubicBezTo>
                  <a:cubicBezTo>
                    <a:pt x="112" y="139"/>
                    <a:pt x="109" y="145"/>
                    <a:pt x="105" y="150"/>
                  </a:cubicBezTo>
                  <a:cubicBezTo>
                    <a:pt x="104" y="152"/>
                    <a:pt x="104" y="152"/>
                    <a:pt x="104" y="152"/>
                  </a:cubicBezTo>
                  <a:cubicBezTo>
                    <a:pt x="103" y="153"/>
                    <a:pt x="102" y="154"/>
                    <a:pt x="101" y="156"/>
                  </a:cubicBezTo>
                  <a:cubicBezTo>
                    <a:pt x="98" y="160"/>
                    <a:pt x="94" y="166"/>
                    <a:pt x="92" y="173"/>
                  </a:cubicBezTo>
                  <a:cubicBezTo>
                    <a:pt x="91" y="177"/>
                    <a:pt x="91" y="180"/>
                    <a:pt x="90" y="184"/>
                  </a:cubicBezTo>
                  <a:cubicBezTo>
                    <a:pt x="90" y="186"/>
                    <a:pt x="90" y="187"/>
                    <a:pt x="89" y="189"/>
                  </a:cubicBezTo>
                  <a:cubicBezTo>
                    <a:pt x="89" y="191"/>
                    <a:pt x="87" y="193"/>
                    <a:pt x="86" y="194"/>
                  </a:cubicBezTo>
                  <a:cubicBezTo>
                    <a:pt x="84" y="193"/>
                    <a:pt x="82" y="192"/>
                    <a:pt x="80" y="191"/>
                  </a:cubicBezTo>
                  <a:cubicBezTo>
                    <a:pt x="82" y="181"/>
                    <a:pt x="90" y="136"/>
                    <a:pt x="68" y="127"/>
                  </a:cubicBezTo>
                  <a:cubicBezTo>
                    <a:pt x="63" y="125"/>
                    <a:pt x="59" y="127"/>
                    <a:pt x="57" y="129"/>
                  </a:cubicBezTo>
                  <a:cubicBezTo>
                    <a:pt x="47" y="136"/>
                    <a:pt x="47" y="164"/>
                    <a:pt x="49" y="178"/>
                  </a:cubicBezTo>
                  <a:cubicBezTo>
                    <a:pt x="46" y="177"/>
                    <a:pt x="43" y="176"/>
                    <a:pt x="41" y="175"/>
                  </a:cubicBezTo>
                  <a:cubicBezTo>
                    <a:pt x="39" y="171"/>
                    <a:pt x="39" y="166"/>
                    <a:pt x="38" y="161"/>
                  </a:cubicBezTo>
                  <a:cubicBezTo>
                    <a:pt x="38" y="157"/>
                    <a:pt x="37" y="153"/>
                    <a:pt x="36" y="149"/>
                  </a:cubicBezTo>
                  <a:cubicBezTo>
                    <a:pt x="34" y="140"/>
                    <a:pt x="31" y="132"/>
                    <a:pt x="28" y="124"/>
                  </a:cubicBezTo>
                  <a:cubicBezTo>
                    <a:pt x="28" y="122"/>
                    <a:pt x="27" y="120"/>
                    <a:pt x="26" y="119"/>
                  </a:cubicBezTo>
                  <a:cubicBezTo>
                    <a:pt x="26" y="116"/>
                    <a:pt x="25" y="114"/>
                    <a:pt x="24" y="111"/>
                  </a:cubicBezTo>
                  <a:cubicBezTo>
                    <a:pt x="18" y="95"/>
                    <a:pt x="12" y="79"/>
                    <a:pt x="12" y="60"/>
                  </a:cubicBezTo>
                  <a:cubicBezTo>
                    <a:pt x="12" y="58"/>
                    <a:pt x="12" y="58"/>
                    <a:pt x="12" y="58"/>
                  </a:cubicBezTo>
                  <a:cubicBezTo>
                    <a:pt x="13" y="42"/>
                    <a:pt x="19" y="30"/>
                    <a:pt x="29" y="22"/>
                  </a:cubicBezTo>
                  <a:cubicBezTo>
                    <a:pt x="39" y="15"/>
                    <a:pt x="52" y="15"/>
                    <a:pt x="68" y="21"/>
                  </a:cubicBezTo>
                  <a:cubicBezTo>
                    <a:pt x="73" y="23"/>
                    <a:pt x="73" y="23"/>
                    <a:pt x="73" y="23"/>
                  </a:cubicBezTo>
                  <a:cubicBezTo>
                    <a:pt x="86" y="29"/>
                    <a:pt x="98" y="40"/>
                    <a:pt x="107" y="56"/>
                  </a:cubicBezTo>
                  <a:cubicBezTo>
                    <a:pt x="111" y="62"/>
                    <a:pt x="115" y="69"/>
                    <a:pt x="118" y="77"/>
                  </a:cubicBezTo>
                  <a:cubicBezTo>
                    <a:pt x="121" y="86"/>
                    <a:pt x="122" y="95"/>
                    <a:pt x="122" y="104"/>
                  </a:cubicBezTo>
                  <a:lnTo>
                    <a:pt x="122"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22"/>
            <p:cNvSpPr/>
            <p:nvPr/>
          </p:nvSpPr>
          <p:spPr bwMode="auto">
            <a:xfrm>
              <a:off x="4282" y="1552"/>
              <a:ext cx="684" cy="1174"/>
            </a:xfrm>
            <a:custGeom>
              <a:avLst/>
              <a:gdLst>
                <a:gd name="T0" fmla="*/ 684 w 684"/>
                <a:gd name="T1" fmla="*/ 1174 h 1174"/>
                <a:gd name="T2" fmla="*/ 0 w 684"/>
                <a:gd name="T3" fmla="*/ 1091 h 1174"/>
                <a:gd name="T4" fmla="*/ 0 w 684"/>
                <a:gd name="T5" fmla="*/ 0 h 1174"/>
                <a:gd name="T6" fmla="*/ 684 w 684"/>
                <a:gd name="T7" fmla="*/ 294 h 1174"/>
                <a:gd name="T8" fmla="*/ 684 w 684"/>
                <a:gd name="T9" fmla="*/ 1174 h 1174"/>
              </a:gdLst>
              <a:ahLst/>
              <a:cxnLst>
                <a:cxn ang="0">
                  <a:pos x="T0" y="T1"/>
                </a:cxn>
                <a:cxn ang="0">
                  <a:pos x="T2" y="T3"/>
                </a:cxn>
                <a:cxn ang="0">
                  <a:pos x="T4" y="T5"/>
                </a:cxn>
                <a:cxn ang="0">
                  <a:pos x="T6" y="T7"/>
                </a:cxn>
                <a:cxn ang="0">
                  <a:pos x="T8" y="T9"/>
                </a:cxn>
              </a:cxnLst>
              <a:rect l="0" t="0" r="r" b="b"/>
              <a:pathLst>
                <a:path w="684" h="1174">
                  <a:moveTo>
                    <a:pt x="684" y="1174"/>
                  </a:moveTo>
                  <a:lnTo>
                    <a:pt x="0" y="1091"/>
                  </a:lnTo>
                  <a:lnTo>
                    <a:pt x="0" y="0"/>
                  </a:lnTo>
                  <a:lnTo>
                    <a:pt x="684" y="294"/>
                  </a:lnTo>
                  <a:lnTo>
                    <a:pt x="684" y="1174"/>
                  </a:lnTo>
                  <a:close/>
                </a:path>
              </a:pathLst>
            </a:custGeom>
            <a:solidFill>
              <a:srgbClr val="4274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3"/>
            <p:cNvSpPr/>
            <p:nvPr/>
          </p:nvSpPr>
          <p:spPr bwMode="auto">
            <a:xfrm>
              <a:off x="3631" y="1552"/>
              <a:ext cx="651" cy="1166"/>
            </a:xfrm>
            <a:custGeom>
              <a:avLst/>
              <a:gdLst>
                <a:gd name="T0" fmla="*/ 0 w 651"/>
                <a:gd name="T1" fmla="*/ 1166 h 1166"/>
                <a:gd name="T2" fmla="*/ 651 w 651"/>
                <a:gd name="T3" fmla="*/ 1091 h 1166"/>
                <a:gd name="T4" fmla="*/ 651 w 651"/>
                <a:gd name="T5" fmla="*/ 0 h 1166"/>
                <a:gd name="T6" fmla="*/ 0 w 651"/>
                <a:gd name="T7" fmla="*/ 269 h 1166"/>
                <a:gd name="T8" fmla="*/ 0 w 651"/>
                <a:gd name="T9" fmla="*/ 1166 h 1166"/>
              </a:gdLst>
              <a:ahLst/>
              <a:cxnLst>
                <a:cxn ang="0">
                  <a:pos x="T0" y="T1"/>
                </a:cxn>
                <a:cxn ang="0">
                  <a:pos x="T2" y="T3"/>
                </a:cxn>
                <a:cxn ang="0">
                  <a:pos x="T4" y="T5"/>
                </a:cxn>
                <a:cxn ang="0">
                  <a:pos x="T6" y="T7"/>
                </a:cxn>
                <a:cxn ang="0">
                  <a:pos x="T8" y="T9"/>
                </a:cxn>
              </a:cxnLst>
              <a:rect l="0" t="0" r="r" b="b"/>
              <a:pathLst>
                <a:path w="651" h="1166">
                  <a:moveTo>
                    <a:pt x="0" y="1166"/>
                  </a:moveTo>
                  <a:lnTo>
                    <a:pt x="651" y="1091"/>
                  </a:lnTo>
                  <a:lnTo>
                    <a:pt x="651" y="0"/>
                  </a:lnTo>
                  <a:lnTo>
                    <a:pt x="0" y="269"/>
                  </a:lnTo>
                  <a:lnTo>
                    <a:pt x="0" y="116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4"/>
            <p:cNvSpPr/>
            <p:nvPr/>
          </p:nvSpPr>
          <p:spPr bwMode="auto">
            <a:xfrm>
              <a:off x="3631" y="2641"/>
              <a:ext cx="1335" cy="168"/>
            </a:xfrm>
            <a:custGeom>
              <a:avLst/>
              <a:gdLst>
                <a:gd name="T0" fmla="*/ 0 w 1335"/>
                <a:gd name="T1" fmla="*/ 77 h 168"/>
                <a:gd name="T2" fmla="*/ 840 w 1335"/>
                <a:gd name="T3" fmla="*/ 168 h 168"/>
                <a:gd name="T4" fmla="*/ 1335 w 1335"/>
                <a:gd name="T5" fmla="*/ 85 h 168"/>
                <a:gd name="T6" fmla="*/ 651 w 1335"/>
                <a:gd name="T7" fmla="*/ 0 h 168"/>
                <a:gd name="T8" fmla="*/ 0 w 1335"/>
                <a:gd name="T9" fmla="*/ 77 h 168"/>
              </a:gdLst>
              <a:ahLst/>
              <a:cxnLst>
                <a:cxn ang="0">
                  <a:pos x="T0" y="T1"/>
                </a:cxn>
                <a:cxn ang="0">
                  <a:pos x="T2" y="T3"/>
                </a:cxn>
                <a:cxn ang="0">
                  <a:pos x="T4" y="T5"/>
                </a:cxn>
                <a:cxn ang="0">
                  <a:pos x="T6" y="T7"/>
                </a:cxn>
                <a:cxn ang="0">
                  <a:pos x="T8" y="T9"/>
                </a:cxn>
              </a:cxnLst>
              <a:rect l="0" t="0" r="r" b="b"/>
              <a:pathLst>
                <a:path w="1335" h="168">
                  <a:moveTo>
                    <a:pt x="0" y="77"/>
                  </a:moveTo>
                  <a:lnTo>
                    <a:pt x="840" y="168"/>
                  </a:lnTo>
                  <a:lnTo>
                    <a:pt x="1335" y="85"/>
                  </a:lnTo>
                  <a:lnTo>
                    <a:pt x="651" y="0"/>
                  </a:lnTo>
                  <a:lnTo>
                    <a:pt x="0" y="77"/>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5"/>
            <p:cNvSpPr>
              <a:spLocks noEditPoints="1"/>
            </p:cNvSpPr>
            <p:nvPr/>
          </p:nvSpPr>
          <p:spPr bwMode="auto">
            <a:xfrm>
              <a:off x="3774" y="1912"/>
              <a:ext cx="389" cy="496"/>
            </a:xfrm>
            <a:custGeom>
              <a:avLst/>
              <a:gdLst>
                <a:gd name="T0" fmla="*/ 0 w 389"/>
                <a:gd name="T1" fmla="*/ 173 h 496"/>
                <a:gd name="T2" fmla="*/ 0 w 389"/>
                <a:gd name="T3" fmla="*/ 496 h 496"/>
                <a:gd name="T4" fmla="*/ 389 w 389"/>
                <a:gd name="T5" fmla="*/ 396 h 496"/>
                <a:gd name="T6" fmla="*/ 389 w 389"/>
                <a:gd name="T7" fmla="*/ 0 h 496"/>
                <a:gd name="T8" fmla="*/ 0 w 389"/>
                <a:gd name="T9" fmla="*/ 173 h 496"/>
                <a:gd name="T10" fmla="*/ 375 w 389"/>
                <a:gd name="T11" fmla="*/ 36 h 496"/>
                <a:gd name="T12" fmla="*/ 273 w 389"/>
                <a:gd name="T13" fmla="*/ 223 h 496"/>
                <a:gd name="T14" fmla="*/ 377 w 389"/>
                <a:gd name="T15" fmla="*/ 381 h 496"/>
                <a:gd name="T16" fmla="*/ 377 w 389"/>
                <a:gd name="T17" fmla="*/ 381 h 496"/>
                <a:gd name="T18" fmla="*/ 256 w 389"/>
                <a:gd name="T19" fmla="*/ 248 h 496"/>
                <a:gd name="T20" fmla="*/ 188 w 389"/>
                <a:gd name="T21" fmla="*/ 340 h 496"/>
                <a:gd name="T22" fmla="*/ 132 w 389"/>
                <a:gd name="T23" fmla="*/ 298 h 496"/>
                <a:gd name="T24" fmla="*/ 13 w 389"/>
                <a:gd name="T25" fmla="*/ 462 h 496"/>
                <a:gd name="T26" fmla="*/ 13 w 389"/>
                <a:gd name="T27" fmla="*/ 462 h 496"/>
                <a:gd name="T28" fmla="*/ 100 w 389"/>
                <a:gd name="T29" fmla="*/ 281 h 496"/>
                <a:gd name="T30" fmla="*/ 13 w 389"/>
                <a:gd name="T31" fmla="*/ 192 h 496"/>
                <a:gd name="T32" fmla="*/ 182 w 389"/>
                <a:gd name="T33" fmla="*/ 294 h 496"/>
                <a:gd name="T34" fmla="*/ 375 w 389"/>
                <a:gd name="T35" fmla="*/ 36 h 496"/>
                <a:gd name="T36" fmla="*/ 375 w 389"/>
                <a:gd name="T37" fmla="*/ 3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496">
                  <a:moveTo>
                    <a:pt x="0" y="173"/>
                  </a:moveTo>
                  <a:lnTo>
                    <a:pt x="0" y="496"/>
                  </a:lnTo>
                  <a:lnTo>
                    <a:pt x="389" y="396"/>
                  </a:lnTo>
                  <a:lnTo>
                    <a:pt x="389" y="0"/>
                  </a:lnTo>
                  <a:lnTo>
                    <a:pt x="0" y="173"/>
                  </a:lnTo>
                  <a:close/>
                  <a:moveTo>
                    <a:pt x="375" y="36"/>
                  </a:moveTo>
                  <a:lnTo>
                    <a:pt x="273" y="223"/>
                  </a:lnTo>
                  <a:lnTo>
                    <a:pt x="377" y="381"/>
                  </a:lnTo>
                  <a:lnTo>
                    <a:pt x="377" y="381"/>
                  </a:lnTo>
                  <a:lnTo>
                    <a:pt x="256" y="248"/>
                  </a:lnTo>
                  <a:lnTo>
                    <a:pt x="188" y="340"/>
                  </a:lnTo>
                  <a:lnTo>
                    <a:pt x="132" y="298"/>
                  </a:lnTo>
                  <a:lnTo>
                    <a:pt x="13" y="462"/>
                  </a:lnTo>
                  <a:lnTo>
                    <a:pt x="13" y="462"/>
                  </a:lnTo>
                  <a:lnTo>
                    <a:pt x="100" y="281"/>
                  </a:lnTo>
                  <a:lnTo>
                    <a:pt x="13" y="192"/>
                  </a:lnTo>
                  <a:lnTo>
                    <a:pt x="182" y="294"/>
                  </a:lnTo>
                  <a:lnTo>
                    <a:pt x="375" y="36"/>
                  </a:lnTo>
                  <a:lnTo>
                    <a:pt x="375"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6"/>
            <p:cNvSpPr/>
            <p:nvPr/>
          </p:nvSpPr>
          <p:spPr bwMode="auto">
            <a:xfrm>
              <a:off x="4007" y="2664"/>
              <a:ext cx="968" cy="1658"/>
            </a:xfrm>
            <a:custGeom>
              <a:avLst/>
              <a:gdLst>
                <a:gd name="T0" fmla="*/ 968 w 968"/>
                <a:gd name="T1" fmla="*/ 1371 h 1658"/>
                <a:gd name="T2" fmla="*/ 0 w 968"/>
                <a:gd name="T3" fmla="*/ 1658 h 1658"/>
                <a:gd name="T4" fmla="*/ 0 w 968"/>
                <a:gd name="T5" fmla="*/ 0 h 1658"/>
                <a:gd name="T6" fmla="*/ 968 w 968"/>
                <a:gd name="T7" fmla="*/ 112 h 1658"/>
                <a:gd name="T8" fmla="*/ 968 w 968"/>
                <a:gd name="T9" fmla="*/ 1371 h 1658"/>
              </a:gdLst>
              <a:ahLst/>
              <a:cxnLst>
                <a:cxn ang="0">
                  <a:pos x="T0" y="T1"/>
                </a:cxn>
                <a:cxn ang="0">
                  <a:pos x="T2" y="T3"/>
                </a:cxn>
                <a:cxn ang="0">
                  <a:pos x="T4" y="T5"/>
                </a:cxn>
                <a:cxn ang="0">
                  <a:pos x="T6" y="T7"/>
                </a:cxn>
                <a:cxn ang="0">
                  <a:pos x="T8" y="T9"/>
                </a:cxn>
              </a:cxnLst>
              <a:rect l="0" t="0" r="r" b="b"/>
              <a:pathLst>
                <a:path w="968" h="1658">
                  <a:moveTo>
                    <a:pt x="968" y="1371"/>
                  </a:moveTo>
                  <a:lnTo>
                    <a:pt x="0" y="1658"/>
                  </a:lnTo>
                  <a:lnTo>
                    <a:pt x="0" y="0"/>
                  </a:lnTo>
                  <a:lnTo>
                    <a:pt x="968" y="112"/>
                  </a:lnTo>
                  <a:lnTo>
                    <a:pt x="968" y="1371"/>
                  </a:lnTo>
                  <a:close/>
                </a:path>
              </a:pathLst>
            </a:custGeom>
            <a:solidFill>
              <a:srgbClr val="4274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7"/>
            <p:cNvSpPr/>
            <p:nvPr/>
          </p:nvSpPr>
          <p:spPr bwMode="auto">
            <a:xfrm>
              <a:off x="3095" y="2664"/>
              <a:ext cx="912" cy="1658"/>
            </a:xfrm>
            <a:custGeom>
              <a:avLst/>
              <a:gdLst>
                <a:gd name="T0" fmla="*/ 0 w 912"/>
                <a:gd name="T1" fmla="*/ 1371 h 1658"/>
                <a:gd name="T2" fmla="*/ 912 w 912"/>
                <a:gd name="T3" fmla="*/ 1658 h 1658"/>
                <a:gd name="T4" fmla="*/ 912 w 912"/>
                <a:gd name="T5" fmla="*/ 0 h 1658"/>
                <a:gd name="T6" fmla="*/ 8 w 912"/>
                <a:gd name="T7" fmla="*/ 112 h 1658"/>
                <a:gd name="T8" fmla="*/ 0 w 912"/>
                <a:gd name="T9" fmla="*/ 1371 h 1658"/>
              </a:gdLst>
              <a:ahLst/>
              <a:cxnLst>
                <a:cxn ang="0">
                  <a:pos x="T0" y="T1"/>
                </a:cxn>
                <a:cxn ang="0">
                  <a:pos x="T2" y="T3"/>
                </a:cxn>
                <a:cxn ang="0">
                  <a:pos x="T4" y="T5"/>
                </a:cxn>
                <a:cxn ang="0">
                  <a:pos x="T6" y="T7"/>
                </a:cxn>
                <a:cxn ang="0">
                  <a:pos x="T8" y="T9"/>
                </a:cxn>
              </a:cxnLst>
              <a:rect l="0" t="0" r="r" b="b"/>
              <a:pathLst>
                <a:path w="912" h="1658">
                  <a:moveTo>
                    <a:pt x="0" y="1371"/>
                  </a:moveTo>
                  <a:lnTo>
                    <a:pt x="912" y="1658"/>
                  </a:lnTo>
                  <a:lnTo>
                    <a:pt x="912" y="0"/>
                  </a:lnTo>
                  <a:lnTo>
                    <a:pt x="8" y="112"/>
                  </a:lnTo>
                  <a:lnTo>
                    <a:pt x="0" y="1371"/>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8"/>
            <p:cNvSpPr/>
            <p:nvPr/>
          </p:nvSpPr>
          <p:spPr bwMode="auto">
            <a:xfrm>
              <a:off x="4190" y="3032"/>
              <a:ext cx="626" cy="880"/>
            </a:xfrm>
            <a:custGeom>
              <a:avLst/>
              <a:gdLst>
                <a:gd name="T0" fmla="*/ 312 w 325"/>
                <a:gd name="T1" fmla="*/ 325 h 457"/>
                <a:gd name="T2" fmla="*/ 259 w 325"/>
                <a:gd name="T3" fmla="*/ 296 h 457"/>
                <a:gd name="T4" fmla="*/ 237 w 325"/>
                <a:gd name="T5" fmla="*/ 285 h 457"/>
                <a:gd name="T6" fmla="*/ 219 w 325"/>
                <a:gd name="T7" fmla="*/ 233 h 457"/>
                <a:gd name="T8" fmla="*/ 237 w 325"/>
                <a:gd name="T9" fmla="*/ 177 h 457"/>
                <a:gd name="T10" fmla="*/ 252 w 325"/>
                <a:gd name="T11" fmla="*/ 142 h 457"/>
                <a:gd name="T12" fmla="*/ 247 w 325"/>
                <a:gd name="T13" fmla="*/ 119 h 457"/>
                <a:gd name="T14" fmla="*/ 247 w 325"/>
                <a:gd name="T15" fmla="*/ 120 h 457"/>
                <a:gd name="T16" fmla="*/ 247 w 325"/>
                <a:gd name="T17" fmla="*/ 119 h 457"/>
                <a:gd name="T18" fmla="*/ 247 w 325"/>
                <a:gd name="T19" fmla="*/ 119 h 457"/>
                <a:gd name="T20" fmla="*/ 247 w 325"/>
                <a:gd name="T21" fmla="*/ 118 h 457"/>
                <a:gd name="T22" fmla="*/ 248 w 325"/>
                <a:gd name="T23" fmla="*/ 111 h 457"/>
                <a:gd name="T24" fmla="*/ 248 w 325"/>
                <a:gd name="T25" fmla="*/ 110 h 457"/>
                <a:gd name="T26" fmla="*/ 248 w 325"/>
                <a:gd name="T27" fmla="*/ 104 h 457"/>
                <a:gd name="T28" fmla="*/ 248 w 325"/>
                <a:gd name="T29" fmla="*/ 104 h 457"/>
                <a:gd name="T30" fmla="*/ 248 w 325"/>
                <a:gd name="T31" fmla="*/ 104 h 457"/>
                <a:gd name="T32" fmla="*/ 248 w 325"/>
                <a:gd name="T33" fmla="*/ 103 h 457"/>
                <a:gd name="T34" fmla="*/ 248 w 325"/>
                <a:gd name="T35" fmla="*/ 103 h 457"/>
                <a:gd name="T36" fmla="*/ 248 w 325"/>
                <a:gd name="T37" fmla="*/ 103 h 457"/>
                <a:gd name="T38" fmla="*/ 248 w 325"/>
                <a:gd name="T39" fmla="*/ 102 h 457"/>
                <a:gd name="T40" fmla="*/ 248 w 325"/>
                <a:gd name="T41" fmla="*/ 102 h 457"/>
                <a:gd name="T42" fmla="*/ 248 w 325"/>
                <a:gd name="T43" fmla="*/ 102 h 457"/>
                <a:gd name="T44" fmla="*/ 246 w 325"/>
                <a:gd name="T45" fmla="*/ 62 h 457"/>
                <a:gd name="T46" fmla="*/ 103 w 325"/>
                <a:gd name="T47" fmla="*/ 62 h 457"/>
                <a:gd name="T48" fmla="*/ 101 w 325"/>
                <a:gd name="T49" fmla="*/ 102 h 457"/>
                <a:gd name="T50" fmla="*/ 101 w 325"/>
                <a:gd name="T51" fmla="*/ 102 h 457"/>
                <a:gd name="T52" fmla="*/ 101 w 325"/>
                <a:gd name="T53" fmla="*/ 102 h 457"/>
                <a:gd name="T54" fmla="*/ 101 w 325"/>
                <a:gd name="T55" fmla="*/ 104 h 457"/>
                <a:gd name="T56" fmla="*/ 101 w 325"/>
                <a:gd name="T57" fmla="*/ 104 h 457"/>
                <a:gd name="T58" fmla="*/ 101 w 325"/>
                <a:gd name="T59" fmla="*/ 104 h 457"/>
                <a:gd name="T60" fmla="*/ 101 w 325"/>
                <a:gd name="T61" fmla="*/ 105 h 457"/>
                <a:gd name="T62" fmla="*/ 101 w 325"/>
                <a:gd name="T63" fmla="*/ 105 h 457"/>
                <a:gd name="T64" fmla="*/ 101 w 325"/>
                <a:gd name="T65" fmla="*/ 105 h 457"/>
                <a:gd name="T66" fmla="*/ 101 w 325"/>
                <a:gd name="T67" fmla="*/ 105 h 457"/>
                <a:gd name="T68" fmla="*/ 103 w 325"/>
                <a:gd name="T69" fmla="*/ 123 h 457"/>
                <a:gd name="T70" fmla="*/ 96 w 325"/>
                <a:gd name="T71" fmla="*/ 142 h 457"/>
                <a:gd name="T72" fmla="*/ 112 w 325"/>
                <a:gd name="T73" fmla="*/ 177 h 457"/>
                <a:gd name="T74" fmla="*/ 130 w 325"/>
                <a:gd name="T75" fmla="*/ 233 h 457"/>
                <a:gd name="T76" fmla="*/ 112 w 325"/>
                <a:gd name="T77" fmla="*/ 296 h 457"/>
                <a:gd name="T78" fmla="*/ 20 w 325"/>
                <a:gd name="T79" fmla="*/ 363 h 457"/>
                <a:gd name="T80" fmla="*/ 5 w 325"/>
                <a:gd name="T81" fmla="*/ 457 h 457"/>
                <a:gd name="T82" fmla="*/ 321 w 325"/>
                <a:gd name="T83" fmla="*/ 387 h 457"/>
                <a:gd name="T84" fmla="*/ 312 w 325"/>
                <a:gd name="T85" fmla="*/ 32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5" h="457">
                  <a:moveTo>
                    <a:pt x="312" y="325"/>
                  </a:moveTo>
                  <a:cubicBezTo>
                    <a:pt x="297" y="311"/>
                    <a:pt x="280" y="308"/>
                    <a:pt x="259" y="296"/>
                  </a:cubicBezTo>
                  <a:cubicBezTo>
                    <a:pt x="237" y="285"/>
                    <a:pt x="237" y="285"/>
                    <a:pt x="237" y="285"/>
                  </a:cubicBezTo>
                  <a:cubicBezTo>
                    <a:pt x="237" y="285"/>
                    <a:pt x="197" y="262"/>
                    <a:pt x="219" y="233"/>
                  </a:cubicBezTo>
                  <a:cubicBezTo>
                    <a:pt x="228" y="221"/>
                    <a:pt x="233" y="200"/>
                    <a:pt x="237" y="177"/>
                  </a:cubicBezTo>
                  <a:cubicBezTo>
                    <a:pt x="242" y="177"/>
                    <a:pt x="249" y="162"/>
                    <a:pt x="252" y="142"/>
                  </a:cubicBezTo>
                  <a:cubicBezTo>
                    <a:pt x="256" y="126"/>
                    <a:pt x="251" y="121"/>
                    <a:pt x="247" y="119"/>
                  </a:cubicBezTo>
                  <a:cubicBezTo>
                    <a:pt x="247" y="119"/>
                    <a:pt x="247" y="120"/>
                    <a:pt x="247" y="120"/>
                  </a:cubicBezTo>
                  <a:cubicBezTo>
                    <a:pt x="247" y="120"/>
                    <a:pt x="247" y="119"/>
                    <a:pt x="247" y="119"/>
                  </a:cubicBezTo>
                  <a:cubicBezTo>
                    <a:pt x="247" y="119"/>
                    <a:pt x="247" y="119"/>
                    <a:pt x="247" y="119"/>
                  </a:cubicBezTo>
                  <a:cubicBezTo>
                    <a:pt x="247" y="119"/>
                    <a:pt x="247" y="118"/>
                    <a:pt x="247" y="118"/>
                  </a:cubicBezTo>
                  <a:cubicBezTo>
                    <a:pt x="247" y="116"/>
                    <a:pt x="247" y="113"/>
                    <a:pt x="248" y="111"/>
                  </a:cubicBezTo>
                  <a:cubicBezTo>
                    <a:pt x="248" y="110"/>
                    <a:pt x="248" y="110"/>
                    <a:pt x="248" y="110"/>
                  </a:cubicBezTo>
                  <a:cubicBezTo>
                    <a:pt x="248" y="108"/>
                    <a:pt x="248" y="106"/>
                    <a:pt x="248" y="104"/>
                  </a:cubicBezTo>
                  <a:cubicBezTo>
                    <a:pt x="248" y="104"/>
                    <a:pt x="248" y="104"/>
                    <a:pt x="248" y="104"/>
                  </a:cubicBezTo>
                  <a:cubicBezTo>
                    <a:pt x="248" y="104"/>
                    <a:pt x="248" y="104"/>
                    <a:pt x="248" y="104"/>
                  </a:cubicBezTo>
                  <a:cubicBezTo>
                    <a:pt x="248" y="104"/>
                    <a:pt x="248" y="103"/>
                    <a:pt x="248" y="103"/>
                  </a:cubicBezTo>
                  <a:cubicBezTo>
                    <a:pt x="248" y="103"/>
                    <a:pt x="248" y="103"/>
                    <a:pt x="248" y="103"/>
                  </a:cubicBezTo>
                  <a:cubicBezTo>
                    <a:pt x="248" y="103"/>
                    <a:pt x="248" y="103"/>
                    <a:pt x="248" y="103"/>
                  </a:cubicBezTo>
                  <a:cubicBezTo>
                    <a:pt x="248" y="103"/>
                    <a:pt x="248" y="103"/>
                    <a:pt x="248" y="102"/>
                  </a:cubicBezTo>
                  <a:cubicBezTo>
                    <a:pt x="248" y="102"/>
                    <a:pt x="248" y="102"/>
                    <a:pt x="248" y="102"/>
                  </a:cubicBezTo>
                  <a:cubicBezTo>
                    <a:pt x="248" y="102"/>
                    <a:pt x="248" y="102"/>
                    <a:pt x="248" y="102"/>
                  </a:cubicBezTo>
                  <a:cubicBezTo>
                    <a:pt x="250" y="85"/>
                    <a:pt x="248" y="70"/>
                    <a:pt x="246" y="62"/>
                  </a:cubicBezTo>
                  <a:cubicBezTo>
                    <a:pt x="233" y="16"/>
                    <a:pt x="133" y="0"/>
                    <a:pt x="103" y="62"/>
                  </a:cubicBezTo>
                  <a:cubicBezTo>
                    <a:pt x="99" y="69"/>
                    <a:pt x="99" y="85"/>
                    <a:pt x="101" y="102"/>
                  </a:cubicBezTo>
                  <a:cubicBezTo>
                    <a:pt x="101" y="102"/>
                    <a:pt x="101" y="102"/>
                    <a:pt x="101" y="102"/>
                  </a:cubicBezTo>
                  <a:cubicBezTo>
                    <a:pt x="101" y="102"/>
                    <a:pt x="101" y="102"/>
                    <a:pt x="101" y="102"/>
                  </a:cubicBezTo>
                  <a:cubicBezTo>
                    <a:pt x="101" y="103"/>
                    <a:pt x="101" y="103"/>
                    <a:pt x="101" y="104"/>
                  </a:cubicBezTo>
                  <a:cubicBezTo>
                    <a:pt x="101" y="104"/>
                    <a:pt x="101" y="104"/>
                    <a:pt x="101" y="104"/>
                  </a:cubicBezTo>
                  <a:cubicBezTo>
                    <a:pt x="101" y="104"/>
                    <a:pt x="101" y="104"/>
                    <a:pt x="101" y="104"/>
                  </a:cubicBezTo>
                  <a:cubicBezTo>
                    <a:pt x="101" y="104"/>
                    <a:pt x="101" y="104"/>
                    <a:pt x="101" y="105"/>
                  </a:cubicBezTo>
                  <a:cubicBezTo>
                    <a:pt x="101" y="105"/>
                    <a:pt x="101" y="105"/>
                    <a:pt x="101" y="105"/>
                  </a:cubicBezTo>
                  <a:cubicBezTo>
                    <a:pt x="101" y="105"/>
                    <a:pt x="101" y="105"/>
                    <a:pt x="101" y="105"/>
                  </a:cubicBezTo>
                  <a:cubicBezTo>
                    <a:pt x="101" y="105"/>
                    <a:pt x="101" y="105"/>
                    <a:pt x="101" y="105"/>
                  </a:cubicBezTo>
                  <a:cubicBezTo>
                    <a:pt x="102" y="111"/>
                    <a:pt x="102" y="117"/>
                    <a:pt x="103" y="123"/>
                  </a:cubicBezTo>
                  <a:cubicBezTo>
                    <a:pt x="98" y="124"/>
                    <a:pt x="93" y="127"/>
                    <a:pt x="96" y="142"/>
                  </a:cubicBezTo>
                  <a:cubicBezTo>
                    <a:pt x="100" y="162"/>
                    <a:pt x="107" y="177"/>
                    <a:pt x="112" y="177"/>
                  </a:cubicBezTo>
                  <a:cubicBezTo>
                    <a:pt x="115" y="200"/>
                    <a:pt x="121" y="221"/>
                    <a:pt x="130" y="233"/>
                  </a:cubicBezTo>
                  <a:cubicBezTo>
                    <a:pt x="152" y="262"/>
                    <a:pt x="113" y="296"/>
                    <a:pt x="112" y="296"/>
                  </a:cubicBezTo>
                  <a:cubicBezTo>
                    <a:pt x="112" y="296"/>
                    <a:pt x="34" y="348"/>
                    <a:pt x="20" y="363"/>
                  </a:cubicBezTo>
                  <a:cubicBezTo>
                    <a:pt x="0" y="385"/>
                    <a:pt x="5" y="457"/>
                    <a:pt x="5" y="457"/>
                  </a:cubicBezTo>
                  <a:cubicBezTo>
                    <a:pt x="321" y="387"/>
                    <a:pt x="321" y="387"/>
                    <a:pt x="321" y="387"/>
                  </a:cubicBezTo>
                  <a:cubicBezTo>
                    <a:pt x="321" y="387"/>
                    <a:pt x="325" y="338"/>
                    <a:pt x="312" y="3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9"/>
            <p:cNvSpPr/>
            <p:nvPr/>
          </p:nvSpPr>
          <p:spPr bwMode="auto">
            <a:xfrm>
              <a:off x="2637" y="1034"/>
              <a:ext cx="855" cy="3103"/>
            </a:xfrm>
            <a:custGeom>
              <a:avLst/>
              <a:gdLst>
                <a:gd name="T0" fmla="*/ 823 w 855"/>
                <a:gd name="T1" fmla="*/ 0 h 3103"/>
                <a:gd name="T2" fmla="*/ 855 w 855"/>
                <a:gd name="T3" fmla="*/ 0 h 3103"/>
                <a:gd name="T4" fmla="*/ 31 w 855"/>
                <a:gd name="T5" fmla="*/ 3095 h 3103"/>
                <a:gd name="T6" fmla="*/ 0 w 855"/>
                <a:gd name="T7" fmla="*/ 3103 h 3103"/>
                <a:gd name="T8" fmla="*/ 823 w 855"/>
                <a:gd name="T9" fmla="*/ 0 h 3103"/>
              </a:gdLst>
              <a:ahLst/>
              <a:cxnLst>
                <a:cxn ang="0">
                  <a:pos x="T0" y="T1"/>
                </a:cxn>
                <a:cxn ang="0">
                  <a:pos x="T2" y="T3"/>
                </a:cxn>
                <a:cxn ang="0">
                  <a:pos x="T4" y="T5"/>
                </a:cxn>
                <a:cxn ang="0">
                  <a:pos x="T6" y="T7"/>
                </a:cxn>
                <a:cxn ang="0">
                  <a:pos x="T8" y="T9"/>
                </a:cxn>
              </a:cxnLst>
              <a:rect l="0" t="0" r="r" b="b"/>
              <a:pathLst>
                <a:path w="855" h="3103">
                  <a:moveTo>
                    <a:pt x="823" y="0"/>
                  </a:moveTo>
                  <a:lnTo>
                    <a:pt x="855" y="0"/>
                  </a:lnTo>
                  <a:lnTo>
                    <a:pt x="31" y="3095"/>
                  </a:lnTo>
                  <a:lnTo>
                    <a:pt x="0" y="3103"/>
                  </a:lnTo>
                  <a:lnTo>
                    <a:pt x="823" y="0"/>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30"/>
            <p:cNvSpPr/>
            <p:nvPr/>
          </p:nvSpPr>
          <p:spPr bwMode="auto">
            <a:xfrm>
              <a:off x="3357" y="1290"/>
              <a:ext cx="253" cy="129"/>
            </a:xfrm>
            <a:custGeom>
              <a:avLst/>
              <a:gdLst>
                <a:gd name="T0" fmla="*/ 0 w 253"/>
                <a:gd name="T1" fmla="*/ 129 h 129"/>
                <a:gd name="T2" fmla="*/ 253 w 253"/>
                <a:gd name="T3" fmla="*/ 0 h 129"/>
                <a:gd name="T4" fmla="*/ 249 w 253"/>
                <a:gd name="T5" fmla="*/ 21 h 129"/>
                <a:gd name="T6" fmla="*/ 35 w 253"/>
                <a:gd name="T7" fmla="*/ 127 h 129"/>
                <a:gd name="T8" fmla="*/ 0 w 253"/>
                <a:gd name="T9" fmla="*/ 129 h 129"/>
              </a:gdLst>
              <a:ahLst/>
              <a:cxnLst>
                <a:cxn ang="0">
                  <a:pos x="T0" y="T1"/>
                </a:cxn>
                <a:cxn ang="0">
                  <a:pos x="T2" y="T3"/>
                </a:cxn>
                <a:cxn ang="0">
                  <a:pos x="T4" y="T5"/>
                </a:cxn>
                <a:cxn ang="0">
                  <a:pos x="T6" y="T7"/>
                </a:cxn>
                <a:cxn ang="0">
                  <a:pos x="T8" y="T9"/>
                </a:cxn>
              </a:cxnLst>
              <a:rect l="0" t="0" r="r" b="b"/>
              <a:pathLst>
                <a:path w="253" h="129">
                  <a:moveTo>
                    <a:pt x="0" y="129"/>
                  </a:moveTo>
                  <a:lnTo>
                    <a:pt x="253" y="0"/>
                  </a:lnTo>
                  <a:lnTo>
                    <a:pt x="249" y="21"/>
                  </a:lnTo>
                  <a:lnTo>
                    <a:pt x="35" y="127"/>
                  </a:lnTo>
                  <a:lnTo>
                    <a:pt x="0" y="129"/>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1"/>
            <p:cNvSpPr/>
            <p:nvPr/>
          </p:nvSpPr>
          <p:spPr bwMode="auto">
            <a:xfrm>
              <a:off x="3275" y="1602"/>
              <a:ext cx="260" cy="133"/>
            </a:xfrm>
            <a:custGeom>
              <a:avLst/>
              <a:gdLst>
                <a:gd name="T0" fmla="*/ 0 w 260"/>
                <a:gd name="T1" fmla="*/ 131 h 133"/>
                <a:gd name="T2" fmla="*/ 260 w 260"/>
                <a:gd name="T3" fmla="*/ 0 h 133"/>
                <a:gd name="T4" fmla="*/ 254 w 260"/>
                <a:gd name="T5" fmla="*/ 27 h 133"/>
                <a:gd name="T6" fmla="*/ 32 w 260"/>
                <a:gd name="T7" fmla="*/ 133 h 133"/>
                <a:gd name="T8" fmla="*/ 0 w 260"/>
                <a:gd name="T9" fmla="*/ 131 h 133"/>
              </a:gdLst>
              <a:ahLst/>
              <a:cxnLst>
                <a:cxn ang="0">
                  <a:pos x="T0" y="T1"/>
                </a:cxn>
                <a:cxn ang="0">
                  <a:pos x="T2" y="T3"/>
                </a:cxn>
                <a:cxn ang="0">
                  <a:pos x="T4" y="T5"/>
                </a:cxn>
                <a:cxn ang="0">
                  <a:pos x="T6" y="T7"/>
                </a:cxn>
                <a:cxn ang="0">
                  <a:pos x="T8" y="T9"/>
                </a:cxn>
              </a:cxnLst>
              <a:rect l="0" t="0" r="r" b="b"/>
              <a:pathLst>
                <a:path w="260" h="133">
                  <a:moveTo>
                    <a:pt x="0" y="131"/>
                  </a:moveTo>
                  <a:lnTo>
                    <a:pt x="260" y="0"/>
                  </a:lnTo>
                  <a:lnTo>
                    <a:pt x="254" y="27"/>
                  </a:lnTo>
                  <a:lnTo>
                    <a:pt x="32" y="133"/>
                  </a:lnTo>
                  <a:lnTo>
                    <a:pt x="0" y="131"/>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 name="Freeform 32"/>
            <p:cNvSpPr/>
            <p:nvPr/>
          </p:nvSpPr>
          <p:spPr bwMode="auto">
            <a:xfrm>
              <a:off x="3099" y="2322"/>
              <a:ext cx="276" cy="69"/>
            </a:xfrm>
            <a:custGeom>
              <a:avLst/>
              <a:gdLst>
                <a:gd name="T0" fmla="*/ 0 w 276"/>
                <a:gd name="T1" fmla="*/ 67 h 69"/>
                <a:gd name="T2" fmla="*/ 270 w 276"/>
                <a:gd name="T3" fmla="*/ 0 h 69"/>
                <a:gd name="T4" fmla="*/ 276 w 276"/>
                <a:gd name="T5" fmla="*/ 17 h 69"/>
                <a:gd name="T6" fmla="*/ 33 w 276"/>
                <a:gd name="T7" fmla="*/ 69 h 69"/>
                <a:gd name="T8" fmla="*/ 0 w 276"/>
                <a:gd name="T9" fmla="*/ 67 h 69"/>
              </a:gdLst>
              <a:ahLst/>
              <a:cxnLst>
                <a:cxn ang="0">
                  <a:pos x="T0" y="T1"/>
                </a:cxn>
                <a:cxn ang="0">
                  <a:pos x="T2" y="T3"/>
                </a:cxn>
                <a:cxn ang="0">
                  <a:pos x="T4" y="T5"/>
                </a:cxn>
                <a:cxn ang="0">
                  <a:pos x="T6" y="T7"/>
                </a:cxn>
                <a:cxn ang="0">
                  <a:pos x="T8" y="T9"/>
                </a:cxn>
              </a:cxnLst>
              <a:rect l="0" t="0" r="r" b="b"/>
              <a:pathLst>
                <a:path w="276" h="69">
                  <a:moveTo>
                    <a:pt x="0" y="67"/>
                  </a:moveTo>
                  <a:lnTo>
                    <a:pt x="270" y="0"/>
                  </a:lnTo>
                  <a:lnTo>
                    <a:pt x="276" y="17"/>
                  </a:lnTo>
                  <a:lnTo>
                    <a:pt x="33" y="69"/>
                  </a:lnTo>
                  <a:lnTo>
                    <a:pt x="0" y="67"/>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33"/>
            <p:cNvSpPr/>
            <p:nvPr/>
          </p:nvSpPr>
          <p:spPr bwMode="auto">
            <a:xfrm>
              <a:off x="3007" y="2697"/>
              <a:ext cx="271" cy="43"/>
            </a:xfrm>
            <a:custGeom>
              <a:avLst/>
              <a:gdLst>
                <a:gd name="T0" fmla="*/ 0 w 271"/>
                <a:gd name="T1" fmla="*/ 41 h 43"/>
                <a:gd name="T2" fmla="*/ 266 w 271"/>
                <a:gd name="T3" fmla="*/ 0 h 43"/>
                <a:gd name="T4" fmla="*/ 271 w 271"/>
                <a:gd name="T5" fmla="*/ 17 h 43"/>
                <a:gd name="T6" fmla="*/ 31 w 271"/>
                <a:gd name="T7" fmla="*/ 43 h 43"/>
                <a:gd name="T8" fmla="*/ 0 w 271"/>
                <a:gd name="T9" fmla="*/ 41 h 43"/>
              </a:gdLst>
              <a:ahLst/>
              <a:cxnLst>
                <a:cxn ang="0">
                  <a:pos x="T0" y="T1"/>
                </a:cxn>
                <a:cxn ang="0">
                  <a:pos x="T2" y="T3"/>
                </a:cxn>
                <a:cxn ang="0">
                  <a:pos x="T4" y="T5"/>
                </a:cxn>
                <a:cxn ang="0">
                  <a:pos x="T6" y="T7"/>
                </a:cxn>
                <a:cxn ang="0">
                  <a:pos x="T8" y="T9"/>
                </a:cxn>
              </a:cxnLst>
              <a:rect l="0" t="0" r="r" b="b"/>
              <a:pathLst>
                <a:path w="271" h="43">
                  <a:moveTo>
                    <a:pt x="0" y="41"/>
                  </a:moveTo>
                  <a:lnTo>
                    <a:pt x="266" y="0"/>
                  </a:lnTo>
                  <a:lnTo>
                    <a:pt x="271" y="17"/>
                  </a:lnTo>
                  <a:lnTo>
                    <a:pt x="31" y="43"/>
                  </a:lnTo>
                  <a:lnTo>
                    <a:pt x="0" y="41"/>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34"/>
            <p:cNvSpPr/>
            <p:nvPr/>
          </p:nvSpPr>
          <p:spPr bwMode="auto">
            <a:xfrm>
              <a:off x="2837" y="3379"/>
              <a:ext cx="278" cy="25"/>
            </a:xfrm>
            <a:custGeom>
              <a:avLst/>
              <a:gdLst>
                <a:gd name="T0" fmla="*/ 0 w 278"/>
                <a:gd name="T1" fmla="*/ 0 h 25"/>
                <a:gd name="T2" fmla="*/ 264 w 278"/>
                <a:gd name="T3" fmla="*/ 25 h 25"/>
                <a:gd name="T4" fmla="*/ 278 w 278"/>
                <a:gd name="T5" fmla="*/ 21 h 25"/>
                <a:gd name="T6" fmla="*/ 31 w 278"/>
                <a:gd name="T7" fmla="*/ 0 h 25"/>
                <a:gd name="T8" fmla="*/ 0 w 278"/>
                <a:gd name="T9" fmla="*/ 0 h 25"/>
              </a:gdLst>
              <a:ahLst/>
              <a:cxnLst>
                <a:cxn ang="0">
                  <a:pos x="T0" y="T1"/>
                </a:cxn>
                <a:cxn ang="0">
                  <a:pos x="T2" y="T3"/>
                </a:cxn>
                <a:cxn ang="0">
                  <a:pos x="T4" y="T5"/>
                </a:cxn>
                <a:cxn ang="0">
                  <a:pos x="T6" y="T7"/>
                </a:cxn>
                <a:cxn ang="0">
                  <a:pos x="T8" y="T9"/>
                </a:cxn>
              </a:cxnLst>
              <a:rect l="0" t="0" r="r" b="b"/>
              <a:pathLst>
                <a:path w="278" h="25">
                  <a:moveTo>
                    <a:pt x="0" y="0"/>
                  </a:moveTo>
                  <a:lnTo>
                    <a:pt x="264" y="25"/>
                  </a:lnTo>
                  <a:lnTo>
                    <a:pt x="278" y="21"/>
                  </a:lnTo>
                  <a:lnTo>
                    <a:pt x="31" y="0"/>
                  </a:lnTo>
                  <a:lnTo>
                    <a:pt x="0" y="0"/>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35"/>
            <p:cNvSpPr/>
            <p:nvPr/>
          </p:nvSpPr>
          <p:spPr bwMode="auto">
            <a:xfrm>
              <a:off x="2739" y="3746"/>
              <a:ext cx="270" cy="54"/>
            </a:xfrm>
            <a:custGeom>
              <a:avLst/>
              <a:gdLst>
                <a:gd name="T0" fmla="*/ 0 w 270"/>
                <a:gd name="T1" fmla="*/ 0 h 54"/>
                <a:gd name="T2" fmla="*/ 266 w 270"/>
                <a:gd name="T3" fmla="*/ 54 h 54"/>
                <a:gd name="T4" fmla="*/ 270 w 270"/>
                <a:gd name="T5" fmla="*/ 45 h 54"/>
                <a:gd name="T6" fmla="*/ 33 w 270"/>
                <a:gd name="T7" fmla="*/ 0 h 54"/>
                <a:gd name="T8" fmla="*/ 0 w 270"/>
                <a:gd name="T9" fmla="*/ 0 h 54"/>
              </a:gdLst>
              <a:ahLst/>
              <a:cxnLst>
                <a:cxn ang="0">
                  <a:pos x="T0" y="T1"/>
                </a:cxn>
                <a:cxn ang="0">
                  <a:pos x="T2" y="T3"/>
                </a:cxn>
                <a:cxn ang="0">
                  <a:pos x="T4" y="T5"/>
                </a:cxn>
                <a:cxn ang="0">
                  <a:pos x="T6" y="T7"/>
                </a:cxn>
                <a:cxn ang="0">
                  <a:pos x="T8" y="T9"/>
                </a:cxn>
              </a:cxnLst>
              <a:rect l="0" t="0" r="r" b="b"/>
              <a:pathLst>
                <a:path w="270" h="54">
                  <a:moveTo>
                    <a:pt x="0" y="0"/>
                  </a:moveTo>
                  <a:lnTo>
                    <a:pt x="266" y="54"/>
                  </a:lnTo>
                  <a:lnTo>
                    <a:pt x="270" y="45"/>
                  </a:lnTo>
                  <a:lnTo>
                    <a:pt x="33" y="0"/>
                  </a:lnTo>
                  <a:lnTo>
                    <a:pt x="0" y="0"/>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Freeform 36"/>
            <p:cNvSpPr>
              <a:spLocks noEditPoints="1"/>
            </p:cNvSpPr>
            <p:nvPr/>
          </p:nvSpPr>
          <p:spPr bwMode="auto">
            <a:xfrm>
              <a:off x="2560" y="845"/>
              <a:ext cx="1233" cy="3423"/>
            </a:xfrm>
            <a:custGeom>
              <a:avLst/>
              <a:gdLst>
                <a:gd name="T0" fmla="*/ 1136 w 1233"/>
                <a:gd name="T1" fmla="*/ 89 h 3423"/>
                <a:gd name="T2" fmla="*/ 1077 w 1233"/>
                <a:gd name="T3" fmla="*/ 337 h 3423"/>
                <a:gd name="T4" fmla="*/ 826 w 1233"/>
                <a:gd name="T5" fmla="*/ 466 h 3423"/>
                <a:gd name="T6" fmla="*/ 900 w 1233"/>
                <a:gd name="T7" fmla="*/ 189 h 3423"/>
                <a:gd name="T8" fmla="*/ 821 w 1233"/>
                <a:gd name="T9" fmla="*/ 266 h 3423"/>
                <a:gd name="T10" fmla="*/ 0 w 1233"/>
                <a:gd name="T11" fmla="*/ 3259 h 3423"/>
                <a:gd name="T12" fmla="*/ 77 w 1233"/>
                <a:gd name="T13" fmla="*/ 3292 h 3423"/>
                <a:gd name="T14" fmla="*/ 158 w 1233"/>
                <a:gd name="T15" fmla="*/ 2990 h 3423"/>
                <a:gd name="T16" fmla="*/ 420 w 1233"/>
                <a:gd name="T17" fmla="*/ 3061 h 3423"/>
                <a:gd name="T18" fmla="*/ 343 w 1233"/>
                <a:gd name="T19" fmla="*/ 3383 h 3423"/>
                <a:gd name="T20" fmla="*/ 455 w 1233"/>
                <a:gd name="T21" fmla="*/ 3423 h 3423"/>
                <a:gd name="T22" fmla="*/ 1233 w 1233"/>
                <a:gd name="T23" fmla="*/ 0 h 3423"/>
                <a:gd name="T24" fmla="*/ 1136 w 1233"/>
                <a:gd name="T25" fmla="*/ 89 h 3423"/>
                <a:gd name="T26" fmla="*/ 1050 w 1233"/>
                <a:gd name="T27" fmla="*/ 445 h 3423"/>
                <a:gd name="T28" fmla="*/ 1002 w 1233"/>
                <a:gd name="T29" fmla="*/ 649 h 3423"/>
                <a:gd name="T30" fmla="*/ 742 w 1233"/>
                <a:gd name="T31" fmla="*/ 782 h 3423"/>
                <a:gd name="T32" fmla="*/ 797 w 1233"/>
                <a:gd name="T33" fmla="*/ 572 h 3423"/>
                <a:gd name="T34" fmla="*/ 1050 w 1233"/>
                <a:gd name="T35" fmla="*/ 445 h 3423"/>
                <a:gd name="T36" fmla="*/ 372 w 1233"/>
                <a:gd name="T37" fmla="*/ 2181 h 3423"/>
                <a:gd name="T38" fmla="*/ 449 w 1233"/>
                <a:gd name="T39" fmla="*/ 1893 h 3423"/>
                <a:gd name="T40" fmla="*/ 709 w 1233"/>
                <a:gd name="T41" fmla="*/ 1860 h 3423"/>
                <a:gd name="T42" fmla="*/ 636 w 1233"/>
                <a:gd name="T43" fmla="*/ 2168 h 3423"/>
                <a:gd name="T44" fmla="*/ 372 w 1233"/>
                <a:gd name="T45" fmla="*/ 2181 h 3423"/>
                <a:gd name="T46" fmla="*/ 611 w 1233"/>
                <a:gd name="T47" fmla="*/ 2272 h 3423"/>
                <a:gd name="T48" fmla="*/ 541 w 1233"/>
                <a:gd name="T49" fmla="*/ 2559 h 3423"/>
                <a:gd name="T50" fmla="*/ 277 w 1233"/>
                <a:gd name="T51" fmla="*/ 2534 h 3423"/>
                <a:gd name="T52" fmla="*/ 349 w 1233"/>
                <a:gd name="T53" fmla="*/ 2270 h 3423"/>
                <a:gd name="T54" fmla="*/ 611 w 1233"/>
                <a:gd name="T55" fmla="*/ 2272 h 3423"/>
                <a:gd name="T56" fmla="*/ 474 w 1233"/>
                <a:gd name="T57" fmla="*/ 1798 h 3423"/>
                <a:gd name="T58" fmla="*/ 541 w 1233"/>
                <a:gd name="T59" fmla="*/ 1544 h 3423"/>
                <a:gd name="T60" fmla="*/ 799 w 1233"/>
                <a:gd name="T61" fmla="*/ 1483 h 3423"/>
                <a:gd name="T62" fmla="*/ 734 w 1233"/>
                <a:gd name="T63" fmla="*/ 1754 h 3423"/>
                <a:gd name="T64" fmla="*/ 474 w 1233"/>
                <a:gd name="T65" fmla="*/ 1798 h 3423"/>
                <a:gd name="T66" fmla="*/ 566 w 1233"/>
                <a:gd name="T67" fmla="*/ 1446 h 3423"/>
                <a:gd name="T68" fmla="*/ 624 w 1233"/>
                <a:gd name="T69" fmla="*/ 1228 h 3423"/>
                <a:gd name="T70" fmla="*/ 884 w 1233"/>
                <a:gd name="T71" fmla="*/ 1136 h 3423"/>
                <a:gd name="T72" fmla="*/ 824 w 1233"/>
                <a:gd name="T73" fmla="*/ 1377 h 3423"/>
                <a:gd name="T74" fmla="*/ 566 w 1233"/>
                <a:gd name="T75" fmla="*/ 1446 h 3423"/>
                <a:gd name="T76" fmla="*/ 653 w 1233"/>
                <a:gd name="T77" fmla="*/ 1121 h 3423"/>
                <a:gd name="T78" fmla="*/ 715 w 1233"/>
                <a:gd name="T79" fmla="*/ 888 h 3423"/>
                <a:gd name="T80" fmla="*/ 975 w 1233"/>
                <a:gd name="T81" fmla="*/ 757 h 3423"/>
                <a:gd name="T82" fmla="*/ 911 w 1233"/>
                <a:gd name="T83" fmla="*/ 1019 h 3423"/>
                <a:gd name="T84" fmla="*/ 653 w 1233"/>
                <a:gd name="T85" fmla="*/ 1121 h 3423"/>
                <a:gd name="T86" fmla="*/ 445 w 1233"/>
                <a:gd name="T87" fmla="*/ 2955 h 3423"/>
                <a:gd name="T88" fmla="*/ 181 w 1233"/>
                <a:gd name="T89" fmla="*/ 2901 h 3423"/>
                <a:gd name="T90" fmla="*/ 252 w 1233"/>
                <a:gd name="T91" fmla="*/ 2634 h 3423"/>
                <a:gd name="T92" fmla="*/ 514 w 1233"/>
                <a:gd name="T93" fmla="*/ 2665 h 3423"/>
                <a:gd name="T94" fmla="*/ 445 w 1233"/>
                <a:gd name="T95" fmla="*/ 2955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3" h="3423">
                  <a:moveTo>
                    <a:pt x="1136" y="89"/>
                  </a:moveTo>
                  <a:lnTo>
                    <a:pt x="1077" y="337"/>
                  </a:lnTo>
                  <a:lnTo>
                    <a:pt x="826" y="466"/>
                  </a:lnTo>
                  <a:lnTo>
                    <a:pt x="900" y="189"/>
                  </a:lnTo>
                  <a:lnTo>
                    <a:pt x="821" y="266"/>
                  </a:lnTo>
                  <a:lnTo>
                    <a:pt x="0" y="3259"/>
                  </a:lnTo>
                  <a:lnTo>
                    <a:pt x="77" y="3292"/>
                  </a:lnTo>
                  <a:lnTo>
                    <a:pt x="158" y="2990"/>
                  </a:lnTo>
                  <a:lnTo>
                    <a:pt x="420" y="3061"/>
                  </a:lnTo>
                  <a:lnTo>
                    <a:pt x="343" y="3383"/>
                  </a:lnTo>
                  <a:lnTo>
                    <a:pt x="455" y="3423"/>
                  </a:lnTo>
                  <a:lnTo>
                    <a:pt x="1233" y="0"/>
                  </a:lnTo>
                  <a:lnTo>
                    <a:pt x="1136" y="89"/>
                  </a:lnTo>
                  <a:close/>
                  <a:moveTo>
                    <a:pt x="1050" y="445"/>
                  </a:moveTo>
                  <a:lnTo>
                    <a:pt x="1002" y="649"/>
                  </a:lnTo>
                  <a:lnTo>
                    <a:pt x="742" y="782"/>
                  </a:lnTo>
                  <a:lnTo>
                    <a:pt x="797" y="572"/>
                  </a:lnTo>
                  <a:lnTo>
                    <a:pt x="1050" y="445"/>
                  </a:lnTo>
                  <a:close/>
                  <a:moveTo>
                    <a:pt x="372" y="2181"/>
                  </a:moveTo>
                  <a:lnTo>
                    <a:pt x="449" y="1893"/>
                  </a:lnTo>
                  <a:lnTo>
                    <a:pt x="709" y="1860"/>
                  </a:lnTo>
                  <a:lnTo>
                    <a:pt x="636" y="2168"/>
                  </a:lnTo>
                  <a:lnTo>
                    <a:pt x="372" y="2181"/>
                  </a:lnTo>
                  <a:close/>
                  <a:moveTo>
                    <a:pt x="611" y="2272"/>
                  </a:moveTo>
                  <a:lnTo>
                    <a:pt x="541" y="2559"/>
                  </a:lnTo>
                  <a:lnTo>
                    <a:pt x="277" y="2534"/>
                  </a:lnTo>
                  <a:lnTo>
                    <a:pt x="349" y="2270"/>
                  </a:lnTo>
                  <a:lnTo>
                    <a:pt x="611" y="2272"/>
                  </a:lnTo>
                  <a:close/>
                  <a:moveTo>
                    <a:pt x="474" y="1798"/>
                  </a:moveTo>
                  <a:lnTo>
                    <a:pt x="541" y="1544"/>
                  </a:lnTo>
                  <a:lnTo>
                    <a:pt x="799" y="1483"/>
                  </a:lnTo>
                  <a:lnTo>
                    <a:pt x="734" y="1754"/>
                  </a:lnTo>
                  <a:lnTo>
                    <a:pt x="474" y="1798"/>
                  </a:lnTo>
                  <a:close/>
                  <a:moveTo>
                    <a:pt x="566" y="1446"/>
                  </a:moveTo>
                  <a:lnTo>
                    <a:pt x="624" y="1228"/>
                  </a:lnTo>
                  <a:lnTo>
                    <a:pt x="884" y="1136"/>
                  </a:lnTo>
                  <a:lnTo>
                    <a:pt x="824" y="1377"/>
                  </a:lnTo>
                  <a:lnTo>
                    <a:pt x="566" y="1446"/>
                  </a:lnTo>
                  <a:close/>
                  <a:moveTo>
                    <a:pt x="653" y="1121"/>
                  </a:moveTo>
                  <a:lnTo>
                    <a:pt x="715" y="888"/>
                  </a:lnTo>
                  <a:lnTo>
                    <a:pt x="975" y="757"/>
                  </a:lnTo>
                  <a:lnTo>
                    <a:pt x="911" y="1019"/>
                  </a:lnTo>
                  <a:lnTo>
                    <a:pt x="653" y="1121"/>
                  </a:lnTo>
                  <a:close/>
                  <a:moveTo>
                    <a:pt x="445" y="2955"/>
                  </a:moveTo>
                  <a:lnTo>
                    <a:pt x="181" y="2901"/>
                  </a:lnTo>
                  <a:lnTo>
                    <a:pt x="252" y="2634"/>
                  </a:lnTo>
                  <a:lnTo>
                    <a:pt x="514" y="2665"/>
                  </a:lnTo>
                  <a:lnTo>
                    <a:pt x="445" y="2955"/>
                  </a:ln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37"/>
            <p:cNvSpPr/>
            <p:nvPr/>
          </p:nvSpPr>
          <p:spPr bwMode="auto">
            <a:xfrm>
              <a:off x="3015" y="845"/>
              <a:ext cx="809" cy="3423"/>
            </a:xfrm>
            <a:custGeom>
              <a:avLst/>
              <a:gdLst>
                <a:gd name="T0" fmla="*/ 776 w 809"/>
                <a:gd name="T1" fmla="*/ 0 h 3423"/>
                <a:gd name="T2" fmla="*/ 809 w 809"/>
                <a:gd name="T3" fmla="*/ 0 h 3423"/>
                <a:gd name="T4" fmla="*/ 57 w 809"/>
                <a:gd name="T5" fmla="*/ 3410 h 3423"/>
                <a:gd name="T6" fmla="*/ 0 w 809"/>
                <a:gd name="T7" fmla="*/ 3423 h 3423"/>
                <a:gd name="T8" fmla="*/ 776 w 809"/>
                <a:gd name="T9" fmla="*/ 0 h 3423"/>
              </a:gdLst>
              <a:ahLst/>
              <a:cxnLst>
                <a:cxn ang="0">
                  <a:pos x="T0" y="T1"/>
                </a:cxn>
                <a:cxn ang="0">
                  <a:pos x="T2" y="T3"/>
                </a:cxn>
                <a:cxn ang="0">
                  <a:pos x="T4" y="T5"/>
                </a:cxn>
                <a:cxn ang="0">
                  <a:pos x="T6" y="T7"/>
                </a:cxn>
                <a:cxn ang="0">
                  <a:pos x="T8" y="T9"/>
                </a:cxn>
              </a:cxnLst>
              <a:rect l="0" t="0" r="r" b="b"/>
              <a:pathLst>
                <a:path w="809" h="3423">
                  <a:moveTo>
                    <a:pt x="776" y="0"/>
                  </a:moveTo>
                  <a:lnTo>
                    <a:pt x="809" y="0"/>
                  </a:lnTo>
                  <a:lnTo>
                    <a:pt x="57" y="3410"/>
                  </a:lnTo>
                  <a:lnTo>
                    <a:pt x="0" y="3423"/>
                  </a:lnTo>
                  <a:lnTo>
                    <a:pt x="77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4" name="矩形 38"/>
          <p:cNvSpPr/>
          <p:nvPr/>
        </p:nvSpPr>
        <p:spPr>
          <a:xfrm>
            <a:off x="0" y="1836078"/>
            <a:ext cx="7903924" cy="2494550"/>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标题 4"/>
          <p:cNvSpPr txBox="1"/>
          <p:nvPr/>
        </p:nvSpPr>
        <p:spPr>
          <a:xfrm>
            <a:off x="90293" y="2400749"/>
            <a:ext cx="6982396"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altLang="zh-CN" sz="2300" dirty="0">
                <a:solidFill>
                  <a:schemeClr val="bg1"/>
                </a:solidFill>
                <a:latin typeface="微软雅黑" panose="020B0503020204020204" pitchFamily="34" charset="-122"/>
                <a:ea typeface="微软雅黑" panose="020B0503020204020204" pitchFamily="34" charset="-122"/>
              </a:rPr>
              <a:t>Thank you for listening</a:t>
            </a:r>
            <a:endParaRPr lang="en-US" altLang="zh-CN" sz="2300" dirty="0">
              <a:solidFill>
                <a:schemeClr val="bg1"/>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63666" y="2793702"/>
            <a:ext cx="7445127" cy="923330"/>
          </a:xfrm>
          <a:prstGeom prst="rect">
            <a:avLst/>
          </a:prstGeom>
          <a:noFill/>
        </p:spPr>
        <p:txBody>
          <a:bodyPr wrap="square" rtlCol="0">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谢谢大家！</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1000" fill="hold"/>
                                        <p:tgtEl>
                                          <p:spTgt spid="44"/>
                                        </p:tgtEl>
                                        <p:attrNameLst>
                                          <p:attrName>ppt_x</p:attrName>
                                        </p:attrNameLst>
                                      </p:cBhvr>
                                      <p:tavLst>
                                        <p:tav tm="0">
                                          <p:val>
                                            <p:strVal val="0-#ppt_w/2"/>
                                          </p:val>
                                        </p:tav>
                                        <p:tav tm="100000">
                                          <p:val>
                                            <p:strVal val="#ppt_x"/>
                                          </p:val>
                                        </p:tav>
                                      </p:tavLst>
                                    </p:anim>
                                    <p:anim calcmode="lin" valueType="num">
                                      <p:cBhvr additive="base">
                                        <p:cTn id="14" dur="1000" fill="hold"/>
                                        <p:tgtEl>
                                          <p:spTgt spid="44"/>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45"/>
                                        </p:tgtEl>
                                        <p:attrNameLst>
                                          <p:attrName>style.visibility</p:attrName>
                                        </p:attrNameLst>
                                      </p:cBhvr>
                                      <p:to>
                                        <p:strVal val="visible"/>
                                      </p:to>
                                    </p:set>
                                    <p:anim calcmode="lin" valueType="num">
                                      <p:cBhvr>
                                        <p:cTn id="18"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45"/>
                                        </p:tgtEl>
                                        <p:attrNameLst>
                                          <p:attrName>ppt_y</p:attrName>
                                        </p:attrNameLst>
                                      </p:cBhvr>
                                      <p:tavLst>
                                        <p:tav tm="0">
                                          <p:val>
                                            <p:strVal val="#ppt_y"/>
                                          </p:val>
                                        </p:tav>
                                        <p:tav tm="100000">
                                          <p:val>
                                            <p:strVal val="#ppt_y"/>
                                          </p:val>
                                        </p:tav>
                                      </p:tavLst>
                                    </p:anim>
                                    <p:anim calcmode="lin" valueType="num">
                                      <p:cBhvr>
                                        <p:cTn id="20"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45"/>
                                        </p:tgtEl>
                                      </p:cBhvr>
                                    </p:animEffect>
                                  </p:childTnLst>
                                </p:cTn>
                              </p:par>
                            </p:childTnLst>
                          </p:cTn>
                        </p:par>
                        <p:par>
                          <p:cTn id="23" fill="hold">
                            <p:stCondLst>
                              <p:cond delay="3599"/>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6"/>
                                        </p:tgtEl>
                                        <p:attrNameLst>
                                          <p:attrName>ppt_y</p:attrName>
                                        </p:attrNameLst>
                                      </p:cBhvr>
                                      <p:tavLst>
                                        <p:tav tm="0">
                                          <p:val>
                                            <p:strVal val="#ppt_y"/>
                                          </p:val>
                                        </p:tav>
                                        <p:tav tm="100000">
                                          <p:val>
                                            <p:strVal val="#ppt_y"/>
                                          </p:val>
                                        </p:tav>
                                      </p:tavLst>
                                    </p:anim>
                                    <p:anim calcmode="lin" valueType="num">
                                      <p:cBhvr>
                                        <p:cTn id="28"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 y="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03</a:t>
            </a:r>
            <a:endParaRPr lang="zh-CN" dirty="0">
              <a:latin typeface="方正兰亭超细黑简体" panose="02000000000000000000" pitchFamily="2" charset="-122"/>
              <a:ea typeface="方正兰亭超细黑简体" panose="02000000000000000000" pitchFamily="2" charset="-122"/>
            </a:endParaRPr>
          </a:p>
        </p:txBody>
      </p:sp>
      <p:sp>
        <p:nvSpPr>
          <p:cNvPr id="9" name="矩形 38"/>
          <p:cNvSpPr/>
          <p:nvPr/>
        </p:nvSpPr>
        <p:spPr>
          <a:xfrm>
            <a:off x="-1609650" y="1836078"/>
            <a:ext cx="7903924" cy="2494550"/>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7"/>
          <p:cNvSpPr>
            <a:spLocks noChangeArrowheads="1"/>
          </p:cNvSpPr>
          <p:nvPr/>
        </p:nvSpPr>
        <p:spPr bwMode="auto">
          <a:xfrm>
            <a:off x="1414686" y="2864549"/>
            <a:ext cx="488983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200" dirty="0">
                <a:solidFill>
                  <a:schemeClr val="bg1"/>
                </a:solidFill>
                <a:latin typeface="微软雅黑" panose="020B0503020204020204" pitchFamily="34" charset="-122"/>
                <a:ea typeface="微软雅黑" panose="020B0503020204020204" pitchFamily="34" charset="-122"/>
                <a:sym typeface="方正兰亭黑_GBK" pitchFamily="2" charset="-122"/>
              </a:rPr>
              <a:t>第一章 </a:t>
            </a:r>
            <a:r>
              <a:rPr lang="en-US" altLang="zh-CN" sz="3200" dirty="0">
                <a:solidFill>
                  <a:schemeClr val="bg1"/>
                </a:solidFill>
                <a:latin typeface="微软雅黑" panose="020B0503020204020204" pitchFamily="34" charset="-122"/>
                <a:ea typeface="微软雅黑" panose="020B0503020204020204" pitchFamily="34" charset="-122"/>
                <a:sym typeface="方正兰亭黑_GBK" pitchFamily="2" charset="-122"/>
              </a:rPr>
              <a:t>/ </a:t>
            </a:r>
            <a:r>
              <a:rPr lang="en-US" altLang="zh-CN" dirty="0">
                <a:solidFill>
                  <a:schemeClr val="bg1"/>
                </a:solidFill>
                <a:latin typeface="微软雅黑" panose="020B0503020204020204" pitchFamily="34" charset="-122"/>
                <a:ea typeface="微软雅黑" panose="020B0503020204020204" pitchFamily="34" charset="-122"/>
                <a:sym typeface="方正兰亭黑_GBK" pitchFamily="2" charset="-122"/>
              </a:rPr>
              <a:t>C   h   a   p   t   e   r</a:t>
            </a:r>
            <a:endParaRPr lang="en-US" altLang="zh-CN"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11" name="TextBox 10"/>
          <p:cNvSpPr txBox="1"/>
          <p:nvPr/>
        </p:nvSpPr>
        <p:spPr>
          <a:xfrm>
            <a:off x="6023198" y="2803575"/>
            <a:ext cx="5027749" cy="92333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algn="l"/>
            <a:r>
              <a:rPr lang="zh-CN" altLang="en-US" sz="5400" b="0" dirty="0">
                <a:solidFill>
                  <a:schemeClr val="accent1">
                    <a:lumMod val="75000"/>
                  </a:schemeClr>
                </a:solidFill>
                <a:latin typeface="微软雅黑" panose="020B0503020204020204" pitchFamily="34" charset="-122"/>
                <a:ea typeface="微软雅黑" panose="020B0503020204020204" pitchFamily="34" charset="-122"/>
              </a:rPr>
              <a:t>个人求职介绍</a:t>
            </a:r>
            <a:endParaRPr lang="zh-CN" altLang="en-US" sz="54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860357" y="4673938"/>
            <a:ext cx="9625359" cy="810260"/>
          </a:xfrm>
          <a:prstGeom prst="rect">
            <a:avLst/>
          </a:prstGeom>
          <a:noFill/>
        </p:spPr>
        <p:txBody>
          <a:bodyPr wrap="square" rtlCol="0">
            <a:spAutoFit/>
          </a:bodyPr>
          <a:lstStyle/>
          <a:p>
            <a:pPr>
              <a:lnSpc>
                <a:spcPct val="130000"/>
              </a:lnSpc>
              <a:spcBef>
                <a:spcPct val="0"/>
              </a:spcBef>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我的各个求职时间点，提供给大家参考一下，尽可能还是早准备，这样投递的机会也会比较多，时间也比较充足，准备起来更加得心应手。</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par>
                          <p:cTn id="11" fill="hold">
                            <p:stCondLst>
                              <p:cond delay="40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by="(-#ppt_w*2)" calcmode="lin" valueType="num">
                                      <p:cBhvr rctx="PPT">
                                        <p:cTn id="14" dur="250" autoRev="1" fill="hold">
                                          <p:stCondLst>
                                            <p:cond delay="0"/>
                                          </p:stCondLst>
                                        </p:cTn>
                                        <p:tgtEl>
                                          <p:spTgt spid="11"/>
                                        </p:tgtEl>
                                        <p:attrNameLst>
                                          <p:attrName>ppt_w</p:attrName>
                                        </p:attrNameLst>
                                      </p:cBhvr>
                                    </p:anim>
                                    <p:anim by="(#ppt_w*0.50)" calcmode="lin" valueType="num">
                                      <p:cBhvr>
                                        <p:cTn id="15" dur="250" decel="50000" autoRev="1" fill="hold">
                                          <p:stCondLst>
                                            <p:cond delay="0"/>
                                          </p:stCondLst>
                                        </p:cTn>
                                        <p:tgtEl>
                                          <p:spTgt spid="11"/>
                                        </p:tgtEl>
                                        <p:attrNameLst>
                                          <p:attrName>ppt_x</p:attrName>
                                        </p:attrNameLst>
                                      </p:cBhvr>
                                    </p:anim>
                                    <p:anim from="(-#ppt_h/2)" to="(#ppt_y)" calcmode="lin" valueType="num">
                                      <p:cBhvr>
                                        <p:cTn id="16" dur="500" fill="hold">
                                          <p:stCondLst>
                                            <p:cond delay="0"/>
                                          </p:stCondLst>
                                        </p:cTn>
                                        <p:tgtEl>
                                          <p:spTgt spid="11"/>
                                        </p:tgtEl>
                                        <p:attrNameLst>
                                          <p:attrName>ppt_y</p:attrName>
                                        </p:attrNameLst>
                                      </p:cBhvr>
                                    </p:anim>
                                    <p:animRot by="21600000">
                                      <p:cBhvr>
                                        <p:cTn id="17" dur="500" fill="hold">
                                          <p:stCondLst>
                                            <p:cond delay="0"/>
                                          </p:stCondLst>
                                        </p:cTn>
                                        <p:tgtEl>
                                          <p:spTgt spid="11"/>
                                        </p:tgtEl>
                                        <p:attrNameLst>
                                          <p:attrName>r</p:attrName>
                                        </p:attrNameLst>
                                      </p:cBhvr>
                                    </p:animRot>
                                  </p:childTnLst>
                                </p:cTn>
                              </p:par>
                            </p:childTnLst>
                          </p:cTn>
                        </p:par>
                        <p:par>
                          <p:cTn id="18" fill="hold">
                            <p:stCondLst>
                              <p:cond delay="4750"/>
                            </p:stCondLst>
                            <p:childTnLst>
                              <p:par>
                                <p:cTn id="19" presetID="18" presetClass="entr" presetSubtype="3"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upRigh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 y="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04</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1653803"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个人信息</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7"/>
          <p:cNvSpPr txBox="1">
            <a:spLocks noChangeArrowheads="1"/>
          </p:cNvSpPr>
          <p:nvPr/>
        </p:nvSpPr>
        <p:spPr bwMode="auto">
          <a:xfrm>
            <a:off x="910630" y="836712"/>
            <a:ext cx="10069044" cy="518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eaLnBrk="1" hangingPunct="1"/>
            <a:r>
              <a:rPr lang="zh-CN" altLang="en-US" sz="2400" dirty="0">
                <a:solidFill>
                  <a:schemeClr val="accent1">
                    <a:lumMod val="75000"/>
                  </a:schemeClr>
                </a:solidFill>
                <a:latin typeface="微软雅黑" panose="020B0503020204020204" pitchFamily="34" charset="-122"/>
              </a:rPr>
              <a:t>实习项目经历：</a:t>
            </a:r>
            <a:endParaRPr lang="en-US" altLang="zh-CN" sz="2400" dirty="0">
              <a:solidFill>
                <a:schemeClr val="accent1">
                  <a:lumMod val="75000"/>
                </a:schemeClr>
              </a:solidFill>
              <a:latin typeface="微软雅黑" panose="020B0503020204020204" pitchFamily="34" charset="-122"/>
            </a:endParaRPr>
          </a:p>
          <a:p>
            <a:pPr eaLnBrk="1" hangingPunct="1"/>
            <a:endParaRPr lang="en-US" altLang="zh-CN" sz="2800" dirty="0">
              <a:solidFill>
                <a:schemeClr val="accent1">
                  <a:lumMod val="75000"/>
                </a:schemeClr>
              </a:solidFill>
              <a:latin typeface="微软雅黑" panose="020B0503020204020204" pitchFamily="34" charset="-122"/>
            </a:endParaRPr>
          </a:p>
          <a:p>
            <a:pPr marL="228600" indent="-228600" eaLnBrk="1" hangingPunct="1">
              <a:buAutoNum type="arabicPeriod"/>
            </a:pPr>
            <a:r>
              <a:rPr lang="zh-CN" altLang="en-US" sz="1800" dirty="0">
                <a:solidFill>
                  <a:schemeClr val="tx1">
                    <a:lumMod val="50000"/>
                    <a:lumOff val="50000"/>
                  </a:schemeClr>
                </a:solidFill>
                <a:latin typeface="微软雅黑" panose="020B0503020204020204" pitchFamily="34" charset="-122"/>
              </a:rPr>
              <a:t>实验室项目：</a:t>
            </a:r>
            <a:r>
              <a:rPr lang="en-US" altLang="zh-CN" sz="1800" dirty="0">
                <a:solidFill>
                  <a:schemeClr val="tx1">
                    <a:lumMod val="50000"/>
                    <a:lumOff val="50000"/>
                  </a:schemeClr>
                </a:solidFill>
                <a:latin typeface="微软雅黑" panose="020B0503020204020204" pitchFamily="34" charset="-122"/>
              </a:rPr>
              <a:t>web AR</a:t>
            </a:r>
            <a:r>
              <a:rPr lang="zh-CN" altLang="en-US" sz="1800" dirty="0">
                <a:solidFill>
                  <a:schemeClr val="tx1">
                    <a:lumMod val="50000"/>
                    <a:lumOff val="50000"/>
                  </a:schemeClr>
                </a:solidFill>
                <a:latin typeface="微软雅黑" panose="020B0503020204020204" pitchFamily="34" charset="-122"/>
              </a:rPr>
              <a:t>营销平台项目，是一个</a:t>
            </a:r>
            <a:r>
              <a:rPr lang="en-US" altLang="zh-CN" sz="1800" dirty="0">
                <a:solidFill>
                  <a:schemeClr val="tx1">
                    <a:lumMod val="50000"/>
                    <a:lumOff val="50000"/>
                  </a:schemeClr>
                </a:solidFill>
                <a:latin typeface="微软雅黑" panose="020B0503020204020204" pitchFamily="34" charset="-122"/>
              </a:rPr>
              <a:t>java</a:t>
            </a:r>
            <a:r>
              <a:rPr lang="zh-CN" altLang="en-US" sz="1800" dirty="0">
                <a:solidFill>
                  <a:schemeClr val="tx1">
                    <a:lumMod val="50000"/>
                    <a:lumOff val="50000"/>
                  </a:schemeClr>
                </a:solidFill>
                <a:latin typeface="微软雅黑" panose="020B0503020204020204" pitchFamily="34" charset="-122"/>
              </a:rPr>
              <a:t>系统，写的是传统</a:t>
            </a:r>
            <a:r>
              <a:rPr lang="en-US" altLang="zh-CN" sz="1800" dirty="0" err="1">
                <a:solidFill>
                  <a:schemeClr val="tx1">
                    <a:lumMod val="50000"/>
                    <a:lumOff val="50000"/>
                  </a:schemeClr>
                </a:solidFill>
                <a:latin typeface="微软雅黑" panose="020B0503020204020204" pitchFamily="34" charset="-122"/>
              </a:rPr>
              <a:t>jsp</a:t>
            </a:r>
            <a:r>
              <a:rPr lang="zh-CN" altLang="en-US" sz="1800" dirty="0">
                <a:solidFill>
                  <a:schemeClr val="tx1">
                    <a:lumMod val="50000"/>
                    <a:lumOff val="50000"/>
                  </a:schemeClr>
                </a:solidFill>
                <a:latin typeface="微软雅黑" panose="020B0503020204020204" pitchFamily="34" charset="-122"/>
              </a:rPr>
              <a:t>页面。</a:t>
            </a:r>
            <a:endParaRPr lang="en-US" altLang="zh-CN" sz="1800" dirty="0">
              <a:solidFill>
                <a:schemeClr val="tx1">
                  <a:lumMod val="50000"/>
                  <a:lumOff val="50000"/>
                </a:schemeClr>
              </a:solidFill>
              <a:latin typeface="微软雅黑" panose="020B0503020204020204" pitchFamily="34" charset="-122"/>
            </a:endParaRPr>
          </a:p>
          <a:p>
            <a:pPr marL="228600" indent="-228600" eaLnBrk="1" hangingPunct="1">
              <a:buAutoNum type="arabicPeriod"/>
            </a:pPr>
            <a:endParaRPr lang="en-US" altLang="zh-CN" sz="1800" dirty="0">
              <a:solidFill>
                <a:schemeClr val="tx1">
                  <a:lumMod val="50000"/>
                  <a:lumOff val="50000"/>
                </a:schemeClr>
              </a:solidFill>
              <a:latin typeface="微软雅黑" panose="020B0503020204020204" pitchFamily="34" charset="-122"/>
            </a:endParaRPr>
          </a:p>
          <a:p>
            <a:pPr marL="228600" indent="-228600" eaLnBrk="1" hangingPunct="1">
              <a:buAutoNum type="arabicPeriod"/>
            </a:pPr>
            <a:r>
              <a:rPr lang="zh-CN" altLang="en-US" sz="1800" dirty="0">
                <a:solidFill>
                  <a:schemeClr val="tx1">
                    <a:lumMod val="50000"/>
                    <a:lumOff val="50000"/>
                  </a:schemeClr>
                </a:solidFill>
                <a:latin typeface="微软雅黑" panose="020B0503020204020204" pitchFamily="34" charset="-122"/>
              </a:rPr>
              <a:t>课后自学：</a:t>
            </a:r>
            <a:r>
              <a:rPr lang="en-US" altLang="zh-CN" sz="1800" dirty="0">
                <a:solidFill>
                  <a:schemeClr val="tx1">
                    <a:lumMod val="50000"/>
                    <a:lumOff val="50000"/>
                  </a:schemeClr>
                </a:solidFill>
                <a:latin typeface="微软雅黑" panose="020B0503020204020204" pitchFamily="34" charset="-122"/>
              </a:rPr>
              <a:t>Vue</a:t>
            </a:r>
            <a:r>
              <a:rPr lang="zh-CN" altLang="en-US" sz="1800" dirty="0">
                <a:solidFill>
                  <a:schemeClr val="tx1">
                    <a:lumMod val="50000"/>
                    <a:lumOff val="50000"/>
                  </a:schemeClr>
                </a:solidFill>
                <a:latin typeface="微软雅黑" panose="020B0503020204020204" pitchFamily="34" charset="-122"/>
              </a:rPr>
              <a:t>技术栈个人博客系统，包含前后台，上线过程，自己参考的</a:t>
            </a:r>
            <a:r>
              <a:rPr lang="en-US" altLang="zh-CN" sz="1800" dirty="0">
                <a:solidFill>
                  <a:schemeClr val="tx1">
                    <a:lumMod val="50000"/>
                    <a:lumOff val="50000"/>
                  </a:schemeClr>
                </a:solidFill>
                <a:latin typeface="微软雅黑" panose="020B0503020204020204" pitchFamily="34" charset="-122"/>
              </a:rPr>
              <a:t>b</a:t>
            </a:r>
            <a:r>
              <a:rPr lang="zh-CN" altLang="en-US" sz="1800" dirty="0">
                <a:solidFill>
                  <a:schemeClr val="tx1">
                    <a:lumMod val="50000"/>
                    <a:lumOff val="50000"/>
                  </a:schemeClr>
                </a:solidFill>
                <a:latin typeface="微软雅黑" panose="020B0503020204020204" pitchFamily="34" charset="-122"/>
              </a:rPr>
              <a:t>站视频进行学习和逐步搭建的。</a:t>
            </a:r>
            <a:endParaRPr lang="en-US" altLang="zh-CN" sz="1800" dirty="0">
              <a:solidFill>
                <a:schemeClr val="tx1">
                  <a:lumMod val="50000"/>
                  <a:lumOff val="50000"/>
                </a:schemeClr>
              </a:solidFill>
              <a:latin typeface="微软雅黑" panose="020B0503020204020204" pitchFamily="34" charset="-122"/>
            </a:endParaRPr>
          </a:p>
          <a:p>
            <a:pPr marL="228600" indent="-228600" eaLnBrk="1" hangingPunct="1">
              <a:buAutoNum type="arabicPeriod"/>
            </a:pPr>
            <a:endParaRPr lang="en-US" altLang="zh-CN" sz="1800" dirty="0">
              <a:solidFill>
                <a:schemeClr val="tx1">
                  <a:lumMod val="50000"/>
                  <a:lumOff val="50000"/>
                </a:schemeClr>
              </a:solidFill>
              <a:latin typeface="微软雅黑" panose="020B0503020204020204" pitchFamily="34" charset="-122"/>
            </a:endParaRPr>
          </a:p>
          <a:p>
            <a:r>
              <a:rPr lang="zh-CN" altLang="en-US" sz="2400" dirty="0">
                <a:solidFill>
                  <a:schemeClr val="accent1">
                    <a:lumMod val="75000"/>
                  </a:schemeClr>
                </a:solidFill>
                <a:latin typeface="微软雅黑" panose="020B0503020204020204" pitchFamily="34" charset="-122"/>
              </a:rPr>
              <a:t>秋招项目经历：</a:t>
            </a:r>
            <a:endParaRPr lang="en-US" altLang="zh-CN" sz="2400" dirty="0">
              <a:solidFill>
                <a:schemeClr val="accent1">
                  <a:lumMod val="75000"/>
                </a:schemeClr>
              </a:solidFill>
              <a:latin typeface="微软雅黑" panose="020B0503020204020204" pitchFamily="34" charset="-122"/>
            </a:endParaRPr>
          </a:p>
          <a:p>
            <a:endParaRPr lang="en-US" altLang="zh-CN" sz="2400" dirty="0">
              <a:solidFill>
                <a:schemeClr val="accent1">
                  <a:lumMod val="75000"/>
                </a:schemeClr>
              </a:solidFill>
              <a:latin typeface="微软雅黑" panose="020B0503020204020204" pitchFamily="34" charset="-122"/>
            </a:endParaRPr>
          </a:p>
          <a:p>
            <a:r>
              <a:rPr lang="en-US" altLang="zh-CN" sz="1800" dirty="0">
                <a:solidFill>
                  <a:schemeClr val="tx1">
                    <a:lumMod val="50000"/>
                    <a:lumOff val="50000"/>
                  </a:schemeClr>
                </a:solidFill>
                <a:latin typeface="微软雅黑" panose="020B0503020204020204" pitchFamily="34" charset="-122"/>
              </a:rPr>
              <a:t>3. </a:t>
            </a:r>
            <a:r>
              <a:rPr lang="zh-CN" altLang="en-US" sz="1800" dirty="0">
                <a:solidFill>
                  <a:schemeClr val="tx1">
                    <a:lumMod val="50000"/>
                    <a:lumOff val="50000"/>
                  </a:schemeClr>
                </a:solidFill>
                <a:latin typeface="微软雅黑" panose="020B0503020204020204" pitchFamily="34" charset="-122"/>
              </a:rPr>
              <a:t>字节实习项目：</a:t>
            </a:r>
            <a:r>
              <a:rPr lang="en-US" altLang="zh-CN" sz="1800" dirty="0">
                <a:solidFill>
                  <a:schemeClr val="tx1">
                    <a:lumMod val="50000"/>
                    <a:lumOff val="50000"/>
                  </a:schemeClr>
                </a:solidFill>
                <a:latin typeface="微软雅黑" panose="020B0503020204020204" pitchFamily="34" charset="-122"/>
              </a:rPr>
              <a:t>React</a:t>
            </a:r>
            <a:r>
              <a:rPr lang="zh-CN" altLang="en-US" sz="1800" dirty="0">
                <a:solidFill>
                  <a:schemeClr val="tx1">
                    <a:lumMod val="50000"/>
                    <a:lumOff val="50000"/>
                  </a:schemeClr>
                </a:solidFill>
                <a:latin typeface="微软雅黑" panose="020B0503020204020204" pitchFamily="34" charset="-122"/>
              </a:rPr>
              <a:t>技术栈字节运维中台，负责底层一些机器数据的监控和内部系统，如工单的系统的开发和接入。属于半</a:t>
            </a:r>
            <a:r>
              <a:rPr lang="en-US" altLang="zh-CN" sz="1800" dirty="0">
                <a:solidFill>
                  <a:schemeClr val="tx1">
                    <a:lumMod val="50000"/>
                    <a:lumOff val="50000"/>
                  </a:schemeClr>
                </a:solidFill>
                <a:latin typeface="微软雅黑" panose="020B0503020204020204" pitchFamily="34" charset="-122"/>
              </a:rPr>
              <a:t>to B</a:t>
            </a:r>
            <a:r>
              <a:rPr lang="zh-CN" altLang="en-US" sz="1800" dirty="0">
                <a:solidFill>
                  <a:schemeClr val="tx1">
                    <a:lumMod val="50000"/>
                    <a:lumOff val="50000"/>
                  </a:schemeClr>
                </a:solidFill>
                <a:latin typeface="微软雅黑" panose="020B0503020204020204" pitchFamily="34" charset="-122"/>
              </a:rPr>
              <a:t>，支撑业务，不扣样式，但是</a:t>
            </a:r>
            <a:r>
              <a:rPr lang="en-US" altLang="zh-CN" sz="1800" dirty="0" err="1">
                <a:solidFill>
                  <a:schemeClr val="tx1">
                    <a:lumMod val="50000"/>
                    <a:lumOff val="50000"/>
                  </a:schemeClr>
                </a:solidFill>
                <a:latin typeface="微软雅黑" panose="020B0503020204020204" pitchFamily="34" charset="-122"/>
              </a:rPr>
              <a:t>js</a:t>
            </a:r>
            <a:r>
              <a:rPr lang="zh-CN" altLang="en-US" sz="1800" dirty="0">
                <a:solidFill>
                  <a:schemeClr val="tx1">
                    <a:lumMod val="50000"/>
                    <a:lumOff val="50000"/>
                  </a:schemeClr>
                </a:solidFill>
                <a:latin typeface="微软雅黑" panose="020B0503020204020204" pitchFamily="34" charset="-122"/>
              </a:rPr>
              <a:t>逻辑性较强的开发工作。</a:t>
            </a:r>
            <a:r>
              <a:rPr lang="en-US" altLang="zh-CN" sz="1800" dirty="0">
                <a:solidFill>
                  <a:schemeClr val="tx1">
                    <a:lumMod val="50000"/>
                    <a:lumOff val="50000"/>
                  </a:schemeClr>
                </a:solidFill>
                <a:latin typeface="微软雅黑" panose="020B0503020204020204" pitchFamily="34" charset="-122"/>
              </a:rPr>
              <a:t> </a:t>
            </a:r>
            <a:endParaRPr lang="en-US" altLang="zh-CN" sz="1800" dirty="0">
              <a:solidFill>
                <a:schemeClr val="tx1">
                  <a:lumMod val="50000"/>
                  <a:lumOff val="50000"/>
                </a:schemeClr>
              </a:solidFill>
              <a:latin typeface="微软雅黑" panose="020B0503020204020204" pitchFamily="34" charset="-122"/>
            </a:endParaRPr>
          </a:p>
          <a:p>
            <a:endParaRPr lang="en-US" altLang="zh-CN" sz="1800" dirty="0">
              <a:solidFill>
                <a:schemeClr val="tx1">
                  <a:lumMod val="50000"/>
                  <a:lumOff val="50000"/>
                </a:schemeClr>
              </a:solidFill>
              <a:latin typeface="微软雅黑" panose="020B0503020204020204" pitchFamily="34" charset="-122"/>
            </a:endParaRPr>
          </a:p>
          <a:p>
            <a:endParaRPr lang="en-US" altLang="zh-CN" sz="1800" dirty="0">
              <a:solidFill>
                <a:schemeClr val="tx1">
                  <a:lumMod val="50000"/>
                  <a:lumOff val="50000"/>
                </a:schemeClr>
              </a:solidFill>
              <a:latin typeface="微软雅黑" panose="020B0503020204020204" pitchFamily="34" charset="-122"/>
            </a:endParaRPr>
          </a:p>
          <a:p>
            <a:r>
              <a:rPr lang="zh-CN" altLang="en-US" sz="1800" dirty="0">
                <a:solidFill>
                  <a:schemeClr val="tx1">
                    <a:lumMod val="50000"/>
                    <a:lumOff val="50000"/>
                  </a:schemeClr>
                </a:solidFill>
                <a:latin typeface="微软雅黑" panose="020B0503020204020204" pitchFamily="34" charset="-122"/>
              </a:rPr>
              <a:t>所以我个人的项目经历过度是比较合理的，实验室项目是比较老套的</a:t>
            </a:r>
            <a:r>
              <a:rPr lang="en-US" altLang="zh-CN" sz="1800" dirty="0" err="1">
                <a:solidFill>
                  <a:schemeClr val="tx1">
                    <a:lumMod val="50000"/>
                    <a:lumOff val="50000"/>
                  </a:schemeClr>
                </a:solidFill>
                <a:latin typeface="微软雅黑" panose="020B0503020204020204" pitchFamily="34" charset="-122"/>
              </a:rPr>
              <a:t>jsp</a:t>
            </a:r>
            <a:r>
              <a:rPr lang="zh-CN" altLang="en-US" sz="1800" dirty="0">
                <a:solidFill>
                  <a:schemeClr val="tx1">
                    <a:lumMod val="50000"/>
                    <a:lumOff val="50000"/>
                  </a:schemeClr>
                </a:solidFill>
                <a:latin typeface="微软雅黑" panose="020B0503020204020204" pitchFamily="34" charset="-122"/>
              </a:rPr>
              <a:t>页面，维护成本相当高，后来到自学的新的</a:t>
            </a:r>
            <a:r>
              <a:rPr lang="en-US" altLang="zh-CN" sz="1800" dirty="0">
                <a:solidFill>
                  <a:schemeClr val="tx1">
                    <a:lumMod val="50000"/>
                    <a:lumOff val="50000"/>
                  </a:schemeClr>
                </a:solidFill>
                <a:latin typeface="微软雅黑" panose="020B0503020204020204" pitchFamily="34" charset="-122"/>
              </a:rPr>
              <a:t>MVVM</a:t>
            </a:r>
            <a:r>
              <a:rPr lang="zh-CN" altLang="en-US" sz="1800" dirty="0">
                <a:solidFill>
                  <a:schemeClr val="tx1">
                    <a:lumMod val="50000"/>
                    <a:lumOff val="50000"/>
                  </a:schemeClr>
                </a:solidFill>
                <a:latin typeface="微软雅黑" panose="020B0503020204020204" pitchFamily="34" charset="-122"/>
              </a:rPr>
              <a:t>框架</a:t>
            </a:r>
            <a:r>
              <a:rPr lang="en-US" altLang="zh-CN" sz="1800" dirty="0">
                <a:solidFill>
                  <a:schemeClr val="tx1">
                    <a:lumMod val="50000"/>
                    <a:lumOff val="50000"/>
                  </a:schemeClr>
                </a:solidFill>
                <a:latin typeface="微软雅黑" panose="020B0503020204020204" pitchFamily="34" charset="-122"/>
              </a:rPr>
              <a:t>Vue</a:t>
            </a:r>
            <a:r>
              <a:rPr lang="zh-CN" altLang="en-US" sz="1800" dirty="0">
                <a:solidFill>
                  <a:schemeClr val="tx1">
                    <a:lumMod val="50000"/>
                    <a:lumOff val="50000"/>
                  </a:schemeClr>
                </a:solidFill>
                <a:latin typeface="微软雅黑" panose="020B0503020204020204" pitchFamily="34" charset="-122"/>
              </a:rPr>
              <a:t>，并且尝试了一个个人项目，然后再到实习又是学习的</a:t>
            </a:r>
            <a:r>
              <a:rPr lang="en-US" altLang="zh-CN" sz="1800" dirty="0">
                <a:solidFill>
                  <a:schemeClr val="tx1">
                    <a:lumMod val="50000"/>
                    <a:lumOff val="50000"/>
                  </a:schemeClr>
                </a:solidFill>
                <a:latin typeface="微软雅黑" panose="020B0503020204020204" pitchFamily="34" charset="-122"/>
              </a:rPr>
              <a:t>React</a:t>
            </a:r>
            <a:r>
              <a:rPr lang="zh-CN" altLang="en-US" sz="1800" dirty="0">
                <a:solidFill>
                  <a:schemeClr val="tx1">
                    <a:lumMod val="50000"/>
                    <a:lumOff val="50000"/>
                  </a:schemeClr>
                </a:solidFill>
                <a:latin typeface="微软雅黑" panose="020B0503020204020204" pitchFamily="34" charset="-122"/>
              </a:rPr>
              <a:t>技术栈。个人建议，实习前可以专挑一个技术栈框架主攻学习即可。</a:t>
            </a:r>
            <a:endParaRPr lang="en-US" altLang="zh-CN" sz="1800" dirty="0">
              <a:solidFill>
                <a:schemeClr val="tx1">
                  <a:lumMod val="50000"/>
                  <a:lumOff val="50000"/>
                </a:schemeClr>
              </a:solidFill>
              <a:latin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3" y="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04</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1653803"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求职过程</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7"/>
          <p:cNvSpPr txBox="1">
            <a:spLocks noChangeArrowheads="1"/>
          </p:cNvSpPr>
          <p:nvPr/>
        </p:nvSpPr>
        <p:spPr bwMode="auto">
          <a:xfrm>
            <a:off x="838622" y="794393"/>
            <a:ext cx="10156241" cy="499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anose="020B0503020204020204" pitchFamily="34" charset="-122"/>
              </a:defRPr>
            </a:lvl1pPr>
            <a:lvl2pPr>
              <a:defRPr sz="2800">
                <a:solidFill>
                  <a:schemeClr val="tx1"/>
                </a:solidFill>
                <a:latin typeface="Arial Narrow" pitchFamily="34" charset="0"/>
                <a:ea typeface="微软雅黑" panose="020B0503020204020204" pitchFamily="34" charset="-122"/>
              </a:defRPr>
            </a:lvl2pPr>
            <a:lvl3pPr>
              <a:defRPr sz="2400">
                <a:solidFill>
                  <a:schemeClr val="tx1"/>
                </a:solidFill>
                <a:latin typeface="Arial Narrow" pitchFamily="34" charset="0"/>
                <a:ea typeface="微软雅黑" panose="020B0503020204020204" pitchFamily="34" charset="-122"/>
              </a:defRPr>
            </a:lvl3pPr>
            <a:lvl4pPr>
              <a:defRPr sz="2000">
                <a:solidFill>
                  <a:schemeClr val="tx1"/>
                </a:solidFill>
                <a:latin typeface="Arial Narrow" pitchFamily="34" charset="0"/>
                <a:ea typeface="微软雅黑" panose="020B0503020204020204" pitchFamily="34" charset="-122"/>
              </a:defRPr>
            </a:lvl4pPr>
            <a:lvl5pPr>
              <a:defRPr sz="2000">
                <a:solidFill>
                  <a:schemeClr val="tx1"/>
                </a:solidFill>
                <a:latin typeface="Arial Narrow"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eaLnBrk="1" hangingPunct="1"/>
            <a:r>
              <a:rPr lang="zh-CN" altLang="en-US" sz="2000" dirty="0">
                <a:solidFill>
                  <a:schemeClr val="accent1">
                    <a:lumMod val="75000"/>
                  </a:schemeClr>
                </a:solidFill>
                <a:latin typeface="微软雅黑" panose="020B0503020204020204" pitchFamily="34" charset="-122"/>
              </a:rPr>
              <a:t>实习求职：</a:t>
            </a:r>
            <a:endParaRPr lang="en-US" altLang="zh-CN" sz="2000" dirty="0">
              <a:solidFill>
                <a:schemeClr val="accent1">
                  <a:lumMod val="75000"/>
                </a:schemeClr>
              </a:solidFill>
              <a:latin typeface="微软雅黑" panose="020B0503020204020204" pitchFamily="34" charset="-122"/>
            </a:endParaRPr>
          </a:p>
          <a:p>
            <a:pPr eaLnBrk="1" hangingPunct="1"/>
            <a:endParaRPr lang="en-US" altLang="zh-CN" sz="2000" dirty="0">
              <a:solidFill>
                <a:schemeClr val="accent1">
                  <a:lumMod val="75000"/>
                </a:schemeClr>
              </a:solidFill>
              <a:latin typeface="微软雅黑" panose="020B0503020204020204" pitchFamily="34" charset="-122"/>
            </a:endParaRPr>
          </a:p>
          <a:p>
            <a:pPr marL="457200" indent="-457200" eaLnBrk="1" hangingPunct="1">
              <a:buAutoNum type="arabicPeriod"/>
            </a:pPr>
            <a:r>
              <a:rPr lang="en-US" altLang="zh-CN" sz="2000" dirty="0">
                <a:solidFill>
                  <a:schemeClr val="accent1">
                    <a:lumMod val="75000"/>
                  </a:schemeClr>
                </a:solidFill>
                <a:latin typeface="微软雅黑" panose="020B0503020204020204" pitchFamily="34" charset="-122"/>
              </a:rPr>
              <a:t>2</a:t>
            </a:r>
            <a:r>
              <a:rPr lang="zh-CN" altLang="en-US" sz="2000" dirty="0">
                <a:solidFill>
                  <a:schemeClr val="accent1">
                    <a:lumMod val="75000"/>
                  </a:schemeClr>
                </a:solidFill>
                <a:latin typeface="微软雅黑" panose="020B0503020204020204" pitchFamily="34" charset="-122"/>
              </a:rPr>
              <a:t>月底才开始集中复习，看牛客各种面经，背诵答题，期间包括刷题，大概集中准备了一个月左右</a:t>
            </a:r>
            <a:endParaRPr lang="en-US" altLang="zh-CN" sz="2000" dirty="0">
              <a:solidFill>
                <a:schemeClr val="accent1">
                  <a:lumMod val="75000"/>
                </a:schemeClr>
              </a:solidFill>
              <a:latin typeface="微软雅黑" panose="020B0503020204020204" pitchFamily="34" charset="-122"/>
            </a:endParaRPr>
          </a:p>
          <a:p>
            <a:pPr marL="457200" indent="-457200" eaLnBrk="1" hangingPunct="1">
              <a:buAutoNum type="arabicPeriod"/>
            </a:pPr>
            <a:r>
              <a:rPr lang="zh-CN" altLang="en-US" sz="2000" dirty="0">
                <a:solidFill>
                  <a:schemeClr val="accent1">
                    <a:lumMod val="75000"/>
                  </a:schemeClr>
                </a:solidFill>
                <a:latin typeface="微软雅黑" panose="020B0503020204020204" pitchFamily="34" charset="-122"/>
              </a:rPr>
              <a:t>三月底开始考虑投哪些厂，正式到</a:t>
            </a:r>
            <a:r>
              <a:rPr lang="en-US" altLang="zh-CN" sz="2000" dirty="0">
                <a:solidFill>
                  <a:schemeClr val="accent1">
                    <a:lumMod val="75000"/>
                  </a:schemeClr>
                </a:solidFill>
                <a:latin typeface="微软雅黑" panose="020B0503020204020204" pitchFamily="34" charset="-122"/>
              </a:rPr>
              <a:t>4</a:t>
            </a:r>
            <a:r>
              <a:rPr lang="zh-CN" altLang="en-US" sz="2000" dirty="0">
                <a:solidFill>
                  <a:schemeClr val="accent1">
                    <a:lumMod val="75000"/>
                  </a:schemeClr>
                </a:solidFill>
                <a:latin typeface="微软雅黑" panose="020B0503020204020204" pitchFamily="34" charset="-122"/>
              </a:rPr>
              <a:t>月初才开始把简历投出去，最终投了字节，阿里钉钉，拼多多，美团</a:t>
            </a:r>
            <a:endParaRPr lang="en-US" altLang="zh-CN" sz="2000" dirty="0">
              <a:solidFill>
                <a:schemeClr val="accent1">
                  <a:lumMod val="75000"/>
                </a:schemeClr>
              </a:solidFill>
              <a:latin typeface="微软雅黑" panose="020B0503020204020204" pitchFamily="34" charset="-122"/>
            </a:endParaRPr>
          </a:p>
          <a:p>
            <a:pPr marL="457200" indent="-457200" eaLnBrk="1" hangingPunct="1">
              <a:buAutoNum type="arabicPeriod"/>
            </a:pPr>
            <a:r>
              <a:rPr lang="zh-CN" altLang="en-US" sz="2000" dirty="0">
                <a:solidFill>
                  <a:schemeClr val="accent1">
                    <a:lumMod val="75000"/>
                  </a:schemeClr>
                </a:solidFill>
                <a:latin typeface="微软雅黑" panose="020B0503020204020204" pitchFamily="34" charset="-122"/>
              </a:rPr>
              <a:t>整个面试过程从</a:t>
            </a:r>
            <a:r>
              <a:rPr lang="en-US" altLang="zh-CN" sz="2000" dirty="0">
                <a:solidFill>
                  <a:schemeClr val="accent1">
                    <a:lumMod val="75000"/>
                  </a:schemeClr>
                </a:solidFill>
                <a:latin typeface="微软雅黑" panose="020B0503020204020204" pitchFamily="34" charset="-122"/>
              </a:rPr>
              <a:t>4</a:t>
            </a:r>
            <a:r>
              <a:rPr lang="zh-CN" altLang="en-US" sz="2000" dirty="0">
                <a:solidFill>
                  <a:schemeClr val="accent1">
                    <a:lumMod val="75000"/>
                  </a:schemeClr>
                </a:solidFill>
                <a:latin typeface="微软雅黑" panose="020B0503020204020204" pitchFamily="34" charset="-122"/>
              </a:rPr>
              <a:t>月中旬到</a:t>
            </a:r>
            <a:r>
              <a:rPr lang="en-US" altLang="zh-CN" sz="2000" dirty="0">
                <a:solidFill>
                  <a:schemeClr val="accent1">
                    <a:lumMod val="75000"/>
                  </a:schemeClr>
                </a:solidFill>
                <a:latin typeface="微软雅黑" panose="020B0503020204020204" pitchFamily="34" charset="-122"/>
              </a:rPr>
              <a:t>4</a:t>
            </a:r>
            <a:r>
              <a:rPr lang="zh-CN" altLang="en-US" sz="2000" dirty="0">
                <a:solidFill>
                  <a:schemeClr val="accent1">
                    <a:lumMod val="75000"/>
                  </a:schemeClr>
                </a:solidFill>
                <a:latin typeface="微软雅黑" panose="020B0503020204020204" pitchFamily="34" charset="-122"/>
              </a:rPr>
              <a:t>月底，最终只有钉钉一面挂，其他都拿到了</a:t>
            </a:r>
            <a:r>
              <a:rPr lang="en-US" altLang="zh-CN" sz="2000" dirty="0">
                <a:solidFill>
                  <a:schemeClr val="accent1">
                    <a:lumMod val="75000"/>
                  </a:schemeClr>
                </a:solidFill>
                <a:latin typeface="微软雅黑" panose="020B0503020204020204" pitchFamily="34" charset="-122"/>
              </a:rPr>
              <a:t>offer</a:t>
            </a:r>
            <a:r>
              <a:rPr lang="zh-CN" altLang="en-US" sz="2000" dirty="0">
                <a:solidFill>
                  <a:schemeClr val="accent1">
                    <a:lumMod val="75000"/>
                  </a:schemeClr>
                </a:solidFill>
                <a:latin typeface="微软雅黑" panose="020B0503020204020204" pitchFamily="34" charset="-122"/>
              </a:rPr>
              <a:t>，</a:t>
            </a:r>
            <a:r>
              <a:rPr lang="en-US" altLang="zh-CN" sz="2000" dirty="0">
                <a:solidFill>
                  <a:schemeClr val="accent1">
                    <a:lumMod val="75000"/>
                  </a:schemeClr>
                </a:solidFill>
                <a:latin typeface="微软雅黑" panose="020B0503020204020204" pitchFamily="34" charset="-122"/>
              </a:rPr>
              <a:t>5</a:t>
            </a:r>
            <a:r>
              <a:rPr lang="zh-CN" altLang="en-US" sz="2000" dirty="0">
                <a:solidFill>
                  <a:schemeClr val="accent1">
                    <a:lumMod val="75000"/>
                  </a:schemeClr>
                </a:solidFill>
                <a:latin typeface="微软雅黑" panose="020B0503020204020204" pitchFamily="34" charset="-122"/>
              </a:rPr>
              <a:t>月中旬线上入职字节实习</a:t>
            </a:r>
            <a:endParaRPr lang="en-US" altLang="zh-CN" sz="2000" dirty="0">
              <a:solidFill>
                <a:schemeClr val="accent1">
                  <a:lumMod val="75000"/>
                </a:schemeClr>
              </a:solidFill>
              <a:latin typeface="微软雅黑" panose="020B0503020204020204" pitchFamily="34" charset="-122"/>
            </a:endParaRPr>
          </a:p>
          <a:p>
            <a:pPr marL="457200" indent="-457200" eaLnBrk="1" hangingPunct="1">
              <a:buAutoNum type="arabicPeriod"/>
            </a:pPr>
            <a:endParaRPr lang="en-US" altLang="zh-CN" sz="2000" dirty="0">
              <a:solidFill>
                <a:schemeClr val="accent1">
                  <a:lumMod val="75000"/>
                </a:schemeClr>
              </a:solidFill>
              <a:latin typeface="微软雅黑" panose="020B0503020204020204" pitchFamily="34" charset="-122"/>
            </a:endParaRPr>
          </a:p>
          <a:p>
            <a:r>
              <a:rPr lang="zh-CN" altLang="en-US" sz="2000" dirty="0">
                <a:solidFill>
                  <a:schemeClr val="accent1">
                    <a:lumMod val="75000"/>
                  </a:schemeClr>
                </a:solidFill>
                <a:latin typeface="微软雅黑" panose="020B0503020204020204" pitchFamily="34" charset="-122"/>
              </a:rPr>
              <a:t>秋招求职：</a:t>
            </a:r>
            <a:endParaRPr lang="en-US" altLang="zh-CN" sz="2000" dirty="0">
              <a:solidFill>
                <a:schemeClr val="accent1">
                  <a:lumMod val="75000"/>
                </a:schemeClr>
              </a:solidFill>
              <a:latin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ndParaRPr>
          </a:p>
          <a:p>
            <a:pPr marL="457200" indent="-457200" eaLnBrk="1" hangingPunct="1">
              <a:buAutoNum type="arabicPeriod"/>
            </a:pPr>
            <a:r>
              <a:rPr lang="en-US" altLang="zh-CN" sz="2000" dirty="0">
                <a:solidFill>
                  <a:schemeClr val="accent1">
                    <a:lumMod val="75000"/>
                  </a:schemeClr>
                </a:solidFill>
                <a:latin typeface="微软雅黑" panose="020B0503020204020204" pitchFamily="34" charset="-122"/>
              </a:rPr>
              <a:t>7</a:t>
            </a:r>
            <a:r>
              <a:rPr lang="zh-CN" altLang="en-US" sz="2000" dirty="0">
                <a:solidFill>
                  <a:schemeClr val="accent1">
                    <a:lumMod val="75000"/>
                  </a:schemeClr>
                </a:solidFill>
                <a:latin typeface="微软雅黑" panose="020B0503020204020204" pitchFamily="34" charset="-122"/>
              </a:rPr>
              <a:t>月中旬转正后，准备秋招的情绪不太高涨，所以还是一直在字节实习</a:t>
            </a:r>
            <a:endParaRPr lang="en-US" altLang="zh-CN" sz="2000" dirty="0">
              <a:solidFill>
                <a:schemeClr val="accent1">
                  <a:lumMod val="75000"/>
                </a:schemeClr>
              </a:solidFill>
              <a:latin typeface="微软雅黑" panose="020B0503020204020204" pitchFamily="34" charset="-122"/>
            </a:endParaRPr>
          </a:p>
          <a:p>
            <a:pPr marL="457200" indent="-457200" eaLnBrk="1" hangingPunct="1">
              <a:buAutoNum type="arabicPeriod"/>
            </a:pPr>
            <a:r>
              <a:rPr lang="en-US" altLang="zh-CN" sz="2000" dirty="0">
                <a:solidFill>
                  <a:schemeClr val="accent1">
                    <a:lumMod val="75000"/>
                  </a:schemeClr>
                </a:solidFill>
                <a:latin typeface="微软雅黑" panose="020B0503020204020204" pitchFamily="34" charset="-122"/>
              </a:rPr>
              <a:t>9</a:t>
            </a:r>
            <a:r>
              <a:rPr lang="zh-CN" altLang="en-US" sz="2000" dirty="0">
                <a:solidFill>
                  <a:schemeClr val="accent1">
                    <a:lumMod val="75000"/>
                  </a:schemeClr>
                </a:solidFill>
                <a:latin typeface="微软雅黑" panose="020B0503020204020204" pitchFamily="34" charset="-122"/>
              </a:rPr>
              <a:t>月份回到学校后才想着要准备，但是当时也属于想躺平的想法，不想再面了</a:t>
            </a:r>
            <a:endParaRPr lang="en-US" altLang="zh-CN" sz="2000" dirty="0">
              <a:solidFill>
                <a:schemeClr val="accent1">
                  <a:lumMod val="75000"/>
                </a:schemeClr>
              </a:solidFill>
              <a:latin typeface="微软雅黑" panose="020B0503020204020204" pitchFamily="34" charset="-122"/>
            </a:endParaRPr>
          </a:p>
          <a:p>
            <a:pPr marL="457200" indent="-457200" eaLnBrk="1" hangingPunct="1">
              <a:buAutoNum type="arabicPeriod"/>
            </a:pPr>
            <a:r>
              <a:rPr lang="zh-CN" altLang="en-US" sz="2000" dirty="0">
                <a:solidFill>
                  <a:schemeClr val="accent1">
                    <a:lumMod val="75000"/>
                  </a:schemeClr>
                </a:solidFill>
                <a:latin typeface="微软雅黑" panose="020B0503020204020204" pitchFamily="34" charset="-122"/>
              </a:rPr>
              <a:t>后面还是强逼着自己陆续面了快手，腾讯，百度，美团，但是整体战线也被拉的很长，直到</a:t>
            </a:r>
            <a:r>
              <a:rPr lang="en-US" altLang="zh-CN" sz="2000" dirty="0">
                <a:solidFill>
                  <a:schemeClr val="accent1">
                    <a:lumMod val="75000"/>
                  </a:schemeClr>
                </a:solidFill>
                <a:latin typeface="微软雅黑" panose="020B0503020204020204" pitchFamily="34" charset="-122"/>
              </a:rPr>
              <a:t>10</a:t>
            </a:r>
            <a:r>
              <a:rPr lang="zh-CN" altLang="en-US" sz="2000" dirty="0">
                <a:solidFill>
                  <a:schemeClr val="accent1">
                    <a:lumMod val="75000"/>
                  </a:schemeClr>
                </a:solidFill>
                <a:latin typeface="微软雅黑" panose="020B0503020204020204" pitchFamily="34" charset="-122"/>
              </a:rPr>
              <a:t>月底面试结束，后续谈薪工作又持续了较长一段时间</a:t>
            </a:r>
            <a:r>
              <a:rPr lang="zh-CN" altLang="en-US" sz="2000" dirty="0">
                <a:solidFill>
                  <a:schemeClr val="accent1">
                    <a:lumMod val="75000"/>
                  </a:schemeClr>
                </a:solidFill>
                <a:latin typeface="微软雅黑" panose="020B0503020204020204" pitchFamily="34" charset="-122"/>
              </a:rPr>
              <a:t>，所以整体又很晚</a:t>
            </a:r>
            <a:endParaRPr lang="en-US" altLang="zh-CN" sz="2000" dirty="0">
              <a:solidFill>
                <a:schemeClr val="tx1">
                  <a:lumMod val="50000"/>
                  <a:lumOff val="50000"/>
                </a:schemeClr>
              </a:solidFill>
              <a:latin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 y="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11</a:t>
            </a:r>
            <a:endParaRPr lang="zh-CN" dirty="0">
              <a:latin typeface="方正兰亭超细黑简体" panose="02000000000000000000" pitchFamily="2" charset="-122"/>
              <a:ea typeface="方正兰亭超细黑简体" panose="02000000000000000000" pitchFamily="2" charset="-122"/>
            </a:endParaRPr>
          </a:p>
        </p:txBody>
      </p:sp>
      <p:sp>
        <p:nvSpPr>
          <p:cNvPr id="9" name="矩形 38"/>
          <p:cNvSpPr/>
          <p:nvPr/>
        </p:nvSpPr>
        <p:spPr>
          <a:xfrm>
            <a:off x="-1609650" y="1836078"/>
            <a:ext cx="7903924" cy="2494550"/>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7"/>
          <p:cNvSpPr>
            <a:spLocks noChangeArrowheads="1"/>
          </p:cNvSpPr>
          <p:nvPr/>
        </p:nvSpPr>
        <p:spPr bwMode="auto">
          <a:xfrm>
            <a:off x="1414686" y="2864549"/>
            <a:ext cx="488983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200" dirty="0">
                <a:solidFill>
                  <a:schemeClr val="bg1"/>
                </a:solidFill>
                <a:latin typeface="微软雅黑" panose="020B0503020204020204" pitchFamily="34" charset="-122"/>
                <a:ea typeface="微软雅黑" panose="020B0503020204020204" pitchFamily="34" charset="-122"/>
                <a:sym typeface="方正兰亭黑_GBK" pitchFamily="2" charset="-122"/>
              </a:rPr>
              <a:t>第二章 </a:t>
            </a:r>
            <a:r>
              <a:rPr lang="en-US" altLang="zh-CN" sz="3200" dirty="0">
                <a:solidFill>
                  <a:schemeClr val="bg1"/>
                </a:solidFill>
                <a:latin typeface="微软雅黑" panose="020B0503020204020204" pitchFamily="34" charset="-122"/>
                <a:ea typeface="微软雅黑" panose="020B0503020204020204" pitchFamily="34" charset="-122"/>
                <a:sym typeface="方正兰亭黑_GBK" pitchFamily="2" charset="-122"/>
              </a:rPr>
              <a:t>/ </a:t>
            </a:r>
            <a:r>
              <a:rPr lang="en-US" altLang="zh-CN" dirty="0">
                <a:solidFill>
                  <a:schemeClr val="bg1"/>
                </a:solidFill>
                <a:latin typeface="微软雅黑" panose="020B0503020204020204" pitchFamily="34" charset="-122"/>
                <a:ea typeface="微软雅黑" panose="020B0503020204020204" pitchFamily="34" charset="-122"/>
                <a:sym typeface="方正兰亭黑_GBK" pitchFamily="2" charset="-122"/>
              </a:rPr>
              <a:t>C   h   a   p   t   e   r</a:t>
            </a:r>
            <a:endParaRPr lang="en-US" altLang="zh-CN"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11" name="TextBox 10"/>
          <p:cNvSpPr txBox="1"/>
          <p:nvPr/>
        </p:nvSpPr>
        <p:spPr>
          <a:xfrm>
            <a:off x="6023198" y="2803575"/>
            <a:ext cx="5027749" cy="92333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algn="l"/>
            <a:r>
              <a:rPr lang="zh-CN" altLang="en-US" sz="5400" b="0" dirty="0">
                <a:solidFill>
                  <a:schemeClr val="accent1">
                    <a:lumMod val="75000"/>
                  </a:schemeClr>
                </a:solidFill>
                <a:latin typeface="微软雅黑" panose="020B0503020204020204" pitchFamily="34" charset="-122"/>
                <a:ea typeface="微软雅黑" panose="020B0503020204020204" pitchFamily="34" charset="-122"/>
              </a:rPr>
              <a:t>简历如何准备</a:t>
            </a:r>
            <a:endParaRPr lang="zh-CN" altLang="en-US" sz="5400" b="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par>
                          <p:cTn id="11" fill="hold">
                            <p:stCondLst>
                              <p:cond delay="40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by="(-#ppt_w*2)" calcmode="lin" valueType="num">
                                      <p:cBhvr rctx="PPT">
                                        <p:cTn id="14" dur="250" autoRev="1" fill="hold">
                                          <p:stCondLst>
                                            <p:cond delay="0"/>
                                          </p:stCondLst>
                                        </p:cTn>
                                        <p:tgtEl>
                                          <p:spTgt spid="11"/>
                                        </p:tgtEl>
                                        <p:attrNameLst>
                                          <p:attrName>ppt_w</p:attrName>
                                        </p:attrNameLst>
                                      </p:cBhvr>
                                    </p:anim>
                                    <p:anim by="(#ppt_w*0.50)" calcmode="lin" valueType="num">
                                      <p:cBhvr>
                                        <p:cTn id="15" dur="250" decel="50000" autoRev="1" fill="hold">
                                          <p:stCondLst>
                                            <p:cond delay="0"/>
                                          </p:stCondLst>
                                        </p:cTn>
                                        <p:tgtEl>
                                          <p:spTgt spid="11"/>
                                        </p:tgtEl>
                                        <p:attrNameLst>
                                          <p:attrName>ppt_x</p:attrName>
                                        </p:attrNameLst>
                                      </p:cBhvr>
                                    </p:anim>
                                    <p:anim from="(-#ppt_h/2)" to="(#ppt_y)" calcmode="lin" valueType="num">
                                      <p:cBhvr>
                                        <p:cTn id="16" dur="500" fill="hold">
                                          <p:stCondLst>
                                            <p:cond delay="0"/>
                                          </p:stCondLst>
                                        </p:cTn>
                                        <p:tgtEl>
                                          <p:spTgt spid="11"/>
                                        </p:tgtEl>
                                        <p:attrNameLst>
                                          <p:attrName>ppt_y</p:attrName>
                                        </p:attrNameLst>
                                      </p:cBhvr>
                                    </p:anim>
                                    <p:animRot by="21600000">
                                      <p:cBhvr>
                                        <p:cTn id="17" dur="5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4" y="5477"/>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12</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简历内容</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846734" y="1719377"/>
            <a:ext cx="874884" cy="3551765"/>
            <a:chOff x="4129088" y="2282825"/>
            <a:chExt cx="531813" cy="2159000"/>
          </a:xfrm>
        </p:grpSpPr>
        <p:sp>
          <p:nvSpPr>
            <p:cNvPr id="11" name="Freeform 9"/>
            <p:cNvSpPr>
              <a:spLocks noEditPoints="1"/>
            </p:cNvSpPr>
            <p:nvPr/>
          </p:nvSpPr>
          <p:spPr bwMode="auto">
            <a:xfrm>
              <a:off x="4129088" y="2282825"/>
              <a:ext cx="531813" cy="2159000"/>
            </a:xfrm>
            <a:custGeom>
              <a:avLst/>
              <a:gdLst/>
              <a:ahLst/>
              <a:cxnLst>
                <a:cxn ang="0">
                  <a:pos x="107" y="1"/>
                </a:cxn>
                <a:cxn ang="0">
                  <a:pos x="147" y="36"/>
                </a:cxn>
                <a:cxn ang="0">
                  <a:pos x="154" y="62"/>
                </a:cxn>
                <a:cxn ang="0">
                  <a:pos x="160" y="98"/>
                </a:cxn>
                <a:cxn ang="0">
                  <a:pos x="171" y="133"/>
                </a:cxn>
                <a:cxn ang="0">
                  <a:pos x="178" y="151"/>
                </a:cxn>
                <a:cxn ang="0">
                  <a:pos x="210" y="170"/>
                </a:cxn>
                <a:cxn ang="0">
                  <a:pos x="221" y="238"/>
                </a:cxn>
                <a:cxn ang="0">
                  <a:pos x="214" y="296"/>
                </a:cxn>
                <a:cxn ang="0">
                  <a:pos x="191" y="313"/>
                </a:cxn>
                <a:cxn ang="0">
                  <a:pos x="198" y="371"/>
                </a:cxn>
                <a:cxn ang="0">
                  <a:pos x="206" y="414"/>
                </a:cxn>
                <a:cxn ang="0">
                  <a:pos x="194" y="416"/>
                </a:cxn>
                <a:cxn ang="0">
                  <a:pos x="189" y="474"/>
                </a:cxn>
                <a:cxn ang="0">
                  <a:pos x="172" y="570"/>
                </a:cxn>
                <a:cxn ang="0">
                  <a:pos x="165" y="582"/>
                </a:cxn>
                <a:cxn ang="0">
                  <a:pos x="157" y="582"/>
                </a:cxn>
                <a:cxn ang="0">
                  <a:pos x="155" y="611"/>
                </a:cxn>
                <a:cxn ang="0">
                  <a:pos x="149" y="670"/>
                </a:cxn>
                <a:cxn ang="0">
                  <a:pos x="123" y="764"/>
                </a:cxn>
                <a:cxn ang="0">
                  <a:pos x="141" y="817"/>
                </a:cxn>
                <a:cxn ang="0">
                  <a:pos x="156" y="852"/>
                </a:cxn>
                <a:cxn ang="0">
                  <a:pos x="133" y="854"/>
                </a:cxn>
                <a:cxn ang="0">
                  <a:pos x="122" y="846"/>
                </a:cxn>
                <a:cxn ang="0">
                  <a:pos x="125" y="864"/>
                </a:cxn>
                <a:cxn ang="0">
                  <a:pos x="112" y="905"/>
                </a:cxn>
                <a:cxn ang="0">
                  <a:pos x="107" y="905"/>
                </a:cxn>
                <a:cxn ang="0">
                  <a:pos x="107" y="636"/>
                </a:cxn>
                <a:cxn ang="0">
                  <a:pos x="109" y="621"/>
                </a:cxn>
                <a:cxn ang="0">
                  <a:pos x="109" y="580"/>
                </a:cxn>
                <a:cxn ang="0">
                  <a:pos x="107" y="596"/>
                </a:cxn>
                <a:cxn ang="0">
                  <a:pos x="107" y="1"/>
                </a:cxn>
                <a:cxn ang="0">
                  <a:pos x="106" y="1"/>
                </a:cxn>
                <a:cxn ang="0">
                  <a:pos x="107" y="1"/>
                </a:cxn>
                <a:cxn ang="0">
                  <a:pos x="107" y="596"/>
                </a:cxn>
                <a:cxn ang="0">
                  <a:pos x="104" y="611"/>
                </a:cxn>
                <a:cxn ang="0">
                  <a:pos x="105" y="632"/>
                </a:cxn>
                <a:cxn ang="0">
                  <a:pos x="106" y="645"/>
                </a:cxn>
                <a:cxn ang="0">
                  <a:pos x="107" y="636"/>
                </a:cxn>
                <a:cxn ang="0">
                  <a:pos x="107" y="905"/>
                </a:cxn>
                <a:cxn ang="0">
                  <a:pos x="89" y="869"/>
                </a:cxn>
                <a:cxn ang="0">
                  <a:pos x="88" y="831"/>
                </a:cxn>
                <a:cxn ang="0">
                  <a:pos x="81" y="789"/>
                </a:cxn>
                <a:cxn ang="0">
                  <a:pos x="52" y="662"/>
                </a:cxn>
                <a:cxn ang="0">
                  <a:pos x="53" y="606"/>
                </a:cxn>
                <a:cxn ang="0">
                  <a:pos x="50" y="579"/>
                </a:cxn>
                <a:cxn ang="0">
                  <a:pos x="34" y="565"/>
                </a:cxn>
                <a:cxn ang="0">
                  <a:pos x="29" y="465"/>
                </a:cxn>
                <a:cxn ang="0">
                  <a:pos x="31" y="410"/>
                </a:cxn>
                <a:cxn ang="0">
                  <a:pos x="11" y="407"/>
                </a:cxn>
                <a:cxn ang="0">
                  <a:pos x="27" y="360"/>
                </a:cxn>
                <a:cxn ang="0">
                  <a:pos x="30" y="326"/>
                </a:cxn>
                <a:cxn ang="0">
                  <a:pos x="2" y="302"/>
                </a:cxn>
                <a:cxn ang="0">
                  <a:pos x="2" y="234"/>
                </a:cxn>
                <a:cxn ang="0">
                  <a:pos x="7" y="204"/>
                </a:cxn>
                <a:cxn ang="0">
                  <a:pos x="27" y="154"/>
                </a:cxn>
                <a:cxn ang="0">
                  <a:pos x="48" y="145"/>
                </a:cxn>
                <a:cxn ang="0">
                  <a:pos x="50" y="126"/>
                </a:cxn>
                <a:cxn ang="0">
                  <a:pos x="63" y="101"/>
                </a:cxn>
                <a:cxn ang="0">
                  <a:pos x="64" y="64"/>
                </a:cxn>
                <a:cxn ang="0">
                  <a:pos x="106" y="1"/>
                </a:cxn>
              </a:cxnLst>
              <a:rect l="0" t="0" r="r" b="b"/>
              <a:pathLst>
                <a:path w="223" h="905">
                  <a:moveTo>
                    <a:pt x="107" y="1"/>
                  </a:moveTo>
                  <a:cubicBezTo>
                    <a:pt x="127" y="0"/>
                    <a:pt x="143" y="19"/>
                    <a:pt x="147" y="36"/>
                  </a:cubicBezTo>
                  <a:cubicBezTo>
                    <a:pt x="151" y="54"/>
                    <a:pt x="154" y="53"/>
                    <a:pt x="154" y="62"/>
                  </a:cubicBezTo>
                  <a:cubicBezTo>
                    <a:pt x="154" y="72"/>
                    <a:pt x="158" y="83"/>
                    <a:pt x="160" y="98"/>
                  </a:cubicBezTo>
                  <a:cubicBezTo>
                    <a:pt x="162" y="114"/>
                    <a:pt x="163" y="124"/>
                    <a:pt x="171" y="133"/>
                  </a:cubicBezTo>
                  <a:cubicBezTo>
                    <a:pt x="179" y="142"/>
                    <a:pt x="178" y="151"/>
                    <a:pt x="178" y="151"/>
                  </a:cubicBezTo>
                  <a:cubicBezTo>
                    <a:pt x="178" y="151"/>
                    <a:pt x="204" y="153"/>
                    <a:pt x="210" y="170"/>
                  </a:cubicBezTo>
                  <a:cubicBezTo>
                    <a:pt x="217" y="188"/>
                    <a:pt x="218" y="218"/>
                    <a:pt x="221" y="238"/>
                  </a:cubicBezTo>
                  <a:cubicBezTo>
                    <a:pt x="223" y="258"/>
                    <a:pt x="221" y="281"/>
                    <a:pt x="214" y="296"/>
                  </a:cubicBezTo>
                  <a:cubicBezTo>
                    <a:pt x="207" y="311"/>
                    <a:pt x="191" y="313"/>
                    <a:pt x="191" y="313"/>
                  </a:cubicBezTo>
                  <a:cubicBezTo>
                    <a:pt x="191" y="313"/>
                    <a:pt x="189" y="344"/>
                    <a:pt x="198" y="371"/>
                  </a:cubicBezTo>
                  <a:cubicBezTo>
                    <a:pt x="207" y="399"/>
                    <a:pt x="213" y="413"/>
                    <a:pt x="206" y="414"/>
                  </a:cubicBezTo>
                  <a:cubicBezTo>
                    <a:pt x="198" y="416"/>
                    <a:pt x="194" y="416"/>
                    <a:pt x="194" y="416"/>
                  </a:cubicBezTo>
                  <a:cubicBezTo>
                    <a:pt x="194" y="416"/>
                    <a:pt x="194" y="451"/>
                    <a:pt x="189" y="474"/>
                  </a:cubicBezTo>
                  <a:cubicBezTo>
                    <a:pt x="184" y="497"/>
                    <a:pt x="172" y="555"/>
                    <a:pt x="172" y="570"/>
                  </a:cubicBezTo>
                  <a:cubicBezTo>
                    <a:pt x="172" y="584"/>
                    <a:pt x="171" y="582"/>
                    <a:pt x="165" y="582"/>
                  </a:cubicBezTo>
                  <a:cubicBezTo>
                    <a:pt x="160" y="582"/>
                    <a:pt x="157" y="582"/>
                    <a:pt x="157" y="582"/>
                  </a:cubicBezTo>
                  <a:cubicBezTo>
                    <a:pt x="157" y="582"/>
                    <a:pt x="158" y="605"/>
                    <a:pt x="155" y="611"/>
                  </a:cubicBezTo>
                  <a:cubicBezTo>
                    <a:pt x="152" y="616"/>
                    <a:pt x="157" y="642"/>
                    <a:pt x="149" y="670"/>
                  </a:cubicBezTo>
                  <a:cubicBezTo>
                    <a:pt x="140" y="697"/>
                    <a:pt x="123" y="744"/>
                    <a:pt x="123" y="764"/>
                  </a:cubicBezTo>
                  <a:cubicBezTo>
                    <a:pt x="123" y="783"/>
                    <a:pt x="132" y="807"/>
                    <a:pt x="141" y="817"/>
                  </a:cubicBezTo>
                  <a:cubicBezTo>
                    <a:pt x="150" y="827"/>
                    <a:pt x="163" y="847"/>
                    <a:pt x="156" y="852"/>
                  </a:cubicBezTo>
                  <a:cubicBezTo>
                    <a:pt x="149" y="857"/>
                    <a:pt x="139" y="856"/>
                    <a:pt x="133" y="854"/>
                  </a:cubicBezTo>
                  <a:cubicBezTo>
                    <a:pt x="127" y="852"/>
                    <a:pt x="122" y="846"/>
                    <a:pt x="122" y="846"/>
                  </a:cubicBezTo>
                  <a:cubicBezTo>
                    <a:pt x="122" y="846"/>
                    <a:pt x="122" y="856"/>
                    <a:pt x="125" y="864"/>
                  </a:cubicBezTo>
                  <a:cubicBezTo>
                    <a:pt x="128" y="871"/>
                    <a:pt x="125" y="905"/>
                    <a:pt x="112" y="905"/>
                  </a:cubicBezTo>
                  <a:cubicBezTo>
                    <a:pt x="110" y="905"/>
                    <a:pt x="108" y="905"/>
                    <a:pt x="107" y="905"/>
                  </a:cubicBezTo>
                  <a:cubicBezTo>
                    <a:pt x="107" y="636"/>
                    <a:pt x="107" y="636"/>
                    <a:pt x="107" y="636"/>
                  </a:cubicBezTo>
                  <a:cubicBezTo>
                    <a:pt x="107" y="631"/>
                    <a:pt x="108" y="624"/>
                    <a:pt x="109" y="621"/>
                  </a:cubicBezTo>
                  <a:cubicBezTo>
                    <a:pt x="112" y="614"/>
                    <a:pt x="110" y="600"/>
                    <a:pt x="109" y="580"/>
                  </a:cubicBezTo>
                  <a:cubicBezTo>
                    <a:pt x="109" y="580"/>
                    <a:pt x="108" y="588"/>
                    <a:pt x="107" y="596"/>
                  </a:cubicBezTo>
                  <a:lnTo>
                    <a:pt x="107" y="1"/>
                  </a:lnTo>
                  <a:close/>
                  <a:moveTo>
                    <a:pt x="106" y="1"/>
                  </a:moveTo>
                  <a:cubicBezTo>
                    <a:pt x="107" y="1"/>
                    <a:pt x="107" y="1"/>
                    <a:pt x="107" y="1"/>
                  </a:cubicBezTo>
                  <a:cubicBezTo>
                    <a:pt x="107" y="596"/>
                    <a:pt x="107" y="596"/>
                    <a:pt x="107" y="596"/>
                  </a:cubicBezTo>
                  <a:cubicBezTo>
                    <a:pt x="106" y="602"/>
                    <a:pt x="105" y="608"/>
                    <a:pt x="104" y="611"/>
                  </a:cubicBezTo>
                  <a:cubicBezTo>
                    <a:pt x="102" y="620"/>
                    <a:pt x="105" y="626"/>
                    <a:pt x="105" y="632"/>
                  </a:cubicBezTo>
                  <a:cubicBezTo>
                    <a:pt x="105" y="637"/>
                    <a:pt x="106" y="645"/>
                    <a:pt x="106" y="645"/>
                  </a:cubicBezTo>
                  <a:cubicBezTo>
                    <a:pt x="106" y="645"/>
                    <a:pt x="106" y="641"/>
                    <a:pt x="107" y="636"/>
                  </a:cubicBezTo>
                  <a:cubicBezTo>
                    <a:pt x="107" y="905"/>
                    <a:pt x="107" y="905"/>
                    <a:pt x="107" y="905"/>
                  </a:cubicBezTo>
                  <a:cubicBezTo>
                    <a:pt x="96" y="901"/>
                    <a:pt x="88" y="888"/>
                    <a:pt x="89" y="869"/>
                  </a:cubicBezTo>
                  <a:cubicBezTo>
                    <a:pt x="89" y="847"/>
                    <a:pt x="84" y="843"/>
                    <a:pt x="88" y="831"/>
                  </a:cubicBezTo>
                  <a:cubicBezTo>
                    <a:pt x="91" y="818"/>
                    <a:pt x="87" y="809"/>
                    <a:pt x="81" y="789"/>
                  </a:cubicBezTo>
                  <a:cubicBezTo>
                    <a:pt x="75" y="769"/>
                    <a:pt x="51" y="684"/>
                    <a:pt x="52" y="662"/>
                  </a:cubicBezTo>
                  <a:cubicBezTo>
                    <a:pt x="53" y="640"/>
                    <a:pt x="56" y="621"/>
                    <a:pt x="53" y="606"/>
                  </a:cubicBezTo>
                  <a:cubicBezTo>
                    <a:pt x="51" y="592"/>
                    <a:pt x="50" y="579"/>
                    <a:pt x="50" y="579"/>
                  </a:cubicBezTo>
                  <a:cubicBezTo>
                    <a:pt x="50" y="579"/>
                    <a:pt x="34" y="586"/>
                    <a:pt x="34" y="565"/>
                  </a:cubicBezTo>
                  <a:cubicBezTo>
                    <a:pt x="34" y="544"/>
                    <a:pt x="31" y="483"/>
                    <a:pt x="29" y="465"/>
                  </a:cubicBezTo>
                  <a:cubicBezTo>
                    <a:pt x="28" y="446"/>
                    <a:pt x="31" y="410"/>
                    <a:pt x="31" y="410"/>
                  </a:cubicBezTo>
                  <a:cubicBezTo>
                    <a:pt x="31" y="410"/>
                    <a:pt x="16" y="409"/>
                    <a:pt x="11" y="407"/>
                  </a:cubicBezTo>
                  <a:cubicBezTo>
                    <a:pt x="6" y="405"/>
                    <a:pt x="24" y="373"/>
                    <a:pt x="27" y="360"/>
                  </a:cubicBezTo>
                  <a:cubicBezTo>
                    <a:pt x="31" y="348"/>
                    <a:pt x="30" y="326"/>
                    <a:pt x="30" y="326"/>
                  </a:cubicBezTo>
                  <a:cubicBezTo>
                    <a:pt x="30" y="326"/>
                    <a:pt x="3" y="325"/>
                    <a:pt x="2" y="302"/>
                  </a:cubicBezTo>
                  <a:cubicBezTo>
                    <a:pt x="1" y="279"/>
                    <a:pt x="0" y="247"/>
                    <a:pt x="2" y="234"/>
                  </a:cubicBezTo>
                  <a:cubicBezTo>
                    <a:pt x="4" y="220"/>
                    <a:pt x="5" y="222"/>
                    <a:pt x="7" y="204"/>
                  </a:cubicBezTo>
                  <a:cubicBezTo>
                    <a:pt x="9" y="186"/>
                    <a:pt x="18" y="155"/>
                    <a:pt x="27" y="154"/>
                  </a:cubicBezTo>
                  <a:cubicBezTo>
                    <a:pt x="36" y="153"/>
                    <a:pt x="48" y="145"/>
                    <a:pt x="48" y="145"/>
                  </a:cubicBezTo>
                  <a:cubicBezTo>
                    <a:pt x="48" y="145"/>
                    <a:pt x="39" y="135"/>
                    <a:pt x="50" y="126"/>
                  </a:cubicBezTo>
                  <a:cubicBezTo>
                    <a:pt x="61" y="117"/>
                    <a:pt x="68" y="113"/>
                    <a:pt x="63" y="101"/>
                  </a:cubicBezTo>
                  <a:cubicBezTo>
                    <a:pt x="58" y="89"/>
                    <a:pt x="61" y="80"/>
                    <a:pt x="64" y="64"/>
                  </a:cubicBezTo>
                  <a:cubicBezTo>
                    <a:pt x="67" y="49"/>
                    <a:pt x="75" y="1"/>
                    <a:pt x="106" y="1"/>
                  </a:cubicBezTo>
                  <a:close/>
                </a:path>
              </a:pathLst>
            </a:custGeom>
            <a:solidFill>
              <a:schemeClr val="accent1">
                <a:lumMod val="75000"/>
              </a:schemeClr>
            </a:solidFill>
            <a:ln w="9525">
              <a:noFill/>
              <a:round/>
            </a:ln>
          </p:spPr>
          <p:txBody>
            <a:bodyPr vert="horz" wrap="square" lIns="91440" tIns="45720" rIns="91440" bIns="45720" numCol="1" anchor="t" anchorCtr="0" compatLnSpc="1"/>
            <a:lstStyle/>
            <a:p>
              <a:endParaRPr lang="en-US"/>
            </a:p>
          </p:txBody>
        </p:sp>
        <p:sp>
          <p:nvSpPr>
            <p:cNvPr id="12" name="Freeform 10"/>
            <p:cNvSpPr/>
            <p:nvPr/>
          </p:nvSpPr>
          <p:spPr bwMode="auto">
            <a:xfrm>
              <a:off x="4343401" y="2589213"/>
              <a:ext cx="127000" cy="244475"/>
            </a:xfrm>
            <a:custGeom>
              <a:avLst/>
              <a:gdLst/>
              <a:ahLst/>
              <a:cxnLst>
                <a:cxn ang="0">
                  <a:pos x="1" y="3"/>
                </a:cxn>
                <a:cxn ang="0">
                  <a:pos x="15" y="24"/>
                </a:cxn>
                <a:cxn ang="0">
                  <a:pos x="24" y="72"/>
                </a:cxn>
                <a:cxn ang="0">
                  <a:pos x="33" y="52"/>
                </a:cxn>
                <a:cxn ang="0">
                  <a:pos x="37" y="28"/>
                </a:cxn>
                <a:cxn ang="0">
                  <a:pos x="52" y="0"/>
                </a:cxn>
                <a:cxn ang="0">
                  <a:pos x="53" y="19"/>
                </a:cxn>
                <a:cxn ang="0">
                  <a:pos x="38" y="65"/>
                </a:cxn>
                <a:cxn ang="0">
                  <a:pos x="25" y="97"/>
                </a:cxn>
                <a:cxn ang="0">
                  <a:pos x="13" y="67"/>
                </a:cxn>
                <a:cxn ang="0">
                  <a:pos x="1" y="3"/>
                </a:cxn>
              </a:cxnLst>
              <a:rect l="0" t="0" r="r" b="b"/>
              <a:pathLst>
                <a:path w="53" h="103">
                  <a:moveTo>
                    <a:pt x="1" y="3"/>
                  </a:moveTo>
                  <a:cubicBezTo>
                    <a:pt x="1" y="3"/>
                    <a:pt x="15" y="15"/>
                    <a:pt x="15" y="24"/>
                  </a:cubicBezTo>
                  <a:cubicBezTo>
                    <a:pt x="15" y="33"/>
                    <a:pt x="21" y="63"/>
                    <a:pt x="24" y="72"/>
                  </a:cubicBezTo>
                  <a:cubicBezTo>
                    <a:pt x="27" y="82"/>
                    <a:pt x="28" y="61"/>
                    <a:pt x="33" y="52"/>
                  </a:cubicBezTo>
                  <a:cubicBezTo>
                    <a:pt x="38" y="43"/>
                    <a:pt x="40" y="35"/>
                    <a:pt x="37" y="28"/>
                  </a:cubicBezTo>
                  <a:cubicBezTo>
                    <a:pt x="35" y="21"/>
                    <a:pt x="45" y="18"/>
                    <a:pt x="52" y="0"/>
                  </a:cubicBezTo>
                  <a:cubicBezTo>
                    <a:pt x="53" y="7"/>
                    <a:pt x="53" y="12"/>
                    <a:pt x="53" y="19"/>
                  </a:cubicBezTo>
                  <a:cubicBezTo>
                    <a:pt x="52" y="26"/>
                    <a:pt x="41" y="58"/>
                    <a:pt x="38" y="65"/>
                  </a:cubicBezTo>
                  <a:cubicBezTo>
                    <a:pt x="35" y="71"/>
                    <a:pt x="26" y="91"/>
                    <a:pt x="25" y="97"/>
                  </a:cubicBezTo>
                  <a:cubicBezTo>
                    <a:pt x="25" y="103"/>
                    <a:pt x="17" y="86"/>
                    <a:pt x="13" y="67"/>
                  </a:cubicBezTo>
                  <a:cubicBezTo>
                    <a:pt x="8" y="48"/>
                    <a:pt x="0" y="21"/>
                    <a:pt x="1" y="3"/>
                  </a:cubicBezTo>
                  <a:close/>
                </a:path>
              </a:pathLst>
            </a:custGeom>
            <a:solidFill>
              <a:srgbClr val="FFFFFF"/>
            </a:solidFill>
            <a:ln w="9525">
              <a:noFill/>
              <a:round/>
            </a:ln>
          </p:spPr>
          <p:txBody>
            <a:bodyPr vert="horz" wrap="square" lIns="91440" tIns="45720" rIns="91440" bIns="45720" numCol="1" anchor="t" anchorCtr="0" compatLnSpc="1"/>
            <a:lstStyle/>
            <a:p>
              <a:endParaRPr lang="en-US"/>
            </a:p>
          </p:txBody>
        </p:sp>
        <p:sp>
          <p:nvSpPr>
            <p:cNvPr id="13" name="Freeform 11"/>
            <p:cNvSpPr/>
            <p:nvPr/>
          </p:nvSpPr>
          <p:spPr bwMode="auto">
            <a:xfrm>
              <a:off x="4279901" y="2927350"/>
              <a:ext cx="23813" cy="52387"/>
            </a:xfrm>
            <a:custGeom>
              <a:avLst/>
              <a:gdLst/>
              <a:ahLst/>
              <a:cxnLst>
                <a:cxn ang="0">
                  <a:pos x="7" y="22"/>
                </a:cxn>
                <a:cxn ang="0">
                  <a:pos x="9" y="9"/>
                </a:cxn>
                <a:cxn ang="0">
                  <a:pos x="9" y="0"/>
                </a:cxn>
                <a:cxn ang="0">
                  <a:pos x="2" y="1"/>
                </a:cxn>
                <a:cxn ang="0">
                  <a:pos x="0" y="19"/>
                </a:cxn>
                <a:cxn ang="0">
                  <a:pos x="7" y="22"/>
                </a:cxn>
              </a:cxnLst>
              <a:rect l="0" t="0" r="r" b="b"/>
              <a:pathLst>
                <a:path w="10" h="22">
                  <a:moveTo>
                    <a:pt x="7" y="22"/>
                  </a:moveTo>
                  <a:cubicBezTo>
                    <a:pt x="7" y="22"/>
                    <a:pt x="9" y="16"/>
                    <a:pt x="9" y="9"/>
                  </a:cubicBezTo>
                  <a:cubicBezTo>
                    <a:pt x="10" y="2"/>
                    <a:pt x="9" y="0"/>
                    <a:pt x="9" y="0"/>
                  </a:cubicBezTo>
                  <a:cubicBezTo>
                    <a:pt x="2" y="1"/>
                    <a:pt x="2" y="1"/>
                    <a:pt x="2" y="1"/>
                  </a:cubicBezTo>
                  <a:cubicBezTo>
                    <a:pt x="2" y="1"/>
                    <a:pt x="1" y="15"/>
                    <a:pt x="0" y="19"/>
                  </a:cubicBezTo>
                  <a:cubicBezTo>
                    <a:pt x="3" y="22"/>
                    <a:pt x="7" y="22"/>
                    <a:pt x="7" y="22"/>
                  </a:cubicBezTo>
                  <a:close/>
                </a:path>
              </a:pathLst>
            </a:custGeom>
            <a:solidFill>
              <a:srgbClr val="FFFFFF"/>
            </a:solidFill>
            <a:ln w="9525">
              <a:noFill/>
              <a:round/>
            </a:ln>
          </p:spPr>
          <p:txBody>
            <a:bodyPr vert="horz" wrap="square" lIns="91440" tIns="45720" rIns="91440" bIns="45720" numCol="1" anchor="t" anchorCtr="0" compatLnSpc="1"/>
            <a:lstStyle/>
            <a:p>
              <a:endParaRPr lang="en-US"/>
            </a:p>
          </p:txBody>
        </p:sp>
        <p:sp>
          <p:nvSpPr>
            <p:cNvPr id="14" name="Freeform 12"/>
            <p:cNvSpPr/>
            <p:nvPr/>
          </p:nvSpPr>
          <p:spPr bwMode="auto">
            <a:xfrm>
              <a:off x="4456113" y="3035300"/>
              <a:ext cx="26988" cy="53975"/>
            </a:xfrm>
            <a:custGeom>
              <a:avLst/>
              <a:gdLst/>
              <a:ahLst/>
              <a:cxnLst>
                <a:cxn ang="0">
                  <a:pos x="3" y="0"/>
                </a:cxn>
                <a:cxn ang="0">
                  <a:pos x="1" y="18"/>
                </a:cxn>
                <a:cxn ang="0">
                  <a:pos x="11" y="18"/>
                </a:cxn>
                <a:cxn ang="0">
                  <a:pos x="11" y="0"/>
                </a:cxn>
                <a:cxn ang="0">
                  <a:pos x="3" y="0"/>
                </a:cxn>
              </a:cxnLst>
              <a:rect l="0" t="0" r="r" b="b"/>
              <a:pathLst>
                <a:path w="11" h="23">
                  <a:moveTo>
                    <a:pt x="3" y="0"/>
                  </a:moveTo>
                  <a:cubicBezTo>
                    <a:pt x="3" y="0"/>
                    <a:pt x="1" y="14"/>
                    <a:pt x="1" y="18"/>
                  </a:cubicBezTo>
                  <a:cubicBezTo>
                    <a:pt x="0" y="23"/>
                    <a:pt x="11" y="18"/>
                    <a:pt x="11" y="18"/>
                  </a:cubicBezTo>
                  <a:cubicBezTo>
                    <a:pt x="11" y="0"/>
                    <a:pt x="11" y="0"/>
                    <a:pt x="11" y="0"/>
                  </a:cubicBezTo>
                  <a:lnTo>
                    <a:pt x="3" y="0"/>
                  </a:lnTo>
                  <a:close/>
                </a:path>
              </a:pathLst>
            </a:custGeom>
            <a:solidFill>
              <a:srgbClr val="FFFFFF"/>
            </a:solidFill>
            <a:ln w="9525">
              <a:noFill/>
              <a:round/>
            </a:ln>
          </p:spPr>
          <p:txBody>
            <a:bodyPr vert="horz" wrap="square" lIns="91440" tIns="45720" rIns="91440" bIns="45720" numCol="1" anchor="t" anchorCtr="0" compatLnSpc="1"/>
            <a:lstStyle/>
            <a:p>
              <a:endParaRPr lang="en-US"/>
            </a:p>
          </p:txBody>
        </p:sp>
      </p:grpSp>
      <p:grpSp>
        <p:nvGrpSpPr>
          <p:cNvPr id="15" name="Group 33"/>
          <p:cNvGrpSpPr/>
          <p:nvPr/>
        </p:nvGrpSpPr>
        <p:grpSpPr>
          <a:xfrm>
            <a:off x="3142878" y="1797308"/>
            <a:ext cx="1020474" cy="3503900"/>
            <a:chOff x="4948238" y="2751138"/>
            <a:chExt cx="585788" cy="2011362"/>
          </a:xfrm>
        </p:grpSpPr>
        <p:sp>
          <p:nvSpPr>
            <p:cNvPr id="16" name="Freeform 13"/>
            <p:cNvSpPr/>
            <p:nvPr/>
          </p:nvSpPr>
          <p:spPr bwMode="auto">
            <a:xfrm>
              <a:off x="4948238" y="2751138"/>
              <a:ext cx="585788" cy="2011362"/>
            </a:xfrm>
            <a:custGeom>
              <a:avLst/>
              <a:gdLst/>
              <a:ahLst/>
              <a:cxnLst>
                <a:cxn ang="0">
                  <a:pos x="102" y="0"/>
                </a:cxn>
                <a:cxn ang="0">
                  <a:pos x="144" y="41"/>
                </a:cxn>
                <a:cxn ang="0">
                  <a:pos x="140" y="85"/>
                </a:cxn>
                <a:cxn ang="0">
                  <a:pos x="136" y="92"/>
                </a:cxn>
                <a:cxn ang="0">
                  <a:pos x="131" y="113"/>
                </a:cxn>
                <a:cxn ang="0">
                  <a:pos x="124" y="124"/>
                </a:cxn>
                <a:cxn ang="0">
                  <a:pos x="132" y="139"/>
                </a:cxn>
                <a:cxn ang="0">
                  <a:pos x="168" y="154"/>
                </a:cxn>
                <a:cxn ang="0">
                  <a:pos x="194" y="179"/>
                </a:cxn>
                <a:cxn ang="0">
                  <a:pos x="220" y="221"/>
                </a:cxn>
                <a:cxn ang="0">
                  <a:pos x="242" y="268"/>
                </a:cxn>
                <a:cxn ang="0">
                  <a:pos x="200" y="292"/>
                </a:cxn>
                <a:cxn ang="0">
                  <a:pos x="181" y="284"/>
                </a:cxn>
                <a:cxn ang="0">
                  <a:pos x="194" y="361"/>
                </a:cxn>
                <a:cxn ang="0">
                  <a:pos x="203" y="440"/>
                </a:cxn>
                <a:cxn ang="0">
                  <a:pos x="188" y="448"/>
                </a:cxn>
                <a:cxn ang="0">
                  <a:pos x="176" y="549"/>
                </a:cxn>
                <a:cxn ang="0">
                  <a:pos x="162" y="646"/>
                </a:cxn>
                <a:cxn ang="0">
                  <a:pos x="160" y="707"/>
                </a:cxn>
                <a:cxn ang="0">
                  <a:pos x="188" y="746"/>
                </a:cxn>
                <a:cxn ang="0">
                  <a:pos x="221" y="753"/>
                </a:cxn>
                <a:cxn ang="0">
                  <a:pos x="217" y="768"/>
                </a:cxn>
                <a:cxn ang="0">
                  <a:pos x="165" y="763"/>
                </a:cxn>
                <a:cxn ang="0">
                  <a:pos x="146" y="755"/>
                </a:cxn>
                <a:cxn ang="0">
                  <a:pos x="132" y="765"/>
                </a:cxn>
                <a:cxn ang="0">
                  <a:pos x="112" y="753"/>
                </a:cxn>
                <a:cxn ang="0">
                  <a:pos x="109" y="720"/>
                </a:cxn>
                <a:cxn ang="0">
                  <a:pos x="113" y="683"/>
                </a:cxn>
                <a:cxn ang="0">
                  <a:pos x="106" y="629"/>
                </a:cxn>
                <a:cxn ang="0">
                  <a:pos x="106" y="585"/>
                </a:cxn>
                <a:cxn ang="0">
                  <a:pos x="111" y="544"/>
                </a:cxn>
                <a:cxn ang="0">
                  <a:pos x="110" y="516"/>
                </a:cxn>
                <a:cxn ang="0">
                  <a:pos x="95" y="594"/>
                </a:cxn>
                <a:cxn ang="0">
                  <a:pos x="87" y="685"/>
                </a:cxn>
                <a:cxn ang="0">
                  <a:pos x="73" y="742"/>
                </a:cxn>
                <a:cxn ang="0">
                  <a:pos x="68" y="767"/>
                </a:cxn>
                <a:cxn ang="0">
                  <a:pos x="75" y="798"/>
                </a:cxn>
                <a:cxn ang="0">
                  <a:pos x="69" y="843"/>
                </a:cxn>
                <a:cxn ang="0">
                  <a:pos x="30" y="816"/>
                </a:cxn>
                <a:cxn ang="0">
                  <a:pos x="27" y="772"/>
                </a:cxn>
                <a:cxn ang="0">
                  <a:pos x="22" y="738"/>
                </a:cxn>
                <a:cxn ang="0">
                  <a:pos x="22" y="690"/>
                </a:cxn>
                <a:cxn ang="0">
                  <a:pos x="29" y="607"/>
                </a:cxn>
                <a:cxn ang="0">
                  <a:pos x="38" y="506"/>
                </a:cxn>
                <a:cxn ang="0">
                  <a:pos x="39" y="453"/>
                </a:cxn>
                <a:cxn ang="0">
                  <a:pos x="13" y="442"/>
                </a:cxn>
                <a:cxn ang="0">
                  <a:pos x="23" y="379"/>
                </a:cxn>
                <a:cxn ang="0">
                  <a:pos x="37" y="314"/>
                </a:cxn>
                <a:cxn ang="0">
                  <a:pos x="33" y="270"/>
                </a:cxn>
                <a:cxn ang="0">
                  <a:pos x="10" y="214"/>
                </a:cxn>
                <a:cxn ang="0">
                  <a:pos x="9" y="152"/>
                </a:cxn>
                <a:cxn ang="0">
                  <a:pos x="47" y="139"/>
                </a:cxn>
                <a:cxn ang="0">
                  <a:pos x="67" y="116"/>
                </a:cxn>
                <a:cxn ang="0">
                  <a:pos x="74" y="107"/>
                </a:cxn>
                <a:cxn ang="0">
                  <a:pos x="72" y="93"/>
                </a:cxn>
                <a:cxn ang="0">
                  <a:pos x="61" y="79"/>
                </a:cxn>
                <a:cxn ang="0">
                  <a:pos x="60" y="33"/>
                </a:cxn>
                <a:cxn ang="0">
                  <a:pos x="102" y="0"/>
                </a:cxn>
              </a:cxnLst>
              <a:rect l="0" t="0" r="r" b="b"/>
              <a:pathLst>
                <a:path w="246" h="843">
                  <a:moveTo>
                    <a:pt x="102" y="0"/>
                  </a:moveTo>
                  <a:cubicBezTo>
                    <a:pt x="118" y="0"/>
                    <a:pt x="144" y="16"/>
                    <a:pt x="144" y="41"/>
                  </a:cubicBezTo>
                  <a:cubicBezTo>
                    <a:pt x="144" y="66"/>
                    <a:pt x="142" y="77"/>
                    <a:pt x="140" y="85"/>
                  </a:cubicBezTo>
                  <a:cubicBezTo>
                    <a:pt x="138" y="93"/>
                    <a:pt x="136" y="92"/>
                    <a:pt x="136" y="92"/>
                  </a:cubicBezTo>
                  <a:cubicBezTo>
                    <a:pt x="136" y="92"/>
                    <a:pt x="136" y="109"/>
                    <a:pt x="131" y="113"/>
                  </a:cubicBezTo>
                  <a:cubicBezTo>
                    <a:pt x="125" y="117"/>
                    <a:pt x="124" y="119"/>
                    <a:pt x="124" y="124"/>
                  </a:cubicBezTo>
                  <a:cubicBezTo>
                    <a:pt x="124" y="129"/>
                    <a:pt x="127" y="133"/>
                    <a:pt x="132" y="139"/>
                  </a:cubicBezTo>
                  <a:cubicBezTo>
                    <a:pt x="137" y="144"/>
                    <a:pt x="157" y="150"/>
                    <a:pt x="168" y="154"/>
                  </a:cubicBezTo>
                  <a:cubicBezTo>
                    <a:pt x="179" y="158"/>
                    <a:pt x="188" y="165"/>
                    <a:pt x="194" y="179"/>
                  </a:cubicBezTo>
                  <a:cubicBezTo>
                    <a:pt x="200" y="192"/>
                    <a:pt x="209" y="209"/>
                    <a:pt x="220" y="221"/>
                  </a:cubicBezTo>
                  <a:cubicBezTo>
                    <a:pt x="232" y="232"/>
                    <a:pt x="246" y="251"/>
                    <a:pt x="242" y="268"/>
                  </a:cubicBezTo>
                  <a:cubicBezTo>
                    <a:pt x="238" y="286"/>
                    <a:pt x="213" y="299"/>
                    <a:pt x="200" y="292"/>
                  </a:cubicBezTo>
                  <a:cubicBezTo>
                    <a:pt x="186" y="284"/>
                    <a:pt x="181" y="284"/>
                    <a:pt x="181" y="284"/>
                  </a:cubicBezTo>
                  <a:cubicBezTo>
                    <a:pt x="181" y="284"/>
                    <a:pt x="190" y="322"/>
                    <a:pt x="194" y="361"/>
                  </a:cubicBezTo>
                  <a:cubicBezTo>
                    <a:pt x="198" y="400"/>
                    <a:pt x="209" y="437"/>
                    <a:pt x="203" y="440"/>
                  </a:cubicBezTo>
                  <a:cubicBezTo>
                    <a:pt x="197" y="444"/>
                    <a:pt x="188" y="448"/>
                    <a:pt x="188" y="448"/>
                  </a:cubicBezTo>
                  <a:cubicBezTo>
                    <a:pt x="188" y="448"/>
                    <a:pt x="186" y="502"/>
                    <a:pt x="176" y="549"/>
                  </a:cubicBezTo>
                  <a:cubicBezTo>
                    <a:pt x="167" y="597"/>
                    <a:pt x="163" y="618"/>
                    <a:pt x="162" y="646"/>
                  </a:cubicBezTo>
                  <a:cubicBezTo>
                    <a:pt x="160" y="674"/>
                    <a:pt x="157" y="695"/>
                    <a:pt x="160" y="707"/>
                  </a:cubicBezTo>
                  <a:cubicBezTo>
                    <a:pt x="162" y="718"/>
                    <a:pt x="179" y="742"/>
                    <a:pt x="188" y="746"/>
                  </a:cubicBezTo>
                  <a:cubicBezTo>
                    <a:pt x="197" y="750"/>
                    <a:pt x="214" y="750"/>
                    <a:pt x="221" y="753"/>
                  </a:cubicBezTo>
                  <a:cubicBezTo>
                    <a:pt x="228" y="756"/>
                    <a:pt x="233" y="765"/>
                    <a:pt x="217" y="768"/>
                  </a:cubicBezTo>
                  <a:cubicBezTo>
                    <a:pt x="202" y="770"/>
                    <a:pt x="172" y="766"/>
                    <a:pt x="165" y="763"/>
                  </a:cubicBezTo>
                  <a:cubicBezTo>
                    <a:pt x="157" y="761"/>
                    <a:pt x="146" y="755"/>
                    <a:pt x="146" y="755"/>
                  </a:cubicBezTo>
                  <a:cubicBezTo>
                    <a:pt x="146" y="755"/>
                    <a:pt x="149" y="765"/>
                    <a:pt x="132" y="765"/>
                  </a:cubicBezTo>
                  <a:cubicBezTo>
                    <a:pt x="116" y="765"/>
                    <a:pt x="112" y="763"/>
                    <a:pt x="112" y="753"/>
                  </a:cubicBezTo>
                  <a:cubicBezTo>
                    <a:pt x="111" y="742"/>
                    <a:pt x="112" y="728"/>
                    <a:pt x="109" y="720"/>
                  </a:cubicBezTo>
                  <a:cubicBezTo>
                    <a:pt x="107" y="713"/>
                    <a:pt x="119" y="693"/>
                    <a:pt x="113" y="683"/>
                  </a:cubicBezTo>
                  <a:cubicBezTo>
                    <a:pt x="107" y="672"/>
                    <a:pt x="101" y="645"/>
                    <a:pt x="106" y="629"/>
                  </a:cubicBezTo>
                  <a:cubicBezTo>
                    <a:pt x="112" y="612"/>
                    <a:pt x="104" y="596"/>
                    <a:pt x="106" y="585"/>
                  </a:cubicBezTo>
                  <a:cubicBezTo>
                    <a:pt x="108" y="575"/>
                    <a:pt x="111" y="561"/>
                    <a:pt x="111" y="544"/>
                  </a:cubicBezTo>
                  <a:cubicBezTo>
                    <a:pt x="111" y="528"/>
                    <a:pt x="110" y="516"/>
                    <a:pt x="110" y="516"/>
                  </a:cubicBezTo>
                  <a:cubicBezTo>
                    <a:pt x="110" y="516"/>
                    <a:pt x="98" y="577"/>
                    <a:pt x="95" y="594"/>
                  </a:cubicBezTo>
                  <a:cubicBezTo>
                    <a:pt x="92" y="610"/>
                    <a:pt x="87" y="668"/>
                    <a:pt x="87" y="685"/>
                  </a:cubicBezTo>
                  <a:cubicBezTo>
                    <a:pt x="87" y="703"/>
                    <a:pt x="74" y="727"/>
                    <a:pt x="73" y="742"/>
                  </a:cubicBezTo>
                  <a:cubicBezTo>
                    <a:pt x="73" y="758"/>
                    <a:pt x="72" y="767"/>
                    <a:pt x="68" y="767"/>
                  </a:cubicBezTo>
                  <a:cubicBezTo>
                    <a:pt x="63" y="767"/>
                    <a:pt x="72" y="785"/>
                    <a:pt x="75" y="798"/>
                  </a:cubicBezTo>
                  <a:cubicBezTo>
                    <a:pt x="78" y="812"/>
                    <a:pt x="87" y="843"/>
                    <a:pt x="69" y="843"/>
                  </a:cubicBezTo>
                  <a:cubicBezTo>
                    <a:pt x="51" y="843"/>
                    <a:pt x="31" y="835"/>
                    <a:pt x="30" y="816"/>
                  </a:cubicBezTo>
                  <a:cubicBezTo>
                    <a:pt x="29" y="796"/>
                    <a:pt x="32" y="780"/>
                    <a:pt x="27" y="772"/>
                  </a:cubicBezTo>
                  <a:cubicBezTo>
                    <a:pt x="22" y="765"/>
                    <a:pt x="21" y="748"/>
                    <a:pt x="22" y="738"/>
                  </a:cubicBezTo>
                  <a:cubicBezTo>
                    <a:pt x="23" y="728"/>
                    <a:pt x="19" y="712"/>
                    <a:pt x="22" y="690"/>
                  </a:cubicBezTo>
                  <a:cubicBezTo>
                    <a:pt x="24" y="669"/>
                    <a:pt x="24" y="634"/>
                    <a:pt x="29" y="607"/>
                  </a:cubicBezTo>
                  <a:cubicBezTo>
                    <a:pt x="34" y="580"/>
                    <a:pt x="36" y="539"/>
                    <a:pt x="38" y="506"/>
                  </a:cubicBezTo>
                  <a:cubicBezTo>
                    <a:pt x="41" y="474"/>
                    <a:pt x="43" y="458"/>
                    <a:pt x="39" y="453"/>
                  </a:cubicBezTo>
                  <a:cubicBezTo>
                    <a:pt x="36" y="448"/>
                    <a:pt x="18" y="443"/>
                    <a:pt x="13" y="442"/>
                  </a:cubicBezTo>
                  <a:cubicBezTo>
                    <a:pt x="8" y="441"/>
                    <a:pt x="19" y="407"/>
                    <a:pt x="23" y="379"/>
                  </a:cubicBezTo>
                  <a:cubicBezTo>
                    <a:pt x="26" y="351"/>
                    <a:pt x="33" y="334"/>
                    <a:pt x="37" y="314"/>
                  </a:cubicBezTo>
                  <a:cubicBezTo>
                    <a:pt x="41" y="294"/>
                    <a:pt x="41" y="285"/>
                    <a:pt x="33" y="270"/>
                  </a:cubicBezTo>
                  <a:cubicBezTo>
                    <a:pt x="24" y="256"/>
                    <a:pt x="14" y="247"/>
                    <a:pt x="10" y="214"/>
                  </a:cubicBezTo>
                  <a:cubicBezTo>
                    <a:pt x="6" y="182"/>
                    <a:pt x="0" y="160"/>
                    <a:pt x="9" y="152"/>
                  </a:cubicBezTo>
                  <a:cubicBezTo>
                    <a:pt x="18" y="144"/>
                    <a:pt x="34" y="149"/>
                    <a:pt x="47" y="139"/>
                  </a:cubicBezTo>
                  <a:cubicBezTo>
                    <a:pt x="59" y="129"/>
                    <a:pt x="61" y="117"/>
                    <a:pt x="67" y="116"/>
                  </a:cubicBezTo>
                  <a:cubicBezTo>
                    <a:pt x="73" y="115"/>
                    <a:pt x="74" y="114"/>
                    <a:pt x="74" y="107"/>
                  </a:cubicBezTo>
                  <a:cubicBezTo>
                    <a:pt x="74" y="100"/>
                    <a:pt x="72" y="93"/>
                    <a:pt x="72" y="93"/>
                  </a:cubicBezTo>
                  <a:cubicBezTo>
                    <a:pt x="72" y="93"/>
                    <a:pt x="63" y="87"/>
                    <a:pt x="61" y="79"/>
                  </a:cubicBezTo>
                  <a:cubicBezTo>
                    <a:pt x="59" y="70"/>
                    <a:pt x="58" y="48"/>
                    <a:pt x="60" y="33"/>
                  </a:cubicBezTo>
                  <a:cubicBezTo>
                    <a:pt x="63" y="18"/>
                    <a:pt x="76" y="0"/>
                    <a:pt x="102" y="0"/>
                  </a:cubicBezTo>
                  <a:close/>
                </a:path>
              </a:pathLst>
            </a:custGeom>
            <a:solidFill>
              <a:srgbClr val="4274B0"/>
            </a:solidFill>
            <a:ln w="9525">
              <a:noFill/>
              <a:round/>
            </a:ln>
          </p:spPr>
          <p:txBody>
            <a:bodyPr vert="horz" wrap="square" lIns="91440" tIns="45720" rIns="91440" bIns="45720" numCol="1" anchor="t" anchorCtr="0" compatLnSpc="1"/>
            <a:lstStyle/>
            <a:p>
              <a:endParaRPr lang="en-US"/>
            </a:p>
          </p:txBody>
        </p:sp>
        <p:sp>
          <p:nvSpPr>
            <p:cNvPr id="17" name="Freeform 14"/>
            <p:cNvSpPr/>
            <p:nvPr/>
          </p:nvSpPr>
          <p:spPr bwMode="auto">
            <a:xfrm>
              <a:off x="5111751" y="3011488"/>
              <a:ext cx="146050" cy="111125"/>
            </a:xfrm>
            <a:custGeom>
              <a:avLst/>
              <a:gdLst/>
              <a:ahLst/>
              <a:cxnLst>
                <a:cxn ang="0">
                  <a:pos x="57" y="21"/>
                </a:cxn>
                <a:cxn ang="0">
                  <a:pos x="61" y="27"/>
                </a:cxn>
                <a:cxn ang="0">
                  <a:pos x="58" y="47"/>
                </a:cxn>
                <a:cxn ang="0">
                  <a:pos x="45" y="27"/>
                </a:cxn>
                <a:cxn ang="0">
                  <a:pos x="35" y="35"/>
                </a:cxn>
                <a:cxn ang="0">
                  <a:pos x="33" y="44"/>
                </a:cxn>
                <a:cxn ang="0">
                  <a:pos x="0" y="7"/>
                </a:cxn>
                <a:cxn ang="0">
                  <a:pos x="5" y="0"/>
                </a:cxn>
                <a:cxn ang="0">
                  <a:pos x="44" y="26"/>
                </a:cxn>
                <a:cxn ang="0">
                  <a:pos x="57" y="21"/>
                </a:cxn>
              </a:cxnLst>
              <a:rect l="0" t="0" r="r" b="b"/>
              <a:pathLst>
                <a:path w="61" h="47">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FFFFFF"/>
            </a:solidFill>
            <a:ln w="9525">
              <a:noFill/>
              <a:round/>
            </a:ln>
          </p:spPr>
          <p:txBody>
            <a:bodyPr vert="horz" wrap="square" lIns="91440" tIns="45720" rIns="91440" bIns="45720" numCol="1" anchor="t" anchorCtr="0" compatLnSpc="1"/>
            <a:lstStyle/>
            <a:p>
              <a:endParaRPr lang="en-US"/>
            </a:p>
          </p:txBody>
        </p:sp>
        <p:sp>
          <p:nvSpPr>
            <p:cNvPr id="18" name="Freeform 15"/>
            <p:cNvSpPr/>
            <p:nvPr/>
          </p:nvSpPr>
          <p:spPr bwMode="auto">
            <a:xfrm>
              <a:off x="5262563" y="3311525"/>
              <a:ext cx="66675" cy="84137"/>
            </a:xfrm>
            <a:custGeom>
              <a:avLst/>
              <a:gdLst/>
              <a:ahLst/>
              <a:cxnLst>
                <a:cxn ang="0">
                  <a:pos x="15" y="1"/>
                </a:cxn>
                <a:cxn ang="0">
                  <a:pos x="0" y="0"/>
                </a:cxn>
                <a:cxn ang="0">
                  <a:pos x="13" y="19"/>
                </a:cxn>
                <a:cxn ang="0">
                  <a:pos x="13" y="33"/>
                </a:cxn>
                <a:cxn ang="0">
                  <a:pos x="24" y="35"/>
                </a:cxn>
                <a:cxn ang="0">
                  <a:pos x="25" y="16"/>
                </a:cxn>
                <a:cxn ang="0">
                  <a:pos x="15" y="1"/>
                </a:cxn>
              </a:cxnLst>
              <a:rect l="0" t="0" r="r" b="b"/>
              <a:pathLst>
                <a:path w="28" h="35">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FFFFFF"/>
            </a:solidFill>
            <a:ln w="9525">
              <a:noFill/>
              <a:round/>
            </a:ln>
          </p:spPr>
          <p:txBody>
            <a:bodyPr vert="horz" wrap="square" lIns="91440" tIns="45720" rIns="91440" bIns="45720" numCol="1" anchor="t" anchorCtr="0" compatLnSpc="1"/>
            <a:lstStyle/>
            <a:p>
              <a:endParaRPr lang="en-US"/>
            </a:p>
          </p:txBody>
        </p:sp>
        <p:sp>
          <p:nvSpPr>
            <p:cNvPr id="19" name="Freeform 16"/>
            <p:cNvSpPr/>
            <p:nvPr/>
          </p:nvSpPr>
          <p:spPr bwMode="auto">
            <a:xfrm>
              <a:off x="5300663" y="3514725"/>
              <a:ext cx="25400" cy="73025"/>
            </a:xfrm>
            <a:custGeom>
              <a:avLst/>
              <a:gdLst/>
              <a:ahLst/>
              <a:cxnLst>
                <a:cxn ang="0">
                  <a:pos x="3" y="0"/>
                </a:cxn>
                <a:cxn ang="0">
                  <a:pos x="0" y="23"/>
                </a:cxn>
                <a:cxn ang="0">
                  <a:pos x="0" y="31"/>
                </a:cxn>
                <a:cxn ang="0">
                  <a:pos x="11" y="29"/>
                </a:cxn>
                <a:cxn ang="0">
                  <a:pos x="3" y="0"/>
                </a:cxn>
              </a:cxnLst>
              <a:rect l="0" t="0" r="r" b="b"/>
              <a:pathLst>
                <a:path w="11" h="3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FFFFFF"/>
            </a:solidFill>
            <a:ln w="9525">
              <a:noFill/>
              <a:round/>
            </a:ln>
          </p:spPr>
          <p:txBody>
            <a:bodyPr vert="horz" wrap="square" lIns="91440" tIns="45720" rIns="91440" bIns="45720" numCol="1" anchor="t" anchorCtr="0" compatLnSpc="1"/>
            <a:lstStyle/>
            <a:p>
              <a:endParaRPr lang="en-US"/>
            </a:p>
          </p:txBody>
        </p:sp>
      </p:grpSp>
      <p:grpSp>
        <p:nvGrpSpPr>
          <p:cNvPr id="20" name="Group 30"/>
          <p:cNvGrpSpPr/>
          <p:nvPr/>
        </p:nvGrpSpPr>
        <p:grpSpPr>
          <a:xfrm>
            <a:off x="5912731" y="980728"/>
            <a:ext cx="5899785" cy="1003009"/>
            <a:chOff x="1315497" y="835309"/>
            <a:chExt cx="5199324" cy="1003009"/>
          </a:xfrm>
        </p:grpSpPr>
        <p:sp>
          <p:nvSpPr>
            <p:cNvPr id="21" name="Text Placeholder 3"/>
            <p:cNvSpPr txBox="1"/>
            <p:nvPr/>
          </p:nvSpPr>
          <p:spPr>
            <a:xfrm>
              <a:off x="1315499" y="835309"/>
              <a:ext cx="1084941" cy="36933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noProof="0" dirty="0">
                  <a:solidFill>
                    <a:schemeClr val="accent1">
                      <a:lumMod val="75000"/>
                    </a:schemeClr>
                  </a:solidFill>
                  <a:latin typeface="微软雅黑" panose="020B0503020204020204" pitchFamily="34" charset="-122"/>
                  <a:ea typeface="微软雅黑" panose="020B0503020204020204" pitchFamily="34" charset="-122"/>
                </a:rPr>
                <a:t>教育背景</a:t>
              </a:r>
              <a:endParaRPr kumimoji="0" lang="en-US" sz="240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1315497" y="952493"/>
              <a:ext cx="5199324" cy="88582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0" algn="l">
                <a:spcBef>
                  <a:spcPct val="20000"/>
                </a:spcBef>
                <a:defRP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熟悉计算机课程的可以写上在校期间学习的一些计算机基础课程</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，不熟悉的建议直接不写，直接写本硕院校即可</a:t>
              </a:r>
              <a:endParaRPr lang="en-US"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3" name="Text Placeholder 3"/>
          <p:cNvSpPr txBox="1"/>
          <p:nvPr/>
        </p:nvSpPr>
        <p:spPr>
          <a:xfrm>
            <a:off x="5231110" y="1047919"/>
            <a:ext cx="517770" cy="67710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4400" b="0" i="0" u="none" strike="noStrike" kern="1200" cap="none" spc="0" normalizeH="0" baseline="0" noProof="0" dirty="0">
                <a:ln>
                  <a:noFill/>
                </a:ln>
                <a:solidFill>
                  <a:schemeClr val="accent1">
                    <a:lumMod val="75000"/>
                  </a:schemeClr>
                </a:solidFill>
                <a:effectLst/>
                <a:uLnTx/>
                <a:uFillTx/>
                <a:latin typeface="Impact MT Std" pitchFamily="34" charset="0"/>
              </a:rPr>
              <a:t>01</a:t>
            </a:r>
            <a:endParaRPr kumimoji="0" lang="en-US" sz="4400" b="0" i="0" u="none" strike="noStrike" kern="1200" cap="none" spc="0" normalizeH="0" baseline="0" noProof="0" dirty="0">
              <a:ln>
                <a:noFill/>
              </a:ln>
              <a:solidFill>
                <a:schemeClr val="accent1">
                  <a:lumMod val="75000"/>
                </a:schemeClr>
              </a:solidFill>
              <a:effectLst/>
              <a:uLnTx/>
              <a:uFillTx/>
              <a:latin typeface="Impact MT Std" pitchFamily="34" charset="0"/>
            </a:endParaRPr>
          </a:p>
        </p:txBody>
      </p:sp>
      <p:grpSp>
        <p:nvGrpSpPr>
          <p:cNvPr id="36" name="Group 30"/>
          <p:cNvGrpSpPr/>
          <p:nvPr/>
        </p:nvGrpSpPr>
        <p:grpSpPr>
          <a:xfrm>
            <a:off x="5923147" y="2182563"/>
            <a:ext cx="5776595" cy="1318895"/>
            <a:chOff x="1315499" y="835309"/>
            <a:chExt cx="4171070" cy="1318895"/>
          </a:xfrm>
        </p:grpSpPr>
        <p:sp>
          <p:nvSpPr>
            <p:cNvPr id="37" name="Text Placeholder 3"/>
            <p:cNvSpPr txBox="1"/>
            <p:nvPr/>
          </p:nvSpPr>
          <p:spPr>
            <a:xfrm>
              <a:off x="1315499" y="835309"/>
              <a:ext cx="1084941" cy="36933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noProof="0" dirty="0">
                  <a:solidFill>
                    <a:schemeClr val="accent1">
                      <a:lumMod val="75000"/>
                    </a:schemeClr>
                  </a:solidFill>
                  <a:latin typeface="微软雅黑" panose="020B0503020204020204" pitchFamily="34" charset="-122"/>
                  <a:ea typeface="微软雅黑" panose="020B0503020204020204" pitchFamily="34" charset="-122"/>
                </a:rPr>
                <a:t>项目经历</a:t>
              </a:r>
              <a:endParaRPr kumimoji="0" lang="en-US" sz="240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endParaRPr>
            </a:p>
          </p:txBody>
        </p:sp>
        <p:sp>
          <p:nvSpPr>
            <p:cNvPr id="38" name="Text Placeholder 3"/>
            <p:cNvSpPr txBox="1"/>
            <p:nvPr/>
          </p:nvSpPr>
          <p:spPr>
            <a:xfrm>
              <a:off x="1329713" y="1323624"/>
              <a:ext cx="4156856" cy="83058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建议实习前至少保持</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个项目经历，不管是实验室项目还是个人项目，这样加上实习经历，秋招凑足三个项目经历，就会比较好</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9" name="Text Placeholder 3"/>
          <p:cNvSpPr txBox="1"/>
          <p:nvPr/>
        </p:nvSpPr>
        <p:spPr>
          <a:xfrm>
            <a:off x="5236505" y="2387035"/>
            <a:ext cx="570669" cy="67710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4400" b="0" i="0" u="none" strike="noStrike" kern="1200" cap="none" spc="0" normalizeH="0" baseline="0" noProof="0" dirty="0">
                <a:ln>
                  <a:noFill/>
                </a:ln>
                <a:solidFill>
                  <a:schemeClr val="accent1">
                    <a:lumMod val="75000"/>
                  </a:schemeClr>
                </a:solidFill>
                <a:effectLst/>
                <a:uLnTx/>
                <a:uFillTx/>
                <a:latin typeface="Impact MT Std" pitchFamily="34" charset="0"/>
              </a:rPr>
              <a:t>02</a:t>
            </a:r>
            <a:endParaRPr kumimoji="0" lang="en-US" sz="4400" b="0" i="0" u="none" strike="noStrike" kern="1200" cap="none" spc="0" normalizeH="0" baseline="0" noProof="0" dirty="0">
              <a:ln>
                <a:noFill/>
              </a:ln>
              <a:solidFill>
                <a:schemeClr val="accent1">
                  <a:lumMod val="75000"/>
                </a:schemeClr>
              </a:solidFill>
              <a:effectLst/>
              <a:uLnTx/>
              <a:uFillTx/>
              <a:latin typeface="Impact MT Std" pitchFamily="34" charset="0"/>
            </a:endParaRPr>
          </a:p>
        </p:txBody>
      </p:sp>
      <p:grpSp>
        <p:nvGrpSpPr>
          <p:cNvPr id="40" name="Group 30"/>
          <p:cNvGrpSpPr/>
          <p:nvPr/>
        </p:nvGrpSpPr>
        <p:grpSpPr>
          <a:xfrm>
            <a:off x="6000871" y="3706894"/>
            <a:ext cx="5811519" cy="1132523"/>
            <a:chOff x="1315499" y="835309"/>
            <a:chExt cx="5121537" cy="1132523"/>
          </a:xfrm>
        </p:grpSpPr>
        <p:sp>
          <p:nvSpPr>
            <p:cNvPr id="41" name="Text Placeholder 3"/>
            <p:cNvSpPr txBox="1"/>
            <p:nvPr/>
          </p:nvSpPr>
          <p:spPr>
            <a:xfrm>
              <a:off x="1315499" y="835309"/>
              <a:ext cx="1084941" cy="36933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400" i="0" u="none" strike="noStrike" kern="1200" cap="none" spc="0" normalizeH="0" baseline="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rPr>
                <a:t>个人技能</a:t>
              </a:r>
              <a:endParaRPr kumimoji="0" lang="en-US" sz="240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endParaRPr>
            </a:p>
          </p:txBody>
        </p:sp>
        <p:sp>
          <p:nvSpPr>
            <p:cNvPr id="42" name="Text Placeholder 3"/>
            <p:cNvSpPr txBox="1"/>
            <p:nvPr/>
          </p:nvSpPr>
          <p:spPr>
            <a:xfrm>
              <a:off x="1337883" y="1082007"/>
              <a:ext cx="5099153" cy="88582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0" algn="l">
                <a:spcBef>
                  <a:spcPct val="20000"/>
                </a:spcBef>
                <a:defRP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写自己掌握的技术或者框架，熟练的写熟练或者掌握，不熟练写了解，学有余力</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的话建议加些源码阅读的工作</a:t>
              </a:r>
              <a:endParaRPr lang="en-US"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43" name="Text Placeholder 3"/>
          <p:cNvSpPr txBox="1"/>
          <p:nvPr/>
        </p:nvSpPr>
        <p:spPr>
          <a:xfrm>
            <a:off x="5231110" y="3904020"/>
            <a:ext cx="570669" cy="67710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4400" b="0" i="0" u="none" strike="noStrike" kern="1200" cap="none" spc="0" normalizeH="0" baseline="0" noProof="0" dirty="0">
                <a:ln>
                  <a:noFill/>
                </a:ln>
                <a:solidFill>
                  <a:schemeClr val="accent1">
                    <a:lumMod val="75000"/>
                  </a:schemeClr>
                </a:solidFill>
                <a:effectLst/>
                <a:uLnTx/>
                <a:uFillTx/>
                <a:latin typeface="Impact MT Std" pitchFamily="34" charset="0"/>
              </a:rPr>
              <a:t>03</a:t>
            </a:r>
            <a:endParaRPr kumimoji="0" lang="en-US" sz="4400" b="0" i="0" u="none" strike="noStrike" kern="1200" cap="none" spc="0" normalizeH="0" baseline="0" noProof="0" dirty="0">
              <a:ln>
                <a:noFill/>
              </a:ln>
              <a:solidFill>
                <a:schemeClr val="accent1">
                  <a:lumMod val="75000"/>
                </a:schemeClr>
              </a:solidFill>
              <a:effectLst/>
              <a:uLnTx/>
              <a:uFillTx/>
              <a:latin typeface="Impact MT Std" pitchFamily="34" charset="0"/>
            </a:endParaRPr>
          </a:p>
        </p:txBody>
      </p:sp>
      <p:grpSp>
        <p:nvGrpSpPr>
          <p:cNvPr id="44" name="Group 30"/>
          <p:cNvGrpSpPr/>
          <p:nvPr/>
        </p:nvGrpSpPr>
        <p:grpSpPr>
          <a:xfrm>
            <a:off x="6022975" y="5139650"/>
            <a:ext cx="5880735" cy="886566"/>
            <a:chOff x="1315499" y="835455"/>
            <a:chExt cx="3741460" cy="886821"/>
          </a:xfrm>
        </p:grpSpPr>
        <p:sp>
          <p:nvSpPr>
            <p:cNvPr id="45" name="Text Placeholder 3"/>
            <p:cNvSpPr txBox="1"/>
            <p:nvPr/>
          </p:nvSpPr>
          <p:spPr>
            <a:xfrm>
              <a:off x="1315499" y="835455"/>
              <a:ext cx="1084941" cy="369041"/>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2400" noProof="0" dirty="0">
                  <a:solidFill>
                    <a:schemeClr val="accent1">
                      <a:lumMod val="75000"/>
                    </a:schemeClr>
                  </a:solidFill>
                  <a:latin typeface="微软雅黑" panose="020B0503020204020204" pitchFamily="34" charset="-122"/>
                  <a:ea typeface="微软雅黑" panose="020B0503020204020204" pitchFamily="34" charset="-122"/>
                </a:rPr>
                <a:t>校园经历</a:t>
              </a:r>
              <a:endParaRPr kumimoji="0" lang="en-US" sz="240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endParaRPr>
            </a:p>
          </p:txBody>
        </p:sp>
        <p:sp>
          <p:nvSpPr>
            <p:cNvPr id="46" name="Text Placeholder 3"/>
            <p:cNvSpPr txBox="1"/>
            <p:nvPr/>
          </p:nvSpPr>
          <p:spPr>
            <a:xfrm>
              <a:off x="1315499" y="1113136"/>
              <a:ext cx="3741460" cy="6091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ct val="20000"/>
                </a:spcBef>
                <a:defRPr/>
              </a:pP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0" algn="l">
                <a:spcBef>
                  <a:spcPct val="20000"/>
                </a:spcBef>
                <a:defRP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如果有什么学生会工作或者奖项，也可以写上</a:t>
              </a:r>
              <a:endParaRPr lang="en-US"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47" name="Text Placeholder 3"/>
          <p:cNvSpPr txBox="1"/>
          <p:nvPr/>
        </p:nvSpPr>
        <p:spPr>
          <a:xfrm>
            <a:off x="5276668" y="5272172"/>
            <a:ext cx="570669" cy="677108"/>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4400" b="0" i="0" u="none" strike="noStrike" kern="1200" cap="none" spc="0" normalizeH="0" baseline="0" noProof="0" dirty="0">
                <a:ln>
                  <a:noFill/>
                </a:ln>
                <a:solidFill>
                  <a:schemeClr val="accent1">
                    <a:lumMod val="75000"/>
                  </a:schemeClr>
                </a:solidFill>
                <a:effectLst/>
                <a:uLnTx/>
                <a:uFillTx/>
                <a:latin typeface="Impact MT Std" pitchFamily="34" charset="0"/>
              </a:rPr>
              <a:t>04</a:t>
            </a:r>
            <a:endParaRPr kumimoji="0" lang="en-US" sz="4400" b="0" i="0" u="none" strike="noStrike" kern="1200" cap="none" spc="0" normalizeH="0" baseline="0" noProof="0" dirty="0">
              <a:ln>
                <a:noFill/>
              </a:ln>
              <a:solidFill>
                <a:schemeClr val="accent1">
                  <a:lumMod val="75000"/>
                </a:schemeClr>
              </a:solidFill>
              <a:effectLst/>
              <a:uLnTx/>
              <a:uFillTx/>
              <a:latin typeface="Impact MT Std"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accel="50000" decel="5000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1000" fill="hold"/>
                                        <p:tgtEl>
                                          <p:spTgt spid="23"/>
                                        </p:tgtEl>
                                        <p:attrNameLst>
                                          <p:attrName>ppt_x</p:attrName>
                                        </p:attrNameLst>
                                      </p:cBhvr>
                                      <p:tavLst>
                                        <p:tav tm="0">
                                          <p:val>
                                            <p:strVal val="0-#ppt_w/2"/>
                                          </p:val>
                                        </p:tav>
                                        <p:tav tm="100000">
                                          <p:val>
                                            <p:strVal val="#ppt_x"/>
                                          </p:val>
                                        </p:tav>
                                      </p:tavLst>
                                    </p:anim>
                                    <p:anim calcmode="lin" valueType="num">
                                      <p:cBhvr additive="base">
                                        <p:cTn id="23" dur="1000" fill="hold"/>
                                        <p:tgtEl>
                                          <p:spTgt spid="23"/>
                                        </p:tgtEl>
                                        <p:attrNameLst>
                                          <p:attrName>ppt_y</p:attrName>
                                        </p:attrNameLst>
                                      </p:cBhvr>
                                      <p:tavLst>
                                        <p:tav tm="0">
                                          <p:val>
                                            <p:strVal val="#ppt_y"/>
                                          </p:val>
                                        </p:tav>
                                        <p:tav tm="100000">
                                          <p:val>
                                            <p:strVal val="#ppt_y"/>
                                          </p:val>
                                        </p:tav>
                                      </p:tavLst>
                                    </p:anim>
                                  </p:childTnLst>
                                </p:cTn>
                              </p:par>
                              <p:par>
                                <p:cTn id="24" presetID="2" presetClass="entr" presetSubtype="4" accel="50000" decel="5000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8" accel="50000" decel="5000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000" fill="hold"/>
                                        <p:tgtEl>
                                          <p:spTgt spid="39"/>
                                        </p:tgtEl>
                                        <p:attrNameLst>
                                          <p:attrName>ppt_x</p:attrName>
                                        </p:attrNameLst>
                                      </p:cBhvr>
                                      <p:tavLst>
                                        <p:tav tm="0">
                                          <p:val>
                                            <p:strVal val="0-#ppt_w/2"/>
                                          </p:val>
                                        </p:tav>
                                        <p:tav tm="100000">
                                          <p:val>
                                            <p:strVal val="#ppt_x"/>
                                          </p:val>
                                        </p:tav>
                                      </p:tavLst>
                                    </p:anim>
                                    <p:anim calcmode="lin" valueType="num">
                                      <p:cBhvr additive="base">
                                        <p:cTn id="32" dur="1000" fill="hold"/>
                                        <p:tgtEl>
                                          <p:spTgt spid="39"/>
                                        </p:tgtEl>
                                        <p:attrNameLst>
                                          <p:attrName>ppt_y</p:attrName>
                                        </p:attrNameLst>
                                      </p:cBhvr>
                                      <p:tavLst>
                                        <p:tav tm="0">
                                          <p:val>
                                            <p:strVal val="#ppt_y"/>
                                          </p:val>
                                        </p:tav>
                                        <p:tav tm="100000">
                                          <p:val>
                                            <p:strVal val="#ppt_y"/>
                                          </p:val>
                                        </p:tav>
                                      </p:tavLst>
                                    </p:anim>
                                  </p:childTnLst>
                                </p:cTn>
                              </p:par>
                              <p:par>
                                <p:cTn id="33" presetID="2" presetClass="entr" presetSubtype="4" accel="50000" decel="5000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2" presetClass="entr" presetSubtype="8" accel="50000" decel="50000"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1000" fill="hold"/>
                                        <p:tgtEl>
                                          <p:spTgt spid="43"/>
                                        </p:tgtEl>
                                        <p:attrNameLst>
                                          <p:attrName>ppt_x</p:attrName>
                                        </p:attrNameLst>
                                      </p:cBhvr>
                                      <p:tavLst>
                                        <p:tav tm="0">
                                          <p:val>
                                            <p:strVal val="0-#ppt_w/2"/>
                                          </p:val>
                                        </p:tav>
                                        <p:tav tm="100000">
                                          <p:val>
                                            <p:strVal val="#ppt_x"/>
                                          </p:val>
                                        </p:tav>
                                      </p:tavLst>
                                    </p:anim>
                                    <p:anim calcmode="lin" valueType="num">
                                      <p:cBhvr additive="base">
                                        <p:cTn id="41" dur="1000" fill="hold"/>
                                        <p:tgtEl>
                                          <p:spTgt spid="43"/>
                                        </p:tgtEl>
                                        <p:attrNameLst>
                                          <p:attrName>ppt_y</p:attrName>
                                        </p:attrNameLst>
                                      </p:cBhvr>
                                      <p:tavLst>
                                        <p:tav tm="0">
                                          <p:val>
                                            <p:strVal val="#ppt_y"/>
                                          </p:val>
                                        </p:tav>
                                        <p:tav tm="100000">
                                          <p:val>
                                            <p:strVal val="#ppt_y"/>
                                          </p:val>
                                        </p:tav>
                                      </p:tavLst>
                                    </p:anim>
                                  </p:childTnLst>
                                </p:cTn>
                              </p:par>
                              <p:par>
                                <p:cTn id="42" presetID="2" presetClass="entr" presetSubtype="4" accel="50000" decel="5000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500" fill="hold"/>
                                        <p:tgtEl>
                                          <p:spTgt spid="40"/>
                                        </p:tgtEl>
                                        <p:attrNameLst>
                                          <p:attrName>ppt_x</p:attrName>
                                        </p:attrNameLst>
                                      </p:cBhvr>
                                      <p:tavLst>
                                        <p:tav tm="0">
                                          <p:val>
                                            <p:strVal val="#ppt_x"/>
                                          </p:val>
                                        </p:tav>
                                        <p:tav tm="100000">
                                          <p:val>
                                            <p:strVal val="#ppt_x"/>
                                          </p:val>
                                        </p:tav>
                                      </p:tavLst>
                                    </p:anim>
                                    <p:anim calcmode="lin" valueType="num">
                                      <p:cBhvr additive="base">
                                        <p:cTn id="45" dur="500" fill="hold"/>
                                        <p:tgtEl>
                                          <p:spTgt spid="40"/>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 presetClass="entr" presetSubtype="8" accel="50000" decel="50000"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1000" fill="hold"/>
                                        <p:tgtEl>
                                          <p:spTgt spid="47"/>
                                        </p:tgtEl>
                                        <p:attrNameLst>
                                          <p:attrName>ppt_x</p:attrName>
                                        </p:attrNameLst>
                                      </p:cBhvr>
                                      <p:tavLst>
                                        <p:tav tm="0">
                                          <p:val>
                                            <p:strVal val="0-#ppt_w/2"/>
                                          </p:val>
                                        </p:tav>
                                        <p:tav tm="100000">
                                          <p:val>
                                            <p:strVal val="#ppt_x"/>
                                          </p:val>
                                        </p:tav>
                                      </p:tavLst>
                                    </p:anim>
                                    <p:anim calcmode="lin" valueType="num">
                                      <p:cBhvr additive="base">
                                        <p:cTn id="50" dur="1000" fill="hold"/>
                                        <p:tgtEl>
                                          <p:spTgt spid="47"/>
                                        </p:tgtEl>
                                        <p:attrNameLst>
                                          <p:attrName>ppt_y</p:attrName>
                                        </p:attrNameLst>
                                      </p:cBhvr>
                                      <p:tavLst>
                                        <p:tav tm="0">
                                          <p:val>
                                            <p:strVal val="#ppt_y"/>
                                          </p:val>
                                        </p:tav>
                                        <p:tav tm="100000">
                                          <p:val>
                                            <p:strVal val="#ppt_y"/>
                                          </p:val>
                                        </p:tav>
                                      </p:tavLst>
                                    </p:anim>
                                  </p:childTnLst>
                                </p:cTn>
                              </p:par>
                              <p:par>
                                <p:cTn id="51" presetID="2" presetClass="entr" presetSubtype="4" accel="50000" decel="5000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P spid="39" grpId="0"/>
      <p:bldP spid="43"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0268"/>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13</a:t>
            </a:r>
            <a:endParaRPr lang="zh-CN" dirty="0">
              <a:latin typeface="方正兰亭超细黑简体" panose="02000000000000000000" pitchFamily="2" charset="-122"/>
              <a:ea typeface="方正兰亭超细黑简体" panose="02000000000000000000" pitchFamily="2" charset="-122"/>
            </a:endParaRPr>
          </a:p>
        </p:txBody>
      </p:sp>
      <p:sp>
        <p:nvSpPr>
          <p:cNvPr id="9" name="文本框 9"/>
          <p:cNvSpPr txBox="1"/>
          <p:nvPr/>
        </p:nvSpPr>
        <p:spPr>
          <a:xfrm>
            <a:off x="982638" y="188640"/>
            <a:ext cx="2376264" cy="377026"/>
          </a:xfrm>
          <a:prstGeom prst="rect">
            <a:avLst/>
          </a:prstGeom>
          <a:noFill/>
        </p:spPr>
        <p:txBody>
          <a:bodyPr wrap="square" lIns="68580" tIns="34290" rIns="68580" bIns="34290" rtlCol="0">
            <a:spAutoFit/>
          </a:bodyPr>
          <a:lstStyle/>
          <a:p>
            <a:pPr marL="0" lvl="1"/>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项目经历</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矩形 38"/>
          <p:cNvSpPr/>
          <p:nvPr/>
        </p:nvSpPr>
        <p:spPr>
          <a:xfrm>
            <a:off x="-385514" y="188640"/>
            <a:ext cx="1321614" cy="417113"/>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862958" y="746729"/>
            <a:ext cx="3888432" cy="6660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4367014" y="908720"/>
            <a:ext cx="2880320" cy="377026"/>
          </a:xfrm>
          <a:prstGeom prst="rect">
            <a:avLst/>
          </a:prstGeom>
          <a:noFill/>
        </p:spPr>
        <p:txBody>
          <a:bodyPr wrap="square" lIns="68580" tIns="34290" rIns="68580" bIns="34290" rtlCol="0">
            <a:spAutoFit/>
          </a:bodyPr>
          <a:lstStyle/>
          <a:p>
            <a:pPr marL="0" lvl="1" algn="ctr"/>
            <a:r>
              <a:rPr lang="zh-CN" altLang="en-US" sz="2000" dirty="0">
                <a:solidFill>
                  <a:schemeClr val="bg1"/>
                </a:solidFill>
                <a:latin typeface="微软雅黑" panose="020B0503020204020204" pitchFamily="34" charset="-122"/>
                <a:ea typeface="微软雅黑" panose="020B0503020204020204" pitchFamily="34" charset="-122"/>
              </a:rPr>
              <a:t>项目经历如何写？</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Freeform 31"/>
          <p:cNvSpPr/>
          <p:nvPr/>
        </p:nvSpPr>
        <p:spPr>
          <a:xfrm>
            <a:off x="1627441" y="1971338"/>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grpSp>
        <p:nvGrpSpPr>
          <p:cNvPr id="13" name="Group 58"/>
          <p:cNvGrpSpPr/>
          <p:nvPr/>
        </p:nvGrpSpPr>
        <p:grpSpPr>
          <a:xfrm>
            <a:off x="1915473" y="1713071"/>
            <a:ext cx="8061096" cy="1211873"/>
            <a:chOff x="7174424" y="1256132"/>
            <a:chExt cx="3747685" cy="1211873"/>
          </a:xfrm>
        </p:grpSpPr>
        <p:sp>
          <p:nvSpPr>
            <p:cNvPr id="14" name="TextBox 13"/>
            <p:cNvSpPr txBox="1"/>
            <p:nvPr/>
          </p:nvSpPr>
          <p:spPr>
            <a:xfrm>
              <a:off x="7174424" y="1600395"/>
              <a:ext cx="3747685" cy="867610"/>
            </a:xfrm>
            <a:prstGeom prst="rect">
              <a:avLst/>
            </a:prstGeom>
            <a:noFill/>
          </p:spPr>
          <p:txBody>
            <a:bodyPr wrap="square" lIns="0" tIns="0" rIns="0" bIns="0" rtlCol="0">
              <a:spAutoFit/>
            </a:bodyPr>
            <a:lstStyle/>
            <a:p>
              <a:pPr>
                <a:lnSpc>
                  <a:spcPct val="12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不管是实验室项目，还是自己视频学习做的项目，一定都要自己亲自动手，一是因为你不自己亲手做，面试官一问就容易露馅；二是问题都是在自己亲自动手的实践过程中发现的，解决问题的过程也非常重要。</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47"/>
            <p:cNvSpPr/>
            <p:nvPr/>
          </p:nvSpPr>
          <p:spPr>
            <a:xfrm>
              <a:off x="7174424" y="1256132"/>
              <a:ext cx="2564805" cy="307777"/>
            </a:xfrm>
            <a:prstGeom prst="rect">
              <a:avLst/>
            </a:prstGeom>
          </p:spPr>
          <p:txBody>
            <a:bodyPr wrap="none" lIns="0" tIns="0" rIns="0" bIns="0">
              <a:spAutoFit/>
            </a:bodyPr>
            <a:lstStyle/>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一定是自己动手做过的</a:t>
              </a:r>
              <a:endParaRPr 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16" name="Freeform 31"/>
          <p:cNvSpPr/>
          <p:nvPr/>
        </p:nvSpPr>
        <p:spPr>
          <a:xfrm>
            <a:off x="1627441" y="3362200"/>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grpSp>
        <p:nvGrpSpPr>
          <p:cNvPr id="17" name="Group 58"/>
          <p:cNvGrpSpPr/>
          <p:nvPr/>
        </p:nvGrpSpPr>
        <p:grpSpPr>
          <a:xfrm>
            <a:off x="1903919" y="3026682"/>
            <a:ext cx="8511767" cy="2490550"/>
            <a:chOff x="7174424" y="1256132"/>
            <a:chExt cx="3747685" cy="2092049"/>
          </a:xfrm>
        </p:grpSpPr>
        <p:sp>
          <p:nvSpPr>
            <p:cNvPr id="18" name="TextBox 17"/>
            <p:cNvSpPr txBox="1"/>
            <p:nvPr/>
          </p:nvSpPr>
          <p:spPr>
            <a:xfrm>
              <a:off x="7174424" y="1600395"/>
              <a:ext cx="3747685" cy="1747786"/>
            </a:xfrm>
            <a:prstGeom prst="rect">
              <a:avLst/>
            </a:prstGeom>
            <a:noFill/>
          </p:spPr>
          <p:txBody>
            <a:bodyPr wrap="square" lIns="0" tIns="0" rIns="0" bIns="0" rtlCol="0">
              <a:spAutoFit/>
            </a:bodyPr>
            <a:lstStyle/>
            <a:p>
              <a:pPr>
                <a:lnSpc>
                  <a:spcPct val="12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遇到问题，解决问题的过程，一定要有所记录，并且事后做总结。面试官问项目，问什么，基本都是问细节或者你在项目遇到最困难的问题是什么？一旦有总结，回答这些问题就会相当容易，并且也很容易去发散，给你的面试增加筹码。</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Rectangle 47"/>
            <p:cNvSpPr/>
            <p:nvPr/>
          </p:nvSpPr>
          <p:spPr>
            <a:xfrm>
              <a:off x="7174424" y="1256132"/>
              <a:ext cx="2821285" cy="307777"/>
            </a:xfrm>
            <a:prstGeom prst="rect">
              <a:avLst/>
            </a:prstGeom>
          </p:spPr>
          <p:txBody>
            <a:bodyPr wrap="none" lIns="0" tIns="0" rIns="0" bIns="0">
              <a:spAutoFit/>
            </a:bodyPr>
            <a:lstStyle/>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注重问题解决和反思总结</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34" name="Freeform 31"/>
          <p:cNvSpPr/>
          <p:nvPr/>
        </p:nvSpPr>
        <p:spPr>
          <a:xfrm>
            <a:off x="1555314" y="4783680"/>
            <a:ext cx="149224" cy="149224"/>
          </a:xfrm>
          <a:custGeom>
            <a:avLst/>
            <a:gdLst>
              <a:gd name="connsiteX0" fmla="*/ 0 w 1068585"/>
              <a:gd name="connsiteY0" fmla="*/ 534293 h 1068585"/>
              <a:gd name="connsiteX1" fmla="*/ 156491 w 1068585"/>
              <a:gd name="connsiteY1" fmla="*/ 156491 h 1068585"/>
              <a:gd name="connsiteX2" fmla="*/ 534294 w 1068585"/>
              <a:gd name="connsiteY2" fmla="*/ 1 h 1068585"/>
              <a:gd name="connsiteX3" fmla="*/ 912096 w 1068585"/>
              <a:gd name="connsiteY3" fmla="*/ 156492 h 1068585"/>
              <a:gd name="connsiteX4" fmla="*/ 1068586 w 1068585"/>
              <a:gd name="connsiteY4" fmla="*/ 534295 h 1068585"/>
              <a:gd name="connsiteX5" fmla="*/ 912095 w 1068585"/>
              <a:gd name="connsiteY5" fmla="*/ 912097 h 1068585"/>
              <a:gd name="connsiteX6" fmla="*/ 534293 w 1068585"/>
              <a:gd name="connsiteY6" fmla="*/ 1068588 h 1068585"/>
              <a:gd name="connsiteX7" fmla="*/ 156491 w 1068585"/>
              <a:gd name="connsiteY7" fmla="*/ 912097 h 1068585"/>
              <a:gd name="connsiteX8" fmla="*/ 1 w 1068585"/>
              <a:gd name="connsiteY8" fmla="*/ 534295 h 1068585"/>
              <a:gd name="connsiteX9" fmla="*/ 0 w 1068585"/>
              <a:gd name="connsiteY9" fmla="*/ 534293 h 106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8585" h="1068585">
                <a:moveTo>
                  <a:pt x="0" y="534293"/>
                </a:moveTo>
                <a:cubicBezTo>
                  <a:pt x="0" y="392590"/>
                  <a:pt x="56292" y="256690"/>
                  <a:pt x="156491" y="156491"/>
                </a:cubicBezTo>
                <a:cubicBezTo>
                  <a:pt x="256691" y="56292"/>
                  <a:pt x="392590" y="1"/>
                  <a:pt x="534294" y="1"/>
                </a:cubicBezTo>
                <a:cubicBezTo>
                  <a:pt x="675997" y="1"/>
                  <a:pt x="811897" y="56293"/>
                  <a:pt x="912096" y="156492"/>
                </a:cubicBezTo>
                <a:cubicBezTo>
                  <a:pt x="1012295" y="256692"/>
                  <a:pt x="1068586" y="392591"/>
                  <a:pt x="1068586" y="534295"/>
                </a:cubicBezTo>
                <a:cubicBezTo>
                  <a:pt x="1068586" y="675998"/>
                  <a:pt x="1012295" y="811898"/>
                  <a:pt x="912095" y="912097"/>
                </a:cubicBezTo>
                <a:cubicBezTo>
                  <a:pt x="811896" y="1012296"/>
                  <a:pt x="675996" y="1068588"/>
                  <a:pt x="534293" y="1068588"/>
                </a:cubicBezTo>
                <a:cubicBezTo>
                  <a:pt x="392590" y="1068588"/>
                  <a:pt x="256690" y="1012296"/>
                  <a:pt x="156491" y="912097"/>
                </a:cubicBezTo>
                <a:cubicBezTo>
                  <a:pt x="56292" y="811898"/>
                  <a:pt x="0" y="675998"/>
                  <a:pt x="1" y="534295"/>
                </a:cubicBezTo>
                <a:cubicBezTo>
                  <a:pt x="1" y="534294"/>
                  <a:pt x="0" y="534294"/>
                  <a:pt x="0" y="534293"/>
                </a:cubicBez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31" tIns="184431" rIns="184431" bIns="184431" numCol="1" spcCol="1270" anchor="ctr" anchorCtr="0">
            <a:noAutofit/>
          </a:bodyPr>
          <a:lstStyle/>
          <a:p>
            <a:pPr lvl="0" algn="ctr" defTabSz="977900">
              <a:lnSpc>
                <a:spcPct val="90000"/>
              </a:lnSpc>
              <a:spcBef>
                <a:spcPct val="0"/>
              </a:spcBef>
              <a:spcAft>
                <a:spcPct val="35000"/>
              </a:spcAft>
            </a:pPr>
            <a:endParaRPr lang="en-US" sz="2200" kern="1200">
              <a:solidFill>
                <a:schemeClr val="tx1">
                  <a:lumMod val="50000"/>
                  <a:lumOff val="50000"/>
                </a:schemeClr>
              </a:solidFill>
            </a:endParaRPr>
          </a:p>
        </p:txBody>
      </p:sp>
      <p:grpSp>
        <p:nvGrpSpPr>
          <p:cNvPr id="35" name="Group 58"/>
          <p:cNvGrpSpPr/>
          <p:nvPr/>
        </p:nvGrpSpPr>
        <p:grpSpPr>
          <a:xfrm>
            <a:off x="1831792" y="4448162"/>
            <a:ext cx="8583894" cy="1501118"/>
            <a:chOff x="7174424" y="1256132"/>
            <a:chExt cx="3747685" cy="1501118"/>
          </a:xfrm>
        </p:grpSpPr>
        <p:sp>
          <p:nvSpPr>
            <p:cNvPr id="36" name="TextBox 17"/>
            <p:cNvSpPr txBox="1"/>
            <p:nvPr/>
          </p:nvSpPr>
          <p:spPr>
            <a:xfrm>
              <a:off x="7174424" y="1600395"/>
              <a:ext cx="3747685" cy="1156855"/>
            </a:xfrm>
            <a:prstGeom prst="rect">
              <a:avLst/>
            </a:prstGeom>
            <a:noFill/>
          </p:spPr>
          <p:txBody>
            <a:bodyPr wrap="square" lIns="0" tIns="0" rIns="0" bIns="0" rtlCol="0">
              <a:spAutoFit/>
            </a:bodyPr>
            <a:lstStyle/>
            <a:p>
              <a:pPr>
                <a:lnSpc>
                  <a:spcPct val="12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比如你实验室的项目，或者毕设的项目，凡是能跟前端挂点钩的项目，其实都可以写上，写上面试官比较熟悉这方面的话，他就会问，不懂的话，他一般不会问，问的话差不多也是基于你的项目内容来问，超出你项目的内容，你不会面试官也不会觉得你怎么样，更多考察的还是你对项目的总结和思考，以及遇到问题如何去解决的。</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ectangle 47"/>
            <p:cNvSpPr/>
            <p:nvPr/>
          </p:nvSpPr>
          <p:spPr>
            <a:xfrm>
              <a:off x="7174424" y="1256132"/>
              <a:ext cx="3296298" cy="307777"/>
            </a:xfrm>
            <a:prstGeom prst="rect">
              <a:avLst/>
            </a:prstGeom>
          </p:spPr>
          <p:txBody>
            <a:bodyPr wrap="none" lIns="0" tIns="0" rIns="0" bIns="0">
              <a:spAutoFit/>
            </a:bodyPr>
            <a:lstStyle/>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跟前端相关的项目都可以写，并不一定非要是纯</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Web</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系统</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0-#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2" presetClass="entr" presetSubtype="2" accel="50000" decel="5000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2" presetClass="entr" presetSubtype="2" accel="50000" decel="5000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1+#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par>
                                <p:cTn id="46" presetID="2" presetClass="entr" presetSubtype="2" accel="50000" decel="50000"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1+#ppt_w/2"/>
                                          </p:val>
                                        </p:tav>
                                        <p:tav tm="100000">
                                          <p:val>
                                            <p:strVal val="#ppt_x"/>
                                          </p:val>
                                        </p:tav>
                                      </p:tavLst>
                                    </p:anim>
                                    <p:anim calcmode="lin" valueType="num">
                                      <p:cBhvr additive="base">
                                        <p:cTn id="49"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6"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Picture 2" descr="C:\Users\Administrator\Desktop\1213232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 y="0"/>
            <a:ext cx="12192001" cy="68931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flipH="1">
            <a:off x="-3" y="6525344"/>
            <a:ext cx="12195177" cy="36051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flipH="1">
            <a:off x="-4" y="6596410"/>
            <a:ext cx="12195177" cy="2889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9976569" y="6493142"/>
            <a:ext cx="1018294" cy="111815"/>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67547" y="6493142"/>
            <a:ext cx="1070600" cy="3922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txBox="1">
            <a:spLocks noChangeArrowheads="1"/>
          </p:cNvSpPr>
          <p:nvPr/>
        </p:nvSpPr>
        <p:spPr bwMode="auto">
          <a:xfrm>
            <a:off x="10202043" y="6493142"/>
            <a:ext cx="792820" cy="39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18</a:t>
            </a:r>
            <a:endParaRPr lang="zh-CN" dirty="0">
              <a:latin typeface="方正兰亭超细黑简体" panose="02000000000000000000" pitchFamily="2" charset="-122"/>
              <a:ea typeface="方正兰亭超细黑简体" panose="02000000000000000000" pitchFamily="2" charset="-122"/>
            </a:endParaRPr>
          </a:p>
        </p:txBody>
      </p:sp>
      <p:sp>
        <p:nvSpPr>
          <p:cNvPr id="9" name="矩形 38"/>
          <p:cNvSpPr/>
          <p:nvPr/>
        </p:nvSpPr>
        <p:spPr>
          <a:xfrm>
            <a:off x="-1609650" y="1836078"/>
            <a:ext cx="7903924" cy="2494550"/>
          </a:xfrm>
          <a:custGeom>
            <a:avLst/>
            <a:gdLst>
              <a:gd name="connsiteX0" fmla="*/ 0 w 7234098"/>
              <a:gd name="connsiteY0" fmla="*/ 0 h 2494550"/>
              <a:gd name="connsiteX1" fmla="*/ 7234098 w 7234098"/>
              <a:gd name="connsiteY1" fmla="*/ 0 h 2494550"/>
              <a:gd name="connsiteX2" fmla="*/ 7234098 w 7234098"/>
              <a:gd name="connsiteY2" fmla="*/ 2494550 h 2494550"/>
              <a:gd name="connsiteX3" fmla="*/ 0 w 7234098"/>
              <a:gd name="connsiteY3" fmla="*/ 2494550 h 2494550"/>
              <a:gd name="connsiteX4" fmla="*/ 0 w 7234098"/>
              <a:gd name="connsiteY4" fmla="*/ 0 h 2494550"/>
              <a:gd name="connsiteX0-1" fmla="*/ 0 w 7909959"/>
              <a:gd name="connsiteY0-2" fmla="*/ 13252 h 2507802"/>
              <a:gd name="connsiteX1-3" fmla="*/ 7909959 w 7909959"/>
              <a:gd name="connsiteY1-4" fmla="*/ 0 h 2507802"/>
              <a:gd name="connsiteX2-5" fmla="*/ 7234098 w 7909959"/>
              <a:gd name="connsiteY2-6" fmla="*/ 2507802 h 2507802"/>
              <a:gd name="connsiteX3-7" fmla="*/ 0 w 7909959"/>
              <a:gd name="connsiteY3-8" fmla="*/ 2507802 h 2507802"/>
              <a:gd name="connsiteX4-9" fmla="*/ 0 w 7909959"/>
              <a:gd name="connsiteY4-10" fmla="*/ 13252 h 2507802"/>
              <a:gd name="connsiteX0-11" fmla="*/ 0 w 7903924"/>
              <a:gd name="connsiteY0-12" fmla="*/ 0 h 2494550"/>
              <a:gd name="connsiteX1-13" fmla="*/ 7903924 w 7903924"/>
              <a:gd name="connsiteY1-14" fmla="*/ 1837 h 2494550"/>
              <a:gd name="connsiteX2-15" fmla="*/ 7234098 w 7903924"/>
              <a:gd name="connsiteY2-16" fmla="*/ 2494550 h 2494550"/>
              <a:gd name="connsiteX3-17" fmla="*/ 0 w 7903924"/>
              <a:gd name="connsiteY3-18" fmla="*/ 2494550 h 2494550"/>
              <a:gd name="connsiteX4-19" fmla="*/ 0 w 7903924"/>
              <a:gd name="connsiteY4-20" fmla="*/ 0 h 2494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03924" h="2494550">
                <a:moveTo>
                  <a:pt x="0" y="0"/>
                </a:moveTo>
                <a:lnTo>
                  <a:pt x="7903924" y="1837"/>
                </a:lnTo>
                <a:lnTo>
                  <a:pt x="7234098" y="2494550"/>
                </a:lnTo>
                <a:lnTo>
                  <a:pt x="0" y="249455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7"/>
          <p:cNvSpPr>
            <a:spLocks noChangeArrowheads="1"/>
          </p:cNvSpPr>
          <p:nvPr/>
        </p:nvSpPr>
        <p:spPr bwMode="auto">
          <a:xfrm>
            <a:off x="1414686" y="2864549"/>
            <a:ext cx="488983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200" dirty="0">
                <a:solidFill>
                  <a:schemeClr val="bg1"/>
                </a:solidFill>
                <a:latin typeface="微软雅黑" panose="020B0503020204020204" pitchFamily="34" charset="-122"/>
                <a:ea typeface="微软雅黑" panose="020B0503020204020204" pitchFamily="34" charset="-122"/>
                <a:sym typeface="方正兰亭黑_GBK" pitchFamily="2" charset="-122"/>
              </a:rPr>
              <a:t>第三章 </a:t>
            </a:r>
            <a:r>
              <a:rPr lang="en-US" altLang="zh-CN" sz="3200" dirty="0">
                <a:solidFill>
                  <a:schemeClr val="bg1"/>
                </a:solidFill>
                <a:latin typeface="微软雅黑" panose="020B0503020204020204" pitchFamily="34" charset="-122"/>
                <a:ea typeface="微软雅黑" panose="020B0503020204020204" pitchFamily="34" charset="-122"/>
                <a:sym typeface="方正兰亭黑_GBK" pitchFamily="2" charset="-122"/>
              </a:rPr>
              <a:t>/ </a:t>
            </a:r>
            <a:r>
              <a:rPr lang="en-US" altLang="zh-CN" dirty="0">
                <a:solidFill>
                  <a:schemeClr val="bg1"/>
                </a:solidFill>
                <a:latin typeface="微软雅黑" panose="020B0503020204020204" pitchFamily="34" charset="-122"/>
                <a:ea typeface="微软雅黑" panose="020B0503020204020204" pitchFamily="34" charset="-122"/>
                <a:sym typeface="方正兰亭黑_GBK" pitchFamily="2" charset="-122"/>
              </a:rPr>
              <a:t>C   h   a   p   t   e   r</a:t>
            </a:r>
            <a:endParaRPr lang="en-US" altLang="zh-CN"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11" name="TextBox 10"/>
          <p:cNvSpPr txBox="1"/>
          <p:nvPr/>
        </p:nvSpPr>
        <p:spPr>
          <a:xfrm>
            <a:off x="6023198" y="2803575"/>
            <a:ext cx="5027749" cy="923330"/>
          </a:xfrm>
          <a:prstGeom prst="rect">
            <a:avLst/>
          </a:prstGeom>
          <a:noFill/>
        </p:spPr>
        <p:txBody>
          <a:bodyPr wrap="square"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pPr algn="l"/>
            <a:r>
              <a:rPr lang="zh-CN" altLang="en-US" sz="5400" b="0" dirty="0">
                <a:solidFill>
                  <a:schemeClr val="accent1">
                    <a:lumMod val="75000"/>
                  </a:schemeClr>
                </a:solidFill>
                <a:latin typeface="微软雅黑" panose="020B0503020204020204" pitchFamily="34" charset="-122"/>
                <a:ea typeface="微软雅黑" panose="020B0503020204020204" pitchFamily="34" charset="-122"/>
              </a:rPr>
              <a:t>前端重要考点</a:t>
            </a:r>
            <a:endParaRPr lang="zh-CN" altLang="en-US" sz="54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1440780" y="4821062"/>
            <a:ext cx="8761263" cy="381258"/>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重要考点仅代表个人面试经历而言总结下来的，因此复习的内容只可能比这个多，不会比这个少。</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par>
                          <p:cTn id="11" fill="hold">
                            <p:stCondLst>
                              <p:cond delay="40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by="(-#ppt_w*2)" calcmode="lin" valueType="num">
                                      <p:cBhvr rctx="PPT">
                                        <p:cTn id="14" dur="250" autoRev="1" fill="hold">
                                          <p:stCondLst>
                                            <p:cond delay="0"/>
                                          </p:stCondLst>
                                        </p:cTn>
                                        <p:tgtEl>
                                          <p:spTgt spid="11"/>
                                        </p:tgtEl>
                                        <p:attrNameLst>
                                          <p:attrName>ppt_w</p:attrName>
                                        </p:attrNameLst>
                                      </p:cBhvr>
                                    </p:anim>
                                    <p:anim by="(#ppt_w*0.50)" calcmode="lin" valueType="num">
                                      <p:cBhvr>
                                        <p:cTn id="15" dur="250" decel="50000" autoRev="1" fill="hold">
                                          <p:stCondLst>
                                            <p:cond delay="0"/>
                                          </p:stCondLst>
                                        </p:cTn>
                                        <p:tgtEl>
                                          <p:spTgt spid="11"/>
                                        </p:tgtEl>
                                        <p:attrNameLst>
                                          <p:attrName>ppt_x</p:attrName>
                                        </p:attrNameLst>
                                      </p:cBhvr>
                                    </p:anim>
                                    <p:anim from="(-#ppt_h/2)" to="(#ppt_y)" calcmode="lin" valueType="num">
                                      <p:cBhvr>
                                        <p:cTn id="16" dur="500" fill="hold">
                                          <p:stCondLst>
                                            <p:cond delay="0"/>
                                          </p:stCondLst>
                                        </p:cTn>
                                        <p:tgtEl>
                                          <p:spTgt spid="11"/>
                                        </p:tgtEl>
                                        <p:attrNameLst>
                                          <p:attrName>ppt_y</p:attrName>
                                        </p:attrNameLst>
                                      </p:cBhvr>
                                    </p:anim>
                                    <p:animRot by="21600000">
                                      <p:cBhvr>
                                        <p:cTn id="17" dur="500" fill="hold">
                                          <p:stCondLst>
                                            <p:cond delay="0"/>
                                          </p:stCondLst>
                                        </p:cTn>
                                        <p:tgtEl>
                                          <p:spTgt spid="11"/>
                                        </p:tgtEl>
                                        <p:attrNameLst>
                                          <p:attrName>r</p:attrName>
                                        </p:attrNameLst>
                                      </p:cBhvr>
                                    </p:animRot>
                                  </p:childTnLst>
                                </p:cTn>
                              </p:par>
                            </p:childTnLst>
                          </p:cTn>
                        </p:par>
                        <p:par>
                          <p:cTn id="18" fill="hold">
                            <p:stCondLst>
                              <p:cond delay="4750"/>
                            </p:stCondLst>
                            <p:childTnLst>
                              <p:par>
                                <p:cTn id="19" presetID="18" presetClass="entr" presetSubtype="3"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upRigh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3776</Words>
  <Application>WPS 演示</Application>
  <PresentationFormat>自定义</PresentationFormat>
  <Paragraphs>286</Paragraphs>
  <Slides>27</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微软雅黑</vt:lpstr>
      <vt:lpstr>方正兰亭黑_GBK</vt:lpstr>
      <vt:lpstr>黑体</vt:lpstr>
      <vt:lpstr>仿宋_GB2312</vt:lpstr>
      <vt:lpstr>方正兰亭超细黑简体</vt:lpstr>
      <vt:lpstr>Arial Narrow</vt:lpstr>
      <vt:lpstr>Impact MT Std</vt:lpstr>
      <vt:lpstr>Calibri</vt:lpstr>
      <vt:lpstr>Arial Unicode MS</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刘</cp:lastModifiedBy>
  <cp:revision>21</cp:revision>
  <dcterms:created xsi:type="dcterms:W3CDTF">2016-05-04T11:42:00Z</dcterms:created>
  <dcterms:modified xsi:type="dcterms:W3CDTF">2020-12-02T10:22:07Z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