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310" r:id="rId3"/>
    <p:sldId id="313" r:id="rId4"/>
    <p:sldId id="258" r:id="rId5"/>
    <p:sldId id="259" r:id="rId6"/>
    <p:sldId id="307" r:id="rId7"/>
    <p:sldId id="283" r:id="rId8"/>
    <p:sldId id="314" r:id="rId9"/>
    <p:sldId id="262" r:id="rId10"/>
    <p:sldId id="263" r:id="rId11"/>
    <p:sldId id="264" r:id="rId12"/>
    <p:sldId id="265" r:id="rId13"/>
    <p:sldId id="311" r:id="rId14"/>
    <p:sldId id="312" r:id="rId15"/>
    <p:sldId id="268" r:id="rId16"/>
    <p:sldId id="269" r:id="rId17"/>
    <p:sldId id="270" r:id="rId18"/>
    <p:sldId id="271" r:id="rId19"/>
  </p:sldIdLst>
  <p:sldSz cx="9144000" cy="6858000" type="screen4x3"/>
  <p:notesSz cx="701040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585652"/>
    <a:srgbClr val="009CDB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958" autoAdjust="0"/>
  </p:normalViewPr>
  <p:slideViewPr>
    <p:cSldViewPr>
      <p:cViewPr varScale="1">
        <p:scale>
          <a:sx n="74" d="100"/>
          <a:sy n="74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r">
              <a:defRPr sz="1200"/>
            </a:lvl1pPr>
          </a:lstStyle>
          <a:p>
            <a:fld id="{3AFA222A-76D5-459F-9773-F455DF85658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692150"/>
            <a:ext cx="4613275" cy="3459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57" tIns="46378" rIns="92757" bIns="4637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1103"/>
            <a:ext cx="5608320" cy="4150519"/>
          </a:xfrm>
          <a:prstGeom prst="rect">
            <a:avLst/>
          </a:prstGeom>
        </p:spPr>
        <p:txBody>
          <a:bodyPr vert="horz" lIns="92757" tIns="46378" rIns="92757" bIns="4637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5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60605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r">
              <a:defRPr sz="1200"/>
            </a:lvl1pPr>
          </a:lstStyle>
          <a:p>
            <a:fld id="{1F43D7D1-C526-4B78-AE1D-3343D49D4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0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3D7D1-C526-4B78-AE1D-3343D49D41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70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3D7D1-C526-4B78-AE1D-3343D49D41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12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3D7D1-C526-4B78-AE1D-3343D49D41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52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3D7D1-C526-4B78-AE1D-3343D49D41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94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609"/>
              </a:spcBef>
              <a:defRPr/>
            </a:pPr>
            <a:endParaRPr lang="en-US" sz="1400" dirty="0">
              <a:solidFill>
                <a:srgbClr val="58565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3D7D1-C526-4B78-AE1D-3343D49D41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2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3D7D1-C526-4B78-AE1D-3343D49D41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3D7D1-C526-4B78-AE1D-3343D49D41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6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72F14-27E0-4B78-9B36-D32691814D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4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3D7D1-C526-4B78-AE1D-3343D49D41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88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3D7D1-C526-4B78-AE1D-3343D49D41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64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D455B-2894-4C3C-A7C1-8A35A52B8F5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34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3D7D1-C526-4B78-AE1D-3343D49D41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2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3D7D1-C526-4B78-AE1D-3343D49D41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1"/>
            <a:ext cx="5791200" cy="1371599"/>
          </a:xfrm>
        </p:spPr>
        <p:txBody>
          <a:bodyPr anchor="t"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048000"/>
            <a:ext cx="3962400" cy="1143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38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02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153400" y="6400800"/>
            <a:ext cx="60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30C0B4B0-A833-4C1E-85C8-57ED9F9329C1}" type="slidenum">
              <a:rPr lang="en-US" altLang="en-US" sz="1400" smtClean="0">
                <a:solidFill>
                  <a:srgbClr val="A6A6A6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400" dirty="0" smtClean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199"/>
          </a:xfrm>
        </p:spPr>
        <p:txBody>
          <a:bodyPr/>
          <a:lstStyle>
            <a:lvl1pPr marL="342900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›"/>
              <a:defRPr sz="1800">
                <a:solidFill>
                  <a:schemeClr val="accent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›"/>
              <a:defRPr sz="1800">
                <a:solidFill>
                  <a:schemeClr val="accent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›"/>
              <a:defRPr sz="1800">
                <a:solidFill>
                  <a:schemeClr val="accent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›"/>
              <a:defRPr sz="1800">
                <a:solidFill>
                  <a:schemeClr val="accent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›"/>
              <a:defRPr sz="1800">
                <a:solidFill>
                  <a:schemeClr val="accent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"/>
            <a:ext cx="8229600" cy="9906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56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03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7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41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04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21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3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15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7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0" y="0"/>
            <a:ext cx="6477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019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080C6-721E-42C0-8BB4-07FF440E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rial Narrow" panose="020B060602020203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5"/>
        </a:buBlip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JP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JPG"/><Relationship Id="rId7" Type="http://schemas.openxmlformats.org/officeDocument/2006/relationships/hyperlink" Target="http://www.google.com/url?sa=i&amp;rct=j&amp;q=&amp;esrc=s&amp;source=images&amp;cd=&amp;cad=rja&amp;uact=8&amp;ved=0CAcQjRw&amp;url=http://todayssales.com/order-curriculum-vitae-paper-size/&amp;ei=IcjwVNTGGY7noASqwYG4BQ&amp;psig=AFQjCNECtCelOQ3Li4nk6bdqb2AgkEjIiQ&amp;ust=142515240504368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google.com/url?sa=i&amp;rct=j&amp;q=&amp;esrc=s&amp;source=images&amp;cd=&amp;cad=rja&amp;uact=8&amp;ved=0CAcQjRw&amp;url=http://urbynloft.com/4-ways-to-track-progress/&amp;ei=l8nwVN-YMoS1ogSNjYKoCA&amp;psig=AFQjCNEBm287WCgg1fMuq5NMf5KhXP3TeQ&amp;ust=1425152778407186" TargetMode="External"/><Relationship Id="rId5" Type="http://schemas.openxmlformats.org/officeDocument/2006/relationships/image" Target="../media/image40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hyperlink" Target="http://www.google.com/url?sa=i&amp;rct=j&amp;q=&amp;esrc=s&amp;source=images&amp;cd=&amp;cad=rja&amp;uact=8&amp;ved=0CAcQjRw&amp;url=http://www.clker.com/clipart-anchor-black-background.html&amp;ei=5enwVITSEsSyoQSAvYGYAQ&amp;psig=AFQjCNGkEQCZiABXbCOvLWnfyJSwT521Dg&amp;ust=1425161056090778" TargetMode="External"/><Relationship Id="rId39" Type="http://schemas.openxmlformats.org/officeDocument/2006/relationships/hyperlink" Target="http://www.la2015.org/?gclid=Cj0KEQiA592lBRCXy8yl4bjK17wBEiQAg1Az_U-2BaqVseUad8p9lVCbG9W5IWn9dzEcR2bw57lD8AYaAugF8P8HAQ&amp;" TargetMode="External"/><Relationship Id="rId3" Type="http://schemas.openxmlformats.org/officeDocument/2006/relationships/image" Target="../media/image49.jpeg"/><Relationship Id="rId21" Type="http://schemas.openxmlformats.org/officeDocument/2006/relationships/image" Target="../media/image67.jpg"/><Relationship Id="rId34" Type="http://schemas.openxmlformats.org/officeDocument/2006/relationships/hyperlink" Target="http://www.downloadclipart.net/download/19274/government-building-icon-svg" TargetMode="External"/><Relationship Id="rId42" Type="http://schemas.openxmlformats.org/officeDocument/2006/relationships/image" Target="../media/image81.png"/><Relationship Id="rId47" Type="http://schemas.openxmlformats.org/officeDocument/2006/relationships/image" Target="../media/image84.png"/><Relationship Id="rId7" Type="http://schemas.openxmlformats.org/officeDocument/2006/relationships/image" Target="../media/image53.png"/><Relationship Id="rId12" Type="http://schemas.openxmlformats.org/officeDocument/2006/relationships/image" Target="../media/image58.jpg"/><Relationship Id="rId17" Type="http://schemas.openxmlformats.org/officeDocument/2006/relationships/image" Target="../media/image63.png"/><Relationship Id="rId25" Type="http://schemas.openxmlformats.org/officeDocument/2006/relationships/image" Target="../media/image71.jpeg"/><Relationship Id="rId33" Type="http://schemas.openxmlformats.org/officeDocument/2006/relationships/image" Target="../media/image76.jpeg"/><Relationship Id="rId38" Type="http://schemas.openxmlformats.org/officeDocument/2006/relationships/image" Target="../media/image79.png"/><Relationship Id="rId46" Type="http://schemas.openxmlformats.org/officeDocument/2006/relationships/image" Target="../media/image8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2.png"/><Relationship Id="rId20" Type="http://schemas.openxmlformats.org/officeDocument/2006/relationships/image" Target="../media/image66.jpg"/><Relationship Id="rId29" Type="http://schemas.openxmlformats.org/officeDocument/2006/relationships/hyperlink" Target="http://www.google.com/url?sa=i&amp;rct=j&amp;q=&amp;esrc=s&amp;source=images&amp;cd=&amp;cad=rja&amp;uact=8&amp;ved=0CAcQjRw&amp;url=http://www.fredcrystal.com/clipart.htm&amp;ei=uevwVLy3BoGSyAS2hYD4Aw&amp;psig=AFQjCNEutB6liVu__JdSUuHjxfBMBCxyrA&amp;ust=1425161516602789" TargetMode="External"/><Relationship Id="rId41" Type="http://schemas.openxmlformats.org/officeDocument/2006/relationships/hyperlink" Target="http://www.bestbuddies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jpeg"/><Relationship Id="rId32" Type="http://schemas.openxmlformats.org/officeDocument/2006/relationships/image" Target="../media/image75.png"/><Relationship Id="rId37" Type="http://schemas.openxmlformats.org/officeDocument/2006/relationships/hyperlink" Target="http://www.clker.com/cliparts/8/v/T/O/5/T/teal-soccer-ball-md.png" TargetMode="External"/><Relationship Id="rId40" Type="http://schemas.openxmlformats.org/officeDocument/2006/relationships/image" Target="../media/image80.png"/><Relationship Id="rId45" Type="http://schemas.openxmlformats.org/officeDocument/2006/relationships/hyperlink" Target="http://www.handsonnetwork.org/" TargetMode="External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3.png"/><Relationship Id="rId36" Type="http://schemas.openxmlformats.org/officeDocument/2006/relationships/image" Target="../media/image78.jpeg"/><Relationship Id="rId10" Type="http://schemas.openxmlformats.org/officeDocument/2006/relationships/image" Target="../media/image56.jpeg"/><Relationship Id="rId19" Type="http://schemas.openxmlformats.org/officeDocument/2006/relationships/image" Target="../media/image65.png"/><Relationship Id="rId31" Type="http://schemas.openxmlformats.org/officeDocument/2006/relationships/hyperlink" Target="http://www.clipartlord.com/wp-content/uploads/2014/11/hospital9.png" TargetMode="External"/><Relationship Id="rId44" Type="http://schemas.openxmlformats.org/officeDocument/2006/relationships/image" Target="../media/image82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2.png"/><Relationship Id="rId30" Type="http://schemas.openxmlformats.org/officeDocument/2006/relationships/image" Target="../media/image74.png"/><Relationship Id="rId35" Type="http://schemas.openxmlformats.org/officeDocument/2006/relationships/image" Target="../media/image77.png"/><Relationship Id="rId43" Type="http://schemas.openxmlformats.org/officeDocument/2006/relationships/hyperlink" Target="http://www.usfirst.org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://www.google.com/url?sa=i&amp;rct=j&amp;q=&amp;esrc=s&amp;source=images&amp;cd=&amp;cad=rja&amp;uact=8&amp;ved=0CAcQjRw&amp;url=http://pixgood.com/scratching-head-animated-gif.html&amp;ei=rKvPVP3LG4LLoASK8oKYBw&amp;bvm=bv.85076809,d.cGU&amp;psig=AFQjCNHWUtf8W3ndll5SFIxiv-H5HIcwgw&amp;ust=1422982379408933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gif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hyperlink" Target="http://www.google.com/url?sa=i&amp;rct=j&amp;q=&amp;esrc=s&amp;source=images&amp;cd=&amp;cad=rja&amp;uact=8&amp;ved=0CAcQjRw&amp;url=http://pixgood.com/scratching-head-animated-gif.html&amp;ei=rKvPVP3LG4LLoASK8oKYBw&amp;bvm=bv.85076809,d.cGU&amp;psig=AFQjCNHWUtf8W3ndll5SFIxiv-H5HIcwgw&amp;ust=142298237940893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4114800" cy="1676399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585652"/>
                </a:solidFill>
                <a:latin typeface="+mn-lt"/>
              </a:rPr>
              <a:t>Verified Volunteers Overview</a:t>
            </a:r>
            <a:endParaRPr lang="en-US" dirty="0">
              <a:solidFill>
                <a:srgbClr val="585652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396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585652"/>
                </a:solidFill>
              </a:rPr>
              <a:t>2015</a:t>
            </a:r>
            <a:endParaRPr lang="en-US" dirty="0">
              <a:solidFill>
                <a:srgbClr val="58565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 descr="https://coderdojo.com/wp-content/uploads/2015/05/Foundation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20732"/>
            <a:ext cx="39715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648200" y="1734994"/>
            <a:ext cx="4191000" cy="30856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98121" y="3130095"/>
            <a:ext cx="3446106" cy="2694168"/>
          </a:xfrm>
          <a:prstGeom prst="roundRect">
            <a:avLst/>
          </a:prstGeom>
          <a:solidFill>
            <a:schemeClr val="bg1"/>
          </a:solidFill>
          <a:ln>
            <a:solidFill>
              <a:srgbClr val="585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9CDB"/>
                </a:solidFill>
              </a:rPr>
              <a:t>Creating a Community Dedicated to Serving Others</a:t>
            </a:r>
            <a:endParaRPr lang="en-US" dirty="0">
              <a:solidFill>
                <a:srgbClr val="009CDB"/>
              </a:solidFill>
            </a:endParaRPr>
          </a:p>
        </p:txBody>
      </p:sp>
      <p:pic>
        <p:nvPicPr>
          <p:cNvPr id="2050" name="Picture 2" descr="https://i2.wp.com/www.swaptreasures.com/siteimages/benefitsbarterin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r="4749"/>
          <a:stretch/>
        </p:blipFill>
        <p:spPr bwMode="auto">
          <a:xfrm>
            <a:off x="1051161" y="3434895"/>
            <a:ext cx="3006940" cy="220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03902" y="3277813"/>
            <a:ext cx="17014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585652"/>
                </a:solidFill>
              </a:rPr>
              <a:t>Our screening platform is 2-sided. </a:t>
            </a:r>
          </a:p>
          <a:p>
            <a:endParaRPr lang="en-US" sz="1600" b="1" dirty="0">
              <a:solidFill>
                <a:srgbClr val="585652"/>
              </a:solidFill>
            </a:endParaRPr>
          </a:p>
          <a:p>
            <a:endParaRPr lang="en-US" sz="1600" dirty="0">
              <a:solidFill>
                <a:srgbClr val="585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36" y="1994728"/>
            <a:ext cx="3617928" cy="27368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4911876" y="2652589"/>
            <a:ext cx="45719" cy="207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508094" y="1994728"/>
            <a:ext cx="45719" cy="2736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0166" y="858326"/>
            <a:ext cx="5868832" cy="1861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44" b="5844"/>
          <a:stretch/>
        </p:blipFill>
        <p:spPr>
          <a:xfrm>
            <a:off x="262096" y="952688"/>
            <a:ext cx="5664972" cy="1564611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5" name="Rectangle 4"/>
          <p:cNvSpPr/>
          <p:nvPr/>
        </p:nvSpPr>
        <p:spPr>
          <a:xfrm>
            <a:off x="262096" y="1006906"/>
            <a:ext cx="45719" cy="1564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04208" y="1018149"/>
            <a:ext cx="45719" cy="1564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60166" y="858326"/>
            <a:ext cx="3802234" cy="46280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097" y="1181040"/>
            <a:ext cx="3494572" cy="39876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783317" y="4267200"/>
            <a:ext cx="283483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3997" y="1185433"/>
            <a:ext cx="83819" cy="3919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H="1">
            <a:off x="313997" y="5106612"/>
            <a:ext cx="3345723" cy="12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H="1">
            <a:off x="346200" y="1090342"/>
            <a:ext cx="3345723" cy="12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2651" y="1181040"/>
            <a:ext cx="89717" cy="217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62651" y="2273337"/>
            <a:ext cx="6381349" cy="3746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88147" y="2295015"/>
            <a:ext cx="2833491" cy="34016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83" y="2632979"/>
            <a:ext cx="2487217" cy="27257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2002255" y="2589742"/>
            <a:ext cx="73705" cy="2905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2039107" y="2527013"/>
            <a:ext cx="2509393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H="1" flipV="1">
            <a:off x="4483111" y="2589742"/>
            <a:ext cx="112577" cy="2905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H="1" flipV="1">
            <a:off x="2002255" y="5326032"/>
            <a:ext cx="2593434" cy="79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467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9CDB"/>
                </a:solidFill>
              </a:rPr>
              <a:t>And It’s All Simple! With Our 4-Step Order Process</a:t>
            </a:r>
            <a:endParaRPr lang="en-US" dirty="0">
              <a:solidFill>
                <a:srgbClr val="009CDB"/>
              </a:solidFill>
            </a:endParaRPr>
          </a:p>
        </p:txBody>
      </p:sp>
      <p:pic>
        <p:nvPicPr>
          <p:cNvPr id="3074" name="Picture 2" descr="http://vivid.wpengine.netdna-cdn.com/wp-content/uploads/2012/10/3-minutes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78236"/>
            <a:ext cx="2213537" cy="221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437620" y="4403255"/>
            <a:ext cx="1676400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85652"/>
                </a:solidFill>
              </a:rPr>
              <a:t>is all it takes!</a:t>
            </a:r>
            <a:endParaRPr lang="en-US" sz="2400" b="1" dirty="0">
              <a:solidFill>
                <a:srgbClr val="58565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flipH="1">
            <a:off x="2762651" y="1301400"/>
            <a:ext cx="429481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flipH="1">
            <a:off x="7020713" y="1334998"/>
            <a:ext cx="45719" cy="2120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48584" y="3401403"/>
            <a:ext cx="1917848" cy="108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flipH="1" flipV="1">
            <a:off x="8230101" y="1602582"/>
            <a:ext cx="45719" cy="1799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561934" y="1090356"/>
            <a:ext cx="4875686" cy="24200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68" y="1239922"/>
            <a:ext cx="4294818" cy="21208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7" name="Rectangle 26"/>
          <p:cNvSpPr/>
          <p:nvPr/>
        </p:nvSpPr>
        <p:spPr>
          <a:xfrm flipV="1">
            <a:off x="2852368" y="1208294"/>
            <a:ext cx="4294818" cy="93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flipV="1">
            <a:off x="7137015" y="1181040"/>
            <a:ext cx="45719" cy="217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07509" y="3316824"/>
            <a:ext cx="4375226" cy="8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815515" y="1208294"/>
            <a:ext cx="45719" cy="2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1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88471" y="895404"/>
            <a:ext cx="4419600" cy="50628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50" y="1152252"/>
            <a:ext cx="3550641" cy="45491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1391120"/>
            <a:ext cx="381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smtClean="0">
                <a:solidFill>
                  <a:srgbClr val="585652"/>
                </a:solidFill>
              </a:rPr>
              <a:t>The final step…</a:t>
            </a:r>
          </a:p>
          <a:p>
            <a:pPr marL="0" indent="0">
              <a:buNone/>
            </a:pPr>
            <a:endParaRPr lang="en-US" sz="2100" dirty="0" smtClean="0">
              <a:solidFill>
                <a:srgbClr val="585652"/>
              </a:solidFill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585652"/>
              </a:solidFill>
            </a:endParaRP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585652"/>
                </a:solidFill>
              </a:rPr>
              <a:t>	Confirmation</a:t>
            </a:r>
          </a:p>
          <a:p>
            <a:pPr marL="400050" lvl="1" indent="0">
              <a:spcBef>
                <a:spcPts val="600"/>
              </a:spcBef>
              <a:buNone/>
            </a:pPr>
            <a:endParaRPr lang="en-US" sz="2000" dirty="0" smtClean="0">
              <a:solidFill>
                <a:srgbClr val="585652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585652"/>
                </a:solidFill>
              </a:rPr>
              <a:t>	Payment </a:t>
            </a:r>
            <a:r>
              <a:rPr lang="en-US" sz="2000" i="1" dirty="0" smtClean="0">
                <a:solidFill>
                  <a:srgbClr val="585652"/>
                </a:solidFill>
              </a:rPr>
              <a:t>(optional)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 smtClean="0">
              <a:solidFill>
                <a:srgbClr val="585652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585652"/>
                </a:solidFill>
              </a:rPr>
              <a:t>	Fast-Pass </a:t>
            </a:r>
            <a:r>
              <a:rPr lang="en-US" sz="2000" i="1" dirty="0" smtClean="0">
                <a:solidFill>
                  <a:srgbClr val="585652"/>
                </a:solidFill>
              </a:rPr>
              <a:t>(optional)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 smtClean="0">
              <a:solidFill>
                <a:srgbClr val="585652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585652"/>
                </a:solidFill>
              </a:rPr>
              <a:t>	Order Summary</a:t>
            </a:r>
            <a:endParaRPr lang="en-US" sz="2000" dirty="0">
              <a:solidFill>
                <a:srgbClr val="58565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585652"/>
              </a:solidFill>
            </a:endParaRPr>
          </a:p>
          <a:p>
            <a:pPr lvl="1"/>
            <a:endParaRPr lang="en-US" dirty="0">
              <a:solidFill>
                <a:srgbClr val="585652"/>
              </a:solidFill>
            </a:endParaRPr>
          </a:p>
          <a:p>
            <a:pPr lvl="1"/>
            <a:endParaRPr lang="en-US" dirty="0">
              <a:solidFill>
                <a:srgbClr val="585652"/>
              </a:solidFill>
            </a:endParaRPr>
          </a:p>
          <a:p>
            <a:pPr lvl="1"/>
            <a:endParaRPr lang="en-US" dirty="0" smtClean="0">
              <a:solidFill>
                <a:srgbClr val="58565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0" y="0"/>
            <a:ext cx="7467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9CDB"/>
                </a:solidFill>
              </a:rPr>
              <a:t>And It’s All Simple! With Our 4-Step Order Process</a:t>
            </a:r>
            <a:endParaRPr lang="en-US" dirty="0">
              <a:solidFill>
                <a:srgbClr val="009CDB"/>
              </a:solidFill>
            </a:endParaRPr>
          </a:p>
        </p:txBody>
      </p:sp>
      <p:pic>
        <p:nvPicPr>
          <p:cNvPr id="4099" name="Picture 3" descr="C:\Users\rscherne\AppData\Local\Microsoft\Windows\Temporary Internet Files\Content.IE5\7GSR7WUP\check-mark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24" y="2317986"/>
            <a:ext cx="601172" cy="54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ard, in, us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29" y="3014766"/>
            <a:ext cx="722982" cy="7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681" y="3741496"/>
            <a:ext cx="822277" cy="71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 descr="https://encrypted-tbn0.gstatic.com/images?q=tbn:ANd9GcS3p9UmkQ5lI4zzb2I_MtNZz7gByayXXwUKaGNQMWZ9OvsrR-C7Pw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82" y="4572000"/>
            <a:ext cx="492255" cy="69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61654" y="1152252"/>
            <a:ext cx="98921" cy="4549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1655" y="5701360"/>
            <a:ext cx="3764338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73591" y="1152252"/>
            <a:ext cx="45719" cy="458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1654" y="1114152"/>
            <a:ext cx="3764338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9CDB"/>
                </a:solidFill>
              </a:rPr>
              <a:t>Intuitive Organization Dashboard</a:t>
            </a:r>
            <a:endParaRPr lang="en-US" dirty="0">
              <a:solidFill>
                <a:srgbClr val="009CDB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71600"/>
            <a:ext cx="7772400" cy="439615"/>
          </a:xfrm>
          <a:prstGeom prst="rect">
            <a:avLst/>
          </a:prstGeom>
        </p:spPr>
        <p:txBody>
          <a:bodyPr vert="horz" lIns="93984" tIns="46991" rIns="93984" bIns="46991" rtlCol="0">
            <a:noAutofit/>
          </a:bodyPr>
          <a:lstStyle>
            <a:lvl1pPr marL="382028" indent="-382028" algn="l" defTabSz="509371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827729" indent="-318358" algn="l" defTabSz="5093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273429" indent="-254685" algn="l" defTabSz="50937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782799" indent="-254685" algn="l" defTabSz="5093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292171" indent="-254685" algn="l" defTabSz="50937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801543" indent="-254685" algn="l" defTabSz="509371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915" indent="-254685" algn="l" defTabSz="509371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286" indent="-254685" algn="l" defTabSz="509371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658" indent="-254685" algn="l" defTabSz="509371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  <a:defRPr/>
            </a:pPr>
            <a:r>
              <a:rPr lang="en-US" sz="2200" b="1" dirty="0" smtClean="0">
                <a:solidFill>
                  <a:srgbClr val="585652"/>
                </a:solidFill>
                <a:latin typeface="+mj-lt"/>
                <a:ea typeface="+mj-ea"/>
                <a:cs typeface="+mj-cs"/>
              </a:rPr>
              <a:t>Screening and volunteer management made simple…</a:t>
            </a:r>
            <a:endParaRPr lang="en-US" sz="2200" b="1" dirty="0">
              <a:solidFill>
                <a:srgbClr val="58565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C:\Users\rscherne\AppData\Local\Microsoft\Windows\Temporary Internet Files\Content.Outlook\H1JOC20L\VM Dashboard 0413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838317"/>
            <a:ext cx="8420100" cy="3253373"/>
          </a:xfrm>
          <a:prstGeom prst="rect">
            <a:avLst/>
          </a:prstGeom>
          <a:noFill/>
          <a:effectLst>
            <a:outerShdw blurRad="50800" dist="38100" dir="810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3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9CDB"/>
                </a:solidFill>
              </a:rPr>
              <a:t>Intuitive Organization Dashboard</a:t>
            </a:r>
            <a:endParaRPr lang="en-US" dirty="0">
              <a:solidFill>
                <a:srgbClr val="009CD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251406"/>
            <a:ext cx="7829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585652"/>
                </a:solidFill>
                <a:latin typeface="+mj-lt"/>
                <a:ea typeface="+mj-ea"/>
                <a:cs typeface="+mj-cs"/>
              </a:rPr>
              <a:t>Organize, Filter, &amp; Review Background Checks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24025"/>
            <a:ext cx="8505788" cy="3429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2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9CDB"/>
                </a:solidFill>
              </a:rPr>
              <a:t>Easy-to-Read Background Check Reports</a:t>
            </a:r>
            <a:endParaRPr lang="en-US" dirty="0">
              <a:solidFill>
                <a:srgbClr val="009CDB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219200"/>
            <a:ext cx="8634135" cy="44958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410158" y="2458660"/>
            <a:ext cx="822277" cy="85365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9CDB"/>
                </a:solidFill>
              </a:rPr>
              <a:t>Screening Can Be Collaborative</a:t>
            </a:r>
            <a:endParaRPr lang="en-US" dirty="0">
              <a:solidFill>
                <a:srgbClr val="009CD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" t="1345" r="897"/>
          <a:stretch/>
        </p:blipFill>
        <p:spPr>
          <a:xfrm>
            <a:off x="332509" y="1143000"/>
            <a:ext cx="4821382" cy="39933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565" y="2781858"/>
            <a:ext cx="1923116" cy="30948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5312537" y="1478514"/>
            <a:ext cx="3837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solidFill>
                <a:srgbClr val="585652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585652"/>
                </a:solidFill>
              </a:rPr>
              <a:t>From the volunteer profile…</a:t>
            </a:r>
          </a:p>
          <a:p>
            <a:pPr marL="0" indent="0">
              <a:spcBef>
                <a:spcPts val="1800"/>
              </a:spcBef>
              <a:buNone/>
            </a:pPr>
            <a:endParaRPr lang="en-US" sz="2000" dirty="0">
              <a:solidFill>
                <a:srgbClr val="585652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585652"/>
                </a:solidFill>
              </a:rPr>
              <a:t>	Track progress </a:t>
            </a:r>
          </a:p>
          <a:p>
            <a:pPr marL="0" indent="0">
              <a:spcBef>
                <a:spcPts val="1800"/>
              </a:spcBef>
              <a:buNone/>
            </a:pPr>
            <a:endParaRPr lang="en-US" sz="2000" dirty="0" smtClean="0">
              <a:solidFill>
                <a:srgbClr val="585652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solidFill>
                  <a:srgbClr val="585652"/>
                </a:solidFill>
              </a:rPr>
              <a:t>	</a:t>
            </a:r>
            <a:r>
              <a:rPr lang="en-US" sz="2000" dirty="0" smtClean="0">
                <a:solidFill>
                  <a:srgbClr val="585652"/>
                </a:solidFill>
              </a:rPr>
              <a:t>View organizations</a:t>
            </a:r>
          </a:p>
          <a:p>
            <a:pPr marL="0" indent="0">
              <a:spcBef>
                <a:spcPts val="1800"/>
              </a:spcBef>
              <a:buNone/>
            </a:pPr>
            <a:endParaRPr lang="en-US" sz="2000" dirty="0" smtClean="0">
              <a:solidFill>
                <a:srgbClr val="585652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585652"/>
                </a:solidFill>
              </a:rPr>
              <a:t>	Share check</a:t>
            </a:r>
            <a:endParaRPr lang="en-US" sz="3600" dirty="0">
              <a:solidFill>
                <a:srgbClr val="585652"/>
              </a:solidFill>
            </a:endParaRPr>
          </a:p>
          <a:p>
            <a:pPr lvl="1"/>
            <a:endParaRPr lang="en-US" dirty="0">
              <a:solidFill>
                <a:srgbClr val="585652"/>
              </a:solidFill>
            </a:endParaRPr>
          </a:p>
          <a:p>
            <a:pPr lvl="1"/>
            <a:endParaRPr lang="en-US" dirty="0">
              <a:solidFill>
                <a:srgbClr val="585652"/>
              </a:solidFill>
            </a:endParaRPr>
          </a:p>
          <a:p>
            <a:pPr lvl="1"/>
            <a:endParaRPr lang="en-US" dirty="0" smtClean="0">
              <a:solidFill>
                <a:srgbClr val="58565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26" y="4658221"/>
            <a:ext cx="949148" cy="83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https://encrypted-tbn2.gstatic.com/images?q=tbn:ANd9GcRCkvtYf1APIiF9v8NqYUc3CuRyS8MszwMutzWWewwUyOPTQPhyDQ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52" y="2631320"/>
            <a:ext cx="592896" cy="50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rop Down List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58" y="3648201"/>
            <a:ext cx="820653" cy="82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harrisonpensa.com/wp-content/uploads/2012/10/HiR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4776" r="7939" b="2622"/>
          <a:stretch/>
        </p:blipFill>
        <p:spPr bwMode="auto">
          <a:xfrm>
            <a:off x="2697169" y="797558"/>
            <a:ext cx="6446831" cy="525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9CDB"/>
                </a:solidFill>
              </a:rPr>
              <a:t>Communities Across the Country</a:t>
            </a:r>
            <a:endParaRPr lang="en-US" dirty="0">
              <a:solidFill>
                <a:srgbClr val="009CDB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74" y="815693"/>
            <a:ext cx="817326" cy="64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565" y="5677265"/>
            <a:ext cx="735553" cy="28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08" y="3364694"/>
            <a:ext cx="677141" cy="291052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762" y="1862406"/>
            <a:ext cx="628031" cy="41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partners_mentoring_youth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2697169" y="4474743"/>
            <a:ext cx="92371" cy="45719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096" y="4887184"/>
            <a:ext cx="650162" cy="613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04" y="832255"/>
            <a:ext cx="717311" cy="3441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316" y="4167891"/>
            <a:ext cx="1122322" cy="4947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15" y="820280"/>
            <a:ext cx="1216656" cy="6083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947" y="5653647"/>
            <a:ext cx="825534" cy="311267"/>
          </a:xfrm>
          <a:prstGeom prst="rect">
            <a:avLst/>
          </a:prstGeom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087" y="5270267"/>
            <a:ext cx="520488" cy="69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272" y="1375131"/>
            <a:ext cx="764632" cy="6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97" y="3343296"/>
            <a:ext cx="793312" cy="31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353" y="4662642"/>
            <a:ext cx="1232781" cy="44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56" y="5664249"/>
            <a:ext cx="1074936" cy="290062"/>
          </a:xfrm>
          <a:prstGeom prst="rect">
            <a:avLst/>
          </a:prstGeom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38" y="5257581"/>
            <a:ext cx="674779" cy="79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 descr="timberline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1844" y="3357460"/>
            <a:ext cx="740078" cy="32973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540" y="5031450"/>
            <a:ext cx="581025" cy="87466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441" y="1520813"/>
            <a:ext cx="906559" cy="472228"/>
          </a:xfrm>
          <a:prstGeom prst="rect">
            <a:avLst/>
          </a:prstGeom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65" y="4672551"/>
            <a:ext cx="1146864" cy="53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 descr="C:\Users\tklein\AppData\Local\Microsoft\Windows\Temporary Internet Files\Content.Outlook\4JZKFZDU\casa_h_redblue_R_alt_rgb.jp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051" y="4114563"/>
            <a:ext cx="876491" cy="41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ontent Placeholder 2"/>
          <p:cNvSpPr>
            <a:spLocks noGrp="1"/>
          </p:cNvSpPr>
          <p:nvPr>
            <p:ph sz="half" idx="1"/>
          </p:nvPr>
        </p:nvSpPr>
        <p:spPr>
          <a:xfrm>
            <a:off x="506580" y="968356"/>
            <a:ext cx="2167496" cy="4937755"/>
          </a:xfrm>
        </p:spPr>
        <p:txBody>
          <a:bodyPr>
            <a:normAutofit fontScale="92500" lnSpcReduction="10000"/>
          </a:bodyPr>
          <a:lstStyle/>
          <a:p>
            <a:pPr marL="0" lvl="1" indent="0">
              <a:spcBef>
                <a:spcPts val="1800"/>
              </a:spcBef>
              <a:buNone/>
              <a:defRPr/>
            </a:pPr>
            <a:r>
              <a:rPr lang="en-US" sz="2000" dirty="0" smtClean="0">
                <a:solidFill>
                  <a:srgbClr val="585652"/>
                </a:solidFill>
              </a:rPr>
              <a:t>Key community anchors</a:t>
            </a:r>
          </a:p>
          <a:p>
            <a:pPr marL="0" lvl="1" indent="0">
              <a:spcBef>
                <a:spcPts val="1800"/>
              </a:spcBef>
              <a:buNone/>
              <a:defRPr/>
            </a:pPr>
            <a:r>
              <a:rPr lang="en-US" sz="2000" dirty="0" smtClean="0">
                <a:solidFill>
                  <a:srgbClr val="585652"/>
                </a:solidFill>
              </a:rPr>
              <a:t>Major </a:t>
            </a:r>
            <a:r>
              <a:rPr lang="en-US" sz="2000" dirty="0">
                <a:solidFill>
                  <a:srgbClr val="585652"/>
                </a:solidFill>
              </a:rPr>
              <a:t>local volunteer </a:t>
            </a:r>
            <a:r>
              <a:rPr lang="en-US" sz="2000" dirty="0" smtClean="0">
                <a:solidFill>
                  <a:srgbClr val="585652"/>
                </a:solidFill>
              </a:rPr>
              <a:t>programs</a:t>
            </a:r>
          </a:p>
          <a:p>
            <a:pPr marL="0" lvl="1" indent="0">
              <a:spcBef>
                <a:spcPts val="1800"/>
              </a:spcBef>
              <a:buNone/>
              <a:defRPr/>
            </a:pPr>
            <a:r>
              <a:rPr lang="en-US" sz="2000" dirty="0" smtClean="0">
                <a:solidFill>
                  <a:srgbClr val="585652"/>
                </a:solidFill>
              </a:rPr>
              <a:t>Religious institutions</a:t>
            </a:r>
          </a:p>
          <a:p>
            <a:pPr marL="0" lvl="1" indent="0">
              <a:spcBef>
                <a:spcPts val="1800"/>
              </a:spcBef>
              <a:buNone/>
              <a:defRPr/>
            </a:pPr>
            <a:r>
              <a:rPr lang="en-US" sz="2000" dirty="0" smtClean="0">
                <a:solidFill>
                  <a:srgbClr val="585652"/>
                </a:solidFill>
              </a:rPr>
              <a:t>Hospitals</a:t>
            </a:r>
          </a:p>
          <a:p>
            <a:pPr marL="0" lvl="1" indent="0">
              <a:spcBef>
                <a:spcPts val="1800"/>
              </a:spcBef>
              <a:buNone/>
              <a:defRPr/>
            </a:pPr>
            <a:r>
              <a:rPr lang="en-US" sz="2000" dirty="0" smtClean="0">
                <a:solidFill>
                  <a:srgbClr val="585652"/>
                </a:solidFill>
              </a:rPr>
              <a:t>School districts </a:t>
            </a:r>
          </a:p>
          <a:p>
            <a:pPr marL="0" lvl="1" indent="0">
              <a:spcBef>
                <a:spcPts val="1800"/>
              </a:spcBef>
              <a:buNone/>
              <a:defRPr/>
            </a:pPr>
            <a:r>
              <a:rPr lang="en-US" sz="2000" dirty="0" smtClean="0">
                <a:solidFill>
                  <a:srgbClr val="585652"/>
                </a:solidFill>
              </a:rPr>
              <a:t>City governments</a:t>
            </a:r>
          </a:p>
          <a:p>
            <a:pPr marL="0" lvl="1" indent="0">
              <a:spcBef>
                <a:spcPts val="1800"/>
              </a:spcBef>
              <a:buNone/>
              <a:defRPr/>
            </a:pPr>
            <a:r>
              <a:rPr lang="en-US" sz="2000" dirty="0" smtClean="0">
                <a:solidFill>
                  <a:srgbClr val="585652"/>
                </a:solidFill>
              </a:rPr>
              <a:t>Food banks</a:t>
            </a:r>
          </a:p>
          <a:p>
            <a:pPr marL="0" lvl="1" indent="0">
              <a:spcBef>
                <a:spcPts val="1800"/>
              </a:spcBef>
              <a:buNone/>
              <a:defRPr/>
            </a:pPr>
            <a:r>
              <a:rPr lang="en-US" sz="2000" dirty="0" smtClean="0">
                <a:solidFill>
                  <a:srgbClr val="585652"/>
                </a:solidFill>
              </a:rPr>
              <a:t>Youth sports</a:t>
            </a:r>
          </a:p>
          <a:p>
            <a:pPr marL="0" lvl="1" indent="0">
              <a:spcBef>
                <a:spcPts val="1800"/>
              </a:spcBef>
              <a:buNone/>
              <a:defRPr/>
            </a:pPr>
            <a:r>
              <a:rPr lang="en-US" sz="2000" dirty="0" smtClean="0">
                <a:solidFill>
                  <a:srgbClr val="585652"/>
                </a:solidFill>
              </a:rPr>
              <a:t>…and more</a:t>
            </a:r>
          </a:p>
          <a:p>
            <a:pPr marL="0" indent="0">
              <a:buNone/>
            </a:pPr>
            <a:endParaRPr lang="en-US" dirty="0">
              <a:solidFill>
                <a:srgbClr val="585652"/>
              </a:solidFill>
            </a:endParaRPr>
          </a:p>
          <a:p>
            <a:pPr lvl="1"/>
            <a:endParaRPr lang="en-US" dirty="0">
              <a:solidFill>
                <a:srgbClr val="585652"/>
              </a:solidFill>
            </a:endParaRPr>
          </a:p>
          <a:p>
            <a:pPr lvl="1"/>
            <a:endParaRPr lang="en-US" dirty="0">
              <a:solidFill>
                <a:srgbClr val="585652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58565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697" y="882338"/>
            <a:ext cx="1620733" cy="256679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2674076" y="797558"/>
            <a:ext cx="46185" cy="5252156"/>
          </a:xfrm>
          <a:prstGeom prst="line">
            <a:avLst/>
          </a:prstGeom>
          <a:ln w="254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data:image/png;base64,iVBORw0KGgoAAAANSUhEUgAAAOEAAADhCAMAAAAJbSJIAAAAkFBMVEUAAAD///8jHyAYFRb19fVmZmZpaWkgHB1ra2v7+/scGRrj4+Pm5uY2MzR7eXmjo6O4uLi+vr7X19dEQUEoJCUVDxGRkZGEhITKysomJiYbGxvt7e3R0dHd3d1MTEwPDw+wr7Cnp6deXl6CgoIrKytVVVWbm5tzc3MLAAQyMjI+Pj5GRkYTExM6OjqLi4spKSncEhapAAALAElEQVR4nO2daXuaTBSGh2Kk7itGo1FMNJo0pv//370MuMFsZ5aDhZfnS3tVKnM7+5xliMdRJ/poTnrTX+XRtDdpfkQdHgxh/mXV/yTH0A+CR5daS0Hgh0fy2V8pCaMTCcvFdq8gJKdISjj0SfvRpbRUm/hDIWF3T67VF7T9cql9KzrZd/mEw9A/P+JvSBm18c+UfjjkET6fK7BdTrxUm/a5Gp9Zwj45N+OyK2Uk/TzhGbDM9XfRJotILk00rdxqKOlul4aaEg5JNVroRUlLJcMbYTeZ5KsDmCIGYfdKuPcr1ERT0Srz9xfCtI0+ukyOdW2nlDBpo1UYRe+1SdppShiRinXCVLQrkighPLWr10apaL2dKOGK/tV/dHEQRIdPsooJ+2E1qzCpxLAfE+6Cqs0UF1GwnUc6FPX70YVBUdJMOyQ6VnCqSEUnjGNEZpXthmlHnJGmX1g3PD0PRvPxarT9WRfzwrgj+k0yCYqZKw7zzPnQ+GeB/05aeRPSK4LwV9TyGM0n2K+lhD0yLWC+zx9hXhlfcN9LB9NpsgbHJWxy6u+iGeqbk7NDfMKtmC/WCnOiKoaQNSRk1UBsqYUQcs1BGbW+0F5eBOFYCRjX4l+stxdAOAIAet4S6/X4hM9qukQjpPejE34CAT3vgFMAdMK5Gu2sBk4BsAmfwICeN0ApATbhK4ek1Vg2uEsclBIgE/5hMVaHZEPxNGQ/Qlm+IRMyGMv99bMXpot2MYqATNjIV2Dm00Ee8Q9CEXAJ1/kazH2er+IPhDLgEuYriVma5VasK96XWAqXMNfTtswDb9kHMKZEXMJlFmDHPtFVPmErXMLsrPfKeSLXjt/clwGVcJElHHIe6WcJn9wXApXwlC0+b6TcZx9BWH2jEn6qCXPzyW/3hUAl3FS+leaWNICRBuGkv0hCwGzx6b4M9Yxvp1kWwGMMMblV2xyhDLiE+e1hfntU/pV39XdPrMGpexst2R1wB6MIyISLPETc1w6JkeKNY237wSgC9kkU70S/1ehW5ySK2eXLVM7TRPYsSigkywU64YvE+JtVWU/1yW8gYGktM5xZjyuUs1KqIiykEONMC2HNnaoQK7caseRWbrUZuIHoVFeQt8mHFHCM6TVYECH5k1+D36kSHkOxPgQT4/yE+97iCPnTxhhjw5RRkYTMbtFDOVzL6dGECAekOdWETlUToqgmdKqaEEU1oVPVhCiqCZ2qJkRRTehUNSGKakKnqglRVBM6VU2IoprQqWpCFNWETvW/JGyiv7QmdKqaEEU1oVPVhCiqCZ3qnyfcU++t8bP5y1wSrkctz3sF+E1rEF58YV+Nk8k4JNye/39HmUsLTnhz9l2aZuhyR3jzBVR6FoMJM+kfDN2YnBHe5yziRcTdC0yYcbpv7eUPC+SKMBsAoHgYSviSK5lRwK4jwlywVF/+NJSQSXBhUjQnhItcgLgqiAFK2GfKpvjpeHJB+JkHVKUpgBJu2cLpT4wOCHesD6ciWgpKyHPV1o6lsyfkheC05PMzlJBpG1RsTKhc1oRv7Bd4qrkLSsh38FXNRTnZEgpSMslPs4CEogAtvbBWS8J3QSHkgymQ8CD4cj1EO8IfURnk8URAQnE0AS/IXiQrwnzU9E3ygCIgoSTqpQNPzWlDuBWXoCX9j0BCXlKy608IjgexIJSGMUpDioCEsu+HZx81J5SHFUm/BEaYX3fnBI3LMiZUZHiVBt3ACFVRki1Yxg5TQlkfoZIOpjBC8Th2EWjDaEioTGE7ticEhCtDoniNCF+4C8as7AlVzYTqHYdwIQl6c0gI+BkhuykDwhMEUHriACLcQd4C2E3pEwITFsgGUxDhXv2ORKrdlDYh9MWRLaFwzavzWxoQcrKf8iUbTEGEoqT/rOTzom78Iaj7U8nW3iBCVdL4m+SnQpqE7OmXUJJTeBAhaDxL1JJuNDQJ4WmkZcmJIITw5B2KtY0moTod/1WSyRhCCB3RXBN22cdFkoziEEKN/iBPQKpJCO/+ssMUCOEW/ib5gYImoXq9f5UklR2EUKPHy4/6NQm/4f1fMsJBCOH9QWFC0J0PRceHHIknYggh+DXSfZoBoUY7FW/eAITQ+xuWSmuUfk6FNXS0EZ8KAwhBQ2lrCLCZmmSN+PoAdRLxYAoglOeWoVpGMKu3YV6MxYd67heb2ACE6nU3NMeTeeYP9RoclzDCJuRb1ZwRqgc0aOpYY0L1jCw2nwAIAWcYgFMoG0LAaG41lgLWh8B0cqaEWzWh2LAA2j2p94ewnIemhGpAyftBO+DTdShrzQ/c4y9YJRoSctMSbk/b2wArW2tALaTJt42Sn4o7A4Mq0YyQbxaixqB1CjmSuirAfRO/Lmch3LEVNJyaEXIta9ex86Qy7Rn4CP/l/qYQ5xojQv6hMNxdycQLmj+2AjwyjQj5y1K4F68JYZP7TkCqahNC/qpYI52rkSc7fyGsbqcGhIJjbw0XXiNCwd5baQg2IOS3UZ1bk8yiEfhLAOV4qk8o8FDQcVE2IxQsxp2fYghMQjpeSqYRJYJ1nMKTT5dQtGnSSidpSCg62ZCPNpqEIuOanrugaVSQ6FxBakHUI/wUHZfqpY02JRTaMmSLDS1CoYuCplOrcWSXcNstqUUdwi9RDba+9QpqTCjed4vtQBqEYhcFXQd68+g88U3GwiUVnFDosauckRhZxB+KDze6AhsbmFByvKd90bwF4be4GAIXCyDhL8nBkH6Qh00Mqcw0xB3wYIRNiVHN4BpPqyhZmUNfg2PHgBC+yJxlTa4xsYsDlnr0zZneCCD8kVpFTW5QsCP0ZcVh5w0l4ZPcBAM8eHZJqDQoDDKnDQpCBZ8XmZTQOlpdPCueNbxrWVLCd5Wd0PDaOet4fLXd5hbfLiZcD5Xn6lqbQpeEZKtEjH/+ny8BIR1xnyKAW5nxnWwOcirA7qxaDn94u4XZYAzyKVlqrredEmpcy2WspfZizSkh2WIDmvZBZ4Q6/lkmsrpy3VFuEw3vJX3Z3U7qKnvLHu5lqyvLy0md5adZQKJOTGR7E43DDDyqi7mMtLS+K8lljqG+hrc0UJF1odxmUXrh3TpqoYaLu5Ic54kCx55A5ObOR9eZsNhLfk3VNUoQw8p9rq+9RhCBWC1ndwNjZDN7th9xIvN1aF44+dqewRFLXA2NNxIcYWWk6xu31dbAOFsaV3g595pGY07nx137TJUSThEIY800K7IRIdz2SAmnpBcg5U38GoCXq8sI5y7EmDDokQkWYaxFf6Ted4xnsJwFBqKEE/JE/8B6BdVhMBYMr43X6BnttmMqWnlPZBbS3oisxdfTLBrNx6/LRmPZGc/n0eCw3rkeWBjFZOGMRMf4T/R3PUSbmOwYkQ7BGUz/AX3T1tkh3i5A7ogPEwXbecQ7FNERHyLaDQ8x4aqqzZTO92QVE3q9djUrMaZq9zxKuE3+/ujyOFdSb9uE0AuDCk4YdKoIQi8ljJINxqOL5FgJUnQm9Na0U1ZrxqDN0k/8xxLCzjGoWFeknTA4dq6E3jCp1OogtpM2mho3z8Fh7wliVRpqkACejWKX8LdDgliJEXWTkFx9HK8BfmfE8rfUdhbwRhg31CBlLHM9blK+4M5uexekOTwmZ1Px5345ITd+Wke//OOdB8V9GGp3fa5GStn2y6X2rehkfe9jlQ20HYbnZlxetUmYdYHJhxJHJxIG6u/5RxWE5JR3o2aDpVf9HTmGflAuziDwwyPZ9Vkvam44eCeaNSe96aNLraFpb9KcRdxz9v8A+x2gL5uOaqIAAAAASUVORK5CYII=">
            <a:hlinkClick r:id="rId26"/>
          </p:cNvPr>
          <p:cNvSpPr>
            <a:spLocks noChangeAspect="1" noChangeArrowheads="1"/>
          </p:cNvSpPr>
          <p:nvPr/>
        </p:nvSpPr>
        <p:spPr bwMode="auto">
          <a:xfrm>
            <a:off x="53975" y="-2414588"/>
            <a:ext cx="5038725" cy="50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0" y="1071445"/>
            <a:ext cx="360923" cy="36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0" y="1713378"/>
            <a:ext cx="402504" cy="35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12" descr="data:image/jpeg;base64,/9j/4AAQSkZJRgABAQAAAQABAAD/2wCEAAkGBxQHBhUUBxQWFhQXFx0aGRgYGB8eIRwiHyAfHBsdHRoZICgiHSAlICAfLT0kJSotLi4wIh83ODMsNygtLy0BCgoKBQUFDgUFDisZExkrKysrKysrKysrKysrKysrKysrKysrKysrKysrKysrKysrKysrKysrKysrKysrKysrK//AABEIAKMBNAMBIgACEQEDEQH/xAAcAAEAAgMBAQEAAAAAAAAAAAAABgcEBQgDAgH/xABPEAACAQMDAgMEBgMLCAkFAAABAgMABBEFEiEGMRMiQQcyUWEUFUJxgZEWI1IzU1RikpOUobHR0hcYJEOCwdPjCCVydKKjs+TwNDZEVVb/xAAUAQEAAAAAAAAAAAAAAAAAAAAA/8QAFBEBAAAAAAAAAAAAAAAAAAAAAP/aAAwDAQACEQMRAD8AvGlKUClKUClKUClKUClKUClKUClKUClKUClKUClKUClKUClKUClK0uudW2WgkjVrmKNgCdpbLcDPuDLZwRxjnIxQbqlVlL7ctMSUhRcMASAwjXBx6jc4OD8wD8hXx/l1039i5/m1/wCJQWhSoHae13S7mBW8WRSfsmCQkfIlFZc/cTW1h6qlvWb6r0+7dVOA0gSEMPUqJmD9/iooJPStGUv7uBdzW9u3O7aGmI/Z2lvDGfjlT/vr8fp1rplOo3d0+APKkngrkdyBAFfB/ZZmH9tBsb/VIdNA+sJo49xAXe4XJOcAZPJODwO+Ki2sdemNIl0G1mmknlMURkBhQkDJb9ZhyuOchccHkHipBBo9powMsUMMZRCGl2gMFHmO6Q+bAxnk+lQFbafUb/661K7W1t1ibwEkjEnhxttCyLuOFaVQDwN3mC80FoQ7vCHjY3YGcds+uM+ma+6rD2cdaXMt4kHWaSpPdZkt2KqEKBclQqjcmAM+bOc+nrZ9ApSlApSlApSlApSlApSlApSlAqKdddar0g1uGheZppCNqHzKijLuAAdxUY8vGeeRipXUM0xvrv2kXEoUeHZRC3Vv2pJMSS+v2BtGMdyaDfdP9RW3UVkJNIlWQEZwD5l7ZDL3UjI7/EVtaj+sdF2WsXYlu4QJQQfFjZo3yO2XjIJx8/gPgK1zdHXMShbPVr0KAB5xE7cfFygJ/Hn50ExpUM/RG9//AHF1/Nxf4a+4+kbsSDxdXuiPUBIQfwJQ4/KgmFK0CdLh7crfXd5L5sgmcxkcYxm2EeRz2Oa826Lt2ILSXmQcj/Tbng4IyP1vHBI/E0EjpUMi9mGnQyhoY5lZSCCLmYEEcggiTgg1k3XSU5GNP1O8jGeFYxyAD0ALR7zj4szE+pJ5oJVSoS8mtaKd0gtb+IY3BAYZuTg7QSYyFHPJBPNZ+hdbQaleGC+WS0uQceBcAIzccmM5IkXvgg5OM4xQSelKj2rdbWGk3LR3lyniKMmNcu/3bUBOcc4745oJDSobH1XeascaBp0qqe0t2RCv37BukI7EccjPavG70W9uNPaTqvUvBiVS8iWaeGoUDLDxXzJgY78HGaD36+6+t+ldIlMcsb3IGEh3AtuPALICCFHrXKd3dPe3TSXbF3ckszHJJPckms3qS6gu9akbRovCh3EIu5mJA+0zOSct3+X9Z1lBkWFm+o3qRWSlpJGCqo9STgDngfea6h6O9l1j0/ZRm5hSa5VRvlcFvNndlUYlVweAQAcD76hnsF6EMGNR1IEEgi3Xd6EFWdgPiOAM/E47GrtoPOGFYI9sChV+CgAfkK9KUoFKVqOqdZ+otHaSJGkkJCRRqMl3Y4Re44zyfgAaDS9Sj9J+oE0/BNugE12R2I/1UBI7FjhjznavwatZrGsR6teSyXq/9XWEm3aP/wAqdRgRhCRuWNiMDGGfbg8V8zCbRbMWVpIJNSvC0tzOuMQqcK8xU9kRcKo4zj0NYWUt9OimtYTJY2xEVhaqwJuZ9xUTnkjbnJUkscbnwDjIajVIbnUtaN1dSyWl1ChnnlU+JHZQhDsthHkCWSQYdgcemBg14J7cLnS7VF1vTmLnOHLNCHAPBCNG2OCM4Y1KtC0J9Q1Dwb9hJHDL495Lt2i4ucgpGoK4McIUZwQCdgx7wqt/bn1uuvamLTTcGGBiWfyne+MeU9wq8jg8nPwFBLIvb/bGxzLaTCbB8gZSmedo8Q4ODxk7OOeDjmzelNdXqXp6G5gG0SLkruDbT2ZcjvggjsPuFcv+z7QkvrmW71b/AOkswssoxkyHPkiUHAy5GOf99dJdAaOdH6dHjRpFJM7zyIgwEaQ7tgHwQYX/AGaCSUpSgUpSgUpSgUpSgUpXncTra27PcsFRVLMzHAAAySSewA9aDSdZa02lacE07m7nPhW69/MR75HfYg8zHBwBWX01oydP6JHBbdkHJJJLMTudiW5JLEmo/wBGRt1BqUmp34G18x2afsRAkGTn3Xl4Jx6BRzU0oFKUoFKUoFKUoFKUoFR/rjTrK+0CRuqURoY1Lbjwy/8AYbIIY8Dg88CpBUO1JT1V1WLfym0tCsk4OCJZSCY4iORtT3iG9dnHrQRjo3TtQ6nsdt9PcQacJCYxISLmVOcI8oOQgJ79yOBxg1YPT3TNr05ahNHhRPi2Ms3zZzyT95rbKoRQEGAOwFftAqhfb91qZ7n6usMhUKtMwb3jg4jKjuACDye+OPLk2T7UesV6P6aZoSv0iTywoT6/abGc4Uc/ftHrXKE0rTylpiWZiSWJySTySSe5J9aD4qU+znpB+seo1iXIiXDTOM8LnkA4IDNyBn5n0qLqpdgEGSeABXV3sp6O/Q/poLcgfSJcPKfgccJkEghf7SaCX2tutpbLHbKFRFCqoGAABgAD0AFetKUClKUAnA5qANqIu531W5RpIYh4VjEASZWY7fFVSvBlJVVYdkyTweMzqu8GuXzWMMipboniX0wcDw05xETnClwDuJ7JnI8wNfvT1idc1Vbq4Tw7aDMdlDjClR5fpGPQsBhMAYTkZ3A0Gmg0iTULlrW62i7uVE2pSDJ2QlsJaowPG5QUyDwqu3JYZ9JbptSnW408KH3vaadG4G1SMrLckbd3Co2B6KmOPEOJf0zon1JZMJn8WaVzJNKRjxHOBnaOFAAACjsB8ck/XVOvxdM6HJcagfKg4XIy7fZVc+p/vPpQV57Ueo16A6RisNCLCWRCofPmVc+eQkDl3YtzxyWPcVz/AKZp8mragkOnqXlkbaqjAyfvOAPvNe/UGtS9Q6xJcamQZJDk4GAMAAAD4AAD8PWrP9mHT7aDof1gwJvLjMFjEV7l8DxcEZwBkk9ggY85GAnnTnTEEd3HYWWTbWLLLOTk+NcMuUU9gVQYcjtkxj7Jqx61vT2kDRNLWJWLty0kje9I7cu7ZJ5J9PTgDgVsqBSlKBSlKBSlKBSlKBUO61kfWNUg02yIAmHi3LHkiBGUMoHPMhO3JGMbu/pK7y6SxtHku2CoilmY9gAMkmtN0rZSbprrU12TXLA7D3jjUYijPJ8wGWYDgM7Y+JDeogjQCMAADAA7AegAr6pSgUpSgUpSgUpSgUpXhe3aWFo8t4wSNFLMx7ADkmg1PV+tNo+nAacqvdTMI4I2PvO3G4gc7EHmYjsB6d6y+ntKGjaSkW7ewyzuQAXdjudzj1LE9+fma1fTdr9bagdRvlKs6bLdGBBjhznLLkjfIcMfUDaODuzJqBWHrGpJo+lyz3hwkSF2x3wBnA+ZrMrnb27dcfW2pfQtNbMMJ/WEH35B6cHBVeO/2s/AUEC6y6qn6v1lp9SPyRB7qL6KP959TWipWboulya1q0VvYDMkrhV74GfU4BwoHJPoATQWd7COh/rbUfp2pL+phbESkDDuB3wfRMg5/ax8CK6IrW9OaNH0/osVvYDCRrjvnJ7sST3JOTWyoFKUoFanqXVzo2m7rdDLM52QxDvJIQSq/IcEk9goY+lbaqpvOo26m6pVdCcbnDR2zDLBIwWW5u2GNoJwY4zzkg/tYoM3SNLOtIbO3fMEU5bUJ1GDcz+9JBjvs5AYn7IVBxnFkKoRQEGAOABWHoulR6JpccGnjbHGu1RnJ+ZJ9STzWbQK5m9tPXB6j1s21kf9Ggcjt77jKs2c8j0H5+tW17Zurh010oyQEePcBo0GeVUjDycEEbQeD+0V+dcuohkcCMEknAA7k+gAoJZ7MOkT1h1OscgPgJ55mA7KOy57AseOfTcfSuhOnYjrvUr3jjbbW4a3tEwPNg4lnHqMldi8+6Dx5uYp0502dB6fg0y0JS7vV8W6kBKtHEpG8L3w2GCD0yWJx2q1bK0SxtEjtFCoihVUDAAHAAAoPelKUClKUClKUClKUClKi2oa++oa+bHQAdyj/SLjA224PIVQww8rDsOy5BIbBWgyb+2k1zWEXy/Q4W3P6+NIudqcHGyNsMc93Cj7LVIK8LG0Wws0jthhEUKMkk8fEnkn4k8k170ClKUClKUClKUClKUCorrIPUmti0gJ+jwkNd8ZWQnlLfPr6M4/ZKAghzjM6t1ltOtFi03DXc52QJzwTwZGwCRHGDuJ+QGckVk9MaKvT+iRwod7AZkkI5kc8vI3cks2TySfnQbWlK1XU+vxdM6JJc6kTsQdgMlieFUD4k/h6nAFBE/bD1yOk9C8OybF1OCI+D5F7NJkYwR6fPHBANcvM25styTWx6h1uXqHWJLjUmLO5z8lHoo+AA4rW0CugvYF0X9X2Jv9QH6yVdsIP2U7lu/dj8sgD+Maqf2b9Jt1h1OkLBvBXzTMCBtUfM+rHA4z3z6GutbaBbW3VLZQqKAFVRgADgAAdhQelKUoFKVg63qiaPpjzXAJCjhVBLMxOFRQASWZiAPvoNb1PcPdypZ6YxWSYZldWw0MPIZwR7rsRtQn13HnYRXro3S1vo2pSTWQbc6JGATlY0QALHGv2Vzzj4k1+9NaW1lE8uo4NzO2+Ujnb6JEpwDsReBn13HuxrdUCvG9uksbR5LtgqIpZmPYAckmvaqR/wCkP1YURNPs294CSf7sgxr+Y3fgtBV3tB6pbq/qaSd8iP3YlOPKgJ2g49Tkk9+T34qT+xbp6K4v5dQ1zK21kN+SPKXAyM8HOwc4HOSn3GurO1e9u0jtVLO7BFUerMcAfiTXRnTPSyGKDT7UfqLR1lvXA4muMKyxA5yQuQx4Iwsa984CW9H2Mhaa71UETXLAhGBBiiXiGIqSdrAElgDjezVJKUoFKUoFKUoFKUoFK+JpVt4WachVUEsxOAAOSST2AFReLUZergPqdpILTIJnKlXmUjOINwyin98IB/Z7hqD0v9Yl1fUJLXpkgFAVnuiNywt6Ii9pJcdxnCcFsnyncaJpEWh6eIrEHGSzMxyzseWd2PLOx5JNemlabFpGnpDpyBI0GAB+ZJJ5JJ5JPJJJNZdApSlApSlApSlApSlArG1K+j0ywea+bbHGpZm+AHJ4HJrJqJX0h6l6pFvGQbW1KyXHG4SS8mOHvgeGQHI552Dj1D16TsJLy4a/12PZcSjEcTd7eL0Tv7zY3McA5OPsipRSlB+MwRcscAdya5e9sHXJ6s1wx2Tf6LAxCdvOwyGkyO4Pp8scAk1bvtd62i0no910udTPN+rQxSKSoPLtxkgBeMj1YciuYaBXpbwNdXCpbKWdmCqqjJJJwAAO5JrzqxvYtLZabrUl31HPGngp+qjZSWLMffUAHJUAjABPmzxjkLq9lnRg6O6cCzAfSJcNM3z52p3IITJGR35PrUzqO/ppa/C5/oV1/wAGvK666toYcxx3kh/ZWyuM/wDjjUf10EnpUPg9oMc8oWOz1DJOBm1Yf1kgD8az/wBKD/Ar3+aX/HQSGovYzN1NrZkIxaW0hEWQf10qja0nIAKRksq9wWBb7K1rL/qttd1xNO02KWF5FLzvIoBjhHfaFY4Zz5QTjbnODxUkuwtlbw2mnLs3jYoXA8ONAN7cn0BCjGfMyZGM0Gdp98mo2++1JK7mAOCM7SVyue6nHDDgjBHFZNeFqsdsohtQqiNFwi8bV5VMAdh5SB91e9BruotZj6e0WW51A4SNcnGMk9goyQCScAc9zXHmvaq+uazLcXhy8rljznGewHyAwB8gKtj/AKQvVgurxLCybKxnxJsft48i59cKc/DzL6jiqNA0ptb1dIImVN5OXc4VFUFnZj6BVBP4UE19l2kSW7C7tQDPIzW9mpH+sIHiTHII2xIScH3jxx69GdP6Quh6UsURLEZZ3bJMjsd0kjZJ5ZiT+NRj2daHGkS3MSlYlTwrNCCNsQOTKVbGJJ2yxbAJXZ25FTmgUpSgUpSgUpSgUpSgrzrroqbqTXVY6mIo1AdLZ4ldRs27mKFwHXOCd4OM4zggV5me60a8H1p1BZ5258Oa3hQEHIB8sqN3B7HHFZXU8FrN7Rrc6+YfDFnLgTMoUkuoxtcbX4J4JHx5xWw0m+0m2aX6gW2LIP1gtYQx4zgEQoSfXHx9KDUy9WXVqAUutOuEYkq8Ym5AGCCIRMFO713c4PHfHsnUM95cFbK9hJOSFGm3LED7/F5x8cVLV1NEXCxzAfKF/wDDWwoIFcG4trbc2o6ixGMhNNUk+nA+jVgC+kllBvLrWmUZ4XTzH+ZjtwTVmUoKyu7gSxYtp9dQ57/RZG/DBhrb6Vb3V/FnT9UuN6bcx3NpGuM4IEiGOOQgjPIYH51NqUEdkl1KzK4jtbkfaKs8LHvyFYSAAcfaOflXzH1eqyldQtb2ErncWt2dQAu7PiQb0xj4McHg4qSVi6jqEWl2pk1GRY4wQCzkAZJwOT86Bp+oxanb79NljlQ/ajYMPzUkVlVFDoen6zOX0SSOKcNvMtnIivk55fZkPk54kDA8/OvmDqCXQLtIesWjxIxWK7XCRucbgjoTmN8ZweVOO+Tigzus9XfTdNEenZ+lXDeDBtXdtZh+6FT9iMeYkjAwM960ula7BocAs+nori+lQt4rxDI8U5eRpZ5GCKzNkkbiQTgDsKjOsQjrbrN7q8uBBpliDCZFmC+MxGZQrLjCkMFPJyAAOWOJz04zIgj0KzS2tFPlZ/KZBx5kiUZ8wz5pCre6cHkAMV9P1XV2X6Zcw2Ue3zJbr4rtnOcySrhMcY2qT357V5zeza21JR+kktzeEdvGmYAH4hIioBxxUjt9bhu9QMNk3iOpIcoNyoQASHceVW5HlznvxwcbGg5m9uulWuidRQw6JCIcQAvtGA2WIX15PBye5471WtWJ7e776X7RZEK48GKOPOfeyviZ+X7pj8PnVd0CuuvZjpCaL0LapBzujWVjjGWkG8/lnH3AVyLXZnR3/wBo2f8A3aH/ANNaDb0pSgVrdY0hNXCC6eVUUklY5Cgf5OUwxA+AI+eRWyrVaxqMtrOkdnayT787mDIqKP4xdgcn4AH1oNVddK6Tc2HgzW9r4fOAu1SM9yGUhgfmDX70f9E0TRpYrORSloSkkhkDYVR4ilmzwArcjgAhwAAKx4tDvbRl+q106GJefo6wNgkgZBlBHrnDCMd8lT2qK9OaTMntEk/SCCKzhuow6W0boyzPDjO4pjcRvZiMYOec4zQWD0xbkwyXEyssly/iFXGGVQAsSEemEAJB7Mz9u1YvtA6oTpHpmSeTl/ciXjzOQdvf0Hc/IHvWx1bWV066giVS8s77URSoO0cySHcR5UXk4zzgdzXPvt56oGt9UC3tDmO1yuQwIZ2ALnj9n3fvB7UFb3dy17dvJdMWd2LMx9SxyT+JNWX7KukJNVujFOskayIr3DZUBrdsNHGpHnVpnU5OV8i+u6ox7PtATV9Qkm1bItLSPxp8d2A92Nfm5Hy4Dcg4rpD2f6QbDS2nvFAnun8WT4qp/cYs/COPA2jgHdj5hJ0QRoBGAABgAdh8gK+qUoFKUoFKUoFKUoFeVzcJaW5e6ZURRlmYgAD4kntWo6i6utOnI3+tJkV1iMnhbhvYDgBVJGSTwB6n7jXNPtD9oE/WeoHJaO2B/Vwg8cdmcDhn/s7D5hPrK+k9pntRM2jGNbe1jwpuIfFU88MIyRhi/I8ykBR8xVq6boE1lwb6YpjhBFbKASc5G2H7/wA65P0XqG50FZBo87xeKu19hxkDOPuIycEcjJwea9/0w1D+HXf9Ik/xUHWz6bIUO27nBx32w8fP9xr5trC4t4AGujIw+1JEnP3iLYOPliuR7nqi9u4Cl1eXLoe6tO5BwcjILYPNYH06X98f+Uf76DtiIERjxSC2OSBgE+uAScD5ZNfdcSfTpf3x/wCUf76fTpf3x/5R/voO26VxJ9Ol/fH/AJR/vp9Ol/fH/lH++g7VvLVb22ZLgZVhg4JB/AqQQfmDmoDfw2mjXMqTG/tVB2+M5lnhfK5DHxfGTC5PvAAEEnsMc42Wu3VgxNjczxk9ykrrn79p5rd6d7SdT09QIryVgDnEhEmfkS4JI+WaC7NS0trizRvokF/CB5bmzdYbhBjcHG3arMRt4jZQc8Lhto1PUPUEWkaStl1wZLqyuYw8E48swC4ZVlTysGB24bHm+19oCvtH9pX0LUGuZbZFusMRJAzRrIzA58eHJRwSQxK7WJReahOranLrGovNqTl5XOWY/wDzgAcADgDAoLa9nvUulPqHg6mWjt4MNaR3G3Zuxl5JCODMWyQWO1QcLjtVg3Vy2t6Sbjqxza2DKClurESSBiNplePzZYYxFGc+bBJIxXLNbzp7qWbSNQibxG2xkhMgSeEGxvaJJDtD4HB49KDpSwuZ7q3CafHHptqceGzBPGYYGCsJBSP0GH3Nj7IPbZ23Tlvpl2J7mWZpAc75rmTBJGOY9wj7dht4/CuWNe1A6zrZfTDcuF9xppDJMQDw7sOA3YeUAABRyQWOJeLdXRZr0TvklmL7zk9yxLevfmgkvtokE3tLujEQwPhYIOR+4x+oqE0pQK6i0P2jaZpXT1pFe3cYdbaLIUM+DsAIJjUgMCDlScj4ciuXaUHV3+VfSP4Yv83L/grKt/aTpdxbu8d7EAncMSp4GfKjgM/+yD8O9cj0oOyNM6vsdWA+r7uByV3bRIAwHHdCQy9xwQCPWtj9ZQ/vsf8ALX++uJqUHa80JvMNazuq4/1fhkH55dGP9eOKjnWHRsnUFiuy7lEsR8SEskOBIOYyWEW5QGAztPI+NcopdyRpiN2AHoGIrJfWrh7RY3uJjGpyqGRtoJzkhc4B5P5mgtWfr+TQJbyTqWJTrAxBFtwVijK7gR7ygBiW7ksWAOAKqaxs5dY1FY7NWkmkbAA5LE9+T+ZJ+ZNYzuZHzISSfU81dPs20VOiOmDqesRB7mYqlnHkbv1nlXaCQAXzk+oQH4kUEj0HpiKyv4NJto2eKELd3shLbZJcARx9sEZAbb2wo7ndVq1G+hNAfQ9IJ1Nt93M3i3D7icufQE+ijCgDjipJQKUpQKUpQKUpQKUpQVN7UekZr/qtLtLL6dB9GMTRLN4bIwYkODyT73GAexz6VCX6XeNwbPp2XI7iW5d1PHwUJ/bXR9KCmNG02SO3P0fpWI88+LcR5zge746lgPuOK+TpWo546b03/wAj/HV00oKmsumr25g3TaLo0Rz7rqCfv/Vqy/11ja10pe/Rgq6JpUoY8+C3hsMc+8xjOD8j99XFSg5/i6LvlT9b0/aMeefpOPXjj6R8K+/0MvP/AOdtf6V/7ir9pQc6X/QGoXcq+FolvGgILBLkZbvxvac4ByOw9K0c3sk1Z5iY7LaCSQvjwnA9BkyZOK6npQcu2PsZ1W6mxPCkQxndJKhH3fqy5z+GOO9Z/wDkK1L9u2/nG/4ddJ0oOVuoPZLqWh24dolmX18Alyv3qQG/IH+yoXdWz2c5S7Rkcd1dSpGRkZB5HFdu0oOJZrCWC2WSeN1RsbXKkKc5xhiMHOD+RqbdLdFz9QwrbW1i8Tt5pbu434VRgqIlwoGe2POTnuoHHUlKCpNN9mGp25w2sPGoXA8NWzxjA95eMfP4Vt19nd59HxLrV6W2sM/ZySNh2ljwBnIz5sjlcYNiVAPa514vSWjGOyYfS5QQgBGYxyPEIOePQccnPwNBzv1roA6Y6jkto5lm8PGXVSvJGdpByAR8iR885A0dfcshmlLSksxJJJOSSeSST3NfFB9IhkcCMEknAA5JPoAKtHTvYVf3BU3skEQK5PmLMpxnBAGCc8cMR99eXsN6L/SDXfpOoKfAtyCMg4d+do3cZ24DED+KDwa6VoObn9hWohzsktiM8Hewz+Gytl/kAuP4ZF/Ib++r/pQUNaewae3uVZrm3cA52vG+0/I4YH8jX7dewae5uiwuYIwT7qRvgfcGYn8zV8UoKQ/zfB/Dz/R/+bT/ADfB/Dz/AEf/AJtXfSgpD/N8H8PP9H/5tS/QegLi36lS46jvWu0gGYEK7FVtoTcYxlRgDjHrg96sClApSlApSlApSlApSlApSlApSlApSlApSlApSlApSlApSlApSlApSvx8hTs5Ppk4/r5xQafq3qSHpXRHuNRPA4VcgF2wSEXPqcH8Aa5M1nUZ+rOonlkVpJpm4RRk/wAVVCjnAGO3pV4T+zO66y6ha569lVEAAjht2JAAPI3OPKMd8cknPGMGddLdE2XSsf8A1PCAx7yN5nPp7x7DHoMDv8TQcna5ok+gXgi1iJopCoYK2OxJAPB+INe3S3T8vU+tx2+nKSzHzNjIRcjc7duAPz4A5Iqxbz2f3/XnXc89/C9rC8vmabG4KoCgKB752gYI8v8AGNXN0b0Za9H2WzSk8x9+RuXbt3PoOPdGBQZnSvT8XS+hR22n52oDlj3Yk5Zjj1J/IYHpW2pSgUpSgUpSgUpSgUpSgUpSgUpSgUpSgUpSgUpSgUpSgUpSgUpSgUpSgUpSgUpSgUpSgUpSgUpSgUpSgUpSgUpSgUpSgUpSgUpSgUpSgUpSgUpSgUpSgUpSg//Z">
            <a:hlinkClick r:id="rId29"/>
          </p:cNvPr>
          <p:cNvSpPr>
            <a:spLocks noChangeAspect="1" noChangeArrowheads="1"/>
          </p:cNvSpPr>
          <p:nvPr/>
        </p:nvSpPr>
        <p:spPr bwMode="auto">
          <a:xfrm>
            <a:off x="53975" y="-1074738"/>
            <a:ext cx="423862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8" y="2503113"/>
            <a:ext cx="457368" cy="24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 descr="hospital9">
            <a:hlinkClick r:id="rId31"/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44" y="2956715"/>
            <a:ext cx="385527" cy="28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school%20house%20images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70" y="3420576"/>
            <a:ext cx="258475" cy="38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Government Building Icon Clip art">
            <a:hlinkClick r:id="rId34" tooltip="Government Building Icon Clip Art"/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30" y="3944810"/>
            <a:ext cx="354992" cy="33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Images For &gt; Pantry Clipart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92" y="4423587"/>
            <a:ext cx="307833" cy="30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Teal Soccer Ball Clip Art">
            <a:hlinkClick r:id="rId37" tooltip="Download as SVG file"/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5" y="4908342"/>
            <a:ext cx="244569" cy="24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ecial Olympics World Games">
            <a:hlinkClick r:id="rId39"/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235" y="2434689"/>
            <a:ext cx="809558" cy="35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st Buddies">
            <a:hlinkClick r:id="rId41"/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92" y="4169778"/>
            <a:ext cx="738506" cy="7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RST">
            <a:hlinkClick r:id="rId43"/>
          </p:cNvPr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543" y="1680346"/>
            <a:ext cx="653839" cy="58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Hands on Network">
            <a:hlinkClick r:id="rId45" tgtFrame="&quot;_blank&quot;"/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24" y="1856413"/>
            <a:ext cx="642339" cy="898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69" y="3418722"/>
            <a:ext cx="886808" cy="2979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55183"/>
            <a:ext cx="47625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24200" y="45720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Braden Beisse</a:t>
            </a:r>
          </a:p>
          <a:p>
            <a:r>
              <a:rPr lang="en-US" dirty="0" smtClean="0"/>
              <a:t>           Regional Director</a:t>
            </a:r>
          </a:p>
          <a:p>
            <a:r>
              <a:rPr lang="en-US" dirty="0" smtClean="0"/>
              <a:t>         Verified Volunteers</a:t>
            </a:r>
          </a:p>
          <a:p>
            <a:r>
              <a:rPr lang="en-US" dirty="0" smtClean="0"/>
              <a:t>             503-349-2503</a:t>
            </a:r>
          </a:p>
          <a:p>
            <a:r>
              <a:rPr lang="en-US" dirty="0" smtClean="0"/>
              <a:t>braden@verifiedvolunteers.com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585652"/>
                </a:solidFill>
              </a:rPr>
              <a:t>INTRODUCTION</a:t>
            </a:r>
          </a:p>
          <a:p>
            <a:r>
              <a:rPr lang="en-US" b="1" dirty="0" smtClean="0">
                <a:solidFill>
                  <a:srgbClr val="585652"/>
                </a:solidFill>
              </a:rPr>
              <a:t>CODERDOJO </a:t>
            </a:r>
            <a:r>
              <a:rPr lang="en-US" b="1" dirty="0" smtClean="0">
                <a:solidFill>
                  <a:srgbClr val="585652"/>
                </a:solidFill>
              </a:rPr>
              <a:t>PARTNERSHIP</a:t>
            </a:r>
          </a:p>
          <a:p>
            <a:r>
              <a:rPr lang="en-US" b="1" dirty="0" smtClean="0">
                <a:solidFill>
                  <a:srgbClr val="585652"/>
                </a:solidFill>
              </a:rPr>
              <a:t>WHO WE ARE</a:t>
            </a:r>
          </a:p>
          <a:p>
            <a:r>
              <a:rPr lang="en-US" b="1" dirty="0" smtClean="0">
                <a:solidFill>
                  <a:srgbClr val="585652"/>
                </a:solidFill>
              </a:rPr>
              <a:t>BACKGROUND SCREENING CHALLENGES</a:t>
            </a:r>
          </a:p>
          <a:p>
            <a:r>
              <a:rPr lang="en-US" b="1" dirty="0" smtClean="0">
                <a:solidFill>
                  <a:srgbClr val="585652"/>
                </a:solidFill>
              </a:rPr>
              <a:t>PRODUCT AND SERVICE </a:t>
            </a:r>
            <a:r>
              <a:rPr lang="en-US" b="1" dirty="0" smtClean="0">
                <a:solidFill>
                  <a:srgbClr val="585652"/>
                </a:solidFill>
              </a:rPr>
              <a:t>OFFERINGS</a:t>
            </a:r>
          </a:p>
          <a:p>
            <a:r>
              <a:rPr lang="en-US" b="1" dirty="0" smtClean="0">
                <a:solidFill>
                  <a:srgbClr val="585652"/>
                </a:solidFill>
              </a:rPr>
              <a:t>ACCOUNT SET UP OPTIONS</a:t>
            </a:r>
            <a:endParaRPr lang="en-US" b="1" dirty="0" smtClean="0">
              <a:solidFill>
                <a:srgbClr val="585652"/>
              </a:solidFill>
            </a:endParaRPr>
          </a:p>
          <a:p>
            <a:r>
              <a:rPr lang="en-US" b="1" dirty="0" smtClean="0">
                <a:solidFill>
                  <a:srgbClr val="585652"/>
                </a:solidFill>
              </a:rPr>
              <a:t>OUR VOLUNTEER COMMUNITY </a:t>
            </a:r>
          </a:p>
          <a:p>
            <a:r>
              <a:rPr lang="en-US" b="1" dirty="0" smtClean="0">
                <a:solidFill>
                  <a:srgbClr val="585652"/>
                </a:solidFill>
              </a:rPr>
              <a:t>A WALK THROUGH THE SYSTEM</a:t>
            </a:r>
          </a:p>
          <a:p>
            <a:r>
              <a:rPr lang="en-US" b="1" dirty="0" smtClean="0">
                <a:solidFill>
                  <a:srgbClr val="585652"/>
                </a:solidFill>
              </a:rPr>
              <a:t>COMMUNITIES ACROSS THE COUNTRY</a:t>
            </a:r>
          </a:p>
          <a:p>
            <a:pPr marL="0" indent="0">
              <a:buNone/>
            </a:pPr>
            <a:endParaRPr lang="en-US" b="1" dirty="0" smtClean="0">
              <a:solidFill>
                <a:srgbClr val="585652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6477000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9CDB"/>
                </a:solidFill>
              </a:rPr>
              <a:t>Agenda</a:t>
            </a:r>
            <a:endParaRPr lang="en-US" dirty="0">
              <a:solidFill>
                <a:srgbClr val="009CDB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9CDB"/>
                </a:solidFill>
              </a:rPr>
              <a:t>TRUE PARTNERSHIP</a:t>
            </a:r>
            <a:endParaRPr lang="en-US" dirty="0">
              <a:solidFill>
                <a:srgbClr val="009CD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8600" y="1121578"/>
            <a:ext cx="4953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solidFill>
                <a:srgbClr val="585652"/>
              </a:solidFill>
            </a:endParaRPr>
          </a:p>
          <a:p>
            <a:pPr marL="381850" indent="-381850" defTabSz="509135">
              <a:buSzPct val="100000"/>
              <a:buBlip>
                <a:blip r:embed="rId3"/>
              </a:buBlip>
              <a:defRPr/>
            </a:pPr>
            <a:r>
              <a:rPr lang="en-US" sz="2600" dirty="0" smtClean="0">
                <a:solidFill>
                  <a:srgbClr val="585652"/>
                </a:solidFill>
              </a:rPr>
              <a:t>Preferred </a:t>
            </a:r>
            <a:r>
              <a:rPr lang="en-US" sz="2600" dirty="0" smtClean="0">
                <a:solidFill>
                  <a:srgbClr val="585652"/>
                </a:solidFill>
              </a:rPr>
              <a:t>Partnership</a:t>
            </a:r>
          </a:p>
          <a:p>
            <a:pPr marL="381850" indent="-381850" defTabSz="509135">
              <a:buSzPct val="100000"/>
              <a:buBlip>
                <a:blip r:embed="rId3"/>
              </a:buBlip>
              <a:defRPr/>
            </a:pPr>
            <a:r>
              <a:rPr lang="en-US" sz="2600" dirty="0" smtClean="0">
                <a:solidFill>
                  <a:srgbClr val="585652"/>
                </a:solidFill>
              </a:rPr>
              <a:t>New </a:t>
            </a:r>
            <a:r>
              <a:rPr lang="en-US" sz="2600" dirty="0" smtClean="0">
                <a:solidFill>
                  <a:srgbClr val="585652"/>
                </a:solidFill>
              </a:rPr>
              <a:t>Standard In Screening For Volunteer Programs</a:t>
            </a:r>
            <a:endParaRPr lang="en-US" sz="2600" dirty="0">
              <a:solidFill>
                <a:srgbClr val="585652"/>
              </a:solidFill>
            </a:endParaRPr>
          </a:p>
          <a:p>
            <a:pPr marL="381850" indent="-381850" defTabSz="509135">
              <a:buSzPct val="100000"/>
              <a:buBlip>
                <a:blip r:embed="rId3"/>
              </a:buBlip>
              <a:defRPr/>
            </a:pPr>
            <a:r>
              <a:rPr lang="en-US" sz="2600" dirty="0" smtClean="0">
                <a:solidFill>
                  <a:srgbClr val="585652"/>
                </a:solidFill>
              </a:rPr>
              <a:t>Resource For New &amp; Existing </a:t>
            </a:r>
            <a:r>
              <a:rPr lang="en-US" sz="2600" dirty="0" smtClean="0">
                <a:solidFill>
                  <a:srgbClr val="585652"/>
                </a:solidFill>
              </a:rPr>
              <a:t>Dojos</a:t>
            </a:r>
            <a:endParaRPr lang="en-US" sz="2600" dirty="0" smtClean="0">
              <a:solidFill>
                <a:srgbClr val="585652"/>
              </a:solidFill>
            </a:endParaRPr>
          </a:p>
          <a:p>
            <a:pPr marL="381850" indent="-381850" defTabSz="509135">
              <a:buSzPct val="100000"/>
              <a:buBlip>
                <a:blip r:embed="rId3"/>
              </a:buBlip>
              <a:defRPr/>
            </a:pPr>
            <a:r>
              <a:rPr lang="en-US" sz="2600" dirty="0" smtClean="0">
                <a:solidFill>
                  <a:srgbClr val="585652"/>
                </a:solidFill>
              </a:rPr>
              <a:t>Best Practice Education</a:t>
            </a:r>
          </a:p>
          <a:p>
            <a:pPr marL="381850" indent="-381850" defTabSz="509135">
              <a:buSzPct val="100000"/>
              <a:buBlip>
                <a:blip r:embed="rId3"/>
              </a:buBlip>
              <a:defRPr/>
            </a:pPr>
            <a:r>
              <a:rPr lang="en-US" sz="2600" dirty="0" smtClean="0">
                <a:solidFill>
                  <a:srgbClr val="585652"/>
                </a:solidFill>
              </a:rPr>
              <a:t>Purchasing Benefits</a:t>
            </a:r>
          </a:p>
          <a:p>
            <a:pPr marL="381850" indent="-381850" defTabSz="509135">
              <a:buSzPct val="100000"/>
              <a:buBlip>
                <a:blip r:embed="rId3"/>
              </a:buBlip>
              <a:defRPr/>
            </a:pPr>
            <a:r>
              <a:rPr lang="en-US" sz="2600" dirty="0" smtClean="0">
                <a:solidFill>
                  <a:srgbClr val="585652"/>
                </a:solidFill>
              </a:rPr>
              <a:t>Benefit From Our Growing Communities</a:t>
            </a:r>
          </a:p>
          <a:p>
            <a:pPr marL="0" indent="0" defTabSz="509135">
              <a:buSzPct val="100000"/>
              <a:buNone/>
              <a:defRPr/>
            </a:pPr>
            <a:endParaRPr lang="en-US" sz="2600" dirty="0" smtClean="0">
              <a:solidFill>
                <a:srgbClr val="585652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585652"/>
              </a:solidFill>
            </a:endParaRPr>
          </a:p>
          <a:p>
            <a:pPr lvl="1"/>
            <a:endParaRPr lang="en-US" dirty="0">
              <a:solidFill>
                <a:srgbClr val="585652"/>
              </a:solidFill>
            </a:endParaRPr>
          </a:p>
          <a:p>
            <a:pPr lvl="1"/>
            <a:endParaRPr lang="en-US" dirty="0" smtClean="0">
              <a:solidFill>
                <a:srgbClr val="585652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0" y="1121578"/>
            <a:ext cx="0" cy="4212422"/>
          </a:xfrm>
          <a:prstGeom prst="line">
            <a:avLst/>
          </a:prstGeom>
          <a:ln w="952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304800" y="5486400"/>
            <a:ext cx="845820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b="1" i="1" dirty="0" smtClean="0">
                <a:solidFill>
                  <a:srgbClr val="009CDB"/>
                </a:solidFill>
              </a:rPr>
              <a:t>.   </a:t>
            </a:r>
            <a:endParaRPr lang="en-US" sz="1400" b="1" dirty="0"/>
          </a:p>
        </p:txBody>
      </p:sp>
      <p:sp>
        <p:nvSpPr>
          <p:cNvPr id="4" name="AutoShape 7" descr="data:image/png;base64,iVBORw0KGgoAAAANSUhEUgAAAOEAAADhCAMAAAAJbSJIAAAAkFBMVEX///8AAAD8/PwEBAT5+fkICAj29vby8vLw8PALCwvq6uq5ubmTk5Pt7e3m5uagoKDd3d1SUlIfHx/R0dEyMjIaGhrGxsZsbGzS0tIoKChycnKurq7b29tMTEzDw8OoqKiEhIRdXV0vLy9BQUFlZWWMjIx6eno4ODhERERubm6Hh4dWVlaZmZmQkJB+fn4UFBQTru3bAAAQ1UlEQVR4nN1di5aiuhJNQgQVBRTFB/i2tXu02///u5uqSgAVnDnnekbinl7d0+qslT2V1DsFYw2DFOpbP0sPy8g1v74XpMLHgiuM9+eYua9ez38BN+EGRyneT4ZCyi/OL5tf6Vz9SN6QIRPCP84zKST7xXnI3o+hYsbUl1Df+kN+fvVy/iMAS8Wxu1UyfFsAyeD4pjIUSrsoMyhkl7+xDAUYwhPnq1cv5L+AUp6uB3/xOXeS99KlgpRo9zxubfenMQcRvhVBFB8Ty23u0nwI1KpvA4F/YiW7GWA3+BYu8169qmeCGF4432dRFAVwHt8utFB0Ms4HGE8obq6Qwiq/FE8Zc+NEocsqlg4vper0ldSLTfzA21TCWW4uoEMWSkB374PAovl+WsXeCkjWTYFdC75NKsQjGG1KS/mpdS+PyoYDPfgW3vNwmVKeQtjLsDtQ3JwO0HM6nC/vPiDCzjhl9jIEJcJbaotuJ0MQ5O6OSQAvC2YjR1yyJF9lH/dloKTJYzxw5XNHDK1jBwDbxkLeUht0jTrU9UepZiKlZNo1Ex+c9162yP8HIBbR3YESPSgrjiINJCpO8juN2NwosNQPFUpHnkGDHvAXpTJd5ia9n8GMj1ZJW7vX8B8hLTyDjIJ2f6gYzgWIEH3NdG8CiPHAbFhXuo3WMjeu1tVCgwNaQQHRkNqe/XDGjV1UdoP75HWLhifxRW6rRW629XqXOw5q5sj0GQTDSLYfPJwOH/VtMBEC09XAEyIC7VrKbhBk/lyLKyXz4H7yEpDq3GMWOKNEy6zTjeJ09T0/jcxu5HyYoaDlQXk28FWmGCur8drl/x7EzO23g2X4s/kczcaFmMBJ43zj4eYNkZTZpZrrhw0yVHsyDiez8g7U63dIYLMIPuST0PRr+FN9tVizY10QjZz+GgxzDWkWXyaL6d14xq9eNp/uNlrRSBb5v3JWLadMbbwbfI6GxKTHRDIs/ReUcW40Q/FzRHK8LJ7hbrJeJdMs6HajLI6/0eWMRtxpVfBTDnmjGaZo7Qy78Sb0I1OcFvnP9MxYMqxkh4c0e9Xq/wDtI4e4lhgee1NiB2ZROyrKUAoIKbIZbtCKTapeSl5L4iHiC2lEzj/X8fVbpB91OJEdMUdTdQodfokbvE2jGVmFnd+u+QQkYATb32jR6106/atr/mdwj7TITW2WDPKEIq2UnsEo+ruL/mf4JNdr0a/dZ4pgNoQwopbkZ/A3V/xPsSEzMYtrP6FC4EkpnqjAyWvuMWRsDTk0pSyWdR1MlK1vVVtCwr7JBFkPfRlHBbK1iOp8GYLDvxqsSsGZbuE+rS+6e2v+SIAcC/YNpphRsMB/1X1AdMePLAWg32iG3icHd5vv64JYuapzRw0+mx0eim86YsdaRTN7dAhpkzaaIfSFADq3RXez6OVNrHiHccaancTo7vAk8rbQJQrKu+Vimddzc1ALT2Sz04iMfRFDn+l+A8iLup4XLJNlev4+PDAVFC4vG142FCxRBExCVMcT3cUVj3oZqn8H5Zhm52mkq1n42NWE0RL0bLVyKdU6bPDGwGOy4edQsAMx/OzraJDJcZExhB+tOik6fBZRmNxgGUrqstMnkRYa7G6JVGxQeiNstLHXENGWNtyIYfJaySP72XzNf36dw5W/uGenNyhwnNvRjy8mWky+PoflVZ/qNihEJNvAAgnCEpc6ybQIdFsMlGkkFep3NfxQEyXMgv5DlNdObzsVrEvd/AONd/DWuJKh+niHb31I4ryawG+B1hovukAJZpFp2WnDKFjNJlUEoRzVcDtRQKxh3+HKE+r2RcDPe24tMiWDyAL5FYiMiecXPz9baOjuCaoNqsR9bHY55haCfaht55BK/XZLQvQqzyDnE8saZIUIZtqKK1H+6EAKy/YVJxAqUR7Vxa2B4hKidBzUN4O+flWp00vFLt0lkGKUVl0vFMwblTbhps8kmn7GfsrbkzyZU8BMY7c9oKRoBxtkALOurj6BISl54dhciq2ktgGs4gkDPk3xOEUJSdYfcG1JiOckEdhZYx2UXOIhaREtxUz7O99ITVe/97FF2qUMSkP0wJjr3ejwcULbNEMvG14d/oAXI2TTI95qKMsn25f8vIFxHEJlVxEP6bXdr0h3hEk7QqYqJJ3rYNeHaweStT8+/C59QuhbsHZCiedwzXDRNjEUbWSq6NNnrYSy4jfWPTYtldA2i00LSqrWblHUp6syPyzXwL6cph+TQ5gm/fyjtpJ0mfd1JcMhY3G4P+pOmvF296DKaAFQLu3P3GRgY6V/s297fhqa7LilwO48YxX551UjlMl+91Dr2BRaXCHhhRfa4RWAtuA2s6BrthZnfUONV+fz0Q//gr4GWylCvK/RcZz78q8Dr/JQ2hXjl6DCQm9NXFqF0rlmqDbv0K48VBmgJD1wRSvPYIGdpTdkAHAP2y8HUtXo2UpQ6EvLs8ftCQ1vKn0E43XGDwUIyuZi7UAB8K89FRU+lqFz4T+vXum/gzZy/U2VGtXktBDpppCtiC51DJ28AMCHrgoY7SQJ13+qWzDUi4virb1nQf2wBsfqw6d8gF2wLyr79u7TdnWXENV92SQXaKvRHd6PsKq+dwBhBST7D/nvGwt3KW67r+qwQn0FkOyQH3k3Rtj0jqh7gLsZHauavcBCfNCYE7fHdTEYdq1dWX7MHvq31/PMMRwFmAhXNiJEowGltm6zW6LugHntQzVDuriNTf2CpRcs2eBVDcvifcVhxKt16cilAV6Y3PfNzj2xZneY3kKt3uU1DAcsT4FDaXGrdmmLemivpoA0HbI+rlhffVBMW5jpgIESUlqVDO/VMVzeiEnpXDquPdG2KoW6r2N410MTzbROCt1mt0KXoYLDmo5LvvWuJ2jAeC+8v6jsSMrsOYdsuq1hOL9tUFCMM/iwkmLHt8YqCnZbq8ixEhVyCri+3zc11fLGQ4R1DNPKjZiNdD9KQAXGv7/ifwbB5KEuRVNTW4vQDW8p5waTPM33b9xFDUPnbkobQghw1DtK28w8KWzwbrxZJT/Ox0mlzXMl3MF0Wq0On1gxqob1647hLGOVfSZKbIE2MPv7mZENRFB3DI9RvYD6A7L8HzZo06Ta6+Z8GD/opelD8kZxPDeeoGCr2rtqD/0WuaGiceOneJcKpHf4qPeu1fmLqb3v2Hgh5rnCe8CQ4Nr1e2u8hMHHTR6SQRjUMrx00d2WpgZXHusWzOmaW8Vs08ah7qaTwhScstsufdmN4vOO6zBqZ0FZsTY65PwbyJFX5k2Xfur7afj9RUO0UDtdVjbc9VrXMxxmcCEqSA7HcUWZf7ZJ7KhFnWsJOvxLeiysrNp8rldTvFDU+NiCRgbXwmdLXraXl/Fwux2sk66rY8fmi1A8quArc5Dg9X0+3vycwzT1kzgLLKvnV14Eyhk6fEhdCr5ngwNag/YDfnT7q8U3pXZ2G3TLFYRXc22Uc33vQrH8YhjOW0eO4NYlE83sQWhUWJqmdmFh776sN/nUjAH9fBsaVNf8nEwFxGNzAXVRsPYpdr7byFHtum71DfXiLOJ2xeSpsKv8iwCp1Hs1gPGQivw/TNp2CREhmCdq7QUxDC90j2/etuI+/i1gSiL79YhhJ17qzXqiLLeNmA4fTL+aTdmSZoLyIzymUlp5l23yYLTQLtPeuVKps4QVI86tQpfXC3HQhscGgeODcyb8zLNh/scNMOFWx/AEF72xBNfCC8LDfdi17zSKaT3Db6hUwCMTivlK6xcv999gWjMyWIVPrrku4w8o0OBQ4LcOSQU/Uj4wlIZmLTEZUj181rNQ1VQODgYR7gI9vQY5RaswDM+xhd4pPVnmnqHSpAHTnkxRtBc23oH6qGN4astiBhEGF9K10B6i31bVQetADRRdGDOlR1F0LXS/y+ew03EuJYZfFh65SqSmDXq2SmJ/XEjxYKG4KuEbx/RTmTq3xLB23rBtWBrVMlCaJe/OcPj7PGw7t/hzpSz7u4Jh44vYf4rYMForPemeCobpq1f2LEwNoxDGZWwKi9H8Cu8fYmqsA5bMJoXFt/Ya0C2yjmbk0lQXw7BV96AP62CeFjBGF63ITI1fvbCnIdIGYsFogpQR4vbVC3sazChhmGUtSwwHr17Y09AfECN6fmMxmGfz6oU9CcoE6gLUFJsri1rN/tVLexrkHDXpKDDzsN+Ooe6q2bcx9ItGb8dQMHrsxZqqSyLvBJu8emXPwxnNoXlK89wMwHwbGZq+IXP/wH9DhqRcItNbadI2b8QQXe+xSaLJy7tpGv00+G2eRBtoIb4RQxeCi1nO8KxDja+XLuqJUMTA9b7kqd6lbvhavHRZT4RiBp1RrbZh2B4Qw8u7RMB0J7/QpSK3F9+vXdjzIGi47rSovTh6m/Yf/0NroBtp88vbUo8TdjAV9Q55bwn3JjHTRr8Lhk+jgXnt1HJjOYABPEugqFJIJno6GdW1blxLDdpwlfQzKBqBM230zzYOnb+HSSFOi9+Zng+18d7hHMI+hAk0+NB4pou+sa5HvUfaW0iKLiC3ZtoS3D2lwecWVrXvoThM8TpT+UVj9S3snrmHVCLDSQL0tA6Ce6TZUCsbu0tuAZplAZvyqiLq08OrPz37GaLU8M7kvPwyitXhrTfQNdignsKOXJQHBgudGp6/gaYBYH9iJy5pTkFt/A7PmIU9pffoorzS0uBu3cbv8AOrHq9gGdwtNV/k3epq77Y7aPW3XfkO3qmLufwb+94jq7+ybJRgNTx4iADfscIgKmlGNK1OBcL2i5B5W2A4vhmd9EMXEZJ3sPr6QWU392K65H/v3iHS1wz7N9txQ0FU8KJVPROa4fRGWDFNT3iH9i/N8LbPi0r8b9GkqBmer08cdWY4EOrbCZpXgkfPnfG76AIQUWutrdlv3YUPP30aqXO++8CCniP0kvU9AULfRfOmR+qEvu+ZpQbi8AWLewYkXmpi0fkET7Rs3TNU/wNdfFT56RXLew760xVeydfDkm8ZSmjUuE3hWAFSmFn6M7jociiNifi+jiLg7/EY3rDE5uu7PfCjHS0nuiXRMY+x4LxzM1oX6JIdsUOZ0pUlteggXQ9K7JyWHiI0TO+GlpI2tcVvE8qv9pjM5jM6eTROgA7g8LgJY+92bAISnsP7tph8ydzlhucwz+iCqUhYgLl7rhP8trJH0wjmrhZ03VWfO7yClwZd7dxU/RNdPv3ba/13EMUkExiv7sBzrPa/T4fCI9cvf2F5z0A7f/6YfqjxMf6D6iAoU1tavvv7/OwB003M5B/kmOAGhiWtNVJ45Ql05zaMnPuDHFPPngYwpfJX5vLdCSq+4k/S2XJjVzMtXXJq9dpk7ETpsjbCXPrNf8d0OE7DsiW3P12MtqeEuaUFgxnEEULFNW0hXdf1vKDf7oI9PN78PzQbsu2h4KS5og1Pi5X5lMB2FPur3vqwX4zGLaN5uc+kTTOGcGpl2U6g8IQXLc/zjSLGrwFOwghcb0sy3wLbnCQry1BJLg5HZU5O+a/4dCt7RCi0eikLJOudLiVezg0/nJ74uhX/HxDwjHgv+x6XN2QeL9681rZH05QAu3VfCjLyYAoMZrj0e5NP09bOpzaWZwQ+DQkeBUwPk9UEZ4t5mGlXQLrdLD0MZp0faWMVUcCqV4peYRWUg+ZPczUrtCJyp4lrZR0YVar7BWOuzN48+lK/Vbg3epS3Nbq0DFxyt9Asl15F37NxZizkZ7DSSRsIp6wmUgtxwCcdHKFKaOVW/B0E63daLb6nh3S9bkbS/wDG+6lrEgHTlAAAAABJRU5ErkJggg=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57150" y="-1485900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3</a:t>
            </a:fld>
            <a:endParaRPr lang="en-US"/>
          </a:p>
        </p:txBody>
      </p:sp>
      <p:pic>
        <p:nvPicPr>
          <p:cNvPr id="2052" name="Picture 4" descr="https://coderdojo.com/wp-content/uploads/2015/04/CD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9976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9CDB"/>
                </a:solidFill>
              </a:rPr>
              <a:t>Who We Are</a:t>
            </a:r>
            <a:endParaRPr lang="en-US" dirty="0">
              <a:solidFill>
                <a:srgbClr val="009CDB"/>
              </a:solidFill>
            </a:endParaRPr>
          </a:p>
        </p:txBody>
      </p:sp>
      <p:sp>
        <p:nvSpPr>
          <p:cNvPr id="48" name="Content Placeholder 47"/>
          <p:cNvSpPr>
            <a:spLocks noGrp="1"/>
          </p:cNvSpPr>
          <p:nvPr>
            <p:ph sz="half" idx="2"/>
          </p:nvPr>
        </p:nvSpPr>
        <p:spPr>
          <a:xfrm>
            <a:off x="228600" y="3171929"/>
            <a:ext cx="4178106" cy="1706563"/>
          </a:xfrm>
        </p:spPr>
        <p:txBody>
          <a:bodyPr>
            <a:normAutofit lnSpcReduction="10000"/>
          </a:bodyPr>
          <a:lstStyle/>
          <a:p>
            <a:pPr marL="387350" lvl="1" indent="-342900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solidFill>
                  <a:srgbClr val="585652"/>
                </a:solidFill>
              </a:rPr>
              <a:t>Invests capital and </a:t>
            </a:r>
            <a:r>
              <a:rPr lang="en-US" sz="1600" dirty="0" smtClean="0">
                <a:solidFill>
                  <a:srgbClr val="585652"/>
                </a:solidFill>
              </a:rPr>
              <a:t>technology behind  Verified Volunteers</a:t>
            </a:r>
          </a:p>
          <a:p>
            <a:pPr marL="387350" lvl="1" indent="-342900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 smtClean="0">
                <a:solidFill>
                  <a:srgbClr val="585652"/>
                </a:solidFill>
              </a:rPr>
              <a:t>One </a:t>
            </a:r>
            <a:r>
              <a:rPr lang="en-US" sz="1600" dirty="0">
                <a:solidFill>
                  <a:srgbClr val="585652"/>
                </a:solidFill>
              </a:rPr>
              <a:t>of the largest background screening companies in the world</a:t>
            </a:r>
          </a:p>
          <a:p>
            <a:pPr marL="388342" lvl="1" indent="-342900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solidFill>
                  <a:srgbClr val="585652"/>
                </a:solidFill>
              </a:rPr>
              <a:t>40 years of experience in screening and  risk mitigation 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1" y="2510589"/>
            <a:ext cx="2591963" cy="317003"/>
          </a:xfrm>
          <a:prstGeom prst="rect">
            <a:avLst/>
          </a:prstGeom>
        </p:spPr>
      </p:pic>
      <p:pic>
        <p:nvPicPr>
          <p:cNvPr id="6" name="Picture 3" descr="C:\Users\tklein\Documents\Sterling Ventures\PointsofLight\Alliance Exploration\PointsofLight_Vertical_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760" y="2438400"/>
            <a:ext cx="1067446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689" y="2450432"/>
            <a:ext cx="1182566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11430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9CDB"/>
                </a:solidFill>
              </a:rPr>
              <a:t>Verified Volunteers is the only background screening platform tailored to the specific needs of the service sector and the first online community to mobilize repeat, vetted volunteers.</a:t>
            </a:r>
            <a:endParaRPr lang="en-US" dirty="0"/>
          </a:p>
        </p:txBody>
      </p:sp>
      <p:sp>
        <p:nvSpPr>
          <p:cNvPr id="9" name="Content Placeholder 47"/>
          <p:cNvSpPr txBox="1">
            <a:spLocks/>
          </p:cNvSpPr>
          <p:nvPr/>
        </p:nvSpPr>
        <p:spPr>
          <a:xfrm>
            <a:off x="4406706" y="3171928"/>
            <a:ext cx="4178106" cy="1706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0200" lvl="1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solidFill>
                  <a:srgbClr val="585652"/>
                </a:solidFill>
              </a:rPr>
              <a:t>Strategic partnership with Verified Volunteers</a:t>
            </a:r>
          </a:p>
          <a:p>
            <a:pPr marL="330200" lvl="1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 smtClean="0">
                <a:solidFill>
                  <a:srgbClr val="585652"/>
                </a:solidFill>
              </a:rPr>
              <a:t>World's largest organization dedicated to volunteer service</a:t>
            </a:r>
          </a:p>
          <a:p>
            <a:pPr marL="330200" lvl="1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 smtClean="0">
                <a:solidFill>
                  <a:srgbClr val="585652"/>
                </a:solidFill>
              </a:rPr>
              <a:t>Affiliate network of more than 200 U.S. volunteer centers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43400" y="2205789"/>
            <a:ext cx="0" cy="2672703"/>
          </a:xfrm>
          <a:prstGeom prst="line">
            <a:avLst/>
          </a:prstGeom>
          <a:ln w="952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9" y="5383360"/>
            <a:ext cx="787681" cy="3938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280767"/>
            <a:ext cx="636361" cy="5739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260" y="5261447"/>
            <a:ext cx="1185863" cy="661988"/>
          </a:xfrm>
          <a:prstGeom prst="rect">
            <a:avLst/>
          </a:prstGeom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555" y="5214242"/>
            <a:ext cx="724330" cy="68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8" y="5304112"/>
            <a:ext cx="741115" cy="57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 flipH="1">
            <a:off x="381000" y="5074206"/>
            <a:ext cx="8305800" cy="0"/>
          </a:xfrm>
          <a:prstGeom prst="line">
            <a:avLst/>
          </a:prstGeom>
          <a:ln w="952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\\st.com\users$\USERS\rscherne\My Documents\Logos\Girl Scouts\girl_scouts logo.gif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20"/>
          <a:stretch/>
        </p:blipFill>
        <p:spPr bwMode="auto">
          <a:xfrm>
            <a:off x="3886200" y="5328158"/>
            <a:ext cx="914400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5386175"/>
            <a:ext cx="990601" cy="4725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446303"/>
            <a:ext cx="671260" cy="225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28" y="5457549"/>
            <a:ext cx="1238250" cy="196103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rscherne\AppData\Local\Microsoft\Windows\Temporary Internet Files\Content.IE5\K2XVKBGL\large-magnifying-glass-33.3-14080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132703"/>
            <a:ext cx="1639746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9CDB"/>
                </a:solidFill>
              </a:rPr>
              <a:t>Screening Volunteers Can Be Painful</a:t>
            </a:r>
            <a:endParaRPr lang="en-US" dirty="0">
              <a:solidFill>
                <a:srgbClr val="009CD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0" y="1600200"/>
            <a:ext cx="4800600" cy="452596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585652"/>
                </a:solidFill>
              </a:rPr>
              <a:t>Low-quality</a:t>
            </a:r>
            <a:r>
              <a:rPr lang="en-US" dirty="0">
                <a:solidFill>
                  <a:srgbClr val="585652"/>
                </a:solidFill>
              </a:rPr>
              <a:t>, incomplete </a:t>
            </a:r>
            <a:r>
              <a:rPr lang="en-US" dirty="0" smtClean="0">
                <a:solidFill>
                  <a:srgbClr val="585652"/>
                </a:solidFill>
              </a:rPr>
              <a:t>searches 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585652"/>
                </a:solidFill>
              </a:rPr>
              <a:t>Poor </a:t>
            </a:r>
            <a:r>
              <a:rPr lang="en-US" dirty="0">
                <a:solidFill>
                  <a:srgbClr val="585652"/>
                </a:solidFill>
              </a:rPr>
              <a:t>customer </a:t>
            </a:r>
            <a:r>
              <a:rPr lang="en-US" dirty="0" smtClean="0">
                <a:solidFill>
                  <a:srgbClr val="585652"/>
                </a:solidFill>
              </a:rPr>
              <a:t>service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585652"/>
                </a:solidFill>
              </a:rPr>
              <a:t>Time consuming process</a:t>
            </a:r>
          </a:p>
          <a:p>
            <a:pPr lvl="1">
              <a:spcAft>
                <a:spcPts val="600"/>
              </a:spcAft>
            </a:pPr>
            <a:r>
              <a:rPr lang="en-US" sz="2300" dirty="0" smtClean="0">
                <a:solidFill>
                  <a:srgbClr val="585652"/>
                </a:solidFill>
              </a:rPr>
              <a:t>Searching </a:t>
            </a:r>
            <a:r>
              <a:rPr lang="en-US" sz="2300" dirty="0">
                <a:solidFill>
                  <a:srgbClr val="585652"/>
                </a:solidFill>
              </a:rPr>
              <a:t>and </a:t>
            </a:r>
            <a:r>
              <a:rPr lang="en-US" sz="2300" dirty="0" smtClean="0">
                <a:solidFill>
                  <a:srgbClr val="585652"/>
                </a:solidFill>
              </a:rPr>
              <a:t>administration</a:t>
            </a:r>
          </a:p>
          <a:p>
            <a:pPr lvl="1">
              <a:spcAft>
                <a:spcPts val="600"/>
              </a:spcAft>
            </a:pPr>
            <a:r>
              <a:rPr lang="en-US" sz="2300" dirty="0" smtClean="0">
                <a:solidFill>
                  <a:srgbClr val="585652"/>
                </a:solidFill>
              </a:rPr>
              <a:t>Spreadsheets </a:t>
            </a:r>
            <a:r>
              <a:rPr lang="en-US" sz="2300" dirty="0">
                <a:solidFill>
                  <a:srgbClr val="585652"/>
                </a:solidFill>
              </a:rPr>
              <a:t>&amp; paper </a:t>
            </a:r>
            <a:r>
              <a:rPr lang="en-US" sz="2300" dirty="0" smtClean="0">
                <a:solidFill>
                  <a:srgbClr val="585652"/>
                </a:solidFill>
              </a:rPr>
              <a:t>work</a:t>
            </a:r>
          </a:p>
          <a:p>
            <a:pPr lvl="1">
              <a:spcAft>
                <a:spcPts val="600"/>
              </a:spcAft>
            </a:pPr>
            <a:r>
              <a:rPr lang="en-US" sz="2300" dirty="0" smtClean="0">
                <a:solidFill>
                  <a:srgbClr val="585652"/>
                </a:solidFill>
              </a:rPr>
              <a:t>Turn around slow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585652"/>
                </a:solidFill>
              </a:rPr>
              <a:t>Multiple screenings for the same volunteer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585652"/>
                </a:solidFill>
              </a:rPr>
              <a:t>Expensive</a:t>
            </a:r>
          </a:p>
          <a:p>
            <a:endParaRPr lang="en-US" dirty="0">
              <a:solidFill>
                <a:srgbClr val="585652"/>
              </a:solidFill>
            </a:endParaRPr>
          </a:p>
          <a:p>
            <a:pPr lvl="1"/>
            <a:endParaRPr lang="en-US" dirty="0">
              <a:solidFill>
                <a:srgbClr val="585652"/>
              </a:solidFill>
            </a:endParaRPr>
          </a:p>
          <a:p>
            <a:pPr lvl="1"/>
            <a:endParaRPr lang="en-US" dirty="0">
              <a:solidFill>
                <a:srgbClr val="585652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585652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246" y="1447800"/>
            <a:ext cx="2895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9CDB"/>
                </a:solidFill>
              </a:rPr>
              <a:t>The volunteer screening process is not ideal….</a:t>
            </a:r>
          </a:p>
          <a:p>
            <a:pPr algn="ctr"/>
            <a:endParaRPr lang="en-US" sz="2400" i="1" dirty="0" smtClean="0">
              <a:solidFill>
                <a:srgbClr val="009CDB"/>
              </a:solidFill>
            </a:endParaRPr>
          </a:p>
          <a:p>
            <a:pPr algn="ctr"/>
            <a:endParaRPr lang="en-US" i="1" dirty="0" smtClean="0">
              <a:solidFill>
                <a:srgbClr val="009CDB"/>
              </a:solidFill>
            </a:endParaRPr>
          </a:p>
          <a:p>
            <a:pPr algn="ctr"/>
            <a:endParaRPr lang="en-US" i="1" dirty="0">
              <a:solidFill>
                <a:srgbClr val="009CDB"/>
              </a:solidFill>
            </a:endParaRPr>
          </a:p>
          <a:p>
            <a:pPr algn="ctr"/>
            <a:r>
              <a:rPr lang="en-US" i="1" dirty="0" smtClean="0">
                <a:solidFill>
                  <a:srgbClr val="009CDB"/>
                </a:solidFill>
              </a:rPr>
              <a:t>It’s painful for the volunteer manager.</a:t>
            </a:r>
          </a:p>
          <a:p>
            <a:pPr algn="ctr"/>
            <a:endParaRPr lang="en-US" i="1" dirty="0">
              <a:solidFill>
                <a:srgbClr val="009CDB"/>
              </a:solidFill>
            </a:endParaRPr>
          </a:p>
          <a:p>
            <a:pPr algn="ctr"/>
            <a:r>
              <a:rPr lang="en-US" i="1" dirty="0" smtClean="0">
                <a:solidFill>
                  <a:srgbClr val="009CDB"/>
                </a:solidFill>
              </a:rPr>
              <a:t>It’s frustrating for the volunteer.</a:t>
            </a:r>
          </a:p>
          <a:p>
            <a:pPr algn="ctr"/>
            <a:endParaRPr lang="en-US" i="1" dirty="0">
              <a:solidFill>
                <a:srgbClr val="009CDB"/>
              </a:solidFill>
            </a:endParaRPr>
          </a:p>
          <a:p>
            <a:pPr algn="ctr"/>
            <a:r>
              <a:rPr lang="en-US" b="1" i="1" dirty="0" smtClean="0">
                <a:solidFill>
                  <a:srgbClr val="585652"/>
                </a:solidFill>
              </a:rPr>
              <a:t>We’ve changed the game.</a:t>
            </a:r>
          </a:p>
          <a:p>
            <a:pPr algn="ctr"/>
            <a:endParaRPr lang="en-US" i="1" dirty="0" smtClean="0">
              <a:solidFill>
                <a:srgbClr val="009CDB"/>
              </a:solidFill>
            </a:endParaRPr>
          </a:p>
          <a:p>
            <a:pPr algn="ctr"/>
            <a:endParaRPr lang="en-US" i="1" dirty="0" smtClean="0">
              <a:solidFill>
                <a:srgbClr val="009CDB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0" y="1524000"/>
            <a:ext cx="0" cy="3873520"/>
          </a:xfrm>
          <a:prstGeom prst="line">
            <a:avLst/>
          </a:prstGeom>
          <a:ln w="952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3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9CDB"/>
                </a:solidFill>
              </a:rPr>
              <a:t>The Complete Criminal Locator</a:t>
            </a:r>
            <a:endParaRPr lang="en-US" dirty="0">
              <a:solidFill>
                <a:srgbClr val="009CD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8600" y="1121578"/>
            <a:ext cx="49530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1200" dirty="0" smtClean="0">
              <a:solidFill>
                <a:srgbClr val="585652"/>
              </a:solidFill>
            </a:endParaRPr>
          </a:p>
          <a:p>
            <a:pPr marL="381850" indent="-381850" defTabSz="509135">
              <a:buSzPct val="100000"/>
              <a:buBlip>
                <a:blip r:embed="rId3"/>
              </a:buBlip>
              <a:defRPr/>
            </a:pPr>
            <a:r>
              <a:rPr lang="en-US" sz="2600" dirty="0" smtClean="0">
                <a:solidFill>
                  <a:srgbClr val="585652"/>
                </a:solidFill>
              </a:rPr>
              <a:t>Federal </a:t>
            </a:r>
            <a:r>
              <a:rPr lang="en-US" sz="2600" dirty="0">
                <a:solidFill>
                  <a:srgbClr val="585652"/>
                </a:solidFill>
              </a:rPr>
              <a:t>OFAC/OIG </a:t>
            </a:r>
            <a:r>
              <a:rPr lang="en-US" sz="2600" dirty="0" err="1">
                <a:solidFill>
                  <a:srgbClr val="585652"/>
                </a:solidFill>
              </a:rPr>
              <a:t>Watchlist</a:t>
            </a:r>
            <a:r>
              <a:rPr lang="en-US" sz="2600" dirty="0">
                <a:solidFill>
                  <a:srgbClr val="585652"/>
                </a:solidFill>
              </a:rPr>
              <a:t> </a:t>
            </a:r>
          </a:p>
          <a:p>
            <a:pPr marL="381850" indent="-381850" defTabSz="509135">
              <a:buSzPct val="100000"/>
              <a:buBlip>
                <a:blip r:embed="rId3"/>
              </a:buBlip>
              <a:defRPr/>
            </a:pPr>
            <a:r>
              <a:rPr lang="en-US" sz="2600" dirty="0">
                <a:solidFill>
                  <a:srgbClr val="585652"/>
                </a:solidFill>
              </a:rPr>
              <a:t>Federal </a:t>
            </a:r>
            <a:r>
              <a:rPr lang="en-US" sz="2600" dirty="0" smtClean="0">
                <a:solidFill>
                  <a:srgbClr val="585652"/>
                </a:solidFill>
              </a:rPr>
              <a:t>Sex </a:t>
            </a:r>
            <a:r>
              <a:rPr lang="en-US" sz="2600" dirty="0">
                <a:solidFill>
                  <a:srgbClr val="585652"/>
                </a:solidFill>
              </a:rPr>
              <a:t>Offender </a:t>
            </a:r>
            <a:r>
              <a:rPr lang="en-US" sz="2600" dirty="0" smtClean="0">
                <a:solidFill>
                  <a:srgbClr val="585652"/>
                </a:solidFill>
              </a:rPr>
              <a:t>(NSOPW)</a:t>
            </a:r>
          </a:p>
          <a:p>
            <a:pPr marL="381850" indent="-381850" defTabSz="509135">
              <a:buSzPct val="100000"/>
              <a:buBlip>
                <a:blip r:embed="rId3"/>
              </a:buBlip>
              <a:defRPr/>
            </a:pPr>
            <a:r>
              <a:rPr lang="en-US" sz="2600" dirty="0" smtClean="0">
                <a:solidFill>
                  <a:srgbClr val="585652"/>
                </a:solidFill>
              </a:rPr>
              <a:t>Where you live &amp; have lived</a:t>
            </a:r>
          </a:p>
          <a:p>
            <a:pPr marL="781900" lvl="1" indent="-381850" defTabSz="509135">
              <a:buSzPct val="100000"/>
              <a:buBlip>
                <a:blip r:embed="rId3"/>
              </a:buBlip>
              <a:defRPr/>
            </a:pPr>
            <a:r>
              <a:rPr lang="en-US" sz="2200" dirty="0" smtClean="0">
                <a:solidFill>
                  <a:srgbClr val="585652"/>
                </a:solidFill>
              </a:rPr>
              <a:t>Unlimited counties/states</a:t>
            </a:r>
          </a:p>
          <a:p>
            <a:pPr marL="381850" indent="-381850" defTabSz="509135">
              <a:buSzPct val="100000"/>
              <a:buBlip>
                <a:blip r:embed="rId3"/>
              </a:buBlip>
              <a:defRPr/>
            </a:pPr>
            <a:r>
              <a:rPr lang="en-US" sz="2600" dirty="0" smtClean="0">
                <a:solidFill>
                  <a:srgbClr val="585652"/>
                </a:solidFill>
              </a:rPr>
              <a:t>Where </a:t>
            </a:r>
            <a:r>
              <a:rPr lang="en-US" sz="2600" dirty="0">
                <a:solidFill>
                  <a:srgbClr val="585652"/>
                </a:solidFill>
              </a:rPr>
              <a:t>you have worked </a:t>
            </a:r>
            <a:r>
              <a:rPr lang="en-US" sz="2600" dirty="0" smtClean="0">
                <a:solidFill>
                  <a:srgbClr val="585652"/>
                </a:solidFill>
              </a:rPr>
              <a:t>&amp; played </a:t>
            </a:r>
            <a:endParaRPr lang="en-US" sz="2600" dirty="0">
              <a:solidFill>
                <a:srgbClr val="585652"/>
              </a:solidFill>
            </a:endParaRPr>
          </a:p>
          <a:p>
            <a:pPr marL="839050" lvl="1" indent="-381850" defTabSz="509135">
              <a:buBlip>
                <a:blip r:embed="rId3"/>
              </a:buBlip>
              <a:defRPr/>
            </a:pPr>
            <a:r>
              <a:rPr lang="en-US" sz="2200" i="1" dirty="0">
                <a:solidFill>
                  <a:srgbClr val="585652"/>
                </a:solidFill>
              </a:rPr>
              <a:t>Validated</a:t>
            </a:r>
            <a:r>
              <a:rPr lang="en-US" sz="2200" dirty="0">
                <a:solidFill>
                  <a:srgbClr val="585652"/>
                </a:solidFill>
              </a:rPr>
              <a:t> Nationwide Criminal Search </a:t>
            </a:r>
          </a:p>
          <a:p>
            <a:pPr marL="839050" lvl="1" indent="-381850" defTabSz="509135">
              <a:buBlip>
                <a:blip r:embed="rId3"/>
              </a:buBlip>
              <a:defRPr/>
            </a:pPr>
            <a:r>
              <a:rPr lang="en-US" sz="2200" i="1" dirty="0" smtClean="0">
                <a:solidFill>
                  <a:srgbClr val="585652"/>
                </a:solidFill>
              </a:rPr>
              <a:t>Validated</a:t>
            </a:r>
            <a:r>
              <a:rPr lang="en-US" sz="2200" dirty="0" smtClean="0">
                <a:solidFill>
                  <a:srgbClr val="585652"/>
                </a:solidFill>
              </a:rPr>
              <a:t> </a:t>
            </a:r>
            <a:r>
              <a:rPr lang="en-US" sz="2200" dirty="0">
                <a:solidFill>
                  <a:srgbClr val="585652"/>
                </a:solidFill>
              </a:rPr>
              <a:t>Arrest Direct </a:t>
            </a:r>
            <a:r>
              <a:rPr lang="en-US" sz="2200" dirty="0" smtClean="0">
                <a:solidFill>
                  <a:srgbClr val="585652"/>
                </a:solidFill>
              </a:rPr>
              <a:t>Search</a:t>
            </a:r>
          </a:p>
          <a:p>
            <a:pPr marL="381850" indent="-381850" defTabSz="509135">
              <a:buBlip>
                <a:blip r:embed="rId3"/>
              </a:buBlip>
              <a:defRPr/>
            </a:pPr>
            <a:r>
              <a:rPr lang="en-US" sz="2600" dirty="0" smtClean="0">
                <a:solidFill>
                  <a:srgbClr val="585652"/>
                </a:solidFill>
              </a:rPr>
              <a:t>Alias and Maiden Name Searches</a:t>
            </a:r>
          </a:p>
          <a:p>
            <a:pPr marL="381850" indent="-381850" defTabSz="509135">
              <a:buBlip>
                <a:blip r:embed="rId3"/>
              </a:buBlip>
              <a:defRPr/>
            </a:pPr>
            <a:r>
              <a:rPr lang="en-US" sz="2600" dirty="0" smtClean="0">
                <a:solidFill>
                  <a:srgbClr val="585652"/>
                </a:solidFill>
              </a:rPr>
              <a:t>Monthly </a:t>
            </a:r>
            <a:r>
              <a:rPr lang="en-US" sz="2600" dirty="0">
                <a:solidFill>
                  <a:srgbClr val="585652"/>
                </a:solidFill>
              </a:rPr>
              <a:t>Nationwide </a:t>
            </a:r>
            <a:r>
              <a:rPr lang="en-US" sz="2600" dirty="0" smtClean="0">
                <a:solidFill>
                  <a:srgbClr val="585652"/>
                </a:solidFill>
              </a:rPr>
              <a:t>Updating</a:t>
            </a:r>
            <a:endParaRPr lang="en-US" sz="2600" dirty="0">
              <a:solidFill>
                <a:srgbClr val="585652"/>
              </a:solidFill>
            </a:endParaRPr>
          </a:p>
          <a:p>
            <a:pPr lvl="1"/>
            <a:endParaRPr lang="en-US" dirty="0">
              <a:solidFill>
                <a:srgbClr val="585652"/>
              </a:solidFill>
            </a:endParaRPr>
          </a:p>
          <a:p>
            <a:pPr lvl="1"/>
            <a:endParaRPr lang="en-US" dirty="0">
              <a:solidFill>
                <a:srgbClr val="585652"/>
              </a:solidFill>
            </a:endParaRPr>
          </a:p>
          <a:p>
            <a:pPr lvl="1"/>
            <a:endParaRPr lang="en-US" dirty="0" smtClean="0">
              <a:solidFill>
                <a:srgbClr val="585652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0" y="1121578"/>
            <a:ext cx="0" cy="4212422"/>
          </a:xfrm>
          <a:prstGeom prst="line">
            <a:avLst/>
          </a:prstGeom>
          <a:ln w="952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304800" y="5486400"/>
            <a:ext cx="845820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b="1" i="1" dirty="0">
                <a:solidFill>
                  <a:srgbClr val="009CDB"/>
                </a:solidFill>
              </a:rPr>
              <a:t>Criminal background checks run comprehensively as outlined above reveal on average ~8.1% hit rates for at least one misdemeanor or felony.  That compares to between 1-5% when only running some of the items above.   </a:t>
            </a:r>
            <a:endParaRPr lang="en-US" sz="1400" b="1" dirty="0"/>
          </a:p>
        </p:txBody>
      </p:sp>
      <p:sp>
        <p:nvSpPr>
          <p:cNvPr id="4" name="AutoShape 7" descr="data:image/png;base64,iVBORw0KGgoAAAANSUhEUgAAAOEAAADhCAMAAAAJbSJIAAAAkFBMVEX///8AAAD8/PwEBAT5+fkICAj29vby8vLw8PALCwvq6uq5ubmTk5Pt7e3m5uagoKDd3d1SUlIfHx/R0dEyMjIaGhrGxsZsbGzS0tIoKChycnKurq7b29tMTEzDw8OoqKiEhIRdXV0vLy9BQUFlZWWMjIx6eno4ODhERERubm6Hh4dWVlaZmZmQkJB+fn4UFBQTru3bAAAQ1UlEQVR4nN1di5aiuhJNQgQVBRTFB/i2tXu02///u5uqSgAVnDnnekbinl7d0+qslT2V1DsFYw2DFOpbP0sPy8g1v74XpMLHgiuM9+eYua9ez38BN+EGRyneT4ZCyi/OL5tf6Vz9SN6QIRPCP84zKST7xXnI3o+hYsbUl1Df+kN+fvVy/iMAS8Wxu1UyfFsAyeD4pjIUSrsoMyhkl7+xDAUYwhPnq1cv5L+AUp6uB3/xOXeS99KlgpRo9zxubfenMQcRvhVBFB8Ty23u0nwI1KpvA4F/YiW7GWA3+BYu8169qmeCGF4432dRFAVwHt8utFB0Ms4HGE8obq6Qwiq/FE8Zc+NEocsqlg4vper0ldSLTfzA21TCWW4uoEMWSkB374PAovl+WsXeCkjWTYFdC75NKsQjGG1KS/mpdS+PyoYDPfgW3vNwmVKeQtjLsDtQ3JwO0HM6nC/vPiDCzjhl9jIEJcJbaotuJ0MQ5O6OSQAvC2YjR1yyJF9lH/dloKTJYzxw5XNHDK1jBwDbxkLeUht0jTrU9UepZiKlZNo1Ex+c9162yP8HIBbR3YESPSgrjiINJCpO8juN2NwosNQPFUpHnkGDHvAXpTJd5ia9n8GMj1ZJW7vX8B8hLTyDjIJ2f6gYzgWIEH3NdG8CiPHAbFhXuo3WMjeu1tVCgwNaQQHRkNqe/XDGjV1UdoP75HWLhifxRW6rRW629XqXOw5q5sj0GQTDSLYfPJwOH/VtMBEC09XAEyIC7VrKbhBk/lyLKyXz4H7yEpDq3GMWOKNEy6zTjeJ09T0/jcxu5HyYoaDlQXk28FWmGCur8drl/x7EzO23g2X4s/kczcaFmMBJ43zj4eYNkZTZpZrrhw0yVHsyDiez8g7U63dIYLMIPuST0PRr+FN9tVizY10QjZz+GgxzDWkWXyaL6d14xq9eNp/uNlrRSBb5v3JWLadMbbwbfI6GxKTHRDIs/ReUcW40Q/FzRHK8LJ7hbrJeJdMs6HajLI6/0eWMRtxpVfBTDnmjGaZo7Qy78Sb0I1OcFvnP9MxYMqxkh4c0e9Xq/wDtI4e4lhgee1NiB2ZROyrKUAoIKbIZbtCKTapeSl5L4iHiC2lEzj/X8fVbpB91OJEdMUdTdQodfokbvE2jGVmFnd+u+QQkYATb32jR6106/atr/mdwj7TITW2WDPKEIq2UnsEo+ruL/mf4JNdr0a/dZ4pgNoQwopbkZ/A3V/xPsSEzMYtrP6FC4EkpnqjAyWvuMWRsDTk0pSyWdR1MlK1vVVtCwr7JBFkPfRlHBbK1iOp8GYLDvxqsSsGZbuE+rS+6e2v+SIAcC/YNpphRsMB/1X1AdMePLAWg32iG3icHd5vv64JYuapzRw0+mx0eim86YsdaRTN7dAhpkzaaIfSFADq3RXez6OVNrHiHccaancTo7vAk8rbQJQrKu+Vimddzc1ALT2Sz04iMfRFDn+l+A8iLup4XLJNlev4+PDAVFC4vG142FCxRBExCVMcT3cUVj3oZqn8H5Zhm52mkq1n42NWE0RL0bLVyKdU6bPDGwGOy4edQsAMx/OzraJDJcZExhB+tOik6fBZRmNxgGUrqstMnkRYa7G6JVGxQeiNstLHXENGWNtyIYfJaySP72XzNf36dw5W/uGenNyhwnNvRjy8mWky+PoflVZ/qNihEJNvAAgnCEpc6ybQIdFsMlGkkFep3NfxQEyXMgv5DlNdObzsVrEvd/AONd/DWuJKh+niHb31I4ryawG+B1hovukAJZpFp2WnDKFjNJlUEoRzVcDtRQKxh3+HKE+r2RcDPe24tMiWDyAL5FYiMiecXPz9baOjuCaoNqsR9bHY55haCfaht55BK/XZLQvQqzyDnE8saZIUIZtqKK1H+6EAKy/YVJxAqUR7Vxa2B4hKidBzUN4O+flWp00vFLt0lkGKUVl0vFMwblTbhps8kmn7GfsrbkzyZU8BMY7c9oKRoBxtkALOurj6BISl54dhciq2ktgGs4gkDPk3xOEUJSdYfcG1JiOckEdhZYx2UXOIhaREtxUz7O99ITVe/97FF2qUMSkP0wJjr3ejwcULbNEMvG14d/oAXI2TTI95qKMsn25f8vIFxHEJlVxEP6bXdr0h3hEk7QqYqJJ3rYNeHaweStT8+/C59QuhbsHZCiedwzXDRNjEUbWSq6NNnrYSy4jfWPTYtldA2i00LSqrWblHUp6syPyzXwL6cph+TQ5gm/fyjtpJ0mfd1JcMhY3G4P+pOmvF296DKaAFQLu3P3GRgY6V/s297fhqa7LilwO48YxX551UjlMl+91Dr2BRaXCHhhRfa4RWAtuA2s6BrthZnfUONV+fz0Q//gr4GWylCvK/RcZz78q8Dr/JQ2hXjl6DCQm9NXFqF0rlmqDbv0K48VBmgJD1wRSvPYIGdpTdkAHAP2y8HUtXo2UpQ6EvLs8ftCQ1vKn0E43XGDwUIyuZi7UAB8K89FRU+lqFz4T+vXum/gzZy/U2VGtXktBDpppCtiC51DJ28AMCHrgoY7SQJ13+qWzDUi4virb1nQf2wBsfqw6d8gF2wLyr79u7TdnWXENV92SQXaKvRHd6PsKq+dwBhBST7D/nvGwt3KW67r+qwQn0FkOyQH3k3Rtj0jqh7gLsZHauavcBCfNCYE7fHdTEYdq1dWX7MHvq31/PMMRwFmAhXNiJEowGltm6zW6LugHntQzVDuriNTf2CpRcs2eBVDcvifcVhxKt16cilAV6Y3PfNzj2xZneY3kKt3uU1DAcsT4FDaXGrdmmLemivpoA0HbI+rlhffVBMW5jpgIESUlqVDO/VMVzeiEnpXDquPdG2KoW6r2N410MTzbROCt1mt0KXoYLDmo5LvvWuJ2jAeC+8v6jsSMrsOYdsuq1hOL9tUFCMM/iwkmLHt8YqCnZbq8ixEhVyCri+3zc11fLGQ4R1DNPKjZiNdD9KQAXGv7/ifwbB5KEuRVNTW4vQDW8p5waTPM33b9xFDUPnbkobQghw1DtK28w8KWzwbrxZJT/Ox0mlzXMl3MF0Wq0On1gxqob1647hLGOVfSZKbIE2MPv7mZENRFB3DI9RvYD6A7L8HzZo06Ta6+Z8GD/opelD8kZxPDeeoGCr2rtqD/0WuaGiceOneJcKpHf4qPeu1fmLqb3v2Hgh5rnCe8CQ4Nr1e2u8hMHHTR6SQRjUMrx00d2WpgZXHusWzOmaW8Vs08ah7qaTwhScstsufdmN4vOO6zBqZ0FZsTY65PwbyJFX5k2Xfur7afj9RUO0UDtdVjbc9VrXMxxmcCEqSA7HcUWZf7ZJ7KhFnWsJOvxLeiysrNp8rldTvFDU+NiCRgbXwmdLXraXl/Fwux2sk66rY8fmi1A8quArc5Dg9X0+3vycwzT1kzgLLKvnV14Eyhk6fEhdCr5ngwNag/YDfnT7q8U3pXZ2G3TLFYRXc22Uc33vQrH8YhjOW0eO4NYlE83sQWhUWJqmdmFh776sN/nUjAH9fBsaVNf8nEwFxGNzAXVRsPYpdr7byFHtum71DfXiLOJ2xeSpsKv8iwCp1Hs1gPGQivw/TNp2CREhmCdq7QUxDC90j2/etuI+/i1gSiL79YhhJ17qzXqiLLeNmA4fTL+aTdmSZoLyIzymUlp5l23yYLTQLtPeuVKps4QVI86tQpfXC3HQhscGgeODcyb8zLNh/scNMOFWx/AEF72xBNfCC8LDfdi17zSKaT3Db6hUwCMTivlK6xcv999gWjMyWIVPrrku4w8o0OBQ4LcOSQU/Uj4wlIZmLTEZUj181rNQ1VQODgYR7gI9vQY5RaswDM+xhd4pPVnmnqHSpAHTnkxRtBc23oH6qGN4astiBhEGF9K10B6i31bVQetADRRdGDOlR1F0LXS/y+ew03EuJYZfFh65SqSmDXq2SmJ/XEjxYKG4KuEbx/RTmTq3xLB23rBtWBrVMlCaJe/OcPj7PGw7t/hzpSz7u4Jh44vYf4rYMForPemeCobpq1f2LEwNoxDGZWwKi9H8Cu8fYmqsA5bMJoXFt/Ya0C2yjmbk0lQXw7BV96AP62CeFjBGF63ITI1fvbCnIdIGYsFogpQR4vbVC3sazChhmGUtSwwHr17Y09AfECN6fmMxmGfz6oU9CcoE6gLUFJsri1rN/tVLexrkHDXpKDDzsN+Ooe6q2bcx9ItGb8dQMHrsxZqqSyLvBJu8emXPwxnNoXlK89wMwHwbGZq+IXP/wH9DhqRcItNbadI2b8QQXe+xSaLJy7tpGv00+G2eRBtoIb4RQxeCi1nO8KxDja+XLuqJUMTA9b7kqd6lbvhavHRZT4RiBp1RrbZh2B4Qw8u7RMB0J7/QpSK3F9+vXdjzIGi47rSovTh6m/Yf/0NroBtp88vbUo8TdjAV9Q55bwn3JjHTRr8Lhk+jgXnt1HJjOYABPEugqFJIJno6GdW1blxLDdpwlfQzKBqBM230zzYOnb+HSSFOi9+Zng+18d7hHMI+hAk0+NB4pou+sa5HvUfaW0iKLiC3ZtoS3D2lwecWVrXvoThM8TpT+UVj9S3snrmHVCLDSQL0tA6Ce6TZUCsbu0tuAZplAZvyqiLq08OrPz37GaLU8M7kvPwyitXhrTfQNdignsKOXJQHBgudGp6/gaYBYH9iJy5pTkFt/A7PmIU9pffoorzS0uBu3cbv8AOrHq9gGdwtNV/k3epq77Y7aPW3XfkO3qmLufwb+94jq7+ybJRgNTx4iADfscIgKmlGNK1OBcL2i5B5W2A4vhmd9EMXEZJ3sPr6QWU392K65H/v3iHS1wz7N9txQ0FU8KJVPROa4fRGWDFNT3iH9i/N8LbPi0r8b9GkqBmer08cdWY4EOrbCZpXgkfPnfG76AIQUWutrdlv3YUPP30aqXO++8CCniP0kvU9AULfRfOmR+qEvu+ZpQbi8AWLewYkXmpi0fkET7Rs3TNU/wNdfFT56RXLew760xVeydfDkm8ZSmjUuE3hWAFSmFn6M7jociiNifi+jiLg7/EY3rDE5uu7PfCjHS0nuiXRMY+x4LxzM1oX6JIdsUOZ0pUlteggXQ9K7JyWHiI0TO+GlpI2tcVvE8qv9pjM5jM6eTROgA7g8LgJY+92bAISnsP7tph8ydzlhucwz+iCqUhYgLl7rhP8trJH0wjmrhZ03VWfO7yClwZd7dxU/RNdPv3ba/13EMUkExiv7sBzrPa/T4fCI9cvf2F5z0A7f/6YfqjxMf6D6iAoU1tavvv7/OwB003M5B/kmOAGhiWtNVJ45Ql05zaMnPuDHFPPngYwpfJX5vLdCSq+4k/S2XJjVzMtXXJq9dpk7ETpsjbCXPrNf8d0OE7DsiW3P12MtqeEuaUFgxnEEULFNW0hXdf1vKDf7oI9PN78PzQbsu2h4KS5og1Pi5X5lMB2FPur3vqwX4zGLaN5uc+kTTOGcGpl2U6g8IQXLc/zjSLGrwFOwghcb0sy3wLbnCQry1BJLg5HZU5O+a/4dCt7RCi0eikLJOudLiVezg0/nJ74uhX/HxDwjHgv+x6XN2QeL9681rZH05QAu3VfCjLyYAoMZrj0e5NP09bOpzaWZwQ+DQkeBUwPk9UEZ4t5mGlXQLrdLD0MZp0faWMVUcCqV4peYRWUg+ZPczUrtCJyp4lrZR0YVar7BWOuzN48+lK/Vbg3epS3Nbq0DFxyt9Asl15F37NxZizkZ7DSSRsIp6wmUgtxwCcdHKFKaOVW/B0E63daLb6nh3S9bkbS/wDG+6lrEgHTlAAAAABJRU5ErkJggg=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57150" y="-1485900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4" descr="C:\Users\tklein\AppData\Local\Microsoft\Windows\Temporary Internet Files\Content.Outlook\4JZKFZDU\VVBadge_3_062013_Transp_TopLi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90157"/>
            <a:ext cx="2336362" cy="233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876663"/>
            <a:ext cx="4267200" cy="1637937"/>
          </a:xfrm>
          <a:prstGeom prst="roundRect">
            <a:avLst>
              <a:gd name="adj" fmla="val 4836"/>
            </a:avLst>
          </a:prstGeom>
          <a:noFill/>
          <a:ln>
            <a:solidFill>
              <a:srgbClr val="1025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53000" y="876663"/>
            <a:ext cx="3581400" cy="1637937"/>
          </a:xfrm>
          <a:prstGeom prst="roundRect">
            <a:avLst>
              <a:gd name="adj" fmla="val 5350"/>
            </a:avLst>
          </a:prstGeom>
          <a:noFill/>
          <a:ln>
            <a:solidFill>
              <a:srgbClr val="1025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2644866"/>
            <a:ext cx="3810000" cy="1754325"/>
          </a:xfrm>
          <a:prstGeom prst="roundRect">
            <a:avLst>
              <a:gd name="adj" fmla="val 12258"/>
            </a:avLst>
          </a:prstGeom>
          <a:noFill/>
          <a:ln>
            <a:solidFill>
              <a:srgbClr val="1025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95800" y="4597426"/>
            <a:ext cx="4038600" cy="1371600"/>
          </a:xfrm>
          <a:prstGeom prst="roundRect">
            <a:avLst>
              <a:gd name="adj" fmla="val 8437"/>
            </a:avLst>
          </a:prstGeom>
          <a:solidFill>
            <a:srgbClr val="1025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1729414"/>
            <a:ext cx="373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The </a:t>
            </a:r>
            <a:r>
              <a:rPr lang="en-US" sz="1600" dirty="0" smtClean="0">
                <a:solidFill>
                  <a:srgbClr val="002060"/>
                </a:solidFill>
              </a:rPr>
              <a:t>volunteer had lived </a:t>
            </a:r>
            <a:r>
              <a:rPr lang="en-US" sz="1600" dirty="0">
                <a:solidFill>
                  <a:srgbClr val="002060"/>
                </a:solidFill>
              </a:rPr>
              <a:t>in 4 counties </a:t>
            </a:r>
            <a:r>
              <a:rPr lang="en-US" sz="1600" dirty="0" smtClean="0">
                <a:solidFill>
                  <a:srgbClr val="002060"/>
                </a:solidFill>
              </a:rPr>
              <a:t>within </a:t>
            </a:r>
            <a:r>
              <a:rPr lang="en-US" sz="1600" dirty="0">
                <a:solidFill>
                  <a:srgbClr val="002060"/>
                </a:solidFill>
              </a:rPr>
              <a:t>3 </a:t>
            </a:r>
            <a:r>
              <a:rPr lang="en-US" sz="1600" dirty="0" smtClean="0">
                <a:solidFill>
                  <a:srgbClr val="002060"/>
                </a:solidFill>
              </a:rPr>
              <a:t>states (CA/WA/AZ) </a:t>
            </a:r>
            <a:r>
              <a:rPr lang="en-US" sz="1600" dirty="0">
                <a:solidFill>
                  <a:srgbClr val="002060"/>
                </a:solidFill>
              </a:rPr>
              <a:t>which all </a:t>
            </a:r>
            <a:r>
              <a:rPr lang="en-US" sz="1600" dirty="0" smtClean="0">
                <a:solidFill>
                  <a:srgbClr val="002060"/>
                </a:solidFill>
              </a:rPr>
              <a:t>came back Clear at the county/state level.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1714863"/>
            <a:ext cx="342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We searched </a:t>
            </a:r>
            <a:r>
              <a:rPr lang="en-US" sz="1600" dirty="0" smtClean="0">
                <a:solidFill>
                  <a:srgbClr val="002060"/>
                </a:solidFill>
              </a:rPr>
              <a:t>our </a:t>
            </a:r>
            <a:r>
              <a:rPr lang="en-US" sz="1600" dirty="0">
                <a:solidFill>
                  <a:srgbClr val="002060"/>
                </a:solidFill>
              </a:rPr>
              <a:t>Nationwide</a:t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 smtClean="0">
                <a:solidFill>
                  <a:srgbClr val="002060"/>
                </a:solidFill>
              </a:rPr>
              <a:t>database, OFAC </a:t>
            </a:r>
            <a:r>
              <a:rPr lang="en-US" sz="1600" dirty="0" err="1" smtClean="0">
                <a:solidFill>
                  <a:srgbClr val="002060"/>
                </a:solidFill>
              </a:rPr>
              <a:t>Watchlist</a:t>
            </a:r>
            <a:r>
              <a:rPr lang="en-US" sz="1600" dirty="0" smtClean="0">
                <a:solidFill>
                  <a:srgbClr val="002060"/>
                </a:solidFill>
              </a:rPr>
              <a:t>, and NSOPW Sex Offender.  All came </a:t>
            </a:r>
            <a:r>
              <a:rPr lang="en-US" sz="1600" dirty="0">
                <a:solidFill>
                  <a:srgbClr val="002060"/>
                </a:solidFill>
              </a:rPr>
              <a:t>back </a:t>
            </a:r>
            <a:r>
              <a:rPr lang="en-US" sz="1600" dirty="0" smtClean="0">
                <a:solidFill>
                  <a:srgbClr val="002060"/>
                </a:solidFill>
              </a:rPr>
              <a:t>Clear</a:t>
            </a:r>
            <a:r>
              <a:rPr lang="en-US" sz="16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8313" y="2644865"/>
            <a:ext cx="30496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Then, using our proprietary </a:t>
            </a:r>
            <a:r>
              <a:rPr lang="en-US" dirty="0" smtClean="0">
                <a:solidFill>
                  <a:srgbClr val="002060"/>
                </a:solidFill>
              </a:rPr>
              <a:t>technology, </a:t>
            </a:r>
            <a:r>
              <a:rPr lang="en-US" b="1" dirty="0" smtClean="0">
                <a:solidFill>
                  <a:srgbClr val="002060"/>
                </a:solidFill>
              </a:rPr>
              <a:t>Arrest </a:t>
            </a:r>
            <a:r>
              <a:rPr lang="en-US" b="1" dirty="0">
                <a:solidFill>
                  <a:srgbClr val="002060"/>
                </a:solidFill>
              </a:rPr>
              <a:t>Direct</a:t>
            </a:r>
            <a:r>
              <a:rPr lang="en-US" dirty="0">
                <a:solidFill>
                  <a:srgbClr val="002060"/>
                </a:solidFill>
              </a:rPr>
              <a:t>, we located </a:t>
            </a:r>
            <a:r>
              <a:rPr lang="en-US" dirty="0" smtClean="0">
                <a:solidFill>
                  <a:srgbClr val="002060"/>
                </a:solidFill>
              </a:rPr>
              <a:t>an arrest record </a:t>
            </a:r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dirty="0" smtClean="0">
                <a:solidFill>
                  <a:srgbClr val="002060"/>
                </a:solidFill>
              </a:rPr>
              <a:t>DuPage County, IL </a:t>
            </a:r>
            <a:r>
              <a:rPr lang="en-US" dirty="0">
                <a:solidFill>
                  <a:srgbClr val="002060"/>
                </a:solidFill>
              </a:rPr>
              <a:t>confirmed at the county </a:t>
            </a:r>
            <a:r>
              <a:rPr lang="en-US" dirty="0" smtClean="0">
                <a:solidFill>
                  <a:srgbClr val="002060"/>
                </a:solidFill>
              </a:rPr>
              <a:t>courthouse as felony burglary.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66557" y="4636570"/>
            <a:ext cx="3886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RESULT:</a:t>
            </a:r>
            <a:r>
              <a:rPr lang="en-US" sz="1600" b="1" dirty="0" smtClean="0">
                <a:solidFill>
                  <a:schemeClr val="bg1"/>
                </a:solidFill>
              </a:rPr>
              <a:t/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smtClean="0">
                <a:solidFill>
                  <a:schemeClr val="bg1"/>
                </a:solidFill>
              </a:rPr>
              <a:t>Only searching the maiden name at the local level could reveal the child abuse conviction because the crime was not recorded under the primary name.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4" name="Picture 13" descr="01528 Sterling Backcheck Sales Deck_graphics-4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5" t="27640" r="61875" b="31730"/>
          <a:stretch/>
        </p:blipFill>
        <p:spPr>
          <a:xfrm>
            <a:off x="3639136" y="876662"/>
            <a:ext cx="1237663" cy="1068139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4953000" y="854891"/>
            <a:ext cx="609600" cy="8382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29200" y="916132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33400" y="2644866"/>
            <a:ext cx="609600" cy="87493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276561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3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3" name="Picture 22" descr="01528 Sterling Backcheck Sales Deck_graphics-47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328" y="768935"/>
            <a:ext cx="1984471" cy="1157443"/>
          </a:xfrm>
          <a:prstGeom prst="rect">
            <a:avLst/>
          </a:prstGeom>
        </p:spPr>
      </p:pic>
      <p:pic>
        <p:nvPicPr>
          <p:cNvPr id="24" name="Picture 23" descr="01528 Sterling Backcheck Sales Deck_graphics-48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899" y="2708334"/>
            <a:ext cx="966530" cy="924371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2209800" y="0"/>
            <a:ext cx="6477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B0F0"/>
                </a:solidFill>
                <a:effectLst/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b="0" dirty="0" smtClean="0">
                <a:solidFill>
                  <a:srgbClr val="009CDB"/>
                </a:solidFill>
              </a:rPr>
              <a:t>Get The Complete Volunteer Picture</a:t>
            </a:r>
            <a:endParaRPr lang="en-US" b="0" dirty="0">
              <a:solidFill>
                <a:srgbClr val="009CDB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495800" y="2640342"/>
            <a:ext cx="4038600" cy="1758849"/>
          </a:xfrm>
          <a:prstGeom prst="roundRect">
            <a:avLst>
              <a:gd name="adj" fmla="val 12258"/>
            </a:avLst>
          </a:prstGeom>
          <a:noFill/>
          <a:ln>
            <a:solidFill>
              <a:srgbClr val="1025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81600" y="2754641"/>
            <a:ext cx="3276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We located a child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abuse conviction in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Colorado at </a:t>
            </a: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smtClean="0">
                <a:solidFill>
                  <a:srgbClr val="002060"/>
                </a:solidFill>
              </a:rPr>
              <a:t>state level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under a </a:t>
            </a:r>
            <a:r>
              <a:rPr lang="en-US" b="1" dirty="0" smtClean="0">
                <a:solidFill>
                  <a:srgbClr val="002060"/>
                </a:solidFill>
              </a:rPr>
              <a:t>maiden name</a:t>
            </a:r>
            <a:r>
              <a:rPr lang="en-US" dirty="0" smtClean="0">
                <a:solidFill>
                  <a:srgbClr val="002060"/>
                </a:solidFill>
              </a:rPr>
              <a:t>.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495800" y="2640342"/>
            <a:ext cx="609600" cy="87493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2763713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4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>
            <a:stCxn id="6" idx="2"/>
          </p:cNvCxnSpPr>
          <p:nvPr/>
        </p:nvCxnSpPr>
        <p:spPr>
          <a:xfrm>
            <a:off x="2438400" y="4399191"/>
            <a:ext cx="0" cy="19823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00800" y="4399191"/>
            <a:ext cx="0" cy="21779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33400" y="4584326"/>
            <a:ext cx="3810000" cy="1371600"/>
          </a:xfrm>
          <a:prstGeom prst="roundRect">
            <a:avLst>
              <a:gd name="adj" fmla="val 8437"/>
            </a:avLst>
          </a:prstGeom>
          <a:solidFill>
            <a:srgbClr val="1025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09600" y="4636570"/>
            <a:ext cx="364836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RESULT:</a:t>
            </a:r>
            <a:r>
              <a:rPr lang="en-US" sz="1600" b="1" dirty="0" smtClean="0">
                <a:solidFill>
                  <a:schemeClr val="bg1"/>
                </a:solidFill>
              </a:rPr>
              <a:t/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Only Arrest Direct could find the record in </a:t>
            </a:r>
            <a:r>
              <a:rPr lang="en-US" sz="1600" b="1" dirty="0" smtClean="0">
                <a:solidFill>
                  <a:schemeClr val="bg1"/>
                </a:solidFill>
              </a:rPr>
              <a:t>DuPage </a:t>
            </a:r>
            <a:r>
              <a:rPr lang="en-US" sz="1600" b="1" dirty="0">
                <a:solidFill>
                  <a:schemeClr val="bg1"/>
                </a:solidFill>
              </a:rPr>
              <a:t>County because </a:t>
            </a:r>
            <a:r>
              <a:rPr lang="en-US" sz="1600" b="1" dirty="0" smtClean="0">
                <a:solidFill>
                  <a:schemeClr val="bg1"/>
                </a:solidFill>
              </a:rPr>
              <a:t>DuPage does </a:t>
            </a:r>
            <a:r>
              <a:rPr lang="en-US" sz="1600" b="1" dirty="0">
                <a:solidFill>
                  <a:schemeClr val="bg1"/>
                </a:solidFill>
              </a:rPr>
              <a:t>not </a:t>
            </a:r>
            <a:r>
              <a:rPr lang="en-US" sz="1600" b="1" dirty="0" smtClean="0">
                <a:solidFill>
                  <a:schemeClr val="bg1"/>
                </a:solidFill>
              </a:rPr>
              <a:t>submit data to any Nationwide </a:t>
            </a:r>
            <a:r>
              <a:rPr lang="en-US" sz="1600" b="1" dirty="0">
                <a:solidFill>
                  <a:schemeClr val="bg1"/>
                </a:solidFill>
              </a:rPr>
              <a:t>database.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33400" y="859970"/>
            <a:ext cx="609600" cy="835661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916132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1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ACCOUNT SET UP OPTIONS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0688" y="990600"/>
            <a:ext cx="5049055" cy="5029199"/>
          </a:xfrm>
          <a:prstGeom prst="roundRect">
            <a:avLst/>
          </a:prstGeom>
          <a:solidFill>
            <a:schemeClr val="bg1"/>
          </a:solidFill>
          <a:ln>
            <a:solidFill>
              <a:srgbClr val="585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1.     </a:t>
            </a:r>
            <a:r>
              <a:rPr lang="en-US" sz="1400" dirty="0" smtClean="0">
                <a:solidFill>
                  <a:srgbClr val="7F7F7F"/>
                </a:solidFill>
              </a:rPr>
              <a:t>Requires own 501c3</a:t>
            </a:r>
            <a:endParaRPr lang="en-US" sz="1400" dirty="0" smtClean="0">
              <a:solidFill>
                <a:srgbClr val="7F7F7F"/>
              </a:solidFill>
            </a:endParaRPr>
          </a:p>
          <a:p>
            <a:pPr marL="342900" indent="-342900">
              <a:spcBef>
                <a:spcPts val="600"/>
              </a:spcBef>
              <a:buAutoNum type="arabicPeriod" startAt="2"/>
            </a:pPr>
            <a:r>
              <a:rPr lang="en-US" sz="1400" dirty="0" smtClean="0">
                <a:solidFill>
                  <a:srgbClr val="7F7F7F"/>
                </a:solidFill>
              </a:rPr>
              <a:t>If less than a year in business, additional proof of business is required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solidFill>
                <a:srgbClr val="7F7F7F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400" dirty="0" smtClean="0">
              <a:solidFill>
                <a:srgbClr val="7F7F7F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400" dirty="0" smtClean="0">
              <a:solidFill>
                <a:srgbClr val="7F7F7F"/>
              </a:solidFill>
            </a:endParaRPr>
          </a:p>
          <a:p>
            <a:pPr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rgbClr val="7F7F7F"/>
                </a:solidFill>
              </a:rPr>
              <a:t>A Dojo can now add their program as a sub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rgbClr val="7F7F7F"/>
                </a:solidFill>
              </a:rPr>
              <a:t> </a:t>
            </a:r>
            <a:r>
              <a:rPr lang="en-US" sz="1400" dirty="0" smtClean="0">
                <a:solidFill>
                  <a:srgbClr val="7F7F7F"/>
                </a:solidFill>
              </a:rPr>
              <a:t>        account to the CoderDojo Foundation account</a:t>
            </a:r>
            <a:endParaRPr lang="en-US" sz="1400" dirty="0">
              <a:solidFill>
                <a:srgbClr val="7F7F7F"/>
              </a:solidFill>
            </a:endParaRPr>
          </a:p>
          <a:p>
            <a:pPr>
              <a:spcBef>
                <a:spcPts val="600"/>
              </a:spcBef>
              <a:buAutoNum type="arabicPeriod" startAt="2"/>
            </a:pPr>
            <a:r>
              <a:rPr lang="en-US" sz="1400" dirty="0" smtClean="0">
                <a:solidFill>
                  <a:srgbClr val="7F7F7F"/>
                </a:solidFill>
              </a:rPr>
              <a:t>No 501c3 or additional proof necessary</a:t>
            </a:r>
          </a:p>
          <a:p>
            <a:pPr>
              <a:spcBef>
                <a:spcPts val="600"/>
              </a:spcBef>
              <a:buAutoNum type="arabicPeriod" startAt="2"/>
            </a:pPr>
            <a:r>
              <a:rPr lang="en-US" sz="1400" dirty="0" smtClean="0">
                <a:solidFill>
                  <a:srgbClr val="7F7F7F"/>
                </a:solidFill>
              </a:rPr>
              <a:t>Each Dojo is responsible for their own billing</a:t>
            </a:r>
          </a:p>
          <a:p>
            <a:pPr>
              <a:spcBef>
                <a:spcPts val="600"/>
              </a:spcBef>
              <a:buAutoNum type="arabicPeriod" startAt="2"/>
            </a:pPr>
            <a:r>
              <a:rPr lang="en-US" sz="1400" dirty="0" smtClean="0">
                <a:solidFill>
                  <a:srgbClr val="7F7F7F"/>
                </a:solidFill>
              </a:rPr>
              <a:t>Account can be moved from Foundation account at anytime with 501c3 and other requirements. 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 smtClean="0">
              <a:solidFill>
                <a:srgbClr val="7F7F7F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123" y="1123581"/>
            <a:ext cx="4727620" cy="66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60" y="2624489"/>
            <a:ext cx="4490170" cy="62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0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9CDB"/>
                </a:solidFill>
              </a:rPr>
              <a:t>We’re Not </a:t>
            </a:r>
            <a:r>
              <a:rPr lang="en-US" dirty="0">
                <a:solidFill>
                  <a:srgbClr val="009CDB"/>
                </a:solidFill>
              </a:rPr>
              <a:t>O</a:t>
            </a:r>
            <a:r>
              <a:rPr lang="en-US" dirty="0" smtClean="0">
                <a:solidFill>
                  <a:srgbClr val="009CDB"/>
                </a:solidFill>
              </a:rPr>
              <a:t>nly Screening, We’re…</a:t>
            </a:r>
            <a:endParaRPr lang="en-US" sz="2000" dirty="0">
              <a:solidFill>
                <a:srgbClr val="009CDB"/>
              </a:solidFill>
            </a:endParaRP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60134" y="2079751"/>
            <a:ext cx="7747787" cy="1166005"/>
            <a:chOff x="86094" y="1901929"/>
            <a:chExt cx="8905506" cy="1340233"/>
          </a:xfrm>
        </p:grpSpPr>
        <p:pic>
          <p:nvPicPr>
            <p:cNvPr id="12" name="Picture 11" descr="step4-org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69495" y="2026919"/>
              <a:ext cx="2022105" cy="1213263"/>
            </a:xfrm>
            <a:prstGeom prst="rect">
              <a:avLst/>
            </a:prstGeom>
          </p:spPr>
        </p:pic>
        <p:pic>
          <p:nvPicPr>
            <p:cNvPr id="13" name="Picture 12" descr="step3-or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85094" y="2043006"/>
              <a:ext cx="1998593" cy="1199156"/>
            </a:xfrm>
            <a:prstGeom prst="rect">
              <a:avLst/>
            </a:prstGeom>
          </p:spPr>
        </p:pic>
        <p:pic>
          <p:nvPicPr>
            <p:cNvPr id="14" name="Picture 13" descr="step2-org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5294" y="2043006"/>
              <a:ext cx="1998593" cy="1199156"/>
            </a:xfrm>
            <a:prstGeom prst="rect">
              <a:avLst/>
            </a:prstGeom>
          </p:spPr>
        </p:pic>
        <p:pic>
          <p:nvPicPr>
            <p:cNvPr id="15" name="Picture 14" descr="step1-org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094" y="1901929"/>
              <a:ext cx="2233721" cy="1340233"/>
            </a:xfrm>
            <a:prstGeom prst="rect">
              <a:avLst/>
            </a:prstGeom>
          </p:spPr>
        </p:pic>
      </p:grp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642486" y="3423112"/>
            <a:ext cx="1943338" cy="156961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 defTabSz="509135"/>
            <a:r>
              <a:rPr lang="en-US" sz="1600" dirty="0">
                <a:solidFill>
                  <a:srgbClr val="585652"/>
                </a:solidFill>
                <a:latin typeface="+mj-lt"/>
              </a:rPr>
              <a:t>An organization </a:t>
            </a:r>
            <a:r>
              <a:rPr lang="en-US" sz="1600" dirty="0" smtClean="0">
                <a:solidFill>
                  <a:srgbClr val="585652"/>
                </a:solidFill>
                <a:latin typeface="+mj-lt"/>
              </a:rPr>
              <a:t> asks a volunteer to be screened via email invitation or personalized link on their website. </a:t>
            </a:r>
            <a:endParaRPr lang="en-US" sz="1600" dirty="0">
              <a:solidFill>
                <a:srgbClr val="585652"/>
              </a:solidFill>
              <a:latin typeface="+mj-lt"/>
            </a:endParaRPr>
          </a:p>
        </p:txBody>
      </p:sp>
      <p:sp>
        <p:nvSpPr>
          <p:cNvPr id="17" name="TextBox 16"/>
          <p:cNvSpPr txBox="1">
            <a:spLocks noChangeAspect="1"/>
          </p:cNvSpPr>
          <p:nvPr/>
        </p:nvSpPr>
        <p:spPr>
          <a:xfrm>
            <a:off x="2825737" y="3413575"/>
            <a:ext cx="1738775" cy="156961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 defTabSz="509135"/>
            <a:r>
              <a:rPr lang="en-US" sz="1600" dirty="0">
                <a:solidFill>
                  <a:srgbClr val="585652"/>
                </a:solidFill>
                <a:latin typeface="+mj-lt"/>
              </a:rPr>
              <a:t>Volunteers create </a:t>
            </a:r>
            <a:r>
              <a:rPr lang="en-US" sz="1600" dirty="0" smtClean="0">
                <a:solidFill>
                  <a:srgbClr val="585652"/>
                </a:solidFill>
                <a:latin typeface="+mj-lt"/>
              </a:rPr>
              <a:t>their account </a:t>
            </a:r>
            <a:r>
              <a:rPr lang="en-US" sz="1600" dirty="0">
                <a:solidFill>
                  <a:srgbClr val="585652"/>
                </a:solidFill>
                <a:latin typeface="+mj-lt"/>
              </a:rPr>
              <a:t>and order their background </a:t>
            </a:r>
            <a:r>
              <a:rPr lang="en-US" sz="1600" dirty="0" smtClean="0">
                <a:solidFill>
                  <a:srgbClr val="585652"/>
                </a:solidFill>
                <a:latin typeface="+mj-lt"/>
              </a:rPr>
              <a:t>check.</a:t>
            </a:r>
          </a:p>
          <a:p>
            <a:pPr algn="ctr" defTabSz="509135"/>
            <a:r>
              <a:rPr lang="en-US" sz="1600" dirty="0" smtClean="0">
                <a:solidFill>
                  <a:srgbClr val="585652"/>
                </a:solidFill>
                <a:latin typeface="+mj-lt"/>
              </a:rPr>
              <a:t>You get a copy and they do too. </a:t>
            </a:r>
            <a:endParaRPr lang="en-US" sz="1600" dirty="0">
              <a:solidFill>
                <a:srgbClr val="585652"/>
              </a:solidFill>
              <a:latin typeface="+mj-lt"/>
            </a:endParaRPr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4772325" y="3428468"/>
            <a:ext cx="1738776" cy="2062061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 defTabSz="509135"/>
            <a:r>
              <a:rPr lang="en-US" sz="1600" dirty="0">
                <a:solidFill>
                  <a:srgbClr val="585652"/>
                </a:solidFill>
                <a:latin typeface="+mj-lt"/>
              </a:rPr>
              <a:t>Once the check is complete, volunteers can share their </a:t>
            </a:r>
            <a:r>
              <a:rPr lang="en-US" sz="1600" dirty="0" smtClean="0">
                <a:solidFill>
                  <a:srgbClr val="585652"/>
                </a:solidFill>
                <a:latin typeface="+mj-lt"/>
              </a:rPr>
              <a:t>up-to-date check </a:t>
            </a:r>
            <a:r>
              <a:rPr lang="en-US" sz="1600" dirty="0">
                <a:solidFill>
                  <a:srgbClr val="585652"/>
                </a:solidFill>
                <a:latin typeface="+mj-lt"/>
              </a:rPr>
              <a:t>with other organizations on the platform. </a:t>
            </a:r>
          </a:p>
        </p:txBody>
      </p: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6648690" y="3433736"/>
            <a:ext cx="1759232" cy="2062061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 defTabSz="509135"/>
            <a:r>
              <a:rPr lang="en-US" sz="1600" dirty="0">
                <a:solidFill>
                  <a:srgbClr val="585652"/>
                </a:solidFill>
                <a:latin typeface="+mj-lt"/>
              </a:rPr>
              <a:t>When a check is shared, both the volunteer and the original organization can earn credits to use towards future checks.  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33400" y="1066800"/>
            <a:ext cx="807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…Promoting </a:t>
            </a:r>
            <a:r>
              <a:rPr lang="en-US" dirty="0"/>
              <a:t>a Culture of </a:t>
            </a:r>
            <a:r>
              <a:rPr lang="en-US" dirty="0" smtClean="0"/>
              <a:t>Volunteerism: </a:t>
            </a:r>
            <a:r>
              <a:rPr lang="en-US" dirty="0" smtClean="0">
                <a:solidFill>
                  <a:srgbClr val="009CDB"/>
                </a:solidFill>
              </a:rPr>
              <a:t>The Fast-Pass</a:t>
            </a:r>
            <a:endParaRPr lang="en-US" sz="2000" dirty="0">
              <a:solidFill>
                <a:srgbClr val="009CD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80C6-721E-42C0-8BB4-07FF440EB5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</TotalTime>
  <Words>648</Words>
  <Application>Microsoft Office PowerPoint</Application>
  <PresentationFormat>On-screen Show (4:3)</PresentationFormat>
  <Paragraphs>183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Verified Volunteers Overview</vt:lpstr>
      <vt:lpstr>Agenda</vt:lpstr>
      <vt:lpstr>TRUE PARTNERSHIP</vt:lpstr>
      <vt:lpstr>Who We Are</vt:lpstr>
      <vt:lpstr>Screening Volunteers Can Be Painful</vt:lpstr>
      <vt:lpstr>The Complete Criminal Locator</vt:lpstr>
      <vt:lpstr>PowerPoint Presentation</vt:lpstr>
      <vt:lpstr>PowerPoint Presentation</vt:lpstr>
      <vt:lpstr>We’re Not Only Screening, We’re…</vt:lpstr>
      <vt:lpstr>Creating a Community Dedicated to Serving Others</vt:lpstr>
      <vt:lpstr>And It’s All Simple! With Our 4-Step Order Process</vt:lpstr>
      <vt:lpstr>PowerPoint Presentation</vt:lpstr>
      <vt:lpstr>Intuitive Organization Dashboard</vt:lpstr>
      <vt:lpstr>Intuitive Organization Dashboard</vt:lpstr>
      <vt:lpstr>Easy-to-Read Background Check Reports</vt:lpstr>
      <vt:lpstr>Screening Can Be Collaborative</vt:lpstr>
      <vt:lpstr>Communities Across the Country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Gleave</dc:creator>
  <cp:lastModifiedBy>Braden Beisse</cp:lastModifiedBy>
  <cp:revision>104</cp:revision>
  <cp:lastPrinted>2015-03-24T15:19:44Z</cp:lastPrinted>
  <dcterms:created xsi:type="dcterms:W3CDTF">2014-12-22T19:21:46Z</dcterms:created>
  <dcterms:modified xsi:type="dcterms:W3CDTF">2015-10-07T17:02:18Z</dcterms:modified>
</cp:coreProperties>
</file>