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6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3" r:id="rId2"/>
    <p:sldId id="261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7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mariyan.apostolov89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>
                <a:effectLst>
                  <a:outerShdw blurRad="50800" dist="50800" dir="5400000" algn="ctr" rotWithShape="0">
                    <a:schemeClr val="bg1">
                      <a:lumMod val="5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HTML Code</a:t>
            </a:r>
            <a:endParaRPr lang="bg-BG" sz="4800" dirty="0">
              <a:effectLst>
                <a:outerShdw blurRad="50800" dist="50800" dir="5400000" algn="ctr" rotWithShape="0">
                  <a:schemeClr val="bg1">
                    <a:lumMod val="50000"/>
                  </a:scheme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15132" y="5820575"/>
            <a:ext cx="3868496" cy="9022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Mariyan Apostolov</a:t>
            </a:r>
          </a:p>
          <a:p>
            <a:pPr algn="l"/>
            <a:r>
              <a:rPr lang="en-US" dirty="0">
                <a:hlinkClick r:id="rId2"/>
              </a:rPr>
              <a:t>mariyan.apostolov89@gmail.com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289" y="351523"/>
            <a:ext cx="6144491" cy="2336284"/>
          </a:xfrm>
          <a:prstGeom prst="rect">
            <a:avLst/>
          </a:prstGeom>
        </p:spPr>
      </p:pic>
      <p:pic>
        <p:nvPicPr>
          <p:cNvPr id="7" name="Picture 6" descr="C:\Users\Adriana\AppData\Local\Microsoft\Windows\INetCache\Content.Word\3ffdee_b70be1ede46d40c8b70b1a8b33c2fe58-mv2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134" y="4233211"/>
            <a:ext cx="2057869" cy="5076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589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ko-KR" dirty="0">
                <a:latin typeface="Arial" pitchFamily="34" charset="0"/>
                <a:cs typeface="Arial" pitchFamily="34" charset="0"/>
              </a:rPr>
              <a:t>ВЪПРОСИ?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16" y="5605785"/>
            <a:ext cx="871153" cy="8711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178" y="477355"/>
            <a:ext cx="706786" cy="7067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16" y="4594402"/>
            <a:ext cx="781194" cy="7811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632" y="3357511"/>
            <a:ext cx="3994602" cy="27062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258" y="1403082"/>
            <a:ext cx="3133136" cy="309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250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ko-KR" dirty="0" smtClean="0"/>
              <a:t>Тагове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4268" y="2160589"/>
            <a:ext cx="7919733" cy="3880773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/>
              <a:t>Tags </a:t>
            </a:r>
            <a:r>
              <a:rPr lang="bg-BG" dirty="0"/>
              <a:t>– специалните маркери, използвани в </a:t>
            </a:r>
            <a:r>
              <a:rPr lang="en-US" dirty="0"/>
              <a:t>HTML</a:t>
            </a:r>
            <a:r>
              <a:rPr lang="bg-BG" dirty="0"/>
              <a:t> кода. Те </a:t>
            </a:r>
            <a:r>
              <a:rPr lang="bg-BG" dirty="0" smtClean="0"/>
              <a:t>използват ъглови скоби &lt;&gt;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16" y="5605785"/>
            <a:ext cx="871153" cy="8711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178" y="477355"/>
            <a:ext cx="706786" cy="7067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16" y="4594402"/>
            <a:ext cx="781194" cy="78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661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ko-KR" dirty="0" smtClean="0"/>
              <a:t>Тагове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4268" y="2160589"/>
            <a:ext cx="7919733" cy="3880773"/>
          </a:xfrm>
        </p:spPr>
        <p:txBody>
          <a:bodyPr/>
          <a:lstStyle/>
          <a:p>
            <a:pPr algn="just"/>
            <a:r>
              <a:rPr lang="bg-BG" dirty="0"/>
              <a:t>Елемент (</a:t>
            </a:r>
            <a:r>
              <a:rPr lang="en-US" dirty="0"/>
              <a:t>element</a:t>
            </a:r>
            <a:r>
              <a:rPr lang="bg-BG" dirty="0" smtClean="0"/>
              <a:t>) </a:t>
            </a:r>
          </a:p>
          <a:p>
            <a:pPr marL="0" indent="0" algn="just">
              <a:buNone/>
            </a:pPr>
            <a:r>
              <a:rPr lang="bg-BG" dirty="0" smtClean="0"/>
              <a:t>Това е </a:t>
            </a:r>
            <a:r>
              <a:rPr lang="bg-BG" dirty="0"/>
              <a:t>всичко между начален таг и краен таг от еднакъв вид. </a:t>
            </a:r>
            <a:r>
              <a:rPr lang="bg-BG" dirty="0" smtClean="0"/>
              <a:t>Така например </a:t>
            </a:r>
            <a:r>
              <a:rPr lang="bg-BG" dirty="0"/>
              <a:t>елементът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</a:t>
            </a:r>
            <a:r>
              <a:rPr lang="bg-BG" dirty="0"/>
              <a:t> е всичко между начален таг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&lt;p&gt;</a:t>
            </a:r>
            <a:r>
              <a:rPr lang="bg-BG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bg-BG" dirty="0"/>
              <a:t>и краен таг </a:t>
            </a:r>
            <a:r>
              <a:rPr lang="bg-BG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/p&gt;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16" y="5605785"/>
            <a:ext cx="871153" cy="8711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178" y="477355"/>
            <a:ext cx="706786" cy="7067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16" y="4594402"/>
            <a:ext cx="781194" cy="78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317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ko-KR" dirty="0" smtClean="0"/>
              <a:t>Тагове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4268" y="2160589"/>
            <a:ext cx="7919733" cy="3880773"/>
          </a:xfrm>
        </p:spPr>
        <p:txBody>
          <a:bodyPr/>
          <a:lstStyle/>
          <a:p>
            <a:pPr algn="just"/>
            <a:r>
              <a:rPr lang="bg-BG" dirty="0"/>
              <a:t>Празен елемент (</a:t>
            </a:r>
            <a:r>
              <a:rPr lang="en-US" dirty="0"/>
              <a:t>empty element</a:t>
            </a:r>
            <a:r>
              <a:rPr lang="bg-BG" dirty="0" smtClean="0"/>
              <a:t>)</a:t>
            </a:r>
          </a:p>
          <a:p>
            <a:pPr marL="0" indent="0" algn="just">
              <a:buNone/>
            </a:pPr>
            <a:r>
              <a:rPr lang="bg-BG" dirty="0" smtClean="0"/>
              <a:t>Някои </a:t>
            </a:r>
            <a:r>
              <a:rPr lang="bg-BG" dirty="0"/>
              <a:t>елементи нямат отделни начални и крайни тагове. Те се </a:t>
            </a:r>
            <a:r>
              <a:rPr lang="bg-BG" dirty="0" smtClean="0"/>
              <a:t>наричат </a:t>
            </a:r>
            <a:r>
              <a:rPr lang="bg-BG" b="1" dirty="0" smtClean="0"/>
              <a:t>празни </a:t>
            </a:r>
            <a:r>
              <a:rPr lang="bg-BG" b="1" dirty="0"/>
              <a:t>елементи. </a:t>
            </a:r>
            <a:r>
              <a:rPr lang="bg-BG" dirty="0"/>
              <a:t>Вместо да имат отделен краен таг, наклонената </a:t>
            </a:r>
            <a:r>
              <a:rPr lang="bg-BG" dirty="0" smtClean="0"/>
              <a:t>черта се </a:t>
            </a:r>
            <a:r>
              <a:rPr lang="bg-BG" dirty="0"/>
              <a:t>поставя преди затварящата ъглова скоба. Пример: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dirty="0" err="1"/>
              <a:t>img</a:t>
            </a:r>
            <a:r>
              <a:rPr lang="en-US" b="1" dirty="0"/>
              <a:t> </a:t>
            </a:r>
            <a:r>
              <a:rPr lang="bg-BG" dirty="0"/>
              <a:t>– елемент за изображение </a:t>
            </a:r>
            <a:r>
              <a:rPr lang="en-US" b="1" dirty="0"/>
              <a:t>&lt;</a:t>
            </a:r>
            <a:r>
              <a:rPr lang="en-US" b="1" dirty="0" err="1"/>
              <a:t>img</a:t>
            </a:r>
            <a:r>
              <a:rPr lang="en-US" b="1" dirty="0"/>
              <a:t> /&gt;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dirty="0" err="1"/>
              <a:t>br</a:t>
            </a:r>
            <a:r>
              <a:rPr lang="bg-BG" b="1" dirty="0"/>
              <a:t> </a:t>
            </a:r>
            <a:r>
              <a:rPr lang="bg-BG" dirty="0"/>
              <a:t>– елемент за прекъсване на ред (</a:t>
            </a:r>
            <a:r>
              <a:rPr lang="en-US" dirty="0"/>
              <a:t>line-break</a:t>
            </a:r>
            <a:r>
              <a:rPr lang="bg-BG" dirty="0"/>
              <a:t>)</a:t>
            </a:r>
            <a:r>
              <a:rPr lang="en-US" dirty="0"/>
              <a:t> </a:t>
            </a:r>
            <a:r>
              <a:rPr lang="en-US" b="1" dirty="0"/>
              <a:t>&lt;</a:t>
            </a:r>
            <a:r>
              <a:rPr lang="en-US" b="1" dirty="0" err="1"/>
              <a:t>br</a:t>
            </a:r>
            <a:r>
              <a:rPr lang="en-US" b="1" dirty="0"/>
              <a:t> /&gt;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16" y="5605785"/>
            <a:ext cx="871153" cy="8711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178" y="477355"/>
            <a:ext cx="706786" cy="7067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16" y="4594402"/>
            <a:ext cx="781194" cy="78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060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ko-KR" dirty="0" smtClean="0"/>
              <a:t>Тагове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4269" y="2160589"/>
            <a:ext cx="7919732" cy="3880773"/>
          </a:xfrm>
        </p:spPr>
        <p:txBody>
          <a:bodyPr/>
          <a:lstStyle/>
          <a:p>
            <a:pPr algn="just"/>
            <a:r>
              <a:rPr lang="bg-BG" dirty="0"/>
              <a:t>Атрибут (</a:t>
            </a:r>
            <a:r>
              <a:rPr lang="en-US" dirty="0"/>
              <a:t>attribute</a:t>
            </a:r>
            <a:r>
              <a:rPr lang="bg-BG" dirty="0" smtClean="0"/>
              <a:t>)</a:t>
            </a:r>
          </a:p>
          <a:p>
            <a:pPr marL="0" indent="0" algn="just">
              <a:buNone/>
            </a:pPr>
            <a:r>
              <a:rPr lang="bg-BG" dirty="0" smtClean="0"/>
              <a:t>Таговете </a:t>
            </a:r>
            <a:r>
              <a:rPr lang="bg-BG" dirty="0"/>
              <a:t>понякога съдържат допълнителна информация, подадена </a:t>
            </a:r>
            <a:r>
              <a:rPr lang="bg-BG" dirty="0" smtClean="0"/>
              <a:t>в </a:t>
            </a:r>
            <a:r>
              <a:rPr lang="bg-BG" b="1" dirty="0" smtClean="0"/>
              <a:t>атрибути</a:t>
            </a:r>
            <a:r>
              <a:rPr lang="bg-BG" dirty="0"/>
              <a:t>. Атрибутите </a:t>
            </a:r>
            <a:r>
              <a:rPr lang="bg-BG" b="1" dirty="0"/>
              <a:t>винаги</a:t>
            </a:r>
            <a:r>
              <a:rPr lang="bg-BG" dirty="0"/>
              <a:t> се състоят от име на атрибута (като </a:t>
            </a:r>
            <a:r>
              <a:rPr lang="en-US" b="1" dirty="0" err="1"/>
              <a:t>src</a:t>
            </a:r>
            <a:r>
              <a:rPr lang="bg-BG" dirty="0"/>
              <a:t> </a:t>
            </a:r>
            <a:r>
              <a:rPr lang="bg-BG" dirty="0" smtClean="0"/>
              <a:t>или </a:t>
            </a:r>
            <a:r>
              <a:rPr lang="en-US" b="1" dirty="0" smtClean="0"/>
              <a:t>alt</a:t>
            </a:r>
            <a:r>
              <a:rPr lang="bg-BG" dirty="0"/>
              <a:t>), следвано от знака </a:t>
            </a:r>
            <a:r>
              <a:rPr lang="bg-BG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„=„</a:t>
            </a:r>
            <a:r>
              <a:rPr lang="bg-BG" dirty="0"/>
              <a:t> и следва стойността на атрибута. Тя </a:t>
            </a:r>
            <a:r>
              <a:rPr lang="bg-BG" dirty="0" smtClean="0"/>
              <a:t>задължително </a:t>
            </a:r>
            <a:r>
              <a:rPr lang="bg-BG" dirty="0"/>
              <a:t>се намира в прави кавички </a:t>
            </a:r>
            <a:r>
              <a:rPr lang="bg-BG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“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16" y="5605785"/>
            <a:ext cx="871153" cy="8711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178" y="477355"/>
            <a:ext cx="706786" cy="7067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16" y="4594402"/>
            <a:ext cx="781194" cy="78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331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ko-KR" dirty="0" smtClean="0"/>
              <a:t>Тагове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4269" y="2160589"/>
            <a:ext cx="7919732" cy="3880773"/>
          </a:xfrm>
        </p:spPr>
        <p:txBody>
          <a:bodyPr/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&lt;!DOCTYPE html&gt;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&lt;html&gt;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&lt;head&gt;</a:t>
            </a:r>
          </a:p>
          <a:p>
            <a:pPr lvl="1" algn="just"/>
            <a:r>
              <a:rPr lang="en-US" dirty="0" smtClean="0">
                <a:solidFill>
                  <a:schemeClr val="tx1"/>
                </a:solidFill>
              </a:rPr>
              <a:t>&lt;title&gt;</a:t>
            </a:r>
          </a:p>
          <a:p>
            <a:pPr lvl="1" algn="just"/>
            <a:r>
              <a:rPr lang="en-US" dirty="0" smtClean="0">
                <a:solidFill>
                  <a:schemeClr val="tx1"/>
                </a:solidFill>
              </a:rPr>
              <a:t>&lt;meta&gt;</a:t>
            </a:r>
          </a:p>
          <a:p>
            <a:pPr lvl="1" algn="just"/>
            <a:r>
              <a:rPr lang="en-US" dirty="0" smtClean="0">
                <a:solidFill>
                  <a:schemeClr val="tx1"/>
                </a:solidFill>
              </a:rPr>
              <a:t>&lt;style&gt;</a:t>
            </a:r>
          </a:p>
          <a:p>
            <a:pPr lvl="1" algn="just"/>
            <a:r>
              <a:rPr lang="en-US" dirty="0" smtClean="0">
                <a:solidFill>
                  <a:schemeClr val="tx1"/>
                </a:solidFill>
              </a:rPr>
              <a:t>&lt;link&gt;</a:t>
            </a:r>
          </a:p>
          <a:p>
            <a:pPr lvl="1" algn="just"/>
            <a:r>
              <a:rPr lang="en-US" dirty="0" smtClean="0">
                <a:solidFill>
                  <a:schemeClr val="tx1"/>
                </a:solidFill>
              </a:rPr>
              <a:t>&lt;script&gt;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16" y="5605785"/>
            <a:ext cx="871153" cy="8711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178" y="477355"/>
            <a:ext cx="706786" cy="7067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16" y="4594402"/>
            <a:ext cx="781194" cy="781194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975667" y="2160589"/>
            <a:ext cx="4298333" cy="38807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b="1" dirty="0" smtClean="0">
                <a:solidFill>
                  <a:schemeClr val="tx1"/>
                </a:solidFill>
              </a:rPr>
              <a:t>&lt;body&gt;</a:t>
            </a:r>
          </a:p>
          <a:p>
            <a:pPr lvl="1" algn="just"/>
            <a:r>
              <a:rPr lang="en-US" dirty="0" smtClean="0">
                <a:solidFill>
                  <a:schemeClr val="tx1"/>
                </a:solidFill>
              </a:rPr>
              <a:t>&lt;h1&gt; – &lt;h6&gt;</a:t>
            </a:r>
          </a:p>
          <a:p>
            <a:pPr lvl="1" algn="just"/>
            <a:r>
              <a:rPr lang="en-US" dirty="0" smtClean="0">
                <a:solidFill>
                  <a:schemeClr val="tx1"/>
                </a:solidFill>
              </a:rPr>
              <a:t>&lt;</a:t>
            </a:r>
            <a:r>
              <a:rPr lang="en-US" dirty="0" err="1" smtClean="0">
                <a:solidFill>
                  <a:schemeClr val="tx1"/>
                </a:solidFill>
              </a:rPr>
              <a:t>img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</a:p>
          <a:p>
            <a:pPr lvl="1" algn="just"/>
            <a:r>
              <a:rPr lang="en-US" dirty="0" smtClean="0">
                <a:solidFill>
                  <a:schemeClr val="tx1"/>
                </a:solidFill>
              </a:rPr>
              <a:t>&lt;p&gt;</a:t>
            </a:r>
          </a:p>
          <a:p>
            <a:pPr lvl="1" algn="just"/>
            <a:r>
              <a:rPr lang="en-US" dirty="0" smtClean="0">
                <a:solidFill>
                  <a:schemeClr val="tx1"/>
                </a:solidFill>
              </a:rPr>
              <a:t>&lt;span&gt;</a:t>
            </a:r>
          </a:p>
          <a:p>
            <a:pPr lvl="1" algn="just"/>
            <a:r>
              <a:rPr lang="en-US" dirty="0" smtClean="0">
                <a:solidFill>
                  <a:schemeClr val="tx1"/>
                </a:solidFill>
              </a:rPr>
              <a:t>&lt;</a:t>
            </a:r>
            <a:r>
              <a:rPr lang="en-US" dirty="0" err="1" smtClean="0">
                <a:solidFill>
                  <a:schemeClr val="tx1"/>
                </a:solidFill>
              </a:rPr>
              <a:t>ul</a:t>
            </a:r>
            <a:r>
              <a:rPr lang="en-US" dirty="0" smtClean="0">
                <a:solidFill>
                  <a:schemeClr val="tx1"/>
                </a:solidFill>
              </a:rPr>
              <a:t>&gt;, &lt;</a:t>
            </a:r>
            <a:r>
              <a:rPr lang="en-US" dirty="0" err="1" smtClean="0">
                <a:solidFill>
                  <a:schemeClr val="tx1"/>
                </a:solidFill>
              </a:rPr>
              <a:t>ol</a:t>
            </a:r>
            <a:r>
              <a:rPr lang="en-US" dirty="0" smtClean="0">
                <a:solidFill>
                  <a:schemeClr val="tx1"/>
                </a:solidFill>
              </a:rPr>
              <a:t>&gt;, &lt;li&gt;</a:t>
            </a:r>
          </a:p>
          <a:p>
            <a:pPr lvl="1" algn="just"/>
            <a:r>
              <a:rPr lang="en-US" dirty="0" smtClean="0">
                <a:solidFill>
                  <a:schemeClr val="tx1"/>
                </a:solidFill>
              </a:rPr>
              <a:t>&lt;strong&gt;, &lt;</a:t>
            </a:r>
            <a:r>
              <a:rPr lang="en-US" dirty="0" err="1" smtClean="0">
                <a:solidFill>
                  <a:schemeClr val="tx1"/>
                </a:solidFill>
              </a:rPr>
              <a:t>em</a:t>
            </a:r>
            <a:r>
              <a:rPr lang="en-US" dirty="0" smtClean="0">
                <a:solidFill>
                  <a:schemeClr val="tx1"/>
                </a:solidFill>
              </a:rPr>
              <a:t>&gt;, &lt;mark&gt;, &lt;ins&gt;, &lt;sub&gt;, &lt;sup&gt;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 smtClean="0">
                <a:solidFill>
                  <a:schemeClr val="tx1"/>
                </a:solidFill>
              </a:rPr>
              <a:t>a&gt;</a:t>
            </a:r>
          </a:p>
          <a:p>
            <a:pPr lvl="1" algn="just"/>
            <a:r>
              <a:rPr lang="en-US" dirty="0" smtClean="0">
                <a:solidFill>
                  <a:schemeClr val="tx1"/>
                </a:solidFill>
              </a:rPr>
              <a:t>&lt;iframe&gt;</a:t>
            </a:r>
          </a:p>
          <a:p>
            <a:pPr lvl="1" algn="just"/>
            <a:r>
              <a:rPr lang="en-US" dirty="0" smtClean="0">
                <a:solidFill>
                  <a:schemeClr val="tx1"/>
                </a:solidFill>
              </a:rPr>
              <a:t>&lt;</a:t>
            </a:r>
            <a:r>
              <a:rPr lang="en-US" dirty="0" err="1" smtClean="0">
                <a:solidFill>
                  <a:schemeClr val="tx1"/>
                </a:solidFill>
              </a:rPr>
              <a:t>br</a:t>
            </a:r>
            <a:r>
              <a:rPr lang="en-US" dirty="0" smtClean="0">
                <a:solidFill>
                  <a:schemeClr val="tx1"/>
                </a:solidFill>
              </a:rPr>
              <a:t>&gt;, &lt;</a:t>
            </a:r>
            <a:r>
              <a:rPr lang="en-US" dirty="0" err="1" smtClean="0">
                <a:solidFill>
                  <a:schemeClr val="tx1"/>
                </a:solidFill>
              </a:rPr>
              <a:t>hr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&lt;!--...--&gt;</a:t>
            </a:r>
            <a:endParaRPr lang="en-US" dirty="0" smtClean="0">
              <a:solidFill>
                <a:schemeClr val="tx1"/>
              </a:solidFill>
            </a:endParaRPr>
          </a:p>
          <a:p>
            <a:pPr lvl="1" algn="just"/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10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ko-KR" dirty="0" smtClean="0"/>
              <a:t>Тагове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4269" y="2160589"/>
            <a:ext cx="7919732" cy="388077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&lt;body&gt;</a:t>
            </a:r>
          </a:p>
          <a:p>
            <a:pPr lvl="1" algn="just"/>
            <a:r>
              <a:rPr lang="en-US" dirty="0" smtClean="0">
                <a:solidFill>
                  <a:schemeClr val="tx1"/>
                </a:solidFill>
              </a:rPr>
              <a:t>&lt;</a:t>
            </a:r>
            <a:r>
              <a:rPr lang="en-US" dirty="0" err="1" smtClean="0">
                <a:solidFill>
                  <a:schemeClr val="tx1"/>
                </a:solidFill>
              </a:rPr>
              <a:t>abbr</a:t>
            </a:r>
            <a:r>
              <a:rPr lang="en-US" dirty="0" smtClean="0">
                <a:solidFill>
                  <a:schemeClr val="tx1"/>
                </a:solidFill>
              </a:rPr>
              <a:t>&gt; </a:t>
            </a:r>
            <a:r>
              <a:rPr lang="en-US" dirty="0" smtClean="0">
                <a:solidFill>
                  <a:schemeClr val="accent2"/>
                </a:solidFill>
              </a:rPr>
              <a:t>title</a:t>
            </a:r>
          </a:p>
          <a:p>
            <a:pPr lvl="1" algn="just"/>
            <a:r>
              <a:rPr lang="en-US" dirty="0" smtClean="0">
                <a:solidFill>
                  <a:schemeClr val="tx1"/>
                </a:solidFill>
              </a:rPr>
              <a:t>&lt;address&gt;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 err="1">
                <a:solidFill>
                  <a:schemeClr val="tx1"/>
                </a:solidFill>
              </a:rPr>
              <a:t>blockquote</a:t>
            </a:r>
            <a:r>
              <a:rPr lang="en-US" dirty="0" smtClean="0">
                <a:solidFill>
                  <a:schemeClr val="tx1"/>
                </a:solidFill>
              </a:rPr>
              <a:t>&gt; </a:t>
            </a:r>
            <a:r>
              <a:rPr lang="en-US" dirty="0" smtClean="0">
                <a:solidFill>
                  <a:schemeClr val="accent2"/>
                </a:solidFill>
              </a:rPr>
              <a:t>cite</a:t>
            </a:r>
          </a:p>
          <a:p>
            <a:pPr lvl="1" algn="just"/>
            <a:r>
              <a:rPr lang="en-US" dirty="0" smtClean="0">
                <a:solidFill>
                  <a:schemeClr val="tx1"/>
                </a:solidFill>
              </a:rPr>
              <a:t>&lt;code&gt;</a:t>
            </a:r>
          </a:p>
          <a:p>
            <a:pPr lvl="1" algn="just"/>
            <a:r>
              <a:rPr lang="en-US" dirty="0" smtClean="0">
                <a:solidFill>
                  <a:schemeClr val="tx1"/>
                </a:solidFill>
              </a:rPr>
              <a:t>&lt;pre&gt;</a:t>
            </a:r>
          </a:p>
          <a:p>
            <a:pPr lvl="1" algn="just"/>
            <a:r>
              <a:rPr lang="en-US" dirty="0" smtClean="0">
                <a:solidFill>
                  <a:schemeClr val="tx1"/>
                </a:solidFill>
              </a:rPr>
              <a:t>&lt;progress&gt; </a:t>
            </a:r>
            <a:r>
              <a:rPr lang="en-US" dirty="0" smtClean="0">
                <a:solidFill>
                  <a:schemeClr val="accent2"/>
                </a:solidFill>
              </a:rPr>
              <a:t>value, max</a:t>
            </a:r>
          </a:p>
          <a:p>
            <a:pPr lvl="1" algn="just"/>
            <a:r>
              <a:rPr lang="en-US" dirty="0" smtClean="0">
                <a:solidFill>
                  <a:schemeClr val="tx1"/>
                </a:solidFill>
              </a:rPr>
              <a:t>&lt;meter&gt;</a:t>
            </a:r>
            <a:r>
              <a:rPr lang="en-US" dirty="0" smtClean="0">
                <a:solidFill>
                  <a:schemeClr val="accent2"/>
                </a:solidFill>
              </a:rPr>
              <a:t> value, min, max</a:t>
            </a:r>
          </a:p>
          <a:p>
            <a:pPr lvl="1" algn="just"/>
            <a:r>
              <a:rPr lang="en-US" dirty="0" smtClean="0">
                <a:solidFill>
                  <a:schemeClr val="tx1"/>
                </a:solidFill>
              </a:rPr>
              <a:t>&lt;time&gt; </a:t>
            </a:r>
            <a:r>
              <a:rPr lang="en-US" dirty="0" err="1" smtClean="0">
                <a:solidFill>
                  <a:schemeClr val="accent2"/>
                </a:solidFill>
              </a:rPr>
              <a:t>datetime</a:t>
            </a:r>
            <a:endParaRPr lang="en-US" dirty="0" smtClean="0">
              <a:solidFill>
                <a:schemeClr val="accent2"/>
              </a:solidFill>
            </a:endParaRPr>
          </a:p>
          <a:p>
            <a:pPr lvl="1" algn="just"/>
            <a:r>
              <a:rPr lang="en-US" dirty="0" smtClean="0">
                <a:solidFill>
                  <a:schemeClr val="tx1"/>
                </a:solidFill>
              </a:rPr>
              <a:t>&lt;picture&gt;</a:t>
            </a:r>
          </a:p>
          <a:p>
            <a:pPr lvl="2" algn="just"/>
            <a:r>
              <a:rPr lang="en-US" dirty="0" smtClean="0">
                <a:solidFill>
                  <a:schemeClr val="tx1"/>
                </a:solidFill>
              </a:rPr>
              <a:t>&lt;source&gt; </a:t>
            </a:r>
            <a:r>
              <a:rPr lang="en-US" dirty="0" smtClean="0">
                <a:solidFill>
                  <a:schemeClr val="accent2"/>
                </a:solidFill>
              </a:rPr>
              <a:t>media, </a:t>
            </a:r>
            <a:r>
              <a:rPr lang="en-US" dirty="0" err="1" smtClean="0">
                <a:solidFill>
                  <a:schemeClr val="accent2"/>
                </a:solidFill>
              </a:rPr>
              <a:t>srcset</a:t>
            </a:r>
            <a:endParaRPr lang="en-US" dirty="0" smtClean="0">
              <a:solidFill>
                <a:schemeClr val="accent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16" y="5605785"/>
            <a:ext cx="871153" cy="8711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178" y="477355"/>
            <a:ext cx="706786" cy="7067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16" y="4594402"/>
            <a:ext cx="781194" cy="781194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975667" y="2160589"/>
            <a:ext cx="4298333" cy="388077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solidFill>
                  <a:schemeClr val="tx1"/>
                </a:solidFill>
              </a:rPr>
              <a:t>&lt;body&gt;</a:t>
            </a:r>
          </a:p>
          <a:p>
            <a:pPr lvl="1" algn="just"/>
            <a:r>
              <a:rPr lang="en-US" dirty="0" smtClean="0">
                <a:solidFill>
                  <a:schemeClr val="tx1"/>
                </a:solidFill>
              </a:rPr>
              <a:t>&lt;form&gt;</a:t>
            </a:r>
          </a:p>
          <a:p>
            <a:pPr lvl="1" algn="just"/>
            <a:r>
              <a:rPr lang="en-US" dirty="0" smtClean="0">
                <a:solidFill>
                  <a:schemeClr val="tx1"/>
                </a:solidFill>
              </a:rPr>
              <a:t>&lt;input&gt;</a:t>
            </a:r>
          </a:p>
          <a:p>
            <a:pPr lvl="1" algn="just"/>
            <a:r>
              <a:rPr lang="en-US" dirty="0" smtClean="0">
                <a:solidFill>
                  <a:schemeClr val="tx1"/>
                </a:solidFill>
              </a:rPr>
              <a:t>&lt;</a:t>
            </a:r>
            <a:r>
              <a:rPr lang="en-US" dirty="0" err="1" smtClean="0">
                <a:solidFill>
                  <a:schemeClr val="tx1"/>
                </a:solidFill>
              </a:rPr>
              <a:t>textarea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</a:p>
          <a:p>
            <a:pPr lvl="1" algn="just"/>
            <a:r>
              <a:rPr lang="en-US" dirty="0" smtClean="0">
                <a:solidFill>
                  <a:schemeClr val="tx1"/>
                </a:solidFill>
              </a:rPr>
              <a:t>&lt;button&gt;</a:t>
            </a:r>
          </a:p>
          <a:p>
            <a:pPr lvl="1" algn="just"/>
            <a:r>
              <a:rPr lang="en-US" dirty="0" smtClean="0">
                <a:solidFill>
                  <a:schemeClr val="tx1"/>
                </a:solidFill>
              </a:rPr>
              <a:t>&lt;select&gt;</a:t>
            </a:r>
          </a:p>
          <a:p>
            <a:pPr lvl="2" algn="just"/>
            <a:r>
              <a:rPr lang="en-US" dirty="0" smtClean="0">
                <a:solidFill>
                  <a:schemeClr val="tx1"/>
                </a:solidFill>
              </a:rPr>
              <a:t>&lt;option&gt;</a:t>
            </a:r>
          </a:p>
          <a:p>
            <a:pPr lvl="2" algn="just"/>
            <a:r>
              <a:rPr lang="en-US" dirty="0" smtClean="0">
                <a:solidFill>
                  <a:schemeClr val="tx1"/>
                </a:solidFill>
              </a:rPr>
              <a:t>&lt;</a:t>
            </a:r>
            <a:r>
              <a:rPr lang="en-US" dirty="0" err="1" smtClean="0">
                <a:solidFill>
                  <a:schemeClr val="tx1"/>
                </a:solidFill>
              </a:rPr>
              <a:t>optgroup</a:t>
            </a:r>
            <a:r>
              <a:rPr lang="en-US" dirty="0" smtClean="0">
                <a:solidFill>
                  <a:schemeClr val="tx1"/>
                </a:solidFill>
              </a:rPr>
              <a:t>&gt; </a:t>
            </a:r>
            <a:r>
              <a:rPr lang="en-US" dirty="0" smtClean="0">
                <a:solidFill>
                  <a:schemeClr val="accent2"/>
                </a:solidFill>
              </a:rPr>
              <a:t>label</a:t>
            </a:r>
          </a:p>
          <a:p>
            <a:pPr lvl="1" algn="just"/>
            <a:r>
              <a:rPr lang="en-US" dirty="0" smtClean="0">
                <a:solidFill>
                  <a:schemeClr val="tx1"/>
                </a:solidFill>
              </a:rPr>
              <a:t>&lt;label&gt;</a:t>
            </a:r>
          </a:p>
          <a:p>
            <a:pPr lvl="1" algn="just"/>
            <a:r>
              <a:rPr lang="en-US" dirty="0" smtClean="0">
                <a:solidFill>
                  <a:schemeClr val="tx1"/>
                </a:solidFill>
              </a:rPr>
              <a:t>&lt;</a:t>
            </a:r>
            <a:r>
              <a:rPr lang="en-US" dirty="0" err="1" smtClean="0">
                <a:solidFill>
                  <a:schemeClr val="tx1"/>
                </a:solidFill>
              </a:rPr>
              <a:t>fieldset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</a:p>
          <a:p>
            <a:pPr lvl="2" algn="just"/>
            <a:r>
              <a:rPr lang="en-US" dirty="0" smtClean="0">
                <a:solidFill>
                  <a:schemeClr val="tx1"/>
                </a:solidFill>
              </a:rPr>
              <a:t>&lt;legend&gt;</a:t>
            </a:r>
          </a:p>
        </p:txBody>
      </p:sp>
    </p:spTree>
    <p:extLst>
      <p:ext uri="{BB962C8B-B14F-4D97-AF65-F5344CB8AC3E}">
        <p14:creationId xmlns:p14="http://schemas.microsoft.com/office/powerpoint/2010/main" val="3182293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ko-KR" dirty="0" smtClean="0"/>
              <a:t>Тагове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4269" y="2160589"/>
            <a:ext cx="7919732" cy="3880773"/>
          </a:xfrm>
        </p:spPr>
        <p:txBody>
          <a:bodyPr>
            <a:normAutofit/>
          </a:bodyPr>
          <a:lstStyle/>
          <a:p>
            <a:pPr algn="just"/>
            <a:r>
              <a:rPr lang="bg-BG" dirty="0" smtClean="0">
                <a:solidFill>
                  <a:schemeClr val="tx1"/>
                </a:solidFill>
              </a:rPr>
              <a:t>Видове </a:t>
            </a:r>
            <a:r>
              <a:rPr lang="en-US" dirty="0" smtClean="0">
                <a:solidFill>
                  <a:schemeClr val="tx1"/>
                </a:solidFill>
              </a:rPr>
              <a:t>input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button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checkbox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color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date </a:t>
            </a:r>
            <a:endParaRPr lang="en-US" dirty="0" smtClean="0">
              <a:solidFill>
                <a:schemeClr val="tx1"/>
              </a:solidFill>
            </a:endParaRPr>
          </a:p>
          <a:p>
            <a:pPr lvl="1" algn="just"/>
            <a:r>
              <a:rPr lang="en-US" dirty="0" smtClean="0">
                <a:solidFill>
                  <a:schemeClr val="tx1"/>
                </a:solidFill>
              </a:rPr>
              <a:t>email </a:t>
            </a:r>
            <a:endParaRPr lang="en-US" dirty="0">
              <a:solidFill>
                <a:schemeClr val="tx1"/>
              </a:solidFill>
            </a:endParaRP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file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dirty="0" smtClean="0">
                <a:solidFill>
                  <a:schemeClr val="tx1"/>
                </a:solidFill>
              </a:rPr>
              <a:t>idden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umber</a:t>
            </a:r>
          </a:p>
          <a:p>
            <a:pPr lvl="1" algn="just"/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16" y="5605785"/>
            <a:ext cx="871153" cy="8711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178" y="477355"/>
            <a:ext cx="706786" cy="7067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16" y="4594402"/>
            <a:ext cx="781194" cy="781194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975668" y="2160588"/>
            <a:ext cx="399279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endParaRPr lang="en-US" dirty="0">
              <a:solidFill>
                <a:schemeClr val="tx1"/>
              </a:solidFill>
            </a:endParaRP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password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radio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range </a:t>
            </a:r>
          </a:p>
          <a:p>
            <a:pPr lvl="1" algn="just"/>
            <a:r>
              <a:rPr lang="en-US" dirty="0" smtClean="0">
                <a:solidFill>
                  <a:schemeClr val="tx1"/>
                </a:solidFill>
              </a:rPr>
              <a:t>reset</a:t>
            </a:r>
          </a:p>
          <a:p>
            <a:pPr lvl="1" algn="just"/>
            <a:r>
              <a:rPr lang="en-US" dirty="0" smtClean="0">
                <a:solidFill>
                  <a:schemeClr val="tx1"/>
                </a:solidFill>
              </a:rPr>
              <a:t>submit</a:t>
            </a:r>
            <a:endParaRPr lang="en-US" dirty="0">
              <a:solidFill>
                <a:schemeClr val="tx1"/>
              </a:solidFill>
            </a:endParaRPr>
          </a:p>
          <a:p>
            <a:pPr lvl="1" algn="just"/>
            <a:r>
              <a:rPr lang="en-US" dirty="0" err="1">
                <a:solidFill>
                  <a:schemeClr val="tx1"/>
                </a:solidFill>
              </a:rPr>
              <a:t>tel</a:t>
            </a:r>
            <a:endParaRPr lang="en-US" dirty="0">
              <a:solidFill>
                <a:schemeClr val="tx1"/>
              </a:solidFill>
            </a:endParaRPr>
          </a:p>
          <a:p>
            <a:pPr lvl="1" algn="just"/>
            <a:r>
              <a:rPr lang="en-US" dirty="0" smtClean="0">
                <a:solidFill>
                  <a:schemeClr val="tx1"/>
                </a:solidFill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783615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ko-KR" dirty="0" smtClean="0"/>
              <a:t>Тагове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4269" y="2160589"/>
            <a:ext cx="7919732" cy="388077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bg-BG" dirty="0" smtClean="0">
                <a:solidFill>
                  <a:schemeClr val="tx1"/>
                </a:solidFill>
              </a:rPr>
              <a:t>Таблици</a:t>
            </a:r>
            <a:endParaRPr lang="en-US" dirty="0" smtClean="0">
              <a:solidFill>
                <a:schemeClr val="tx1"/>
              </a:solidFill>
            </a:endParaRP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</a:rPr>
              <a:t>able</a:t>
            </a:r>
          </a:p>
          <a:p>
            <a:pPr lvl="2" algn="just"/>
            <a:r>
              <a:rPr lang="en-US" dirty="0" err="1">
                <a:solidFill>
                  <a:schemeClr val="tx1"/>
                </a:solidFill>
              </a:rPr>
              <a:t>t</a:t>
            </a:r>
            <a:r>
              <a:rPr lang="en-US" dirty="0" err="1" smtClean="0">
                <a:solidFill>
                  <a:schemeClr val="tx1"/>
                </a:solidFill>
              </a:rPr>
              <a:t>head</a:t>
            </a:r>
            <a:endParaRPr lang="en-US" dirty="0" smtClean="0">
              <a:solidFill>
                <a:schemeClr val="tx1"/>
              </a:solidFill>
            </a:endParaRPr>
          </a:p>
          <a:p>
            <a:pPr lvl="3" algn="just"/>
            <a:r>
              <a:rPr lang="en-US" dirty="0" err="1" smtClean="0">
                <a:solidFill>
                  <a:schemeClr val="tx1"/>
                </a:solidFill>
              </a:rPr>
              <a:t>tr</a:t>
            </a:r>
            <a:endParaRPr lang="en-US" dirty="0" smtClean="0">
              <a:solidFill>
                <a:schemeClr val="tx1"/>
              </a:solidFill>
            </a:endParaRPr>
          </a:p>
          <a:p>
            <a:pPr lvl="4" algn="just"/>
            <a:r>
              <a:rPr lang="en-US" dirty="0" err="1" smtClean="0">
                <a:solidFill>
                  <a:schemeClr val="tx1"/>
                </a:solidFill>
              </a:rPr>
              <a:t>th</a:t>
            </a:r>
            <a:endParaRPr lang="en-US" dirty="0" smtClean="0">
              <a:solidFill>
                <a:schemeClr val="tx1"/>
              </a:solidFill>
            </a:endParaRPr>
          </a:p>
          <a:p>
            <a:pPr lvl="4" algn="just"/>
            <a:r>
              <a:rPr lang="en-US" dirty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</a:rPr>
              <a:t>d</a:t>
            </a:r>
          </a:p>
          <a:p>
            <a:pPr lvl="2" algn="just"/>
            <a:r>
              <a:rPr lang="en-US" dirty="0" err="1">
                <a:solidFill>
                  <a:schemeClr val="tx1"/>
                </a:solidFill>
              </a:rPr>
              <a:t>t</a:t>
            </a:r>
            <a:r>
              <a:rPr lang="en-US" dirty="0" err="1" smtClean="0">
                <a:solidFill>
                  <a:schemeClr val="tx1"/>
                </a:solidFill>
              </a:rPr>
              <a:t>body</a:t>
            </a:r>
            <a:endParaRPr lang="en-US" dirty="0" smtClean="0">
              <a:solidFill>
                <a:schemeClr val="tx1"/>
              </a:solidFill>
            </a:endParaRPr>
          </a:p>
          <a:p>
            <a:pPr lvl="3" algn="just"/>
            <a:r>
              <a:rPr lang="en-US" dirty="0" err="1">
                <a:solidFill>
                  <a:schemeClr val="tx1"/>
                </a:solidFill>
              </a:rPr>
              <a:t>t</a:t>
            </a:r>
            <a:r>
              <a:rPr lang="en-US" dirty="0" err="1" smtClean="0">
                <a:solidFill>
                  <a:schemeClr val="tx1"/>
                </a:solidFill>
              </a:rPr>
              <a:t>r</a:t>
            </a:r>
            <a:endParaRPr lang="en-US" dirty="0" smtClean="0">
              <a:solidFill>
                <a:schemeClr val="tx1"/>
              </a:solidFill>
            </a:endParaRPr>
          </a:p>
          <a:p>
            <a:pPr lvl="4" algn="just"/>
            <a:r>
              <a:rPr lang="en-US" dirty="0" smtClean="0">
                <a:solidFill>
                  <a:schemeClr val="tx1"/>
                </a:solidFill>
              </a:rPr>
              <a:t>td</a:t>
            </a:r>
          </a:p>
          <a:p>
            <a:pPr lvl="2" algn="just"/>
            <a:r>
              <a:rPr lang="en-US" dirty="0" err="1">
                <a:solidFill>
                  <a:schemeClr val="tx1"/>
                </a:solidFill>
              </a:rPr>
              <a:t>t</a:t>
            </a:r>
            <a:r>
              <a:rPr lang="en-US" dirty="0" err="1" smtClean="0">
                <a:solidFill>
                  <a:schemeClr val="tx1"/>
                </a:solidFill>
              </a:rPr>
              <a:t>foot</a:t>
            </a:r>
            <a:endParaRPr lang="en-US" dirty="0" smtClean="0">
              <a:solidFill>
                <a:schemeClr val="tx1"/>
              </a:solidFill>
            </a:endParaRPr>
          </a:p>
          <a:p>
            <a:pPr lvl="3" algn="just"/>
            <a:r>
              <a:rPr lang="en-US" dirty="0" err="1" smtClean="0">
                <a:solidFill>
                  <a:schemeClr val="tx1"/>
                </a:solidFill>
              </a:rPr>
              <a:t>tr</a:t>
            </a:r>
            <a:endParaRPr lang="en-US" dirty="0" smtClean="0">
              <a:solidFill>
                <a:schemeClr val="tx1"/>
              </a:solidFill>
            </a:endParaRPr>
          </a:p>
          <a:p>
            <a:pPr lvl="4" algn="just"/>
            <a:r>
              <a:rPr lang="en-US" dirty="0" err="1" smtClean="0">
                <a:solidFill>
                  <a:schemeClr val="tx1"/>
                </a:solidFill>
              </a:rPr>
              <a:t>th</a:t>
            </a:r>
            <a:endParaRPr lang="en-US" dirty="0" smtClean="0">
              <a:solidFill>
                <a:schemeClr val="tx1"/>
              </a:solidFill>
            </a:endParaRPr>
          </a:p>
          <a:p>
            <a:pPr lvl="4" algn="just"/>
            <a:r>
              <a:rPr lang="en-US" dirty="0" smtClean="0">
                <a:solidFill>
                  <a:schemeClr val="tx1"/>
                </a:solidFill>
              </a:rPr>
              <a:t>td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16" y="5605785"/>
            <a:ext cx="871153" cy="8711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178" y="477355"/>
            <a:ext cx="706786" cy="7067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16" y="4594402"/>
            <a:ext cx="781194" cy="78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16920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128</TotalTime>
  <Words>367</Words>
  <Application>Microsoft Office PowerPoint</Application>
  <PresentationFormat>Widescreen</PresentationFormat>
  <Paragraphs>92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맑은 고딕</vt:lpstr>
      <vt:lpstr>Arial</vt:lpstr>
      <vt:lpstr>Trebuchet MS</vt:lpstr>
      <vt:lpstr>Wingdings</vt:lpstr>
      <vt:lpstr>Wingdings 3</vt:lpstr>
      <vt:lpstr>Facet</vt:lpstr>
      <vt:lpstr>HTML Code</vt:lpstr>
      <vt:lpstr>Тагове</vt:lpstr>
      <vt:lpstr>Тагове</vt:lpstr>
      <vt:lpstr>Тагове</vt:lpstr>
      <vt:lpstr>Тагове</vt:lpstr>
      <vt:lpstr>Тагове</vt:lpstr>
      <vt:lpstr>Тагове</vt:lpstr>
      <vt:lpstr>Тагове</vt:lpstr>
      <vt:lpstr>Тагове</vt:lpstr>
      <vt:lpstr>ВЪПРОСИ?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Основи на HTML5</dc:title>
  <dc:creator>Veso</dc:creator>
  <cp:lastModifiedBy>NeS0 SInc</cp:lastModifiedBy>
  <cp:revision>42</cp:revision>
  <dcterms:created xsi:type="dcterms:W3CDTF">2017-09-30T07:05:17Z</dcterms:created>
  <dcterms:modified xsi:type="dcterms:W3CDTF">2017-11-11T07:57:14Z</dcterms:modified>
</cp:coreProperties>
</file>