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BB34E7-50F0-4C6A-87AD-F000BF1068D2}">
          <p14:sldIdLst>
            <p14:sldId id="257"/>
          </p14:sldIdLst>
        </p14:section>
        <p14:section name="Съдържание" id="{6286CE1C-CC4B-47A1-98ED-534DF87910C5}">
          <p14:sldIdLst>
            <p14:sldId id="258"/>
          </p14:sldIdLst>
        </p14:section>
        <p14:section name="Обектно ориентирано пограмиране?" id="{AC004FF3-FF5D-4AB2-9E54-04BFF90F53C0}">
          <p14:sldIdLst>
            <p14:sldId id="259"/>
          </p14:sldIdLst>
        </p14:section>
        <p14:section name="Създаване на обект в JavaScript" id="{1118357B-A09B-4984-8ACE-C0901544CF62}">
          <p14:sldIdLst>
            <p14:sldId id="266"/>
            <p14:sldId id="267"/>
          </p14:sldIdLst>
        </p14:section>
        <p14:section name="Комбиниране на данни и функции в обект" id="{F987E3F6-8613-4807-BA2E-E0E4A7283DEE}">
          <p14:sldIdLst>
            <p14:sldId id="268"/>
          </p14:sldIdLst>
        </p14:section>
        <p14:section name="Какво представлява затварнето на функция /Closure/" id="{2C8A3BC6-5DA5-45A1-8982-F708182A6100}">
          <p14:sldIdLst>
            <p14:sldId id="269"/>
            <p14:sldId id="271"/>
            <p14:sldId id="270"/>
            <p14:sldId id="272"/>
            <p14:sldId id="273"/>
          </p14:sldIdLst>
        </p14:section>
        <p14:section name="Въпроси" id="{4A259586-00C0-4984-AFC9-5522E74E914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10/20/2018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yan.apostolov8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1812" y="2743201"/>
            <a:ext cx="8046239" cy="1777538"/>
          </a:xfrm>
        </p:spPr>
        <p:txBody>
          <a:bodyPr>
            <a:normAutofit/>
          </a:bodyPr>
          <a:lstStyle/>
          <a:p>
            <a:r>
              <a:rPr lang="en-US" dirty="0"/>
              <a:t>JavaScript OOP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0412" y="5562600"/>
            <a:ext cx="5029201" cy="786278"/>
          </a:xfrm>
        </p:spPr>
        <p:txBody>
          <a:bodyPr/>
          <a:lstStyle/>
          <a:p>
            <a:r>
              <a:rPr lang="en-US" sz="2000" dirty="0"/>
              <a:t>Mariyan Apostolov</a:t>
            </a:r>
          </a:p>
          <a:p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mariyan.apostolov89@gmail.com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3734-2B24-4748-B293-65E20A34E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932612" cy="2635946"/>
          </a:xfrm>
          <a:prstGeom prst="rect">
            <a:avLst/>
          </a:prstGeom>
        </p:spPr>
      </p:pic>
      <p:pic>
        <p:nvPicPr>
          <p:cNvPr id="8" name="Picture 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11F7BA53-55C7-4E6E-B7A5-4F17CC3606C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</a:t>
            </a:r>
            <a:r>
              <a:rPr lang="ru-RU" sz="2800" dirty="0"/>
              <a:t>Модулен” (</a:t>
            </a:r>
            <a:r>
              <a:rPr lang="en-US" sz="2800" dirty="0"/>
              <a:t>Module) </a:t>
            </a:r>
            <a:r>
              <a:rPr lang="ru-RU" sz="2800" dirty="0"/>
              <a:t>шаблон използвайки </a:t>
            </a:r>
            <a:r>
              <a:rPr lang="en-US" sz="2800" dirty="0"/>
              <a:t>Closure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bg-BG" dirty="0">
                <a:solidFill>
                  <a:srgbClr val="0070C0"/>
                </a:solidFill>
              </a:rPr>
              <a:t> </a:t>
            </a:r>
            <a:r>
              <a:rPr lang="en-US" dirty="0"/>
              <a:t>module = 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private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increase: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(num) { count += num;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decrease: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(num) { count -= num;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value: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count;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})();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module.value</a:t>
            </a:r>
            <a:r>
              <a:rPr lang="en-US" dirty="0"/>
              <a:t>()); </a:t>
            </a:r>
            <a:r>
              <a:rPr lang="en-US" dirty="0">
                <a:solidFill>
                  <a:srgbClr val="00B050"/>
                </a:solidFill>
              </a:rPr>
              <a:t>// 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module.increase</a:t>
            </a:r>
            <a:r>
              <a:rPr lang="en-US" dirty="0"/>
              <a:t>(5)); </a:t>
            </a:r>
            <a:r>
              <a:rPr lang="en-US" dirty="0">
                <a:solidFill>
                  <a:srgbClr val="00B050"/>
                </a:solidFill>
              </a:rPr>
              <a:t>// 5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module.decrease</a:t>
            </a:r>
            <a:r>
              <a:rPr lang="en-US" dirty="0"/>
              <a:t>(2));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module.count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undefined (not accessible)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“Разкриващ модулен” (</a:t>
            </a:r>
            <a:r>
              <a:rPr lang="en-US" sz="2800" dirty="0"/>
              <a:t>Revealing Module) </a:t>
            </a:r>
            <a:r>
              <a:rPr lang="ru-RU" sz="2800" dirty="0"/>
              <a:t>шаблон използвайки </a:t>
            </a:r>
            <a:r>
              <a:rPr lang="en-US" sz="2800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revModule</a:t>
            </a:r>
            <a:r>
              <a:rPr lang="en-US" dirty="0"/>
              <a:t> = 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private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change(amount) {</a:t>
            </a: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count += amount;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increase(num)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change(num);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decrease(num)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change(-num);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value()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count;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{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increase,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decrease,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value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})();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revModule.value</a:t>
            </a:r>
            <a:r>
              <a:rPr lang="en-US" dirty="0"/>
              <a:t>()); </a:t>
            </a:r>
            <a:r>
              <a:rPr lang="en-US" dirty="0">
                <a:solidFill>
                  <a:srgbClr val="00B050"/>
                </a:solidFill>
              </a:rPr>
              <a:t>// 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revModule.increase</a:t>
            </a:r>
            <a:r>
              <a:rPr lang="en-US" dirty="0"/>
              <a:t>(5)); </a:t>
            </a:r>
            <a:r>
              <a:rPr lang="en-US" dirty="0">
                <a:solidFill>
                  <a:srgbClr val="00B050"/>
                </a:solidFill>
              </a:rPr>
              <a:t>// 5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revModule.decrease</a:t>
            </a:r>
            <a:r>
              <a:rPr lang="en-US" dirty="0"/>
              <a:t>(2));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module.count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undefined (not accessible)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9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6EB49736-2E9D-4806-9490-775FBB18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8" y="-369601"/>
            <a:ext cx="6629399" cy="39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DEB23BBE-B779-4ABB-A6C8-86FCC36B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585404"/>
            <a:ext cx="3581399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3FB78FA1-3F1D-4C48-B446-62FC9DF79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467099"/>
            <a:ext cx="2667001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0DB452B7-D4CC-4F79-B10C-4F3BACB2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44" y="3600306"/>
            <a:ext cx="4502781" cy="32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JavaScript OOP</a:t>
            </a:r>
            <a:r>
              <a:rPr lang="bg-BG" sz="2800" dirty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Обектно ориентирано пограмиране?</a:t>
            </a:r>
          </a:p>
          <a:p>
            <a:r>
              <a:rPr lang="bg-BG" dirty="0"/>
              <a:t>Създаване на обект в </a:t>
            </a:r>
            <a:r>
              <a:rPr lang="en-US" dirty="0"/>
              <a:t>JavaScript</a:t>
            </a:r>
          </a:p>
          <a:p>
            <a:r>
              <a:rPr lang="bg-BG" dirty="0"/>
              <a:t>Комбиниране на данни и функции в обект</a:t>
            </a:r>
          </a:p>
          <a:p>
            <a:r>
              <a:rPr lang="bg-BG" dirty="0"/>
              <a:t>Какво представлява затварнето на функция /</a:t>
            </a:r>
            <a:r>
              <a:rPr lang="en-US" dirty="0"/>
              <a:t>Closure</a:t>
            </a:r>
            <a:r>
              <a:rPr lang="bg-BG" dirty="0"/>
              <a:t>/</a:t>
            </a:r>
          </a:p>
          <a:p>
            <a:pPr lvl="1"/>
            <a:r>
              <a:rPr lang="en-US" dirty="0"/>
              <a:t>“</a:t>
            </a:r>
            <a:r>
              <a:rPr lang="bg-BG" dirty="0"/>
              <a:t>Модулен</a:t>
            </a:r>
            <a:r>
              <a:rPr lang="en-US" dirty="0"/>
              <a:t>” (Module)</a:t>
            </a:r>
            <a:r>
              <a:rPr lang="bg-BG" dirty="0"/>
              <a:t> шаблон използвайки </a:t>
            </a:r>
            <a:r>
              <a:rPr lang="en-US" dirty="0"/>
              <a:t>Closure</a:t>
            </a:r>
            <a:endParaRPr lang="bg-BG" dirty="0"/>
          </a:p>
          <a:p>
            <a:pPr lvl="1"/>
            <a:r>
              <a:rPr lang="en-US" dirty="0"/>
              <a:t>“</a:t>
            </a:r>
            <a:r>
              <a:rPr lang="bg-BG" dirty="0"/>
              <a:t>Разкриващ модулен</a:t>
            </a:r>
            <a:r>
              <a:rPr lang="en-US" dirty="0"/>
              <a:t>” (Revealing Module)</a:t>
            </a:r>
            <a:r>
              <a:rPr lang="bg-BG" dirty="0"/>
              <a:t> шаблон използвайки </a:t>
            </a:r>
            <a:r>
              <a:rPr lang="en-US" dirty="0"/>
              <a:t>Closure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Обектно ориентирано пограмиране?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bg-BG" dirty="0"/>
              <a:t>Типове данни:</a:t>
            </a:r>
          </a:p>
          <a:p>
            <a:r>
              <a:rPr lang="bg-BG" dirty="0"/>
              <a:t>Булев тип</a:t>
            </a:r>
          </a:p>
          <a:p>
            <a:r>
              <a:rPr lang="bg-BG" dirty="0"/>
              <a:t>Числов тип</a:t>
            </a:r>
          </a:p>
          <a:p>
            <a:r>
              <a:rPr lang="bg-BG" dirty="0"/>
              <a:t>Низов тип (стрингов)</a:t>
            </a:r>
          </a:p>
          <a:p>
            <a:r>
              <a:rPr lang="bg-BG" dirty="0"/>
              <a:t>Масив</a:t>
            </a:r>
          </a:p>
          <a:p>
            <a:r>
              <a:rPr lang="bg-BG" dirty="0"/>
              <a:t>Обект</a:t>
            </a:r>
          </a:p>
          <a:p>
            <a:pPr lvl="1"/>
            <a:r>
              <a:rPr lang="ru-RU" dirty="0"/>
              <a:t>Обекта е съвкупност от възможностите които този обект притежава.Те могат да бъдат и прости типове данни (който разгледахме по горе), други обекти или функции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6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Създаване на обект в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student =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>
                <a:solidFill>
                  <a:srgbClr val="FF9933"/>
                </a:solidFill>
              </a:rPr>
              <a:t>'Maria'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>
                <a:solidFill>
                  <a:srgbClr val="FF9933"/>
                </a:solidFill>
              </a:rPr>
              <a:t>'Green'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age: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22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location: {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lat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42.698</a:t>
            </a:r>
            <a:r>
              <a:rPr lang="en-US" dirty="0"/>
              <a:t>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lng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23.322</a:t>
            </a:r>
            <a:r>
              <a:rPr lang="en-US" dirty="0"/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console.log(student);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student.location.lat</a:t>
            </a:r>
            <a:r>
              <a:rPr lang="en-US" dirty="0"/>
              <a:t>);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Създаване на обект в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name = </a:t>
            </a:r>
            <a:r>
              <a:rPr lang="en-US" dirty="0">
                <a:solidFill>
                  <a:srgbClr val="FF9933"/>
                </a:solidFill>
              </a:rPr>
              <a:t>"Sofia"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population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1325744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country = </a:t>
            </a:r>
            <a:r>
              <a:rPr lang="en-US" dirty="0">
                <a:solidFill>
                  <a:srgbClr val="FF9933"/>
                </a:solidFill>
              </a:rPr>
              <a:t>"Bulgaria"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town = { name, population, country };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console.log(town);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// Object {name: "Sofia", population: 1325744, country: "Bulgaria"}</a:t>
            </a:r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Комбиниране на данни и функции в обект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 =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width: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height: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grow: function(w, h)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.width</a:t>
            </a:r>
            <a:r>
              <a:rPr lang="en-US" dirty="0"/>
              <a:t> += w; </a:t>
            </a:r>
            <a:endParaRPr lang="bg-BG" dirty="0"/>
          </a:p>
          <a:p>
            <a:pPr marL="45720" indent="0">
              <a:spcBef>
                <a:spcPts val="0"/>
              </a:spcBef>
              <a:buNone/>
            </a:pPr>
            <a:r>
              <a:rPr lang="bg-BG" dirty="0"/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.height</a:t>
            </a:r>
            <a:r>
              <a:rPr lang="en-US" dirty="0"/>
              <a:t> += h;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print: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console.log('[' +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.width</a:t>
            </a:r>
            <a:r>
              <a:rPr lang="en-US" dirty="0"/>
              <a:t> + ' x ' +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.height</a:t>
            </a:r>
            <a:r>
              <a:rPr lang="en-US" dirty="0"/>
              <a:t> + ']');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 err="1"/>
              <a:t>rect.grow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dirty="0"/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err="1"/>
              <a:t>rect.print</a:t>
            </a:r>
            <a:r>
              <a:rPr lang="en-US" dirty="0"/>
              <a:t>();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// [12 x 7]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0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Какво представлява затвар</a:t>
            </a:r>
            <a:r>
              <a:rPr lang="bg-BG" sz="2800" dirty="0"/>
              <a:t>я</a:t>
            </a:r>
            <a:r>
              <a:rPr lang="ru-RU" sz="2800" dirty="0"/>
              <a:t>нето на функция /Closure/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/>
              <a:t>JavaScript Closure </a:t>
            </a:r>
            <a:r>
              <a:rPr lang="bg-BG" dirty="0"/>
              <a:t>представлява затворено място във функция, което скрива нейните променливи и функции извън нея. </a:t>
            </a: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D8DA6-CCC0-491D-A3E7-65141F30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34" y="2556861"/>
            <a:ext cx="2962275" cy="2914650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spy">
            <a:extLst>
              <a:ext uri="{FF2B5EF4-FFF2-40B4-BE49-F238E27FC236}">
                <a16:creationId xmlns:a16="http://schemas.microsoft.com/office/drawing/2014/main" id="{D5D9D97E-3D98-45BF-948E-24B291F8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2610035"/>
            <a:ext cx="173884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 Ð¸Ð·Ð¾Ð±ÑÐ°Ð¶ÐµÐ½Ð¸Ðµ Ð·Ð° spy">
            <a:extLst>
              <a:ext uri="{FF2B5EF4-FFF2-40B4-BE49-F238E27FC236}">
                <a16:creationId xmlns:a16="http://schemas.microsoft.com/office/drawing/2014/main" id="{37D1CB6B-E3B0-4246-9910-A71394B8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36" y="3295835"/>
            <a:ext cx="28460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Какво представлява затварнето на функция /Closure/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counterClosure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counter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getNextCount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console.log(++counter);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getNextCount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 = </a:t>
            </a:r>
            <a:r>
              <a:rPr lang="en-US" dirty="0" err="1"/>
              <a:t>counterClosure</a:t>
            </a:r>
            <a:r>
              <a:rPr lang="en-US" dirty="0"/>
              <a:t>();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count(); </a:t>
            </a:r>
            <a:r>
              <a:rPr lang="en-US" dirty="0">
                <a:solidFill>
                  <a:srgbClr val="00B050"/>
                </a:solidFill>
              </a:rPr>
              <a:t>// 1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count(); </a:t>
            </a:r>
            <a:r>
              <a:rPr lang="en-US" dirty="0">
                <a:solidFill>
                  <a:srgbClr val="00B050"/>
                </a:solidFill>
              </a:rPr>
              <a:t>// 2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count();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23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Какво представлява затварнето на функция /Closure/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counter = 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num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function()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console.log(++num);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})();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counter(); </a:t>
            </a:r>
            <a:r>
              <a:rPr lang="en-US" dirty="0">
                <a:solidFill>
                  <a:srgbClr val="00B050"/>
                </a:solidFill>
              </a:rPr>
              <a:t>// 1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counter(); </a:t>
            </a:r>
            <a:r>
              <a:rPr lang="en-US" dirty="0">
                <a:solidFill>
                  <a:srgbClr val="00B050"/>
                </a:solidFill>
              </a:rPr>
              <a:t>// 2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counter();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1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233</TotalTime>
  <Words>271</Words>
  <Application>Microsoft Office PowerPoint</Application>
  <PresentationFormat>Custom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Business strategy presentation</vt:lpstr>
      <vt:lpstr>JavaScript OOP Basics</vt:lpstr>
      <vt:lpstr>JavaScript OOP?</vt:lpstr>
      <vt:lpstr>Обектно ориентирано пограмиране?</vt:lpstr>
      <vt:lpstr>Създаване на обект в JavaScript</vt:lpstr>
      <vt:lpstr>Създаване на обект в JavaScript</vt:lpstr>
      <vt:lpstr>Комбиниране на данни и функции в обект</vt:lpstr>
      <vt:lpstr>Какво представлява затварянето на функция /Closure/</vt:lpstr>
      <vt:lpstr>Какво представлява затварнето на функция /Closure/</vt:lpstr>
      <vt:lpstr>Какво представлява затварнето на функция /Closure/</vt:lpstr>
      <vt:lpstr>“Модулен” (Module) шаблон използвайки Closure</vt:lpstr>
      <vt:lpstr>“Разкриващ модулен” (Revealing Module) шаблон използвайки Closure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Mariyan</dc:creator>
  <cp:lastModifiedBy>Mariyan</cp:lastModifiedBy>
  <cp:revision>89</cp:revision>
  <dcterms:created xsi:type="dcterms:W3CDTF">2018-10-12T18:01:03Z</dcterms:created>
  <dcterms:modified xsi:type="dcterms:W3CDTF">2018-10-20T10:59:44Z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