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8" r:id="rId3"/>
    <p:sldId id="257" r:id="rId4"/>
    <p:sldId id="262" r:id="rId5"/>
    <p:sldId id="256" r:id="rId6"/>
    <p:sldId id="276" r:id="rId7"/>
    <p:sldId id="261" r:id="rId8"/>
    <p:sldId id="263" r:id="rId9"/>
    <p:sldId id="259" r:id="rId10"/>
    <p:sldId id="260" r:id="rId11"/>
    <p:sldId id="264" r:id="rId12"/>
    <p:sldId id="265" r:id="rId13"/>
    <p:sldId id="266" r:id="rId14"/>
    <p:sldId id="268" r:id="rId15"/>
    <p:sldId id="269" r:id="rId16"/>
    <p:sldId id="270" r:id="rId17"/>
    <p:sldId id="275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025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025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21671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15852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87065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515472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020237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184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57429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551031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36888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98219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97007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457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1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DC59-3853-4717-9AE1-3CCAC803990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4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22.png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rDojoBulgaria/CoderDojo-2020-Autumn/tree/master/Algo_Coding_Jav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67794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4729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</a:t>
            </a:r>
            <a:endParaRPr lang="bg-BG" dirty="0"/>
          </a:p>
        </p:txBody>
      </p:sp>
      <p:pic>
        <p:nvPicPr>
          <p:cNvPr id="4" name="Picture 2" descr="Java Beginners Tutorials #13 Operators and Precedence in Java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40" b="26184"/>
          <a:stretch/>
        </p:blipFill>
        <p:spPr bwMode="auto">
          <a:xfrm>
            <a:off x="2138696" y="1621677"/>
            <a:ext cx="9727116" cy="149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71" y="3585296"/>
            <a:ext cx="4150710" cy="2463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46" y="3585296"/>
            <a:ext cx="4140845" cy="24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00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5403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bg-BG" dirty="0" smtClean="0"/>
              <a:t>и </a:t>
            </a:r>
            <a:r>
              <a:rPr lang="en-US" dirty="0" smtClean="0"/>
              <a:t>Else – </a:t>
            </a:r>
            <a:r>
              <a:rPr lang="bg-BG" dirty="0" smtClean="0"/>
              <a:t>Ако и иначе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193805" y="1828800"/>
            <a:ext cx="60703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boolean</a:t>
            </a:r>
            <a:r>
              <a:rPr lang="en-US" sz="2400" dirty="0" smtClean="0"/>
              <a:t> bool </a:t>
            </a:r>
            <a:r>
              <a:rPr lang="en-US" sz="2400" dirty="0" smtClean="0">
                <a:solidFill>
                  <a:srgbClr val="FF0000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bg-BG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  <a:p>
            <a:endParaRPr lang="bg-BG" sz="2400" dirty="0"/>
          </a:p>
          <a:p>
            <a:r>
              <a:rPr lang="en-US" sz="2400" b="1" dirty="0" smtClean="0">
                <a:solidFill>
                  <a:srgbClr val="0070C0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smtClean="0"/>
              <a:t>bool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изпълняван ако </a:t>
            </a:r>
            <a:r>
              <a:rPr lang="en-US" sz="2400" dirty="0" smtClean="0">
                <a:solidFill>
                  <a:srgbClr val="00B050"/>
                </a:solidFill>
              </a:rPr>
              <a:t>bool</a:t>
            </a:r>
            <a:r>
              <a:rPr lang="bg-BG" sz="2400" dirty="0" smtClean="0">
                <a:solidFill>
                  <a:srgbClr val="00B050"/>
                </a:solidFill>
              </a:rPr>
              <a:t> == </a:t>
            </a:r>
            <a:r>
              <a:rPr lang="en-US" sz="2400" dirty="0" smtClean="0">
                <a:solidFill>
                  <a:srgbClr val="00B050"/>
                </a:solidFill>
              </a:rPr>
              <a:t>true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else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изпълняван ако </a:t>
            </a:r>
            <a:r>
              <a:rPr lang="en-US" sz="2400" dirty="0" smtClean="0">
                <a:solidFill>
                  <a:srgbClr val="00B050"/>
                </a:solidFill>
              </a:rPr>
              <a:t>bool ==</a:t>
            </a:r>
            <a:r>
              <a:rPr lang="bg-BG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false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bg-BG" sz="2400" dirty="0">
              <a:solidFill>
                <a:srgbClr val="FF0000"/>
              </a:solidFill>
            </a:endParaRPr>
          </a:p>
        </p:txBody>
      </p:sp>
      <p:pic>
        <p:nvPicPr>
          <p:cNvPr id="6" name="Picture 2" descr="Scratch Decision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48" y1="14198" x2="86190" y2="17901"/>
                        <a14:foregroundMark x1="4762" y1="44444" x2="10476" y2="58025"/>
                        <a14:foregroundMark x1="14286" y1="53704" x2="34762" y2="543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30" y="2401283"/>
            <a:ext cx="2944346" cy="2271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5194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5847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има дъга?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" r="46226"/>
          <a:stretch/>
        </p:blipFill>
        <p:spPr>
          <a:xfrm>
            <a:off x="4201064" y="1526874"/>
            <a:ext cx="5408762" cy="5114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9776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3639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Case - Break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193805" y="1483744"/>
            <a:ext cx="979691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number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=</a:t>
            </a:r>
            <a:r>
              <a:rPr lang="en-US" sz="2400" b="1" dirty="0" smtClean="0">
                <a:solidFill>
                  <a:srgbClr val="0070C0"/>
                </a:solidFill>
              </a:rPr>
              <a:t> 5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  <a:endParaRPr lang="bg-BG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  <a:p>
            <a:endParaRPr lang="bg-BG" sz="2400" dirty="0"/>
          </a:p>
          <a:p>
            <a:r>
              <a:rPr lang="en-US" sz="2400" b="1" dirty="0" smtClean="0">
                <a:solidFill>
                  <a:srgbClr val="0070C0"/>
                </a:solidFill>
              </a:rPr>
              <a:t>switch </a:t>
            </a:r>
            <a:r>
              <a:rPr lang="en-US" sz="2400" b="1" dirty="0" smtClean="0"/>
              <a:t>(</a:t>
            </a:r>
            <a:r>
              <a:rPr lang="en-US" sz="2400" i="1" dirty="0" smtClean="0"/>
              <a:t>number</a:t>
            </a:r>
            <a:r>
              <a:rPr lang="en-US" sz="2400" b="1" dirty="0" smtClean="0"/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	case </a:t>
            </a:r>
            <a:r>
              <a:rPr lang="en-US" sz="2400" dirty="0" smtClean="0"/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който се изпълнява ако </a:t>
            </a:r>
            <a:r>
              <a:rPr lang="en-US" sz="2400" dirty="0" smtClean="0">
                <a:solidFill>
                  <a:srgbClr val="00B050"/>
                </a:solidFill>
              </a:rPr>
              <a:t>number == 1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	break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case </a:t>
            </a:r>
            <a:r>
              <a:rPr lang="en-US" sz="2400" dirty="0" smtClean="0"/>
              <a:t>5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който се изпълнява ако </a:t>
            </a:r>
            <a:r>
              <a:rPr lang="en-US" sz="2400" dirty="0" smtClean="0">
                <a:solidFill>
                  <a:srgbClr val="00B050"/>
                </a:solidFill>
              </a:rPr>
              <a:t>number == 5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	break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}</a:t>
            </a:r>
            <a:endParaRPr lang="bg-B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833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9312934" cy="4351338"/>
          </a:xfrm>
        </p:spPr>
        <p:txBody>
          <a:bodyPr/>
          <a:lstStyle/>
          <a:p>
            <a:r>
              <a:rPr lang="bg-BG" sz="3200" b="1" dirty="0" smtClean="0">
                <a:solidFill>
                  <a:srgbClr val="00B050"/>
                </a:solidFill>
              </a:rPr>
              <a:t>Използвайте </a:t>
            </a:r>
            <a:r>
              <a:rPr lang="en-US" sz="3200" b="1" dirty="0" err="1" smtClean="0">
                <a:solidFill>
                  <a:srgbClr val="00B050"/>
                </a:solidFill>
              </a:rPr>
              <a:t>System.exit</a:t>
            </a:r>
            <a:r>
              <a:rPr lang="en-US" sz="3200" b="1" dirty="0" smtClean="0">
                <a:solidFill>
                  <a:srgbClr val="00B050"/>
                </a:solidFill>
              </a:rPr>
              <a:t>(</a:t>
            </a:r>
            <a:r>
              <a:rPr lang="bg-BG" sz="3200" b="1" i="1" dirty="0" smtClean="0">
                <a:solidFill>
                  <a:srgbClr val="00B050"/>
                </a:solidFill>
              </a:rPr>
              <a:t>стойност</a:t>
            </a:r>
            <a:r>
              <a:rPr lang="en-US" sz="3200" b="1" dirty="0" smtClean="0">
                <a:solidFill>
                  <a:srgbClr val="00B050"/>
                </a:solidFill>
              </a:rPr>
              <a:t>) </a:t>
            </a:r>
            <a:r>
              <a:rPr lang="bg-BG" sz="3200" b="1" dirty="0" smtClean="0">
                <a:solidFill>
                  <a:srgbClr val="00B050"/>
                </a:solidFill>
              </a:rPr>
              <a:t>вместо </a:t>
            </a:r>
            <a:r>
              <a:rPr lang="en-US" sz="3200" b="1" dirty="0" err="1" smtClean="0">
                <a:solidFill>
                  <a:srgbClr val="00B050"/>
                </a:solidFill>
              </a:rPr>
              <a:t>System.out.prinln</a:t>
            </a:r>
            <a:r>
              <a:rPr lang="en-US" sz="3200" b="1" dirty="0" smtClean="0">
                <a:solidFill>
                  <a:srgbClr val="00B050"/>
                </a:solidFill>
              </a:rPr>
              <a:t>(</a:t>
            </a:r>
            <a:r>
              <a:rPr lang="bg-BG" sz="3200" b="1" i="1" dirty="0" smtClean="0">
                <a:solidFill>
                  <a:srgbClr val="00B050"/>
                </a:solidFill>
              </a:rPr>
              <a:t>стойност</a:t>
            </a:r>
            <a:r>
              <a:rPr lang="en-US" sz="3200" b="1" dirty="0" smtClean="0">
                <a:solidFill>
                  <a:srgbClr val="00B050"/>
                </a:solidFill>
              </a:rPr>
              <a:t>)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r>
              <a:rPr lang="bg-BG" b="1" u="sng" dirty="0" smtClean="0"/>
              <a:t>Задача </a:t>
            </a:r>
            <a:r>
              <a:rPr lang="bg-BG" b="1" u="sng" dirty="0" smtClean="0"/>
              <a:t>1:</a:t>
            </a:r>
            <a:r>
              <a:rPr lang="bg-BG" dirty="0" smtClean="0"/>
              <a:t> Потребителят въвежда дали вали и дали има слънце (</a:t>
            </a:r>
            <a:r>
              <a:rPr lang="en-US" dirty="0" smtClean="0"/>
              <a:t>YES</a:t>
            </a:r>
            <a:r>
              <a:rPr lang="bg-BG" dirty="0" smtClean="0"/>
              <a:t> / </a:t>
            </a:r>
            <a:r>
              <a:rPr lang="en-US" dirty="0" smtClean="0"/>
              <a:t>NO)</a:t>
            </a:r>
            <a:r>
              <a:rPr lang="bg-BG" dirty="0" smtClean="0"/>
              <a:t>. Отпечатайте </a:t>
            </a:r>
            <a:r>
              <a:rPr lang="en-US" dirty="0" smtClean="0"/>
              <a:t>(YES / NO) </a:t>
            </a:r>
            <a:r>
              <a:rPr lang="bg-BG" dirty="0" smtClean="0"/>
              <a:t>дали ще има дъга.</a:t>
            </a:r>
          </a:p>
          <a:p>
            <a:r>
              <a:rPr lang="bg-BG" b="1" u="sng" dirty="0" smtClean="0"/>
              <a:t>Задача 2:</a:t>
            </a:r>
            <a:r>
              <a:rPr lang="bg-BG" dirty="0" smtClean="0"/>
              <a:t> Преработете Задача 2-ра от домашното от миналия път като добавите проверка а </a:t>
            </a:r>
            <a:r>
              <a:rPr lang="bg-BG" dirty="0" smtClean="0"/>
              <a:t>да</a:t>
            </a:r>
            <a:r>
              <a:rPr lang="bg-BG" dirty="0" smtClean="0"/>
              <a:t>ли</a:t>
            </a:r>
            <a:r>
              <a:rPr lang="bg-BG" dirty="0" smtClean="0"/>
              <a:t> </a:t>
            </a:r>
            <a:r>
              <a:rPr lang="bg-BG" dirty="0" smtClean="0"/>
              <a:t>се дели на </a:t>
            </a:r>
            <a:r>
              <a:rPr lang="en-US" dirty="0" smtClean="0"/>
              <a:t>b</a:t>
            </a:r>
            <a:r>
              <a:rPr lang="bg-BG" dirty="0" smtClean="0"/>
              <a:t> и ако не се, отпечатайте </a:t>
            </a:r>
            <a:r>
              <a:rPr lang="bg-BG" dirty="0" smtClean="0"/>
              <a:t>-1</a:t>
            </a:r>
            <a:r>
              <a:rPr lang="en-US" dirty="0" smtClean="0"/>
              <a:t>.</a:t>
            </a:r>
            <a:r>
              <a:rPr lang="bg-BG" dirty="0" smtClean="0"/>
              <a:t> </a:t>
            </a:r>
            <a:endParaRPr lang="bg-BG" b="1" u="sng" dirty="0"/>
          </a:p>
        </p:txBody>
      </p:sp>
    </p:spTree>
    <p:extLst>
      <p:ext uri="{BB962C8B-B14F-4D97-AF65-F5344CB8AC3E}">
        <p14:creationId xmlns:p14="http://schemas.microsoft.com/office/powerpoint/2010/main" val="201508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да тествате решенията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853" y="3313388"/>
            <a:ext cx="9563100" cy="650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b="1" u="sng" dirty="0" smtClean="0">
                <a:solidFill>
                  <a:srgbClr val="0070C0"/>
                </a:solidFill>
              </a:rPr>
              <a:t>109.121.244.110:8080</a:t>
            </a:r>
            <a:endParaRPr lang="bg-BG" sz="1800" b="1" u="sng" dirty="0">
              <a:solidFill>
                <a:srgbClr val="0070C0"/>
              </a:solidFill>
            </a:endParaRPr>
          </a:p>
        </p:txBody>
      </p:sp>
      <p:pic>
        <p:nvPicPr>
          <p:cNvPr id="1030" name="Picture 6" descr="Free Board Cliparts, Download Free Clip Art, Free Clip Art on Clipart 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8887">
            <a:off x="8865056" y="1753472"/>
            <a:ext cx="2309284" cy="157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ptop Computer Clip Art - Laptop Transparent Computer Clipart, HD Png  Download , Transparent Png Image - PNGi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6618">
            <a:off x="5163613" y="4463471"/>
            <a:ext cx="2999580" cy="213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 rot="19023027">
            <a:off x="3625362" y="1144153"/>
            <a:ext cx="1702903" cy="2543178"/>
            <a:chOff x="3710184" y="995090"/>
            <a:chExt cx="1702903" cy="2543178"/>
          </a:xfrm>
        </p:grpSpPr>
        <p:pic>
          <p:nvPicPr>
            <p:cNvPr id="1038" name="Picture 14" descr="Magnifying glass - Sustainable JillSustainable Ji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699" b="89976" l="9988" r="89972">
                          <a14:foregroundMark x1="13264" y1="76790" x2="41550" y2="52685"/>
                          <a14:foregroundMark x1="15022" y1="78759" x2="14423" y2="75358"/>
                          <a14:foregroundMark x1="12665" y1="76193" x2="41510" y2="49881"/>
                          <a14:foregroundMark x1="43268" y1="52088" x2="47663" y2="46480"/>
                          <a14:foregroundMark x1="44147" y1="53520" x2="50220" y2="46838"/>
                          <a14:foregroundMark x1="61167" y1="58532" x2="53496" y2="53103"/>
                          <a14:foregroundMark x1="52337" y1="51193" x2="48742" y2="41348"/>
                          <a14:foregroundMark x1="48861" y1="41289" x2="47823" y2="28043"/>
                          <a14:foregroundMark x1="62405" y1="6026" x2="63244" y2="5728"/>
                          <a14:foregroundMark x1="63524" y1="5847" x2="71075" y2="7339"/>
                          <a14:foregroundMark x1="47823" y1="29057" x2="49021" y2="22136"/>
                          <a14:foregroundMark x1="51418" y1="16408" x2="57531" y2="8353"/>
                          <a14:foregroundMark x1="57611" y1="9189" x2="62765" y2="5847"/>
                          <a14:foregroundMark x1="60727" y1="7578" x2="64363" y2="6504"/>
                          <a14:foregroundMark x1="64363" y1="6504" x2="64363" y2="6504"/>
                          <a14:foregroundMark x1="70595" y1="7518" x2="75909" y2="10561"/>
                          <a14:foregroundMark x1="75989" y1="10621" x2="76268" y2="10919"/>
                          <a14:foregroundMark x1="76308" y1="10979" x2="76308" y2="10979"/>
                          <a14:foregroundMark x1="61007" y1="58413" x2="67399" y2="59308"/>
                          <a14:foregroundMark x1="83660" y1="32697" x2="82261" y2="22733"/>
                          <a14:foregroundMark x1="81262" y1="19630" x2="75829" y2="10621"/>
                          <a14:foregroundMark x1="67199" y1="59189" x2="72153" y2="57220"/>
                          <a14:foregroundMark x1="77028" y1="53103" x2="82022" y2="44153"/>
                          <a14:foregroundMark x1="72433" y1="56981" x2="76069" y2="54177"/>
                          <a14:backgroundMark x1="63204" y1="39678" x2="60687" y2="15036"/>
                          <a14:backgroundMark x1="51099" y1="22255" x2="63164" y2="9785"/>
                          <a14:backgroundMark x1="49341" y1="38842" x2="48542" y2="29654"/>
                          <a14:backgroundMark x1="59728" y1="9606" x2="71874" y2="9726"/>
                          <a14:backgroundMark x1="71994" y1="9845" x2="72793" y2="10263"/>
                          <a14:backgroundMark x1="61087" y1="8473" x2="67199" y2="71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09406">
              <a:off x="3290047" y="1415227"/>
              <a:ext cx="2543178" cy="1702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Where's the KB 4034661 big bug fix for Windows 10 Anniversary Update? |  Computerworl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754124" flipH="1">
              <a:off x="4774111" y="2127035"/>
              <a:ext cx="503414" cy="58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81031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575" y="391004"/>
            <a:ext cx="10515600" cy="1325563"/>
          </a:xfrm>
        </p:spPr>
        <p:txBody>
          <a:bodyPr/>
          <a:lstStyle/>
          <a:p>
            <a:r>
              <a:rPr lang="bg-BG" dirty="0" smtClean="0"/>
              <a:t>Речник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51504"/>
            <a:ext cx="9269802" cy="4351338"/>
          </a:xfrm>
        </p:spPr>
        <p:txBody>
          <a:bodyPr/>
          <a:lstStyle/>
          <a:p>
            <a:pPr algn="just"/>
            <a:r>
              <a:rPr lang="bg-BG" b="1" dirty="0" smtClean="0"/>
              <a:t>Алгоритъм </a:t>
            </a:r>
            <a:r>
              <a:rPr lang="bg-BG" dirty="0" smtClean="0"/>
              <a:t>– поредица от стъпки</a:t>
            </a:r>
          </a:p>
          <a:p>
            <a:pPr algn="just"/>
            <a:r>
              <a:rPr lang="bg-BG" b="1" dirty="0" smtClean="0"/>
              <a:t>Код </a:t>
            </a:r>
            <a:r>
              <a:rPr lang="bg-BG" dirty="0" smtClean="0"/>
              <a:t>– </a:t>
            </a:r>
            <a:r>
              <a:rPr lang="bg-BG" i="1" dirty="0" smtClean="0"/>
              <a:t>Алгоритъм</a:t>
            </a:r>
            <a:r>
              <a:rPr lang="bg-BG" dirty="0" smtClean="0"/>
              <a:t>, записан в текстов файл на език за програмиране</a:t>
            </a:r>
            <a:endParaRPr lang="bg-BG" b="1" dirty="0" smtClean="0"/>
          </a:p>
          <a:p>
            <a:pPr algn="just"/>
            <a:r>
              <a:rPr lang="bg-BG" b="1" dirty="0" smtClean="0"/>
              <a:t>Променлива </a:t>
            </a:r>
            <a:r>
              <a:rPr lang="bg-BG" dirty="0" smtClean="0"/>
              <a:t>– стойност с име</a:t>
            </a:r>
            <a:endParaRPr lang="bg-B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9277" y1="68605" x2="61325" y2="85271"/>
                        <a14:foregroundMark x1="64819" y1="62791" x2="67952" y2="81589"/>
                        <a14:foregroundMark x1="75301" y1="48643" x2="80361" y2="68605"/>
                        <a14:foregroundMark x1="82048" y1="46899" x2="82892" y2="67248"/>
                        <a14:foregroundMark x1="84337" y1="45930" x2="85422" y2="50969"/>
                        <a14:foregroundMark x1="85663" y1="50581" x2="86747" y2="44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641">
            <a:off x="7902746" y="4070841"/>
            <a:ext cx="3393983" cy="210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Google Code Icons - Code Icon Png Clipart (#1385368) - Pin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11" b="96314" l="2500" r="97614">
                        <a14:foregroundMark x1="23068" y1="48034" x2="23068" y2="48034"/>
                        <a14:foregroundMark x1="52159" y1="43366" x2="52159" y2="43366"/>
                        <a14:foregroundMark x1="70114" y1="44595" x2="70114" y2="4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5757">
            <a:off x="3310080" y="4494843"/>
            <a:ext cx="1727500" cy="1597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4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Ресурси</a:t>
            </a:r>
            <a:endParaRPr lang="bg-BG" dirty="0"/>
          </a:p>
        </p:txBody>
      </p:sp>
      <p:pic>
        <p:nvPicPr>
          <p:cNvPr id="2050" name="Picture 2" descr="LINKS-AND-resources – L E A 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06"/>
          <a:stretch/>
        </p:blipFill>
        <p:spPr bwMode="auto">
          <a:xfrm>
            <a:off x="3918020" y="1457864"/>
            <a:ext cx="5550009" cy="27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780" y="3653970"/>
            <a:ext cx="892330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400" dirty="0" smtClean="0"/>
              <a:t>Можете да намерите записите на лекциите, презентациите и домашните на: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b="1" u="sng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sz="2400" b="1" u="sng" dirty="0">
                <a:solidFill>
                  <a:srgbClr val="0070C0"/>
                </a:solidFill>
                <a:hlinkClick r:id="rId4"/>
              </a:rPr>
              <a:t>://github.com/CoderDojoBulgaria/CoderDojo-2020-Autumn/tree/master/Algo_Coding_Java</a:t>
            </a:r>
            <a:endParaRPr lang="bg-BG" sz="2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981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Question Is What Happened to the Question Mark? - Proof That Blo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96" y="3918970"/>
            <a:ext cx="2576721" cy="25767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следващата среща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9640738" cy="4351338"/>
          </a:xfrm>
        </p:spPr>
        <p:txBody>
          <a:bodyPr/>
          <a:lstStyle/>
          <a:p>
            <a:r>
              <a:rPr lang="bg-BG" dirty="0" smtClean="0"/>
              <a:t>Каква ще е стойността на следния израз:</a:t>
            </a:r>
            <a:endParaRPr lang="bg-BG" dirty="0"/>
          </a:p>
          <a:p>
            <a:pPr marL="0" indent="0">
              <a:buNone/>
            </a:pPr>
            <a:r>
              <a:rPr lang="bg-BG" dirty="0" smtClean="0"/>
              <a:t>!((</a:t>
            </a:r>
            <a:r>
              <a:rPr lang="en-US" dirty="0" smtClean="0"/>
              <a:t>true &amp;&amp; false</a:t>
            </a:r>
            <a:r>
              <a:rPr lang="bg-BG" dirty="0" smtClean="0"/>
              <a:t>)</a:t>
            </a:r>
            <a:r>
              <a:rPr lang="en-US" dirty="0" smtClean="0"/>
              <a:t> || true</a:t>
            </a:r>
            <a:r>
              <a:rPr lang="bg-BG" dirty="0" smtClean="0"/>
              <a:t>)</a:t>
            </a:r>
            <a:endParaRPr lang="en-US" dirty="0"/>
          </a:p>
          <a:p>
            <a:r>
              <a:rPr lang="bg-BG" dirty="0" smtClean="0"/>
              <a:t>От миналия път имаше задача за това какво ще стане при </a:t>
            </a:r>
            <a:r>
              <a:rPr lang="en-US" dirty="0" err="1" smtClean="0"/>
              <a:t>i</a:t>
            </a:r>
            <a:r>
              <a:rPr lang="en-US" dirty="0" smtClean="0"/>
              <a:t>=i+1.</a:t>
            </a:r>
            <a:r>
              <a:rPr lang="bg-BG" dirty="0" smtClean="0"/>
              <a:t> Експериментирайте какво ще стане ако напишем </a:t>
            </a:r>
            <a:r>
              <a:rPr lang="en-US" dirty="0" err="1" smtClean="0"/>
              <a:t>i</a:t>
            </a:r>
            <a:r>
              <a:rPr lang="en-US" dirty="0" smtClean="0"/>
              <a:t>+=1 </a:t>
            </a:r>
            <a:r>
              <a:rPr lang="bg-BG" dirty="0" smtClean="0"/>
              <a:t>и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3733247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 преговорим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799746"/>
            <a:ext cx="9166285" cy="4351338"/>
          </a:xfrm>
        </p:spPr>
        <p:txBody>
          <a:bodyPr/>
          <a:lstStyle/>
          <a:p>
            <a:pPr algn="just"/>
            <a:r>
              <a:rPr lang="bg-BG" dirty="0" smtClean="0"/>
              <a:t>Променливи - тип, име, стойност</a:t>
            </a:r>
          </a:p>
          <a:p>
            <a:pPr algn="just"/>
            <a:r>
              <a:rPr lang="bg-BG" dirty="0" smtClean="0"/>
              <a:t>Оператори – знаци и приоритет</a:t>
            </a:r>
          </a:p>
          <a:p>
            <a:pPr algn="just"/>
            <a:r>
              <a:rPr lang="bg-BG" dirty="0" smtClean="0"/>
              <a:t>Изход</a:t>
            </a:r>
          </a:p>
          <a:p>
            <a:pPr algn="just"/>
            <a:r>
              <a:rPr lang="bg-BG" dirty="0" smtClean="0"/>
              <a:t>Вход – </a:t>
            </a:r>
            <a:r>
              <a:rPr lang="en-US" dirty="0" smtClean="0"/>
              <a:t>Scanner</a:t>
            </a:r>
            <a:endParaRPr lang="bg-BG" dirty="0" smtClean="0"/>
          </a:p>
          <a:p>
            <a:pPr algn="just"/>
            <a:r>
              <a:rPr lang="bg-BG" dirty="0" smtClean="0"/>
              <a:t>Текст -&gt; число : </a:t>
            </a:r>
            <a:r>
              <a:rPr lang="en-US" i="1" dirty="0" err="1" smtClean="0"/>
              <a:t>Integer.parseInt</a:t>
            </a:r>
            <a:r>
              <a:rPr lang="en-US" i="1" dirty="0" smtClean="0"/>
              <a:t>()</a:t>
            </a:r>
            <a:endParaRPr lang="bg-BG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5" b="90833" l="27817" r="70423">
                        <a14:foregroundMark x1="49061" y1="81250" x2="48709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25" t="7830" r="29662" b="10660"/>
          <a:stretch/>
        </p:blipFill>
        <p:spPr>
          <a:xfrm rot="1390338">
            <a:off x="9217799" y="4037307"/>
            <a:ext cx="2282516" cy="247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Free Scanner Cliparts, Download Free Clip Art, Free Clip Art on Clipart 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67" y="4259249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698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575" y="365125"/>
            <a:ext cx="9748471" cy="1325563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Суматор! – Практически пример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6423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Условия и проверки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Симеон Петков</a:t>
            </a:r>
            <a:endParaRPr lang="bg-BG" dirty="0"/>
          </a:p>
        </p:txBody>
      </p:sp>
      <p:pic>
        <p:nvPicPr>
          <p:cNvPr id="2050" name="Picture 2" descr="Red Question Mark PNG Images, Transparent Red Question Mark Image Download  - PNGitem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375" r="89286">
                        <a14:foregroundMark x1="43304" y1="86786" x2="50000" y2="86786"/>
                      </a14:backgroundRemoval>
                    </a14:imgEffect>
                    <a14:imgEffect>
                      <a14:sharpenSoften amount="-100000"/>
                    </a14:imgEffect>
                    <a14:imgEffect>
                      <a14:brightnessContrast bright="26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5810">
            <a:off x="2678856" y="3764661"/>
            <a:ext cx="21336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27"/>
          <a:stretch/>
        </p:blipFill>
        <p:spPr>
          <a:xfrm rot="21153127">
            <a:off x="7020658" y="698084"/>
            <a:ext cx="5092434" cy="1548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49" y="4257760"/>
            <a:ext cx="2940095" cy="1857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Scratch Decisions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9048" y1="14198" x2="86190" y2="17901"/>
                        <a14:foregroundMark x1="4762" y1="44444" x2="10476" y2="58025"/>
                        <a14:foregroundMark x1="14286" y1="53704" x2="34762" y2="543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8844">
            <a:off x="3884731" y="878547"/>
            <a:ext cx="1943990" cy="149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90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690688"/>
            <a:ext cx="10515600" cy="4351338"/>
          </a:xfrm>
          <a:noFill/>
          <a:effectLst>
            <a:outerShdw blurRad="825500" dist="215900" dir="5460000" sx="104000" sy="104000" algn="ctr" rotWithShape="0">
              <a:schemeClr val="tx1">
                <a:alpha val="32000"/>
              </a:schemeClr>
            </a:outerShdw>
          </a:effectLst>
        </p:spPr>
        <p:txBody>
          <a:bodyPr/>
          <a:lstStyle/>
          <a:p>
            <a:pPr algn="just"/>
            <a:r>
              <a:rPr lang="bg-BG" dirty="0" smtClean="0"/>
              <a:t>Блок схеми</a:t>
            </a:r>
            <a:r>
              <a:rPr lang="en-US" dirty="0" smtClean="0"/>
              <a:t> – </a:t>
            </a:r>
            <a:r>
              <a:rPr lang="bg-BG" dirty="0" smtClean="0"/>
              <a:t>Вход/Изход, Стъпка, Условие</a:t>
            </a:r>
          </a:p>
          <a:p>
            <a:pPr algn="just"/>
            <a:r>
              <a:rPr lang="bg-BG" dirty="0" smtClean="0"/>
              <a:t>Тип </a:t>
            </a:r>
            <a:r>
              <a:rPr lang="en-US" dirty="0" smtClean="0"/>
              <a:t>Boolean</a:t>
            </a:r>
            <a:r>
              <a:rPr lang="bg-BG" dirty="0" smtClean="0"/>
              <a:t> – </a:t>
            </a:r>
            <a:r>
              <a:rPr lang="en-US" dirty="0" smtClean="0"/>
              <a:t>true / false</a:t>
            </a:r>
          </a:p>
          <a:p>
            <a:pPr algn="just"/>
            <a:r>
              <a:rPr lang="bg-BG" dirty="0" smtClean="0"/>
              <a:t>Оператори за сравнение и булеви оператори</a:t>
            </a:r>
            <a:endParaRPr lang="en-US" dirty="0" smtClean="0"/>
          </a:p>
          <a:p>
            <a:pPr algn="just"/>
            <a:r>
              <a:rPr lang="en-US" dirty="0" smtClean="0"/>
              <a:t>if(</a:t>
            </a:r>
            <a:r>
              <a:rPr lang="bg-BG" i="1" dirty="0" smtClean="0"/>
              <a:t>булев израз</a:t>
            </a:r>
            <a:r>
              <a:rPr lang="en-US" dirty="0" smtClean="0"/>
              <a:t>){…}else{…}</a:t>
            </a:r>
            <a:endParaRPr lang="bg-BG" dirty="0"/>
          </a:p>
          <a:p>
            <a:pPr algn="just"/>
            <a:r>
              <a:rPr lang="en-US" dirty="0" smtClean="0"/>
              <a:t>Switch</a:t>
            </a:r>
            <a:r>
              <a:rPr lang="bg-BG" dirty="0" smtClean="0"/>
              <a:t>(</a:t>
            </a:r>
            <a:r>
              <a:rPr lang="bg-BG" i="1" dirty="0" smtClean="0"/>
              <a:t>променлива</a:t>
            </a:r>
            <a:r>
              <a:rPr lang="bg-BG" dirty="0" smtClean="0"/>
              <a:t>) – </a:t>
            </a:r>
            <a:r>
              <a:rPr lang="en-US" dirty="0" smtClean="0"/>
              <a:t>case</a:t>
            </a:r>
            <a:r>
              <a:rPr lang="bg-BG" dirty="0" smtClean="0"/>
              <a:t> </a:t>
            </a:r>
            <a:r>
              <a:rPr lang="bg-BG" i="1" dirty="0" smtClean="0"/>
              <a:t>стойност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/>
              <a:t>break</a:t>
            </a:r>
            <a:endParaRPr lang="bg-BG" dirty="0"/>
          </a:p>
        </p:txBody>
      </p:sp>
      <p:pic>
        <p:nvPicPr>
          <p:cNvPr id="1026" name="Picture 2" descr="Table Of Contents Icon For Kids - Icon Clipart - Full Size Clipart  (#2086740) - Pin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2139" flipH="1">
            <a:off x="9990571" y="5051428"/>
            <a:ext cx="1548789" cy="1212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097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098" y="1575459"/>
            <a:ext cx="9459583" cy="4351338"/>
          </a:xfrm>
        </p:spPr>
        <p:txBody>
          <a:bodyPr/>
          <a:lstStyle/>
          <a:p>
            <a:pPr algn="just"/>
            <a:r>
              <a:rPr lang="bg-BG" dirty="0" smtClean="0"/>
              <a:t>С тяхна помощ ще визуализираме нашите алгоритми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36" y="2222440"/>
            <a:ext cx="9134309" cy="5138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122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Изобразяване на алгоритми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82" y="1138853"/>
            <a:ext cx="10058400" cy="565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83219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5120496" cy="4351338"/>
          </a:xfrm>
        </p:spPr>
        <p:txBody>
          <a:bodyPr/>
          <a:lstStyle/>
          <a:p>
            <a:pPr algn="just"/>
            <a:r>
              <a:rPr lang="bg-BG" dirty="0" smtClean="0"/>
              <a:t>Има стойности </a:t>
            </a:r>
            <a:r>
              <a:rPr lang="en-US" b="1" dirty="0" smtClean="0"/>
              <a:t>true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 smtClean="0"/>
              <a:t>false</a:t>
            </a:r>
            <a:endParaRPr lang="bg-BG" b="1" dirty="0" smtClean="0"/>
          </a:p>
          <a:p>
            <a:pPr algn="just"/>
            <a:r>
              <a:rPr lang="bg-BG" dirty="0" smtClean="0"/>
              <a:t>В каква променлива се записа </a:t>
            </a:r>
            <a:r>
              <a:rPr lang="en-US" dirty="0" smtClean="0"/>
              <a:t>1 == 2</a:t>
            </a:r>
            <a:r>
              <a:rPr lang="bg-BG" dirty="0" smtClean="0"/>
              <a:t> ?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73" y="3825261"/>
            <a:ext cx="4135240" cy="261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74" y="988670"/>
            <a:ext cx="3922046" cy="2477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384259" y="3825261"/>
            <a:ext cx="5248275" cy="92789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bool2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983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363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PowerPoint Presentation</vt:lpstr>
      <vt:lpstr>Речник</vt:lpstr>
      <vt:lpstr>Да преговорим</vt:lpstr>
      <vt:lpstr>Суматор! – Практически пример</vt:lpstr>
      <vt:lpstr>Условия и проверки</vt:lpstr>
      <vt:lpstr>Съдържание</vt:lpstr>
      <vt:lpstr>Блок схеми</vt:lpstr>
      <vt:lpstr>Изобразяване на алгоритми</vt:lpstr>
      <vt:lpstr>Boolean</vt:lpstr>
      <vt:lpstr>PowerPoint Presentation</vt:lpstr>
      <vt:lpstr>Оператори</vt:lpstr>
      <vt:lpstr>PowerPoint Presentation</vt:lpstr>
      <vt:lpstr>If и Else – Ако и иначе</vt:lpstr>
      <vt:lpstr>PowerPoint Presentation</vt:lpstr>
      <vt:lpstr>Кога има дъга?</vt:lpstr>
      <vt:lpstr>PowerPoint Presentation</vt:lpstr>
      <vt:lpstr>Switch – Case - Break</vt:lpstr>
      <vt:lpstr>Задачи</vt:lpstr>
      <vt:lpstr>За да тествате решенията</vt:lpstr>
      <vt:lpstr>Ресурси</vt:lpstr>
      <vt:lpstr>За следващата среща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Алгоритмично програмиране с Java</dc:title>
  <dc:creator>Windows User</dc:creator>
  <cp:lastModifiedBy>Windows User</cp:lastModifiedBy>
  <cp:revision>57</cp:revision>
  <dcterms:created xsi:type="dcterms:W3CDTF">2020-09-19T08:31:59Z</dcterms:created>
  <dcterms:modified xsi:type="dcterms:W3CDTF">2020-10-23T15:15:43Z</dcterms:modified>
</cp:coreProperties>
</file>