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7" r:id="rId4"/>
    <p:sldId id="256" r:id="rId5"/>
    <p:sldId id="276" r:id="rId6"/>
    <p:sldId id="279" r:id="rId7"/>
    <p:sldId id="275" r:id="rId8"/>
    <p:sldId id="270" r:id="rId9"/>
    <p:sldId id="288" r:id="rId10"/>
    <p:sldId id="286" r:id="rId11"/>
    <p:sldId id="289" r:id="rId12"/>
    <p:sldId id="290" r:id="rId13"/>
    <p:sldId id="291" r:id="rId14"/>
    <p:sldId id="292" r:id="rId15"/>
    <p:sldId id="271" r:id="rId16"/>
    <p:sldId id="273" r:id="rId17"/>
    <p:sldId id="274" r:id="rId18"/>
    <p:sldId id="293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779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74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Сложност на алгоритмите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848" y="1481068"/>
            <a:ext cx="961610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b="1" i="1" dirty="0" smtClean="0"/>
              <a:t>Сложност – Съотношението на броя стъпки, които програмата изпълнява и входните параметри. Отбелязва се с </a:t>
            </a:r>
            <a:r>
              <a:rPr lang="de-DE" b="1" i="1" dirty="0" smtClean="0"/>
              <a:t>O</a:t>
            </a:r>
            <a:endParaRPr lang="bg-BG" b="1" i="1" dirty="0" smtClean="0"/>
          </a:p>
          <a:p>
            <a:pPr algn="just"/>
            <a:r>
              <a:rPr lang="bg-BG" dirty="0" smtClean="0"/>
              <a:t>Линейна сложност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N </a:t>
            </a:r>
            <a:r>
              <a:rPr lang="bg-BG" dirty="0" smtClean="0"/>
              <a:t>стъпки.</a:t>
            </a:r>
          </a:p>
          <a:p>
            <a:pPr algn="just"/>
            <a:r>
              <a:rPr lang="bg-BG" dirty="0" smtClean="0"/>
              <a:t>Квадратна сложност 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N*N </a:t>
            </a:r>
            <a:r>
              <a:rPr lang="bg-BG" dirty="0" smtClean="0"/>
              <a:t>стъпки.</a:t>
            </a:r>
          </a:p>
          <a:p>
            <a:pPr algn="just"/>
            <a:r>
              <a:rPr lang="bg-BG" dirty="0" smtClean="0"/>
              <a:t>Логаритмична сложност 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log2(N) </a:t>
            </a:r>
            <a:r>
              <a:rPr lang="bg-BG" dirty="0" smtClean="0"/>
              <a:t>стъпки.</a:t>
            </a:r>
          </a:p>
        </p:txBody>
      </p:sp>
    </p:spTree>
    <p:extLst>
      <p:ext uri="{BB962C8B-B14F-4D97-AF65-F5344CB8AC3E}">
        <p14:creationId xmlns:p14="http://schemas.microsoft.com/office/powerpoint/2010/main" val="185785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</a:t>
            </a:r>
            <a:r>
              <a:rPr lang="bg-BG" dirty="0" err="1" smtClean="0"/>
              <a:t>Факториели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34081"/>
            <a:ext cx="960285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err="1" smtClean="0"/>
              <a:t>Факториел</a:t>
            </a:r>
            <a:r>
              <a:rPr lang="bg-BG" dirty="0" smtClean="0"/>
              <a:t> на дадено число е произведението на всички по-малки или равни на това число числа. Образуваме редица от </a:t>
            </a:r>
            <a:r>
              <a:rPr lang="bg-BG" dirty="0" err="1" smtClean="0"/>
              <a:t>факториели</a:t>
            </a:r>
            <a:r>
              <a:rPr lang="bg-BG" dirty="0" smtClean="0"/>
              <a:t> – всеки член на редицата е равен на </a:t>
            </a:r>
            <a:r>
              <a:rPr lang="bg-BG" dirty="0" err="1" smtClean="0"/>
              <a:t>факториел</a:t>
            </a:r>
            <a:r>
              <a:rPr lang="bg-BG" dirty="0" smtClean="0"/>
              <a:t> от поредния си номер. Изведете първите </a:t>
            </a:r>
            <a:r>
              <a:rPr lang="de-DE" dirty="0" smtClean="0"/>
              <a:t>n </a:t>
            </a:r>
            <a:r>
              <a:rPr lang="bg-BG" dirty="0" smtClean="0"/>
              <a:t>члена на редицата.</a:t>
            </a:r>
            <a:endParaRPr lang="bg-BG" dirty="0"/>
          </a:p>
        </p:txBody>
      </p:sp>
      <p:pic>
        <p:nvPicPr>
          <p:cNvPr id="2050" name="Picture 2" descr="Factorial, factorial sign, math, mathematics, x factorial icon - Free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124">
            <a:off x="9356207" y="4335897"/>
            <a:ext cx="1732411" cy="17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504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901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направим нещата по-бързи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513" y="1587087"/>
            <a:ext cx="7712766" cy="1315139"/>
          </a:xfrm>
          <a:solidFill>
            <a:srgbClr val="92D050"/>
          </a:solidFill>
          <a:effectLst>
            <a:outerShdw blurRad="292100" dist="203200" dir="5340000" sx="105000" sy="105000" algn="ctr" rotWithShape="0">
              <a:schemeClr val="tx1">
                <a:alpha val="31000"/>
              </a:scheme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sz="4000" dirty="0" smtClean="0">
                <a:solidFill>
                  <a:schemeClr val="bg1"/>
                </a:solidFill>
              </a:rPr>
              <a:t>О = </a:t>
            </a:r>
            <a:r>
              <a:rPr lang="en-US" sz="4000" dirty="0" smtClean="0">
                <a:solidFill>
                  <a:schemeClr val="bg1"/>
                </a:solidFill>
              </a:rPr>
              <a:t>n*n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fact(x) = fact(x-1) * x</a:t>
            </a:r>
          </a:p>
        </p:txBody>
      </p:sp>
      <p:sp>
        <p:nvSpPr>
          <p:cNvPr id="4" name="AutoShape 2" descr="Graph of a parabola - Topics in pre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148" name="Picture 4" descr="Graph of a parabola - Topics in precalculus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29809" y="3243486"/>
            <a:ext cx="3652698" cy="33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499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876" y="1457775"/>
            <a:ext cx="9312934" cy="4806668"/>
          </a:xfrm>
        </p:spPr>
        <p:txBody>
          <a:bodyPr>
            <a:normAutofit/>
          </a:bodyPr>
          <a:lstStyle/>
          <a:p>
            <a:pPr algn="just"/>
            <a:r>
              <a:rPr lang="bg-BG" sz="2400" b="1" u="sng" dirty="0" smtClean="0"/>
              <a:t>Задача 1:</a:t>
            </a:r>
            <a:r>
              <a:rPr lang="bg-BG" sz="2400" dirty="0" smtClean="0"/>
              <a:t> Потребителят въвежда </a:t>
            </a:r>
            <a:r>
              <a:rPr lang="bg-BG" sz="2400" dirty="0" smtClean="0"/>
              <a:t>две числа и едни знак след това.</a:t>
            </a:r>
            <a:r>
              <a:rPr lang="en-US" sz="2400" dirty="0" smtClean="0"/>
              <a:t> </a:t>
            </a:r>
            <a:r>
              <a:rPr lang="bg-BG" sz="2400" dirty="0" smtClean="0"/>
              <a:t>Отпечатайте резултата от изчислението. Използвайте функции.</a:t>
            </a:r>
            <a:endParaRPr lang="bg-BG" sz="2400" dirty="0" smtClean="0"/>
          </a:p>
        </p:txBody>
      </p:sp>
      <p:pic>
        <p:nvPicPr>
          <p:cNvPr id="1026" name="Picture 2" descr="Green Icon Transparent Free - Task Png, Png Download , Transparent Png 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488" y1="22623" x2="20349" y2="80656"/>
                        <a14:foregroundMark x1="25930" y1="78361" x2="75698" y2="79016"/>
                        <a14:foregroundMark x1="77093" y1="76148" x2="76395" y2="27623"/>
                        <a14:foregroundMark x1="14884" y1="19836" x2="91279" y2="87951"/>
                        <a14:foregroundMark x1="17209" y1="87787" x2="53837" y2="49590"/>
                        <a14:foregroundMark x1="18721" y1="66885" x2="48605" y2="84426"/>
                        <a14:foregroundMark x1="43140" y1="69672" x2="61977" y2="85000"/>
                        <a14:foregroundMark x1="36860" y1="33115" x2="79767" y2="24344"/>
                        <a14:foregroundMark x1="39419" y1="15820" x2="59651" y2="36311"/>
                        <a14:foregroundMark x1="23140" y1="19180" x2="35116" y2="47623"/>
                        <a14:foregroundMark x1="43837" y1="27459" x2="46744" y2="30328"/>
                        <a14:foregroundMark x1="81860" y1="26639" x2="82791" y2="75492"/>
                        <a14:foregroundMark x1="77791" y1="19344" x2="92209" y2="35656"/>
                        <a14:foregroundMark x1="26395" y1="20328" x2="74070" y2="21967"/>
                        <a14:foregroundMark x1="20581" y1="15984" x2="77326" y2="21311"/>
                        <a14:foregroundMark x1="71744" y1="20164" x2="59186" y2="58525"/>
                        <a14:foregroundMark x1="31395" y1="33443" x2="7791" y2="78361"/>
                        <a14:foregroundMark x1="23140" y1="74016" x2="44302" y2="89426"/>
                        <a14:foregroundMark x1="77791" y1="62541" x2="62791" y2="88279"/>
                        <a14:foregroundMark x1="66279" y1="75984" x2="80465" y2="89098"/>
                        <a14:foregroundMark x1="13721" y1="16639" x2="81628" y2="14672"/>
                        <a14:foregroundMark x1="7326" y1="19016" x2="8023" y2="87623"/>
                        <a14:foregroundMark x1="12558" y1="89754" x2="91047" y2="89590"/>
                        <a14:foregroundMark x1="91047" y1="89590" x2="89419" y2="14672"/>
                        <a14:foregroundMark x1="89186" y1="14508" x2="10930" y2="15984"/>
                        <a14:foregroundMark x1="10930" y1="15984" x2="5233" y2="27787"/>
                        <a14:foregroundMark x1="13023" y1="13033" x2="20349" y2="14508"/>
                        <a14:foregroundMark x1="31395" y1="14508" x2="40581" y2="12705"/>
                        <a14:foregroundMark x1="59186" y1="12705" x2="79419" y2="12541"/>
                        <a14:foregroundMark x1="58488" y1="13361" x2="56395" y2="6393"/>
                        <a14:foregroundMark x1="56395" y1="6393" x2="47442" y2="4754"/>
                        <a14:foregroundMark x1="47442" y1="4754" x2="38488" y2="13033"/>
                        <a14:foregroundMark x1="24535" y1="25984" x2="64884" y2="45738"/>
                        <a14:foregroundMark x1="19419" y1="25164" x2="13256" y2="40738"/>
                        <a14:foregroundMark x1="12558" y1="71311" x2="22209" y2="83934"/>
                        <a14:foregroundMark x1="21279" y1="49590" x2="37326" y2="72213"/>
                        <a14:foregroundMark x1="51860" y1="68197" x2="68140" y2="82951"/>
                        <a14:foregroundMark x1="85116" y1="16475" x2="76628" y2="29836"/>
                        <a14:foregroundMark x1="89651" y1="14672" x2="94070" y2="37787"/>
                        <a14:foregroundMark x1="92907" y1="35984" x2="93605" y2="8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073">
            <a:off x="8874001" y="2651395"/>
            <a:ext cx="2598519" cy="368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99832" y="3560838"/>
            <a:ext cx="6684623" cy="454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7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4705450" y="4617655"/>
            <a:ext cx="2096711" cy="149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rot="19023027">
            <a:off x="2583482" y="2298506"/>
            <a:ext cx="1190332" cy="1777686"/>
            <a:chOff x="3710184" y="995090"/>
            <a:chExt cx="1702903" cy="2543178"/>
          </a:xfrm>
        </p:grpSpPr>
        <p:pic>
          <p:nvPicPr>
            <p:cNvPr id="9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79" y="4491701"/>
            <a:ext cx="2213059" cy="22130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47833"/>
            <a:ext cx="9640738" cy="4351338"/>
          </a:xfrm>
        </p:spPr>
        <p:txBody>
          <a:bodyPr/>
          <a:lstStyle/>
          <a:p>
            <a:pPr algn="just"/>
            <a:r>
              <a:rPr lang="bg-BG" dirty="0" smtClean="0"/>
              <a:t>Помислете какви плюсове ви носят функциите. Според вас правят ли програмата по-лесна за </a:t>
            </a:r>
            <a:r>
              <a:rPr lang="bg-BG" dirty="0" err="1" smtClean="0"/>
              <a:t>дебъгване</a:t>
            </a:r>
            <a:r>
              <a:rPr lang="bg-BG" dirty="0" smtClean="0"/>
              <a:t>?</a:t>
            </a:r>
            <a:endParaRPr lang="en-US" dirty="0"/>
          </a:p>
          <a:p>
            <a:pPr algn="just"/>
            <a:r>
              <a:rPr lang="bg-BG" dirty="0" smtClean="0"/>
              <a:t>Напишете </a:t>
            </a:r>
            <a:r>
              <a:rPr lang="de-DE" dirty="0" smtClean="0"/>
              <a:t>int</a:t>
            </a:r>
            <a:r>
              <a:rPr lang="en-US" dirty="0" smtClean="0"/>
              <a:t>[]</a:t>
            </a:r>
            <a:r>
              <a:rPr lang="de-DE" dirty="0" smtClean="0"/>
              <a:t> test = new int[5];</a:t>
            </a:r>
            <a:r>
              <a:rPr lang="bg-BG" dirty="0"/>
              <a:t> </a:t>
            </a:r>
            <a:r>
              <a:rPr lang="bg-BG" dirty="0" smtClean="0"/>
              <a:t>Какво се случи?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062" y="1425300"/>
            <a:ext cx="10515600" cy="1325563"/>
          </a:xfrm>
        </p:spPr>
        <p:txBody>
          <a:bodyPr>
            <a:noAutofit/>
          </a:bodyPr>
          <a:lstStyle/>
          <a:p>
            <a:r>
              <a:rPr lang="bg-BG" sz="6000" dirty="0" smtClean="0"/>
              <a:t>До </a:t>
            </a:r>
            <a:r>
              <a:rPr lang="bg-BG" sz="6000" dirty="0"/>
              <a:t>с</a:t>
            </a:r>
            <a:r>
              <a:rPr lang="bg-BG" sz="6000" dirty="0" smtClean="0"/>
              <a:t>ледващия път, </a:t>
            </a:r>
            <a:r>
              <a:rPr lang="bg-BG" sz="6000" dirty="0" err="1" smtClean="0"/>
              <a:t>нинджи</a:t>
            </a:r>
            <a:r>
              <a:rPr lang="en-US" sz="6000" dirty="0" smtClean="0"/>
              <a:t>!</a:t>
            </a:r>
            <a:endParaRPr lang="bg-BG" sz="6000" dirty="0"/>
          </a:p>
        </p:txBody>
      </p:sp>
      <p:pic>
        <p:nvPicPr>
          <p:cNvPr id="7170" name="Picture 2" descr="Fraud Icon Stock Illustrations, Cliparts And Royalty Free Fraud Icon Vector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66" y="28765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46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en-US" dirty="0" smtClean="0"/>
              <a:t>while(bool) { … }</a:t>
            </a:r>
            <a:endParaRPr lang="bg-BG" dirty="0"/>
          </a:p>
          <a:p>
            <a:pPr algn="just"/>
            <a:r>
              <a:rPr lang="en-US" dirty="0" smtClean="0"/>
              <a:t>for(; ; ;) { … }</a:t>
            </a:r>
          </a:p>
          <a:p>
            <a:pPr algn="just"/>
            <a:r>
              <a:rPr lang="en-US" dirty="0" smtClean="0"/>
              <a:t>+=, -=, *=, /=, %=, ++, --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364449" y="-207741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Arrow loop - Free arrows icon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99" y="4041776"/>
            <a:ext cx="3888763" cy="20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lue Infinity Symbol Png , Free Transparent Clipart - ClipartKe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3339">
            <a:off x="8556130" y="3737816"/>
            <a:ext cx="2542872" cy="122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9122" y="1148836"/>
            <a:ext cx="9144000" cy="2387600"/>
          </a:xfrm>
        </p:spPr>
        <p:txBody>
          <a:bodyPr/>
          <a:lstStyle/>
          <a:p>
            <a:r>
              <a:rPr lang="bg-BG" dirty="0" smtClean="0"/>
              <a:t>Функции и алгоритми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540" y="3602038"/>
            <a:ext cx="9144000" cy="1655762"/>
          </a:xfrm>
        </p:spPr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  <p:pic>
        <p:nvPicPr>
          <p:cNvPr id="7" name="Picture 2" descr="Factorial, factorial sign, math, mathematics, x factorial icon - Free 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124">
            <a:off x="9356207" y="4229881"/>
            <a:ext cx="1732411" cy="17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ath Function Clip Art at Clker.com - vector clip art online, royalty free  &amp; public dom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3553">
            <a:off x="3150567" y="634936"/>
            <a:ext cx="2441851" cy="16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plement argument reporters for custom block definition · Issue #1110 ·  LLK/scratch-blocks · GitHub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5899">
            <a:off x="2050635" y="3822004"/>
            <a:ext cx="6654281" cy="2548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urly Brackets - Free shapes ic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7948">
            <a:off x="7373249" y="293207"/>
            <a:ext cx="3965573" cy="20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690688"/>
            <a:ext cx="10515600" cy="4351338"/>
          </a:xfrm>
          <a:noFill/>
          <a:effectLst>
            <a:outerShdw blurRad="825500" dist="215900" dir="5460000" sx="104000" sy="104000" algn="ctr" rotWithShape="0">
              <a:schemeClr val="tx1">
                <a:alpha val="32000"/>
              </a:schemeClr>
            </a:outerShdw>
          </a:effectLst>
        </p:spPr>
        <p:txBody>
          <a:bodyPr/>
          <a:lstStyle/>
          <a:p>
            <a:pPr algn="just"/>
            <a:r>
              <a:rPr lang="bg-BG" dirty="0" smtClean="0"/>
              <a:t>Блок схеми</a:t>
            </a:r>
            <a:r>
              <a:rPr lang="en-US" dirty="0" smtClean="0"/>
              <a:t> – </a:t>
            </a:r>
            <a:r>
              <a:rPr lang="bg-BG" dirty="0" smtClean="0"/>
              <a:t>Функция</a:t>
            </a:r>
            <a:endParaRPr lang="en-US" dirty="0" smtClean="0"/>
          </a:p>
          <a:p>
            <a:pPr algn="just"/>
            <a:r>
              <a:rPr lang="bg-BG" dirty="0" smtClean="0"/>
              <a:t>Функции – код с име</a:t>
            </a:r>
            <a:endParaRPr lang="bg-BG" dirty="0" smtClean="0"/>
          </a:p>
          <a:p>
            <a:pPr algn="just"/>
            <a:r>
              <a:rPr lang="de-DE" dirty="0" smtClean="0"/>
              <a:t>void, int, String, boolean</a:t>
            </a:r>
            <a:endParaRPr lang="en-US" dirty="0" smtClean="0"/>
          </a:p>
          <a:p>
            <a:pPr algn="just"/>
            <a:r>
              <a:rPr lang="bg-BG" dirty="0" smtClean="0"/>
              <a:t>Рекурсия</a:t>
            </a:r>
          </a:p>
          <a:p>
            <a:pPr algn="just"/>
            <a:r>
              <a:rPr lang="bg-BG" dirty="0"/>
              <a:t>Сложност на </a:t>
            </a:r>
            <a:r>
              <a:rPr lang="bg-BG" dirty="0" smtClean="0"/>
              <a:t>алгоритмите</a:t>
            </a:r>
            <a:endParaRPr lang="en-US" dirty="0"/>
          </a:p>
        </p:txBody>
      </p:sp>
      <p:pic>
        <p:nvPicPr>
          <p:cNvPr id="1026" name="Picture 2" descr="Table Of Contents Icon For Kids - Icon Clipart - Full Size Clipart  (#2086740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2139" flipH="1">
            <a:off x="9316728" y="4379836"/>
            <a:ext cx="2163883" cy="1693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97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 - Функции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619250"/>
            <a:ext cx="7962900" cy="4479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26" y="1632502"/>
            <a:ext cx="7940322" cy="4466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38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Void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1485635"/>
            <a:ext cx="958125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“Inside!”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method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63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414813"/>
            <a:ext cx="968237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Ако имаме </a:t>
            </a:r>
            <a:r>
              <a:rPr lang="de-DE" b="1" dirty="0" smtClean="0">
                <a:solidFill>
                  <a:srgbClr val="0070C0"/>
                </a:solidFill>
              </a:rPr>
              <a:t>return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i="1" dirty="0" smtClean="0"/>
              <a:t>value</a:t>
            </a:r>
            <a:r>
              <a:rPr lang="bg-BG" dirty="0"/>
              <a:t> </a:t>
            </a:r>
            <a:r>
              <a:rPr lang="bg-BG" dirty="0" smtClean="0"/>
              <a:t>във функция, то стойността на </a:t>
            </a:r>
            <a:r>
              <a:rPr lang="de-DE" i="1" dirty="0" smtClean="0"/>
              <a:t>method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bg-BG" i="1" dirty="0" smtClean="0"/>
              <a:t> </a:t>
            </a:r>
            <a:r>
              <a:rPr lang="bg-BG" dirty="0" smtClean="0"/>
              <a:t>е равна на</a:t>
            </a:r>
            <a:r>
              <a:rPr lang="bg-BG" i="1" dirty="0" smtClean="0"/>
              <a:t> </a:t>
            </a:r>
            <a:r>
              <a:rPr lang="en-US" i="1" dirty="0" smtClean="0"/>
              <a:t>value. </a:t>
            </a:r>
            <a:r>
              <a:rPr lang="bg-BG" dirty="0" smtClean="0"/>
              <a:t>Трябва на мястото на </a:t>
            </a:r>
            <a:r>
              <a:rPr lang="de-DE" dirty="0" smtClean="0"/>
              <a:t>void</a:t>
            </a:r>
            <a:r>
              <a:rPr lang="en-US" dirty="0" smtClean="0"/>
              <a:t> </a:t>
            </a:r>
            <a:r>
              <a:rPr lang="bg-BG" dirty="0" smtClean="0"/>
              <a:t>да пише типът, в който е запазен </a:t>
            </a:r>
            <a:r>
              <a:rPr lang="en-US" i="1" dirty="0" smtClean="0"/>
              <a:t>value</a:t>
            </a:r>
            <a:endParaRPr lang="bg-BG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3208395"/>
            <a:ext cx="958125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662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301</Words>
  <Application>Microsoft Office PowerPoint</Application>
  <PresentationFormat>Custom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Речник</vt:lpstr>
      <vt:lpstr>Да преговорим</vt:lpstr>
      <vt:lpstr>Функции и алгоритми</vt:lpstr>
      <vt:lpstr>Съдържание</vt:lpstr>
      <vt:lpstr>Блок схеми - Функции</vt:lpstr>
      <vt:lpstr>Void</vt:lpstr>
      <vt:lpstr>PowerPoint Presentation</vt:lpstr>
      <vt:lpstr>Return</vt:lpstr>
      <vt:lpstr>PowerPoint Presentation</vt:lpstr>
      <vt:lpstr>Сложност на алгоритмите</vt:lpstr>
      <vt:lpstr>Редица Факториели</vt:lpstr>
      <vt:lpstr>PowerPoint Presentation</vt:lpstr>
      <vt:lpstr>Да направим нещата по-бързи</vt:lpstr>
      <vt:lpstr>Задачи</vt:lpstr>
      <vt:lpstr>Ресурси</vt:lpstr>
      <vt:lpstr>За следващата среща</vt:lpstr>
      <vt:lpstr>До следващия път, нинджи!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iv</cp:lastModifiedBy>
  <cp:revision>85</cp:revision>
  <dcterms:created xsi:type="dcterms:W3CDTF">2020-09-19T08:31:59Z</dcterms:created>
  <dcterms:modified xsi:type="dcterms:W3CDTF">2020-11-26T17:21:24Z</dcterms:modified>
</cp:coreProperties>
</file>