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  <p:sldMasterId id="2147483841" r:id="rId2"/>
  </p:sldMasterIdLst>
  <p:notesMasterIdLst>
    <p:notesMasterId r:id="rId21"/>
  </p:notesMasterIdLst>
  <p:handoutMasterIdLst>
    <p:handoutMasterId r:id="rId22"/>
  </p:handoutMasterIdLst>
  <p:sldIdLst>
    <p:sldId id="256" r:id="rId3"/>
    <p:sldId id="318" r:id="rId4"/>
    <p:sldId id="317" r:id="rId5"/>
    <p:sldId id="319" r:id="rId6"/>
    <p:sldId id="321" r:id="rId7"/>
    <p:sldId id="32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15" r:id="rId17"/>
    <p:sldId id="333" r:id="rId18"/>
    <p:sldId id="334" r:id="rId19"/>
    <p:sldId id="31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6419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53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6929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5716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2139" algn="l" defTabSz="912853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38575" algn="l" defTabSz="912853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5000" algn="l" defTabSz="912853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1429" algn="l" defTabSz="912853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81">
          <p15:clr>
            <a:srgbClr val="A4A3A4"/>
          </p15:clr>
        </p15:guide>
        <p15:guide id="2" pos="5587">
          <p15:clr>
            <a:srgbClr val="A4A3A4"/>
          </p15:clr>
        </p15:guide>
        <p15:guide id="3" pos="1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25333E"/>
    <a:srgbClr val="25343D"/>
    <a:srgbClr val="6ECBFA"/>
    <a:srgbClr val="6FCEF9"/>
    <a:srgbClr val="9900CC"/>
    <a:srgbClr val="FF6400"/>
    <a:srgbClr val="009999"/>
    <a:srgbClr val="71BFA7"/>
    <a:srgbClr val="788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3" autoAdjust="0"/>
    <p:restoredTop sz="90635" autoAdjust="0"/>
  </p:normalViewPr>
  <p:slideViewPr>
    <p:cSldViewPr>
      <p:cViewPr varScale="1">
        <p:scale>
          <a:sx n="82" d="100"/>
          <a:sy n="82" d="100"/>
        </p:scale>
        <p:origin x="-90" y="-594"/>
      </p:cViewPr>
      <p:guideLst>
        <p:guide orient="horz" pos="1181"/>
        <p:guide pos="5587"/>
        <p:guide pos="1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542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AB1C65-6B04-4571-9413-76B4FE6C2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5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82A7C4D-7FBC-4877-95AD-08D1B44CF4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69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4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92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71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2139" algn="l" defTabSz="9128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75" algn="l" defTabSz="9128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000" algn="l" defTabSz="9128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429" algn="l" defTabSz="9128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fld id="{6DBFE0FF-AA16-47E3-94E1-C63B521E513A}" type="slidenum">
              <a:rPr lang="en-US" sz="1200" smtClean="0">
                <a:solidFill>
                  <a:schemeClr val="tx1"/>
                </a:solidFill>
              </a:rPr>
              <a:pPr eaLnBrk="1" hangingPunct="1">
                <a:lnSpc>
                  <a:spcPct val="100000"/>
                </a:lnSpc>
                <a:defRPr/>
              </a:pPr>
              <a:t>1</a:t>
            </a:fld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2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https://hub.jazz.net/project/floresam/coderdojodclab/overview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7C4D-7FBC-4877-95AD-08D1B44CF4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0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 The default web page - show the survey input form */</a:t>
            </a:r>
          </a:p>
          <a:p>
            <a:r>
              <a:rPr lang="en-US" dirty="0" err="1" smtClean="0"/>
              <a:t>app.get</a:t>
            </a:r>
            <a:r>
              <a:rPr lang="en-US" dirty="0" smtClean="0"/>
              <a:t>('/', function(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res.sendfile</a:t>
            </a:r>
            <a:r>
              <a:rPr lang="en-US" dirty="0" smtClean="0"/>
              <a:t>('form.html');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smtClean="0"/>
              <a:t>/* This function will receive the vote form </a:t>
            </a:r>
            <a:r>
              <a:rPr lang="en-US" dirty="0" err="1" smtClean="0"/>
              <a:t>form</a:t>
            </a:r>
            <a:r>
              <a:rPr lang="en-US" dirty="0" smtClean="0"/>
              <a:t> and submit to survey display server */</a:t>
            </a:r>
          </a:p>
          <a:p>
            <a:r>
              <a:rPr lang="en-US" dirty="0" err="1" smtClean="0"/>
              <a:t>app.post</a:t>
            </a:r>
            <a:r>
              <a:rPr lang="en-US" dirty="0" smtClean="0"/>
              <a:t>('/vote/form', function(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post_data</a:t>
            </a:r>
            <a:r>
              <a:rPr lang="en-US" dirty="0" smtClean="0"/>
              <a:t> = </a:t>
            </a:r>
            <a:r>
              <a:rPr lang="en-US" dirty="0" err="1" smtClean="0"/>
              <a:t>querystring.stringify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'from': </a:t>
            </a:r>
            <a:r>
              <a:rPr lang="en-US" dirty="0" err="1" smtClean="0"/>
              <a:t>req.body.from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'Q1' : req.body.Q1,</a:t>
            </a:r>
          </a:p>
          <a:p>
            <a:r>
              <a:rPr lang="en-US" dirty="0" smtClean="0"/>
              <a:t>        'Q2' : req.body.Q2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post_options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    host: 'coderdojodcdisplayserver.mybluemix.net',</a:t>
            </a:r>
          </a:p>
          <a:p>
            <a:r>
              <a:rPr lang="en-US" dirty="0" smtClean="0"/>
              <a:t>        port: '80',</a:t>
            </a:r>
          </a:p>
          <a:p>
            <a:r>
              <a:rPr lang="en-US" dirty="0" smtClean="0"/>
              <a:t>        path: '/vote/form',</a:t>
            </a:r>
          </a:p>
          <a:p>
            <a:r>
              <a:rPr lang="en-US" dirty="0" smtClean="0"/>
              <a:t>        method: 'POST',</a:t>
            </a:r>
          </a:p>
          <a:p>
            <a:r>
              <a:rPr lang="en-US" dirty="0" smtClean="0"/>
              <a:t>        headers: {</a:t>
            </a:r>
          </a:p>
          <a:p>
            <a:r>
              <a:rPr lang="en-US" dirty="0" smtClean="0"/>
              <a:t>            'Content-Type': 'application/x-www-form-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    'Content-Length': </a:t>
            </a:r>
            <a:r>
              <a:rPr lang="en-US" dirty="0" err="1" smtClean="0"/>
              <a:t>Buffer.byteLength</a:t>
            </a:r>
            <a:r>
              <a:rPr lang="en-US" dirty="0" smtClean="0"/>
              <a:t>(</a:t>
            </a:r>
            <a:r>
              <a:rPr lang="en-US" dirty="0" err="1" smtClean="0"/>
              <a:t>post_data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post_req</a:t>
            </a:r>
            <a:r>
              <a:rPr lang="en-US" dirty="0" smtClean="0"/>
              <a:t> = </a:t>
            </a:r>
            <a:r>
              <a:rPr lang="en-US" dirty="0" err="1" smtClean="0"/>
              <a:t>http.request</a:t>
            </a:r>
            <a:r>
              <a:rPr lang="en-US" dirty="0" smtClean="0"/>
              <a:t>(</a:t>
            </a:r>
            <a:r>
              <a:rPr lang="en-US" dirty="0" err="1" smtClean="0"/>
              <a:t>post_options</a:t>
            </a:r>
            <a:r>
              <a:rPr lang="en-US" dirty="0" smtClean="0"/>
              <a:t>, function(response)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reply = '';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response.on</a:t>
            </a:r>
            <a:r>
              <a:rPr lang="en-US" dirty="0" smtClean="0"/>
              <a:t>('data', function(chunk) {</a:t>
            </a:r>
          </a:p>
          <a:p>
            <a:r>
              <a:rPr lang="en-US" dirty="0" smtClean="0"/>
              <a:t>            reply += chunk;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response.on</a:t>
            </a:r>
            <a:r>
              <a:rPr lang="en-US" dirty="0" smtClean="0"/>
              <a:t>('end', function()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res.send</a:t>
            </a:r>
            <a:r>
              <a:rPr lang="en-US" dirty="0" smtClean="0"/>
              <a:t>('Response: ' + reply);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post_req.on</a:t>
            </a:r>
            <a:r>
              <a:rPr lang="en-US" dirty="0" smtClean="0"/>
              <a:t>('error', function(err)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res.send</a:t>
            </a:r>
            <a:r>
              <a:rPr lang="en-US" dirty="0" smtClean="0"/>
              <a:t>('Error: ' + err);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post_req.write</a:t>
            </a:r>
            <a:r>
              <a:rPr lang="en-US" dirty="0" smtClean="0"/>
              <a:t>(</a:t>
            </a:r>
            <a:r>
              <a:rPr lang="en-US" dirty="0" err="1" smtClean="0"/>
              <a:t>post_data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post_req.end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7C4D-7FBC-4877-95AD-08D1B44CF4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7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 &lt;h2&gt;Submit the form below to send your response to the survey.&lt;/h2&gt;	</a:t>
            </a:r>
          </a:p>
          <a:p>
            <a:r>
              <a:rPr lang="en-US" dirty="0" smtClean="0"/>
              <a:t>    &lt;h3&gt;Survey Questions&lt;/h3&gt;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&lt;li&gt;What is your favorite Bluemix runtime?&lt;/li&gt;</a:t>
            </a:r>
          </a:p>
          <a:p>
            <a:r>
              <a:rPr lang="en-US" dirty="0" smtClean="0"/>
              <a:t>		&lt;li&gt;What is your favorite Bluemix database service?&lt;/li&gt;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ol</a:t>
            </a:r>
            <a:r>
              <a:rPr lang="en-US" dirty="0" smtClean="0"/>
              <a:t>&gt;  </a:t>
            </a:r>
          </a:p>
          <a:p>
            <a:endParaRPr lang="en-US" dirty="0" smtClean="0"/>
          </a:p>
          <a:p>
            <a:r>
              <a:rPr lang="en-US" dirty="0" smtClean="0"/>
              <a:t>   &lt;form id='</a:t>
            </a:r>
            <a:r>
              <a:rPr lang="en-US" dirty="0" err="1" smtClean="0"/>
              <a:t>simulatorform</a:t>
            </a:r>
            <a:r>
              <a:rPr lang="en-US" dirty="0" smtClean="0"/>
              <a:t>' action='/vote/form' method='POST'&gt;</a:t>
            </a:r>
          </a:p>
          <a:p>
            <a:r>
              <a:rPr lang="en-US" dirty="0" smtClean="0"/>
              <a:t>	    &lt;table&gt;</a:t>
            </a:r>
          </a:p>
          <a:p>
            <a:r>
              <a:rPr lang="en-US" dirty="0" smtClean="0"/>
              <a:t>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&lt;td&gt;&lt;h4&gt;Your Name&lt;/h4&gt;&lt;/td&gt;</a:t>
            </a:r>
          </a:p>
          <a:p>
            <a:r>
              <a:rPr lang="en-US" dirty="0" smtClean="0"/>
              <a:t>				&lt;td&gt;&lt;input type="text" id='from' name='from'&gt;&lt;/td&gt;</a:t>
            </a:r>
          </a:p>
          <a:p>
            <a:r>
              <a:rPr lang="en-US" dirty="0" smtClean="0"/>
              <a:t>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&lt;td&gt;&lt;h4&gt;Answer 1&lt;/h4&gt;&lt;/td&gt;</a:t>
            </a:r>
          </a:p>
          <a:p>
            <a:r>
              <a:rPr lang="en-US" dirty="0" smtClean="0"/>
              <a:t>                &lt;td&gt;&lt;select id='Q1' name='Q1'&gt;</a:t>
            </a:r>
          </a:p>
          <a:p>
            <a:r>
              <a:rPr lang="en-US" dirty="0" smtClean="0"/>
              <a:t>                      &lt;option default='' selected='selected' value=''&gt;Select your response&lt;/option&gt;</a:t>
            </a:r>
          </a:p>
          <a:p>
            <a:r>
              <a:rPr lang="en-US" dirty="0" smtClean="0"/>
              <a:t>                      &lt;option value="1"&gt;1-Node.js&lt;/option&gt;</a:t>
            </a:r>
          </a:p>
          <a:p>
            <a:r>
              <a:rPr lang="en-US" dirty="0" smtClean="0"/>
              <a:t>                      &lt;option value="2"&gt;2-Java&lt;/option&gt;</a:t>
            </a:r>
          </a:p>
          <a:p>
            <a:r>
              <a:rPr lang="en-US" dirty="0" smtClean="0"/>
              <a:t>                      &lt;option value="3"&gt;3-Ruby(rails)&lt;/option&gt;</a:t>
            </a:r>
          </a:p>
          <a:p>
            <a:r>
              <a:rPr lang="en-US" dirty="0" smtClean="0"/>
              <a:t>                      &lt;option value="4"&gt;4-Ruby(</a:t>
            </a:r>
            <a:r>
              <a:rPr lang="en-US" dirty="0" err="1" smtClean="0"/>
              <a:t>sinatra</a:t>
            </a:r>
            <a:r>
              <a:rPr lang="en-US" dirty="0" smtClean="0"/>
              <a:t>)&lt;/option&gt;</a:t>
            </a:r>
          </a:p>
          <a:p>
            <a:r>
              <a:rPr lang="en-US" dirty="0" smtClean="0"/>
              <a:t>                      &lt;option value="5"&gt;5-Python&lt;/option&gt;</a:t>
            </a:r>
          </a:p>
          <a:p>
            <a:r>
              <a:rPr lang="en-US" dirty="0" smtClean="0"/>
              <a:t>                    &lt;/select&gt;</a:t>
            </a:r>
          </a:p>
          <a:p>
            <a:r>
              <a:rPr lang="en-US" dirty="0" smtClean="0"/>
              <a:t>				&lt;/td&gt;</a:t>
            </a:r>
          </a:p>
          <a:p>
            <a:r>
              <a:rPr lang="en-US" dirty="0" smtClean="0"/>
              <a:t>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&lt;td&gt;&lt;h4&gt;Answer 2&lt;/h4&gt;&lt;/td&gt;</a:t>
            </a:r>
          </a:p>
          <a:p>
            <a:r>
              <a:rPr lang="en-US" dirty="0" smtClean="0"/>
              <a:t>                &lt;td&gt;&lt;select id='Q2' name='Q2'&gt;</a:t>
            </a:r>
          </a:p>
          <a:p>
            <a:r>
              <a:rPr lang="en-US" dirty="0" smtClean="0"/>
              <a:t>                      &lt;option default='' selected='selected' value=''&gt;Select your response&lt;/option&gt;</a:t>
            </a:r>
          </a:p>
          <a:p>
            <a:r>
              <a:rPr lang="en-US" dirty="0" smtClean="0"/>
              <a:t>                      &lt;option value="1"&gt;1-DB2&lt;/option&gt;</a:t>
            </a:r>
          </a:p>
          <a:p>
            <a:r>
              <a:rPr lang="en-US" dirty="0" smtClean="0"/>
              <a:t>                      &lt;option value="2"&gt;2-MySQL&lt;/option&gt;</a:t>
            </a:r>
          </a:p>
          <a:p>
            <a:r>
              <a:rPr lang="en-US" dirty="0" smtClean="0"/>
              <a:t>                      &lt;option value="3"&gt;3-PostgreSQL&lt;/option&gt;</a:t>
            </a:r>
          </a:p>
          <a:p>
            <a:r>
              <a:rPr lang="en-US" dirty="0" smtClean="0"/>
              <a:t>                      &lt;option value="4"&gt;4-Cloudant&lt;/option&gt;</a:t>
            </a:r>
          </a:p>
          <a:p>
            <a:r>
              <a:rPr lang="en-US" dirty="0" smtClean="0"/>
              <a:t>                      &lt;option value="5"&gt;5-Mongo&lt;/option&gt;</a:t>
            </a:r>
          </a:p>
          <a:p>
            <a:r>
              <a:rPr lang="en-US" dirty="0" smtClean="0"/>
              <a:t>                    &lt;/select&gt;</a:t>
            </a:r>
          </a:p>
          <a:p>
            <a:r>
              <a:rPr lang="en-US" dirty="0" smtClean="0"/>
              <a:t>				&lt;/td&gt;</a:t>
            </a:r>
          </a:p>
          <a:p>
            <a:r>
              <a:rPr lang="en-US" dirty="0" smtClean="0"/>
              <a:t>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&lt;/table&gt;</a:t>
            </a:r>
          </a:p>
          <a:p>
            <a:r>
              <a:rPr lang="en-US" dirty="0" smtClean="0"/>
              <a:t>        &lt;button type='submit'&gt;Submit survey response&lt;/button&gt;</a:t>
            </a:r>
          </a:p>
          <a:p>
            <a:r>
              <a:rPr lang="en-US" dirty="0" smtClean="0"/>
              <a:t>    &lt;/form&gt;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7C4D-7FBC-4877-95AD-08D1B44CF44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7C4D-7FBC-4877-95AD-08D1B44CF44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3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4" name="Shape 9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99688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">
    <p:bg>
      <p:bgPr>
        <a:solidFill>
          <a:srgbClr val="25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4160512"/>
            <a:ext cx="4480511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Helvetica Neue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Insert sub-title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0" y="3265185"/>
            <a:ext cx="4480511" cy="7848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000" baseline="0">
                <a:solidFill>
                  <a:schemeClr val="bg1"/>
                </a:solidFill>
                <a:latin typeface="Helvetica Neue"/>
              </a:defRPr>
            </a:lvl1pPr>
          </a:lstStyle>
          <a:p>
            <a:r>
              <a:rPr lang="en-US" dirty="0" smtClean="0"/>
              <a:t>Insert title</a:t>
            </a:r>
            <a:endParaRPr lang="en-US" dirty="0"/>
          </a:p>
        </p:txBody>
      </p:sp>
      <p:pic>
        <p:nvPicPr>
          <p:cNvPr id="5" name="dropped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046682" y="6332220"/>
            <a:ext cx="814644" cy="320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-1371600" y="822960"/>
            <a:ext cx="5737627" cy="56692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678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3002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/>
            </a:pPr>
            <a:r>
              <a:rPr sz="2800" b="1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3002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459" algn="ctr">
              <a:spcBef>
                <a:spcPts val="0"/>
              </a:spcBef>
              <a:buSzTx/>
              <a:buNone/>
              <a:defRPr sz="2200"/>
            </a:lvl2pPr>
            <a:lvl3pPr marL="0" indent="320910" algn="ctr">
              <a:spcBef>
                <a:spcPts val="0"/>
              </a:spcBef>
              <a:buSzTx/>
              <a:buNone/>
              <a:defRPr sz="2200"/>
            </a:lvl3pPr>
            <a:lvl4pPr marL="0" indent="481372" algn="ctr">
              <a:spcBef>
                <a:spcPts val="0"/>
              </a:spcBef>
              <a:buSzTx/>
              <a:buNone/>
              <a:defRPr sz="2200"/>
            </a:lvl4pPr>
            <a:lvl5pPr marL="0" indent="641826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76572" y="6554249"/>
            <a:ext cx="250175" cy="20005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818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0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5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3265185"/>
            <a:ext cx="2961067" cy="784830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algn="l">
              <a:defRPr sz="5000" b="0" baseline="0">
                <a:solidFill>
                  <a:schemeClr val="bg1"/>
                </a:solidFill>
                <a:latin typeface="Helvetica Neue"/>
              </a:defRPr>
            </a:lvl1pPr>
          </a:lstStyle>
          <a:p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4160512"/>
            <a:ext cx="2698175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Insert sub-title text</a:t>
            </a:r>
          </a:p>
        </p:txBody>
      </p:sp>
      <p:pic>
        <p:nvPicPr>
          <p:cNvPr id="7" name="dropped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046682" y="6332220"/>
            <a:ext cx="814644" cy="320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-1371600" y="822960"/>
            <a:ext cx="5737627" cy="56692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002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67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41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88619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bm_sp_lockup_western-02"/>
          <p:cNvPicPr>
            <a:picLocks noChangeAspect="1" noChangeArrowheads="1"/>
          </p:cNvPicPr>
          <p:nvPr userDrawn="1"/>
        </p:nvPicPr>
        <p:blipFill>
          <a:blip r:embed="rId2"/>
          <a:srcRect r="30696"/>
          <a:stretch>
            <a:fillRect/>
          </a:stretch>
        </p:blipFill>
        <p:spPr bwMode="auto">
          <a:xfrm>
            <a:off x="8068406" y="228635"/>
            <a:ext cx="801227" cy="43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71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88619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ropped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8046682" y="6332220"/>
            <a:ext cx="814644" cy="3200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51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823001" y="206132"/>
            <a:ext cx="1158330" cy="3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65023" rIns="91440" bIns="65023" anchor="t" anchorCtr="0">
            <a:spAutoFit/>
          </a:bodyPr>
          <a:lstStyle/>
          <a:p>
            <a:pPr defTabSz="91440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en-US" sz="1400" baseline="0" dirty="0" smtClean="0">
                <a:solidFill>
                  <a:srgbClr val="000000"/>
                </a:solidFill>
                <a:latin typeface="Helvetica Neue"/>
                <a:cs typeface="+mn-cs"/>
                <a:sym typeface="Helvetica Light"/>
              </a:rPr>
              <a:t>IBM </a:t>
            </a:r>
            <a:r>
              <a:rPr lang="en-US" sz="1400" b="1" baseline="0" dirty="0" smtClean="0">
                <a:solidFill>
                  <a:srgbClr val="000000"/>
                </a:solidFill>
                <a:latin typeface="Helvetica Neue"/>
                <a:cs typeface="+mn-cs"/>
                <a:sym typeface="Helvetica Light"/>
              </a:rPr>
              <a:t>Bluemix</a:t>
            </a:r>
            <a:endParaRPr lang="en-US" sz="1400" b="1" baseline="0" dirty="0">
              <a:solidFill>
                <a:srgbClr val="000000"/>
              </a:solidFill>
              <a:latin typeface="Helvetica Neue"/>
              <a:cs typeface="+mn-cs"/>
              <a:sym typeface="Helvetica Light"/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40618" y="137196"/>
            <a:ext cx="490944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274671" y="6858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83" tIns="45642" rIns="91283" bIns="45642"/>
          <a:lstStyle/>
          <a:p>
            <a:endParaRPr lang="en-US"/>
          </a:p>
        </p:txBody>
      </p:sp>
      <p:pic>
        <p:nvPicPr>
          <p:cNvPr id="13" name="Picture 107" descr="ibm_sp_lockup_western-0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96" y="206132"/>
            <a:ext cx="120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 txBox="1">
            <a:spLocks noChangeArrowheads="1"/>
          </p:cNvSpPr>
          <p:nvPr userDrawn="1"/>
        </p:nvSpPr>
        <p:spPr bwMode="black">
          <a:xfrm>
            <a:off x="182928" y="6465019"/>
            <a:ext cx="457195" cy="27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918" tIns="45960" rIns="91918" bIns="45960">
            <a:spAutoFit/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CA2B43E-25BC-4142-A5AC-946320E82A7C}" type="slidenum">
              <a:rPr lang="en-US" sz="1200" baseline="0" smtClean="0">
                <a:solidFill>
                  <a:srgbClr val="898989"/>
                </a:solidFill>
                <a:latin typeface="Helvetica Neue"/>
              </a:rPr>
              <a:pPr>
                <a:defRPr/>
              </a:pPr>
              <a:t>‹#›</a:t>
            </a:fld>
            <a:endParaRPr lang="en-US" sz="1200" baseline="0" dirty="0">
              <a:solidFill>
                <a:srgbClr val="898989"/>
              </a:solidFill>
              <a:latin typeface="Helvetica Neue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 bwMode="black">
          <a:xfrm>
            <a:off x="6949414" y="6465019"/>
            <a:ext cx="1920219" cy="27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918" tIns="45960" rIns="91918" bIns="45960">
            <a:spAutoFit/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rgbClr val="898989"/>
                </a:solidFill>
                <a:latin typeface="Helvetica Neue"/>
              </a:rPr>
              <a:t>© 2014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351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66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hyperlink" Target="https://apps.admin.ibmcloud.com/manage/trial/bluemix.html?cm_mc_uid=31275614477214071792347&amp;cm_mc_sid_50200000=142524306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hyperlink" Target="https://hub.jazz.net/project/floresam/coderdojodclab/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b="1" dirty="0" smtClean="0"/>
              <a:t>Bluemix</a:t>
            </a:r>
            <a:endParaRPr lang="en-US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0" y="4160512"/>
            <a:ext cx="4480511" cy="757130"/>
          </a:xfrm>
        </p:spPr>
        <p:txBody>
          <a:bodyPr/>
          <a:lstStyle/>
          <a:p>
            <a:r>
              <a:rPr lang="en-US" dirty="0" smtClean="0"/>
              <a:t>Building your own survey response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Callout 44"/>
          <p:cNvSpPr/>
          <p:nvPr/>
        </p:nvSpPr>
        <p:spPr>
          <a:xfrm>
            <a:off x="4572000" y="692861"/>
            <a:ext cx="2194536" cy="1608890"/>
          </a:xfrm>
          <a:prstGeom prst="wedgeEllipseCallout">
            <a:avLst>
              <a:gd name="adj1" fmla="val -78272"/>
              <a:gd name="adj2" fmla="val -370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 knew it! Someone must have stolen the code from your app!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64" y="1325902"/>
            <a:ext cx="1950815" cy="18854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737391" y="2103134"/>
            <a:ext cx="0" cy="960110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19" y="639169"/>
            <a:ext cx="1203055" cy="137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4722695" y="2314153"/>
            <a:ext cx="2743170" cy="1120428"/>
          </a:xfrm>
          <a:prstGeom prst="wedgeEllipseCallout">
            <a:avLst>
              <a:gd name="adj1" fmla="val -60266"/>
              <a:gd name="adj2" fmla="val -5294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Luckily I always keep a backup! Let’s try copying the missing code into your app.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" y="3708207"/>
            <a:ext cx="5349860" cy="233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44" y="3424843"/>
            <a:ext cx="1950815" cy="1885477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" y="744952"/>
            <a:ext cx="3566121" cy="155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7" y="744952"/>
            <a:ext cx="51435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Oval Callout 44"/>
          <p:cNvSpPr/>
          <p:nvPr/>
        </p:nvSpPr>
        <p:spPr>
          <a:xfrm>
            <a:off x="274367" y="1850338"/>
            <a:ext cx="1828780" cy="1446777"/>
          </a:xfrm>
          <a:prstGeom prst="wedgeEllipseCallout">
            <a:avLst>
              <a:gd name="adj1" fmla="val 300"/>
              <a:gd name="adj2" fmla="val 7199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memory serves, the code went something like this…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737391" y="2456793"/>
            <a:ext cx="2011658" cy="1680644"/>
          </a:xfrm>
          <a:prstGeom prst="wedgeEllipseCallout">
            <a:avLst>
              <a:gd name="adj1" fmla="val 59133"/>
              <a:gd name="adj2" fmla="val -13365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someone uses our app, we send them the form in ‘form.html’ using a get call.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1870277" y="4137437"/>
            <a:ext cx="2194536" cy="1710343"/>
          </a:xfrm>
          <a:prstGeom prst="wedgeEllipseCallout">
            <a:avLst>
              <a:gd name="adj1" fmla="val 57011"/>
              <a:gd name="adj2" fmla="val -17462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 someone submits the form, we extract and send their responses to our </a:t>
            </a:r>
            <a:r>
              <a:rPr lang="en-US" sz="1200" dirty="0" err="1" smtClean="0">
                <a:solidFill>
                  <a:schemeClr val="tx1"/>
                </a:solidFill>
              </a:rPr>
              <a:t>displayserver</a:t>
            </a:r>
            <a:r>
              <a:rPr lang="en-US" sz="1200" dirty="0" smtClean="0">
                <a:solidFill>
                  <a:schemeClr val="tx1"/>
                </a:solidFill>
              </a:rPr>
              <a:t> to tally results using a post call.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25080" y="1668799"/>
            <a:ext cx="936971" cy="0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548684" y="5592862"/>
            <a:ext cx="1737341" cy="1069006"/>
          </a:xfrm>
          <a:prstGeom prst="wedgeEllipseCallout">
            <a:avLst>
              <a:gd name="adj1" fmla="val -20347"/>
              <a:gd name="adj2" fmla="val -8885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 put the code in this presentation’s speaker notes for you too!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Callout 44"/>
          <p:cNvSpPr/>
          <p:nvPr/>
        </p:nvSpPr>
        <p:spPr>
          <a:xfrm>
            <a:off x="4796055" y="741725"/>
            <a:ext cx="1371585" cy="1357387"/>
          </a:xfrm>
          <a:prstGeom prst="wedgeEllipseCallout">
            <a:avLst>
              <a:gd name="adj1" fmla="val 86107"/>
              <a:gd name="adj2" fmla="val 402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Ahh</a:t>
            </a:r>
            <a:r>
              <a:rPr lang="en-US" sz="1400" dirty="0" smtClean="0">
                <a:solidFill>
                  <a:schemeClr val="tx1"/>
                </a:solidFill>
              </a:rPr>
              <a:t>… much better.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63" y="1783098"/>
            <a:ext cx="1950815" cy="1885477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4297683" y="3076620"/>
            <a:ext cx="2286049" cy="1737343"/>
          </a:xfrm>
          <a:prstGeom prst="wedgeEllipseCallout">
            <a:avLst>
              <a:gd name="adj1" fmla="val 56359"/>
              <a:gd name="adj2" fmla="val -504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 we’re at it, let’s go take a look at our form… I made it myself!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6" y="738189"/>
            <a:ext cx="3931877" cy="467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10" idx="2"/>
          </p:cNvCxnSpPr>
          <p:nvPr/>
        </p:nvCxnSpPr>
        <p:spPr>
          <a:xfrm flipH="1" flipV="1">
            <a:off x="1463075" y="3246123"/>
            <a:ext cx="2834608" cy="699169"/>
          </a:xfrm>
          <a:prstGeom prst="straightConnector1">
            <a:avLst/>
          </a:prstGeom>
          <a:ln w="28575">
            <a:solidFill>
              <a:srgbClr val="99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Callout 44"/>
          <p:cNvSpPr/>
          <p:nvPr/>
        </p:nvSpPr>
        <p:spPr>
          <a:xfrm>
            <a:off x="2834659" y="124525"/>
            <a:ext cx="1920219" cy="1227327"/>
          </a:xfrm>
          <a:prstGeom prst="wedgeEllipseCallout">
            <a:avLst>
              <a:gd name="adj1" fmla="val 106725"/>
              <a:gd name="adj2" fmla="val 3471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Looks like they got the form too!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46" y="776889"/>
            <a:ext cx="1950815" cy="1885477"/>
          </a:xfrm>
          <a:prstGeom prst="rect">
            <a:avLst/>
          </a:prstGeom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7" y="738189"/>
            <a:ext cx="1280146" cy="15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6" y="3337561"/>
            <a:ext cx="7731192" cy="310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1550547" y="1325903"/>
            <a:ext cx="822951" cy="457195"/>
          </a:xfrm>
          <a:prstGeom prst="ben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108977" y="1719627"/>
            <a:ext cx="2482420" cy="1492342"/>
          </a:xfrm>
          <a:prstGeom prst="wedgeEllipseCallout">
            <a:avLst>
              <a:gd name="adj1" fmla="val 64733"/>
              <a:gd name="adj2" fmla="val -7295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It’s alright though, I know this one like the back of my claw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0196" y="4983463"/>
            <a:ext cx="1097268" cy="64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Callout 44"/>
          <p:cNvSpPr/>
          <p:nvPr/>
        </p:nvSpPr>
        <p:spPr>
          <a:xfrm>
            <a:off x="5886286" y="2801497"/>
            <a:ext cx="1371585" cy="1357387"/>
          </a:xfrm>
          <a:prstGeom prst="wedgeEllipseCallout">
            <a:avLst>
              <a:gd name="adj1" fmla="val 42150"/>
              <a:gd name="adj2" fmla="val -9299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forms sure are tricky.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62" y="776889"/>
            <a:ext cx="1950815" cy="1885477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7290988" y="3063244"/>
            <a:ext cx="1737341" cy="1828780"/>
          </a:xfrm>
          <a:prstGeom prst="wedgeEllipseCallout">
            <a:avLst>
              <a:gd name="adj1" fmla="val -20632"/>
              <a:gd name="adj2" fmla="val -817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&lt;body&gt; code needs to go after &lt;/head&gt; and before &lt;/html&gt;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8" y="809525"/>
            <a:ext cx="5961306" cy="527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Callout 10"/>
          <p:cNvSpPr/>
          <p:nvPr/>
        </p:nvSpPr>
        <p:spPr>
          <a:xfrm>
            <a:off x="6217902" y="5011724"/>
            <a:ext cx="1737341" cy="1069006"/>
          </a:xfrm>
          <a:prstGeom prst="wedgeEllipseCallout">
            <a:avLst>
              <a:gd name="adj1" fmla="val 5680"/>
              <a:gd name="adj2" fmla="val -1320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 put the code in this presentation’s speaker notes for you too!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0" y="594391"/>
            <a:ext cx="1950815" cy="1885477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5" y="2548132"/>
            <a:ext cx="3656519" cy="192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val Callout 24"/>
          <p:cNvSpPr/>
          <p:nvPr/>
        </p:nvSpPr>
        <p:spPr>
          <a:xfrm>
            <a:off x="5727521" y="2637311"/>
            <a:ext cx="3017487" cy="1791767"/>
          </a:xfrm>
          <a:prstGeom prst="wedgeEllipseCallout">
            <a:avLst>
              <a:gd name="adj1" fmla="val -147287"/>
              <a:gd name="adj2" fmla="val -517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on the white play arrow to redeploy your application to Bluemix!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731562" y="539965"/>
            <a:ext cx="3017487" cy="1791767"/>
          </a:xfrm>
          <a:prstGeom prst="wedgeEllipseCallout">
            <a:avLst>
              <a:gd name="adj1" fmla="val 77491"/>
              <a:gd name="adj2" fmla="val -270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Now that we’ve fixed our app.js and form.html files, let’s </a:t>
            </a:r>
            <a:r>
              <a:rPr lang="en-US" sz="1400" dirty="0" err="1" smtClean="0">
                <a:solidFill>
                  <a:schemeClr val="tx1"/>
                </a:solidFill>
              </a:rPr>
              <a:t>redploy</a:t>
            </a:r>
            <a:r>
              <a:rPr lang="en-US" sz="1400" dirty="0" smtClean="0">
                <a:solidFill>
                  <a:schemeClr val="tx1"/>
                </a:solidFill>
              </a:rPr>
              <a:t> our app!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4" y="4983463"/>
            <a:ext cx="4457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2174514" y="4429078"/>
            <a:ext cx="0" cy="645824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5738553" y="4561876"/>
            <a:ext cx="3017487" cy="1791767"/>
          </a:xfrm>
          <a:prstGeom prst="wedgeEllipseCallout">
            <a:avLst>
              <a:gd name="adj1" fmla="val -162938"/>
              <a:gd name="adj2" fmla="val 1611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Callout 44"/>
          <p:cNvSpPr/>
          <p:nvPr/>
        </p:nvSpPr>
        <p:spPr>
          <a:xfrm>
            <a:off x="5760707" y="685830"/>
            <a:ext cx="3017487" cy="1791767"/>
          </a:xfrm>
          <a:prstGeom prst="wedgeEllipseCallout">
            <a:avLst>
              <a:gd name="adj1" fmla="val -88012"/>
              <a:gd name="adj2" fmla="val -281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Now that’s what I’m talking about! Way to go!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868708"/>
            <a:ext cx="1950815" cy="1885477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1031702"/>
            <a:ext cx="3057255" cy="146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097318" y="3188211"/>
            <a:ext cx="0" cy="606545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1371635" y="2497204"/>
            <a:ext cx="3240133" cy="1542391"/>
          </a:xfrm>
          <a:prstGeom prst="wedgeEllipseCallout">
            <a:avLst>
              <a:gd name="adj1" fmla="val -36791"/>
              <a:gd name="adj2" fmla="val -1386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When the circle turns green and the text bar says (running: normal), our app has finished redeploying!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2154116" y="4713344"/>
            <a:ext cx="3017487" cy="1791767"/>
          </a:xfrm>
          <a:prstGeom prst="wedgeEllipseCallout">
            <a:avLst>
              <a:gd name="adj1" fmla="val -11421"/>
              <a:gd name="adj2" fmla="val -7585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see your app, click on the white square with an arrow on it. This will open up a new web page directed to your app.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" y="4000338"/>
            <a:ext cx="3964565" cy="34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61" y="3314106"/>
            <a:ext cx="3665086" cy="21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4423197" y="4075901"/>
            <a:ext cx="857371" cy="12247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2225686"/>
            <a:ext cx="4027382" cy="239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Oval Callout 44"/>
          <p:cNvSpPr/>
          <p:nvPr/>
        </p:nvSpPr>
        <p:spPr>
          <a:xfrm>
            <a:off x="3749049" y="685830"/>
            <a:ext cx="3017487" cy="1791767"/>
          </a:xfrm>
          <a:prstGeom prst="wedgeEllipseCallout">
            <a:avLst>
              <a:gd name="adj1" fmla="val 72496"/>
              <a:gd name="adj2" fmla="val -225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vote in the survey, you have to provide your name, and answers to both questions.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14" y="960147"/>
            <a:ext cx="1950815" cy="1885477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3718894" y="2606049"/>
            <a:ext cx="3017487" cy="1791767"/>
          </a:xfrm>
          <a:prstGeom prst="wedgeEllipseCallout">
            <a:avLst>
              <a:gd name="adj1" fmla="val 56179"/>
              <a:gd name="adj2" fmla="val -5735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There’s no partial credit, so without two answers, the server won’t count a vote.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3146" y="2240293"/>
            <a:ext cx="5212023" cy="4206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Shape 971"/>
          <p:cNvSpPr/>
          <p:nvPr/>
        </p:nvSpPr>
        <p:spPr>
          <a:xfrm>
            <a:off x="1737391" y="1072008"/>
            <a:ext cx="6129476" cy="711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410310" fontAlgn="auto">
              <a:lnSpc>
                <a:spcPts val="6328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3600" b="1" kern="0" dirty="0" smtClean="0">
                <a:solidFill>
                  <a:srgbClr val="FFFFFF"/>
                </a:solidFill>
                <a:latin typeface="Helvetica Neue"/>
                <a:ea typeface="+mj-ea"/>
                <a:cs typeface="+mj-cs"/>
                <a:sym typeface="Helvetica Neue"/>
              </a:rPr>
              <a:t>What will </a:t>
            </a:r>
            <a:r>
              <a:rPr sz="3600" b="1" kern="0" dirty="0" smtClean="0">
                <a:solidFill>
                  <a:srgbClr val="FFFFFF"/>
                </a:solidFill>
                <a:latin typeface="Helvetica Neue"/>
                <a:ea typeface="+mj-ea"/>
                <a:cs typeface="+mj-cs"/>
                <a:sym typeface="Helvetica Neue"/>
              </a:rPr>
              <a:t> </a:t>
            </a:r>
            <a:r>
              <a:rPr lang="en-US" sz="3600" b="1" kern="0" dirty="0" smtClean="0">
                <a:solidFill>
                  <a:srgbClr val="1CAED1"/>
                </a:solidFill>
                <a:latin typeface="Helvetica Neue"/>
                <a:ea typeface="+mj-ea"/>
                <a:cs typeface="+mj-cs"/>
                <a:sym typeface="Helvetica Neue"/>
              </a:rPr>
              <a:t>YOU </a:t>
            </a:r>
            <a:r>
              <a:rPr lang="en-US" sz="3600" b="1" kern="0" dirty="0" smtClean="0">
                <a:solidFill>
                  <a:srgbClr val="FFFFFF"/>
                </a:solidFill>
                <a:latin typeface="Helvetica Neue"/>
                <a:sym typeface="Helvetica Neue"/>
              </a:rPr>
              <a:t>build next?</a:t>
            </a:r>
            <a:endParaRPr sz="3600" kern="0" dirty="0">
              <a:solidFill>
                <a:srgbClr val="FFFFFF"/>
              </a:solidFill>
              <a:latin typeface="Helvetica Neue"/>
              <a:ea typeface="+mj-ea"/>
              <a:cs typeface="+mj-cs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5" y="2627220"/>
            <a:ext cx="3027223" cy="38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86" y="3063244"/>
            <a:ext cx="49377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Are you ready</a:t>
            </a:r>
            <a:br>
              <a:rPr lang="en-US" sz="4400" dirty="0" smtClean="0"/>
            </a:br>
            <a:r>
              <a:rPr lang="en-US" sz="4400" dirty="0" smtClean="0"/>
              <a:t>to develop</a:t>
            </a:r>
            <a:br>
              <a:rPr lang="en-US" sz="4400" dirty="0" smtClean="0"/>
            </a:br>
            <a:r>
              <a:rPr lang="en-US" sz="4400" dirty="0" smtClean="0"/>
              <a:t>in the cloud?</a:t>
            </a:r>
            <a:endParaRPr lang="en-US" sz="4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1057413"/>
            <a:ext cx="1950815" cy="18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8" y="861178"/>
            <a:ext cx="2705100" cy="15544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14440" y="2606049"/>
            <a:ext cx="0" cy="1188707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4495" y="3246122"/>
            <a:ext cx="3673331" cy="3474682"/>
            <a:chOff x="114495" y="3246122"/>
            <a:chExt cx="3673331" cy="347468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95" y="3636914"/>
              <a:ext cx="3673331" cy="308389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61" y="3246122"/>
              <a:ext cx="1592422" cy="400080"/>
            </a:xfrm>
            <a:prstGeom prst="rect">
              <a:avLst/>
            </a:prstGeom>
          </p:spPr>
        </p:pic>
        <p:pic>
          <p:nvPicPr>
            <p:cNvPr id="32" name="Picture 2" descr="computer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56" y="4297171"/>
              <a:ext cx="671600" cy="57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421296" y="4912010"/>
              <a:ext cx="946150" cy="32861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Develop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177977" y="5333028"/>
              <a:ext cx="503238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Deliver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670075" y="6209313"/>
              <a:ext cx="615950" cy="32861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SCM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164012" y="4030493"/>
              <a:ext cx="319087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IDE</a:t>
              </a:r>
            </a:p>
          </p:txBody>
        </p:sp>
        <p:pic>
          <p:nvPicPr>
            <p:cNvPr id="37" name="Picture 15" descr="http://mds.torolab.ibm.com/MDSMR/Icons/_R3V6/Jazz/CommunitySite/com.ibm.team.website/resources/graphics/icons/RTC_5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215" y="5384552"/>
              <a:ext cx="495364" cy="78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2443748" y="4602683"/>
              <a:ext cx="615950" cy="32861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Build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 rot="20450143">
              <a:off x="2272421" y="5694172"/>
              <a:ext cx="893763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Request Build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2879263" y="4967903"/>
              <a:ext cx="846138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Built Artifacts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V="1">
              <a:off x="2263313" y="5539401"/>
              <a:ext cx="360870" cy="146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1483099" y="4986301"/>
              <a:ext cx="254292" cy="398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pic>
          <p:nvPicPr>
            <p:cNvPr id="43" name="Picture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664" y="5071091"/>
              <a:ext cx="500062" cy="46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126" y="5132987"/>
              <a:ext cx="5207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Oval Callout 44"/>
          <p:cNvSpPr/>
          <p:nvPr/>
        </p:nvSpPr>
        <p:spPr>
          <a:xfrm>
            <a:off x="5734558" y="814282"/>
            <a:ext cx="3017487" cy="1791767"/>
          </a:xfrm>
          <a:prstGeom prst="wedgeEllipseCallout">
            <a:avLst>
              <a:gd name="adj1" fmla="val -88012"/>
              <a:gd name="adj2" fmla="val -281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First you will need a Bluemix and </a:t>
            </a:r>
            <a:r>
              <a:rPr lang="en-US" sz="1400" dirty="0" err="1" smtClean="0">
                <a:solidFill>
                  <a:schemeClr val="tx1"/>
                </a:solidFill>
              </a:rPr>
              <a:t>JazzHub</a:t>
            </a:r>
            <a:r>
              <a:rPr lang="en-US" sz="1400" dirty="0" smtClean="0">
                <a:solidFill>
                  <a:schemeClr val="tx1"/>
                </a:solidFill>
              </a:rPr>
              <a:t> account. You can sign up for one </a:t>
            </a:r>
            <a:r>
              <a:rPr lang="en-US" sz="1400" dirty="0" smtClean="0">
                <a:solidFill>
                  <a:schemeClr val="tx1"/>
                </a:solidFill>
                <a:hlinkClick r:id="rId9"/>
              </a:rPr>
              <a:t>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4737169" y="3893758"/>
            <a:ext cx="3766708" cy="2693729"/>
          </a:xfrm>
          <a:prstGeom prst="wedgeEllipseCallout">
            <a:avLst>
              <a:gd name="adj1" fmla="val -74416"/>
              <a:gd name="adj2" fmla="val -8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Next you will go to </a:t>
            </a:r>
            <a:r>
              <a:rPr lang="en-US" sz="2400" dirty="0" err="1" smtClean="0">
                <a:solidFill>
                  <a:schemeClr val="tx1"/>
                </a:solidFill>
              </a:rPr>
              <a:t>JazzHub</a:t>
            </a:r>
            <a:r>
              <a:rPr lang="en-US" sz="2400" dirty="0" smtClean="0">
                <a:solidFill>
                  <a:schemeClr val="tx1"/>
                </a:solidFill>
              </a:rPr>
              <a:t> and download the code.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1057413"/>
            <a:ext cx="1950815" cy="18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083260" y="3094795"/>
            <a:ext cx="0" cy="1188707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4776" y="865935"/>
            <a:ext cx="2604807" cy="2228860"/>
            <a:chOff x="114495" y="3246122"/>
            <a:chExt cx="3673331" cy="347468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95" y="3636914"/>
              <a:ext cx="3673331" cy="308389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61" y="3246122"/>
              <a:ext cx="1592422" cy="400080"/>
            </a:xfrm>
            <a:prstGeom prst="rect">
              <a:avLst/>
            </a:prstGeom>
          </p:spPr>
        </p:pic>
        <p:pic>
          <p:nvPicPr>
            <p:cNvPr id="32" name="Picture 2" descr="computer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56" y="4297171"/>
              <a:ext cx="671600" cy="57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421296" y="4912010"/>
              <a:ext cx="946150" cy="32861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Develop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177977" y="5333028"/>
              <a:ext cx="503238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Deliver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670075" y="6209313"/>
              <a:ext cx="615950" cy="32861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SCM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164012" y="4030493"/>
              <a:ext cx="319087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IDE</a:t>
              </a:r>
            </a:p>
          </p:txBody>
        </p:sp>
        <p:pic>
          <p:nvPicPr>
            <p:cNvPr id="37" name="Picture 15" descr="http://mds.torolab.ibm.com/MDSMR/Icons/_R3V6/Jazz/CommunitySite/com.ibm.team.website/resources/graphics/icons/RTC_5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215" y="5384552"/>
              <a:ext cx="495364" cy="78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2443748" y="4602683"/>
              <a:ext cx="615950" cy="32861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Build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 rot="20450143">
              <a:off x="2272421" y="5694172"/>
              <a:ext cx="893763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Request Build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2879263" y="4967903"/>
              <a:ext cx="846138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Built Artifacts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V="1">
              <a:off x="2263313" y="5539401"/>
              <a:ext cx="360870" cy="146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1483099" y="4986301"/>
              <a:ext cx="254292" cy="398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pic>
          <p:nvPicPr>
            <p:cNvPr id="43" name="Picture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664" y="5071091"/>
              <a:ext cx="500062" cy="46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126" y="5132987"/>
              <a:ext cx="5207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Oval Callout 44"/>
          <p:cNvSpPr/>
          <p:nvPr/>
        </p:nvSpPr>
        <p:spPr>
          <a:xfrm>
            <a:off x="5734558" y="814282"/>
            <a:ext cx="3017487" cy="1791767"/>
          </a:xfrm>
          <a:prstGeom prst="wedgeEllipseCallout">
            <a:avLst>
              <a:gd name="adj1" fmla="val -88012"/>
              <a:gd name="adj2" fmla="val -281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code we are looking for is available </a:t>
            </a:r>
            <a:r>
              <a:rPr lang="en-US" sz="1400" dirty="0" smtClean="0">
                <a:solidFill>
                  <a:schemeClr val="tx1"/>
                </a:solidFill>
                <a:hlinkClick r:id="rId9"/>
              </a:rPr>
              <a:t>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6035023" y="4160512"/>
            <a:ext cx="2468853" cy="2244097"/>
          </a:xfrm>
          <a:prstGeom prst="wedgeEllipseCallout">
            <a:avLst>
              <a:gd name="adj1" fmla="val -80114"/>
              <a:gd name="adj2" fmla="val -1787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create a copy of the code, you will click the “Fork Project” button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1057413"/>
            <a:ext cx="1950815" cy="188547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" y="4343390"/>
            <a:ext cx="5319052" cy="21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9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083260" y="2331732"/>
            <a:ext cx="0" cy="1188707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5734558" y="814282"/>
            <a:ext cx="3017487" cy="1791767"/>
          </a:xfrm>
          <a:prstGeom prst="wedgeEllipseCallout">
            <a:avLst>
              <a:gd name="adj1" fmla="val -88012"/>
              <a:gd name="adj2" fmla="val -281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You now have to name your new project and it’s destination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1057413"/>
            <a:ext cx="1950815" cy="188547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" y="1183064"/>
            <a:ext cx="2659526" cy="105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46316" y="3246122"/>
            <a:ext cx="4114755" cy="310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 your project “YOURNAME-survey-response-app”—make sure to replace YOURNAME with your name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Make this a Bluemix project should be checked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Region should be set to IBM Bluemix(US South)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Organization should match YOUR Bluemix and </a:t>
            </a:r>
            <a:r>
              <a:rPr lang="en-US" sz="1400" dirty="0" err="1" smtClean="0">
                <a:solidFill>
                  <a:schemeClr val="tx1"/>
                </a:solidFill>
              </a:rPr>
              <a:t>Jazzhub</a:t>
            </a:r>
            <a:r>
              <a:rPr lang="en-US" sz="1400" dirty="0" smtClean="0">
                <a:solidFill>
                  <a:schemeClr val="tx1"/>
                </a:solidFill>
              </a:rPr>
              <a:t> account e-mail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Space should be set to </a:t>
            </a:r>
            <a:r>
              <a:rPr lang="en-US" sz="1400" dirty="0" err="1" smtClean="0">
                <a:solidFill>
                  <a:schemeClr val="tx1"/>
                </a:solidFill>
              </a:rPr>
              <a:t>dev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Click Create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3611878"/>
            <a:ext cx="3813813" cy="286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328162" y="3703317"/>
            <a:ext cx="609594" cy="365756"/>
          </a:xfrm>
          <a:prstGeom prst="straightConnector1">
            <a:avLst/>
          </a:prstGeom>
          <a:ln w="28575">
            <a:solidFill>
              <a:srgbClr val="99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86025" y="4221473"/>
            <a:ext cx="2560291" cy="820585"/>
          </a:xfrm>
          <a:prstGeom prst="straightConnector1">
            <a:avLst/>
          </a:prstGeom>
          <a:ln w="28575">
            <a:solidFill>
              <a:srgbClr val="99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28162" y="4892024"/>
            <a:ext cx="609594" cy="457195"/>
          </a:xfrm>
          <a:prstGeom prst="straightConnector1">
            <a:avLst/>
          </a:prstGeom>
          <a:ln w="28575">
            <a:solidFill>
              <a:srgbClr val="99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97683" y="5440658"/>
            <a:ext cx="640073" cy="182878"/>
          </a:xfrm>
          <a:prstGeom prst="straightConnector1">
            <a:avLst/>
          </a:prstGeom>
          <a:ln w="28575">
            <a:solidFill>
              <a:srgbClr val="99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328162" y="5791175"/>
            <a:ext cx="518154" cy="76200"/>
          </a:xfrm>
          <a:prstGeom prst="straightConnector1">
            <a:avLst/>
          </a:prstGeom>
          <a:ln w="28575">
            <a:solidFill>
              <a:srgbClr val="99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97683" y="6172171"/>
            <a:ext cx="548633" cy="91438"/>
          </a:xfrm>
          <a:prstGeom prst="straightConnector1">
            <a:avLst/>
          </a:prstGeom>
          <a:ln w="28575">
            <a:solidFill>
              <a:srgbClr val="99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9" y="5166341"/>
            <a:ext cx="595947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463074" y="2331732"/>
            <a:ext cx="0" cy="611158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5734558" y="814282"/>
            <a:ext cx="3017487" cy="1791767"/>
          </a:xfrm>
          <a:prstGeom prst="wedgeEllipseCallout">
            <a:avLst>
              <a:gd name="adj1" fmla="val -88012"/>
              <a:gd name="adj2" fmla="val -281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you see the following message, you now have your own version of the code for the Survey Response app!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1057413"/>
            <a:ext cx="1950815" cy="1885477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4" y="817960"/>
            <a:ext cx="2011658" cy="150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" y="2971805"/>
            <a:ext cx="3771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554513" y="4069073"/>
            <a:ext cx="0" cy="705442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5727521" y="2637311"/>
            <a:ext cx="3017487" cy="1791767"/>
          </a:xfrm>
          <a:prstGeom prst="wedgeEllipseCallout">
            <a:avLst>
              <a:gd name="adj1" fmla="val -68365"/>
              <a:gd name="adj2" fmla="val -405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Remember how we checked the box to “Make this a Bluemix project”? That means that our new app is ready for Bluemix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126463" y="4604077"/>
            <a:ext cx="3017487" cy="1791767"/>
          </a:xfrm>
          <a:prstGeom prst="wedgeEllipseCallout">
            <a:avLst>
              <a:gd name="adj1" fmla="val -95672"/>
              <a:gd name="adj2" fmla="val -519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begin the deployment process, click on the “Edit Code” button for your new project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" y="954118"/>
            <a:ext cx="3497770" cy="6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371635" y="1720574"/>
            <a:ext cx="27164" cy="916737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5760707" y="685830"/>
            <a:ext cx="3017487" cy="1791767"/>
          </a:xfrm>
          <a:prstGeom prst="wedgeEllipseCallout">
            <a:avLst>
              <a:gd name="adj1" fmla="val -88012"/>
              <a:gd name="adj2" fmla="val -281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From the “Edit Code” view, you can see all the files and code in your new app.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868708"/>
            <a:ext cx="1950815" cy="188547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817287" y="4590142"/>
            <a:ext cx="0" cy="606545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" y="2697488"/>
            <a:ext cx="5675283" cy="19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Callout 16"/>
          <p:cNvSpPr/>
          <p:nvPr/>
        </p:nvSpPr>
        <p:spPr>
          <a:xfrm>
            <a:off x="5727521" y="2637311"/>
            <a:ext cx="3017487" cy="1791767"/>
          </a:xfrm>
          <a:prstGeom prst="wedgeEllipseCallout">
            <a:avLst>
              <a:gd name="adj1" fmla="val -218217"/>
              <a:gd name="adj2" fmla="val 385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on the file “</a:t>
            </a:r>
            <a:r>
              <a:rPr lang="en-US" sz="1400" dirty="0" err="1" smtClean="0">
                <a:solidFill>
                  <a:schemeClr val="tx1"/>
                </a:solidFill>
              </a:rPr>
              <a:t>manifest.yml</a:t>
            </a:r>
            <a:r>
              <a:rPr lang="en-US" sz="1400" dirty="0" smtClean="0">
                <a:solidFill>
                  <a:schemeClr val="tx1"/>
                </a:solidFill>
              </a:rPr>
              <a:t>”. This file contains instructions telling Bluemix how to deploy your app.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" y="5147238"/>
            <a:ext cx="40195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43" y="5166341"/>
            <a:ext cx="36195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6766536" y="4444630"/>
            <a:ext cx="2468853" cy="1502430"/>
          </a:xfrm>
          <a:prstGeom prst="wedgeEllipseCallout">
            <a:avLst>
              <a:gd name="adj1" fmla="val -57376"/>
              <a:gd name="adj2" fmla="val 415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change both ‘name’ and ‘host’ to match YOUR project name.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86025" y="5861314"/>
            <a:ext cx="864972" cy="0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Callout 44"/>
          <p:cNvSpPr/>
          <p:nvPr/>
        </p:nvSpPr>
        <p:spPr>
          <a:xfrm>
            <a:off x="5760707" y="685830"/>
            <a:ext cx="3017487" cy="1791767"/>
          </a:xfrm>
          <a:prstGeom prst="wedgeEllipseCallout">
            <a:avLst>
              <a:gd name="adj1" fmla="val -88012"/>
              <a:gd name="adj2" fmla="val -2819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Our app is now ready to rock!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868708"/>
            <a:ext cx="1950815" cy="188547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1" y="727167"/>
            <a:ext cx="2646186" cy="98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1" y="2331732"/>
            <a:ext cx="3656519" cy="192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Callout 16"/>
          <p:cNvSpPr/>
          <p:nvPr/>
        </p:nvSpPr>
        <p:spPr>
          <a:xfrm>
            <a:off x="5727521" y="2637311"/>
            <a:ext cx="3017487" cy="1791767"/>
          </a:xfrm>
          <a:prstGeom prst="wedgeEllipseCallout">
            <a:avLst>
              <a:gd name="adj1" fmla="val -148286"/>
              <a:gd name="adj2" fmla="val -623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on the white play arrow to deploy your application to Bluemix!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" y="4526268"/>
            <a:ext cx="4239617" cy="203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805774" y="3794756"/>
            <a:ext cx="0" cy="606545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1635" y="1600220"/>
            <a:ext cx="0" cy="702597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577830" y="4444629"/>
            <a:ext cx="3657560" cy="1818979"/>
          </a:xfrm>
          <a:prstGeom prst="wedgeEllipseCallout">
            <a:avLst>
              <a:gd name="adj1" fmla="val -124552"/>
              <a:gd name="adj2" fmla="val -435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When the circle turns green and the text bar says (running: normal), our app has finished deploying!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Callout 44"/>
          <p:cNvSpPr/>
          <p:nvPr/>
        </p:nvSpPr>
        <p:spPr>
          <a:xfrm>
            <a:off x="6583658" y="868707"/>
            <a:ext cx="2194536" cy="1608890"/>
          </a:xfrm>
          <a:prstGeom prst="wedgeEllipseCallout">
            <a:avLst>
              <a:gd name="adj1" fmla="val -66367"/>
              <a:gd name="adj2" fmla="val -7303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Let’s go check out your app!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4" y="0"/>
            <a:ext cx="1950815" cy="1885477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2195293" y="1581713"/>
            <a:ext cx="3017487" cy="1791767"/>
          </a:xfrm>
          <a:prstGeom prst="wedgeEllipseCallout">
            <a:avLst>
              <a:gd name="adj1" fmla="val -11421"/>
              <a:gd name="adj2" fmla="val -7585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see your app, click on the white square with an arrow on it. This will open up a new web page directed to your app.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35" y="1325903"/>
            <a:ext cx="0" cy="1554463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" y="868707"/>
            <a:ext cx="3964565" cy="34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5" y="3403932"/>
            <a:ext cx="6219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6" y="3940947"/>
            <a:ext cx="2406110" cy="27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5394951" y="3680157"/>
            <a:ext cx="2743170" cy="1120428"/>
          </a:xfrm>
          <a:prstGeom prst="wedgeEllipseCallout">
            <a:avLst>
              <a:gd name="adj1" fmla="val -60266"/>
              <a:gd name="adj2" fmla="val -5294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doesn’t seem right! Let’s go back to our code view and look at our code.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3709406" y="4770437"/>
            <a:ext cx="2944490" cy="1289845"/>
          </a:xfrm>
          <a:prstGeom prst="wedgeEllipseCallout">
            <a:avLst>
              <a:gd name="adj1" fmla="val -128395"/>
              <a:gd name="adj2" fmla="val -294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 our project, app.js contains the main logic of our app. Click on it and let’s take a look.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62101" y="3542044"/>
            <a:ext cx="0" cy="606545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ce_ibm_planet_white</Template>
  <TotalTime>6918</TotalTime>
  <Words>918</Words>
  <Application>Microsoft Office PowerPoint</Application>
  <PresentationFormat>On-screen Show (4:3)</PresentationFormat>
  <Paragraphs>148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Titles</vt:lpstr>
      <vt:lpstr>Custom Design</vt:lpstr>
      <vt:lpstr>IBM Bluemix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CodeDojoDC</dc:title>
  <dc:creator>Julian Salai</dc:creator>
  <cp:lastModifiedBy>Hong S Kim</cp:lastModifiedBy>
  <cp:revision>420</cp:revision>
  <dcterms:created xsi:type="dcterms:W3CDTF">2009-05-28T20:28:13Z</dcterms:created>
  <dcterms:modified xsi:type="dcterms:W3CDTF">2015-03-15T14:03:12Z</dcterms:modified>
</cp:coreProperties>
</file>