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0" r:id="rId2"/>
    <p:sldId id="257" r:id="rId3"/>
    <p:sldId id="261" r:id="rId4"/>
    <p:sldId id="267" r:id="rId5"/>
    <p:sldId id="269" r:id="rId6"/>
    <p:sldId id="270" r:id="rId7"/>
    <p:sldId id="262" r:id="rId8"/>
    <p:sldId id="265" r:id="rId9"/>
    <p:sldId id="264" r:id="rId10"/>
    <p:sldId id="271" r:id="rId11"/>
    <p:sldId id="273" r:id="rId12"/>
    <p:sldId id="274" r:id="rId13"/>
    <p:sldId id="276" r:id="rId14"/>
    <p:sldId id="277" r:id="rId15"/>
    <p:sldId id="278" r:id="rId16"/>
    <p:sldId id="280" r:id="rId17"/>
    <p:sldId id="279" r:id="rId18"/>
    <p:sldId id="281" r:id="rId19"/>
    <p:sldId id="282" r:id="rId20"/>
    <p:sldId id="293" r:id="rId21"/>
    <p:sldId id="285" r:id="rId22"/>
    <p:sldId id="288" r:id="rId23"/>
    <p:sldId id="286" r:id="rId24"/>
    <p:sldId id="287" r:id="rId25"/>
    <p:sldId id="291" r:id="rId26"/>
    <p:sldId id="290" r:id="rId27"/>
    <p:sldId id="292" r:id="rId28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D50D"/>
    <a:srgbClr val="E0F010"/>
    <a:srgbClr val="F6F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953" autoAdjust="0"/>
  </p:normalViewPr>
  <p:slideViewPr>
    <p:cSldViewPr snapToGrid="0">
      <p:cViewPr varScale="1">
        <p:scale>
          <a:sx n="55" d="100"/>
          <a:sy n="55" d="100"/>
        </p:scale>
        <p:origin x="16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8901F-3DE8-4DC8-8CCF-43BD51D0BEF6}" type="datetimeFigureOut">
              <a:rPr lang="lt-LT" smtClean="0"/>
              <a:t>2016-09-08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D5E19-45D5-4629-AB4F-98AB2BB1E92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9090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E19-45D5-4629-AB4F-98AB2BB1E920}" type="slidenum">
              <a:rPr lang="lt-LT" smtClean="0"/>
              <a:t>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9096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E19-45D5-4629-AB4F-98AB2BB1E920}" type="slidenum">
              <a:rPr lang="lt-LT" smtClean="0"/>
              <a:t>10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10161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E19-45D5-4629-AB4F-98AB2BB1E920}" type="slidenum">
              <a:rPr lang="lt-LT" smtClean="0"/>
              <a:t>11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46865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E19-45D5-4629-AB4F-98AB2BB1E920}" type="slidenum">
              <a:rPr lang="lt-LT" smtClean="0"/>
              <a:t>12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31222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E19-45D5-4629-AB4F-98AB2BB1E920}" type="slidenum">
              <a:rPr lang="lt-LT" smtClean="0"/>
              <a:t>13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56077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E19-45D5-4629-AB4F-98AB2BB1E920}" type="slidenum">
              <a:rPr lang="lt-LT" smtClean="0"/>
              <a:t>14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68259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E19-45D5-4629-AB4F-98AB2BB1E920}" type="slidenum">
              <a:rPr lang="lt-LT" smtClean="0"/>
              <a:t>15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91238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E19-45D5-4629-AB4F-98AB2BB1E920}" type="slidenum">
              <a:rPr lang="lt-LT" smtClean="0"/>
              <a:t>16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39183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E19-45D5-4629-AB4F-98AB2BB1E920}" type="slidenum">
              <a:rPr lang="lt-LT" smtClean="0"/>
              <a:t>17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38181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E19-45D5-4629-AB4F-98AB2BB1E920}" type="slidenum">
              <a:rPr lang="lt-LT" smtClean="0"/>
              <a:t>18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91341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E19-45D5-4629-AB4F-98AB2BB1E920}" type="slidenum">
              <a:rPr lang="lt-LT" smtClean="0"/>
              <a:t>19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32631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E19-45D5-4629-AB4F-98AB2BB1E920}" type="slidenum">
              <a:rPr lang="lt-LT" smtClean="0"/>
              <a:t>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61564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E19-45D5-4629-AB4F-98AB2BB1E920}" type="slidenum">
              <a:rPr lang="lt-LT" smtClean="0"/>
              <a:t>21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56738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E19-45D5-4629-AB4F-98AB2BB1E920}" type="slidenum">
              <a:rPr lang="lt-LT" smtClean="0"/>
              <a:t>22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32973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E19-45D5-4629-AB4F-98AB2BB1E920}" type="slidenum">
              <a:rPr lang="lt-LT" smtClean="0"/>
              <a:t>23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37029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E19-45D5-4629-AB4F-98AB2BB1E920}" type="slidenum">
              <a:rPr lang="lt-LT" smtClean="0"/>
              <a:t>24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118427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E19-45D5-4629-AB4F-98AB2BB1E920}" type="slidenum">
              <a:rPr lang="lt-LT" smtClean="0"/>
              <a:t>25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32404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E19-45D5-4629-AB4F-98AB2BB1E920}" type="slidenum">
              <a:rPr lang="lt-LT" smtClean="0"/>
              <a:t>26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674676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E19-45D5-4629-AB4F-98AB2BB1E920}" type="slidenum">
              <a:rPr lang="lt-LT" smtClean="0"/>
              <a:t>27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27054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E19-45D5-4629-AB4F-98AB2BB1E920}" type="slidenum">
              <a:rPr lang="lt-LT" smtClean="0"/>
              <a:t>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37894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E19-45D5-4629-AB4F-98AB2BB1E920}" type="slidenum">
              <a:rPr lang="lt-LT" smtClean="0"/>
              <a:t>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1509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E19-45D5-4629-AB4F-98AB2BB1E920}" type="slidenum">
              <a:rPr lang="lt-LT" smtClean="0"/>
              <a:t>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00184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E19-45D5-4629-AB4F-98AB2BB1E920}" type="slidenum">
              <a:rPr lang="lt-LT" smtClean="0"/>
              <a:t>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88651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E19-45D5-4629-AB4F-98AB2BB1E920}" type="slidenum">
              <a:rPr lang="lt-LT" smtClean="0"/>
              <a:t>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85746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E19-45D5-4629-AB4F-98AB2BB1E920}" type="slidenum">
              <a:rPr lang="lt-LT" smtClean="0"/>
              <a:t>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04503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E19-45D5-4629-AB4F-98AB2BB1E920}" type="slidenum">
              <a:rPr lang="lt-LT" smtClean="0"/>
              <a:t>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45579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348A-5916-4C47-A6E0-CBC5FBDA2390}" type="datetimeFigureOut">
              <a:rPr lang="lt-LT" smtClean="0"/>
              <a:t>2016-09-08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52A8-FA60-40A2-8114-F68C0484233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547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348A-5916-4C47-A6E0-CBC5FBDA2390}" type="datetimeFigureOut">
              <a:rPr lang="lt-LT" smtClean="0"/>
              <a:t>2016-09-08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52A8-FA60-40A2-8114-F68C0484233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7420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348A-5916-4C47-A6E0-CBC5FBDA2390}" type="datetimeFigureOut">
              <a:rPr lang="lt-LT" smtClean="0"/>
              <a:t>2016-09-08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52A8-FA60-40A2-8114-F68C0484233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8165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>
                <a:latin typeface="Garamond" panose="020204040303010108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348A-5916-4C47-A6E0-CBC5FBDA2390}" type="datetimeFigureOut">
              <a:rPr lang="lt-LT" smtClean="0"/>
              <a:t>2016-09-08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52A8-FA60-40A2-8114-F68C0484233F}" type="slidenum">
              <a:rPr lang="lt-LT" smtClean="0"/>
              <a:t>‹#›</a:t>
            </a:fld>
            <a:endParaRPr lang="lt-L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1" y="230188"/>
            <a:ext cx="562561" cy="5297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3" y="125506"/>
            <a:ext cx="720648" cy="9323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95" y="-85605"/>
            <a:ext cx="1200751" cy="114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1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348A-5916-4C47-A6E0-CBC5FBDA2390}" type="datetimeFigureOut">
              <a:rPr lang="lt-LT" smtClean="0"/>
              <a:t>2016-09-08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52A8-FA60-40A2-8114-F68C0484233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7354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t-L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latin typeface="Garamond" panose="02020404030301010803" pitchFamily="18" charset="0"/>
              </a:defRPr>
            </a:lvl1pPr>
            <a:lvl2pPr marL="457200" indent="0">
              <a:buFontTx/>
              <a:buNone/>
              <a:defRPr sz="3600">
                <a:latin typeface="Garamond" panose="02020404030301010803" pitchFamily="18" charset="0"/>
              </a:defRPr>
            </a:lvl2pPr>
            <a:lvl3pPr marL="914400" indent="0">
              <a:buFontTx/>
              <a:buNone/>
              <a:defRPr sz="3600">
                <a:latin typeface="Garamond" panose="02020404030301010803" pitchFamily="18" charset="0"/>
              </a:defRPr>
            </a:lvl3pPr>
            <a:lvl4pPr marL="1371600" indent="0">
              <a:buFontTx/>
              <a:buNone/>
              <a:defRPr sz="3600">
                <a:latin typeface="Garamond" panose="02020404030301010803" pitchFamily="18" charset="0"/>
              </a:defRPr>
            </a:lvl4pPr>
            <a:lvl5pPr marL="1828800" indent="0">
              <a:buFontTx/>
              <a:buNone/>
              <a:defRPr sz="3600"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t-L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348A-5916-4C47-A6E0-CBC5FBDA2390}" type="datetimeFigureOut">
              <a:rPr lang="lt-LT" smtClean="0"/>
              <a:t>2016-09-08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52A8-FA60-40A2-8114-F68C0484233F}" type="slidenum">
              <a:rPr lang="lt-LT" smtClean="0"/>
              <a:t>‹#›</a:t>
            </a:fld>
            <a:endParaRPr lang="lt-LT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67" y="230188"/>
            <a:ext cx="522787" cy="4922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8" y="89648"/>
            <a:ext cx="667272" cy="8632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37" y="-34618"/>
            <a:ext cx="1073116" cy="102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38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348A-5916-4C47-A6E0-CBC5FBDA2390}" type="datetimeFigureOut">
              <a:rPr lang="lt-LT" smtClean="0"/>
              <a:t>2016-09-08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52A8-FA60-40A2-8114-F68C0484233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2846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348A-5916-4C47-A6E0-CBC5FBDA2390}" type="datetimeFigureOut">
              <a:rPr lang="lt-LT" smtClean="0"/>
              <a:t>2016-09-08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52A8-FA60-40A2-8114-F68C0484233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8656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348A-5916-4C47-A6E0-CBC5FBDA2390}" type="datetimeFigureOut">
              <a:rPr lang="lt-LT" smtClean="0"/>
              <a:t>2016-09-08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52A8-FA60-40A2-8114-F68C0484233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0813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348A-5916-4C47-A6E0-CBC5FBDA2390}" type="datetimeFigureOut">
              <a:rPr lang="lt-LT" smtClean="0"/>
              <a:t>2016-09-08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52A8-FA60-40A2-8114-F68C0484233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3935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348A-5916-4C47-A6E0-CBC5FBDA2390}" type="datetimeFigureOut">
              <a:rPr lang="lt-LT" smtClean="0"/>
              <a:t>2016-09-08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52A8-FA60-40A2-8114-F68C0484233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4055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0348A-5916-4C47-A6E0-CBC5FBDA2390}" type="datetimeFigureOut">
              <a:rPr lang="lt-LT" smtClean="0"/>
              <a:t>2016-09-08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52A8-FA60-40A2-8114-F68C0484233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5961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hanacademy.org/computer-programming/new/pjs" TargetMode="External"/><Relationship Id="rId4" Type="http://schemas.openxmlformats.org/officeDocument/2006/relationships/hyperlink" Target="http://www.coderdojo.l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nacademy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hanacademy.org/computer-programming/new/pj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tutorials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lka.lt/lt/apie-mus/laisvalaikis/karininku-klubas.html" TargetMode="External"/><Relationship Id="rId18" Type="http://schemas.openxmlformats.org/officeDocument/2006/relationships/image" Target="../media/image16.jpeg"/><Relationship Id="rId26" Type="http://schemas.openxmlformats.org/officeDocument/2006/relationships/image" Target="../media/image20.png"/><Relationship Id="rId3" Type="http://schemas.openxmlformats.org/officeDocument/2006/relationships/hyperlink" Target="https://kariuomene.kam.lt/lt/kariuomenes_struktura/vadovybe.html" TargetMode="External"/><Relationship Id="rId21" Type="http://schemas.openxmlformats.org/officeDocument/2006/relationships/hyperlink" Target="http://www.post.lt/" TargetMode="External"/><Relationship Id="rId34" Type="http://schemas.openxmlformats.org/officeDocument/2006/relationships/image" Target="../media/image24.jpeg"/><Relationship Id="rId7" Type="http://schemas.openxmlformats.org/officeDocument/2006/relationships/hyperlink" Target="https://kariuomene.kam.lt/lt/kariuomenes_struktura/karines_juru_pajegos.html" TargetMode="External"/><Relationship Id="rId12" Type="http://schemas.openxmlformats.org/officeDocument/2006/relationships/image" Target="../media/image13.jpeg"/><Relationship Id="rId17" Type="http://schemas.openxmlformats.org/officeDocument/2006/relationships/hyperlink" Target="http://www.lietsajudis.lt/index.php/2013-10-02-09-54-58/lietuvos-sajudzio-zenklas" TargetMode="External"/><Relationship Id="rId25" Type="http://schemas.openxmlformats.org/officeDocument/2006/relationships/hyperlink" Target="http://www.lsfs.lt/index.php?view=article&amp;id=285" TargetMode="External"/><Relationship Id="rId33" Type="http://schemas.openxmlformats.org/officeDocument/2006/relationships/hyperlink" Target="http://www.llks.lt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jpeg"/><Relationship Id="rId20" Type="http://schemas.openxmlformats.org/officeDocument/2006/relationships/image" Target="../media/image17.png"/><Relationship Id="rId29" Type="http://schemas.openxmlformats.org/officeDocument/2006/relationships/hyperlink" Target="http://www.ltok.l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hyperlink" Target="https://kariuomene.kam.lt/lt/kariuomenes_struktura/savanoriu_pajegos_368.html" TargetMode="External"/><Relationship Id="rId24" Type="http://schemas.openxmlformats.org/officeDocument/2006/relationships/image" Target="../media/image19.jpeg"/><Relationship Id="rId32" Type="http://schemas.openxmlformats.org/officeDocument/2006/relationships/image" Target="../media/image23.png"/><Relationship Id="rId5" Type="http://schemas.openxmlformats.org/officeDocument/2006/relationships/hyperlink" Target="https://kariuomene.kam.lt/lt/kariuomenes_struktura/sausumos_pajegos.html" TargetMode="External"/><Relationship Id="rId15" Type="http://schemas.openxmlformats.org/officeDocument/2006/relationships/hyperlink" Target="http://www.lpkts.lt/" TargetMode="External"/><Relationship Id="rId23" Type="http://schemas.openxmlformats.org/officeDocument/2006/relationships/hyperlink" Target="http://www.vilniauspilys.lt/naujienos/" TargetMode="External"/><Relationship Id="rId28" Type="http://schemas.openxmlformats.org/officeDocument/2006/relationships/image" Target="../media/image21.jpeg"/><Relationship Id="rId10" Type="http://schemas.openxmlformats.org/officeDocument/2006/relationships/image" Target="../media/image12.gif"/><Relationship Id="rId19" Type="http://schemas.openxmlformats.org/officeDocument/2006/relationships/hyperlink" Target="http://lms.lt/" TargetMode="External"/><Relationship Id="rId31" Type="http://schemas.openxmlformats.org/officeDocument/2006/relationships/hyperlink" Target="http://www.fkzalgiris.lt/lt/" TargetMode="External"/><Relationship Id="rId4" Type="http://schemas.openxmlformats.org/officeDocument/2006/relationships/image" Target="../media/image9.gif"/><Relationship Id="rId9" Type="http://schemas.openxmlformats.org/officeDocument/2006/relationships/hyperlink" Target="https://kariuomene.kam.lt/lt/kariuomenes_struktura/karines_oro_pajegos.html" TargetMode="External"/><Relationship Id="rId14" Type="http://schemas.openxmlformats.org/officeDocument/2006/relationships/image" Target="../media/image14.png"/><Relationship Id="rId22" Type="http://schemas.openxmlformats.org/officeDocument/2006/relationships/image" Target="../media/image18.jpeg"/><Relationship Id="rId27" Type="http://schemas.openxmlformats.org/officeDocument/2006/relationships/hyperlink" Target="http://www.if.vu.lt/praeities-stiprybe-dabarciai" TargetMode="External"/><Relationship Id="rId30" Type="http://schemas.openxmlformats.org/officeDocument/2006/relationships/image" Target="../media/image22.png"/><Relationship Id="rId8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04" y="1112260"/>
            <a:ext cx="11879260" cy="50253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950203" y="188930"/>
            <a:ext cx="11001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lt.bebras.lt/rekordas</a:t>
            </a:r>
            <a:endParaRPr lang="lt-LT" sz="5400" b="1" dirty="0"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776612" y="3795386"/>
            <a:ext cx="11022905" cy="2880987"/>
          </a:xfrm>
          <a:prstGeom prst="wedgeRoundRectCallout">
            <a:avLst>
              <a:gd name="adj1" fmla="val -55921"/>
              <a:gd name="adj2" fmla="val 45570"/>
              <a:gd name="adj3" fmla="val 1666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t-LT" sz="3200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Stebintiems tiesioginę transliaciją:</a:t>
            </a:r>
            <a:r>
              <a:rPr lang="lt-LT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aramond" panose="02020404030301010803" pitchFamily="18" charset="0"/>
              </a:rPr>
              <a:t/>
            </a:r>
            <a:br>
              <a:rPr lang="lt-LT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aramond" panose="02020404030301010803" pitchFamily="18" charset="0"/>
              </a:rPr>
            </a:br>
            <a:r>
              <a:rPr lang="lt-LT" sz="32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aramond" panose="02020404030301010803" pitchFamily="18" charset="0"/>
              </a:rPr>
              <a:t>Paskaitos skaidrės </a:t>
            </a:r>
            <a:endParaRPr lang="lt-LT" sz="3200" dirty="0" smtClean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aramond" panose="02020404030301010803" pitchFamily="18" charset="0"/>
            </a:endParaRPr>
          </a:p>
          <a:p>
            <a:r>
              <a:rPr lang="lt-LT" sz="320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aramond" panose="02020404030301010803" pitchFamily="18" charset="0"/>
                <a:hlinkClick r:id="rId4"/>
              </a:rPr>
              <a:t>http://www.coderdojo.lt</a:t>
            </a:r>
            <a:endParaRPr lang="lt-LT" sz="320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aramond" panose="02020404030301010803" pitchFamily="18" charset="0"/>
            </a:endParaRPr>
          </a:p>
          <a:p>
            <a:r>
              <a:rPr lang="lt-LT" sz="320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aramond" panose="02020404030301010803" pitchFamily="18" charset="0"/>
              </a:rPr>
              <a:t>Programavimo aplinka </a:t>
            </a:r>
          </a:p>
          <a:p>
            <a:r>
              <a:rPr lang="lt-LT" sz="320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aramond" panose="02020404030301010803" pitchFamily="18" charset="0"/>
                <a:hlinkClick r:id="rId5"/>
              </a:rPr>
              <a:t>https</a:t>
            </a:r>
            <a:r>
              <a:rPr lang="lt-LT" sz="32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aramond" panose="02020404030301010803" pitchFamily="18" charset="0"/>
                <a:hlinkClick r:id="rId5"/>
              </a:rPr>
              <a:t>://</a:t>
            </a:r>
            <a:r>
              <a:rPr lang="lt-LT" sz="320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aramond" panose="02020404030301010803" pitchFamily="18" charset="0"/>
                <a:hlinkClick r:id="rId5"/>
              </a:rPr>
              <a:t>www.khanacademy.org/computer-programming/new/pjs</a:t>
            </a:r>
            <a:endParaRPr lang="en-US" sz="320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aramond" panose="02020404030301010803" pitchFamily="18" charset="0"/>
            </a:endParaRPr>
          </a:p>
          <a:p>
            <a:pPr algn="ctr"/>
            <a:endParaRPr lang="lt-LT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68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081443" y="1825625"/>
            <a:ext cx="37725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err="1" smtClean="0">
                <a:latin typeface="Garamond" panose="02020404030301010803" pitchFamily="18" charset="0"/>
              </a:rPr>
              <a:t>rect</a:t>
            </a:r>
            <a:r>
              <a:rPr lang="en-GB" sz="3600" dirty="0" smtClean="0">
                <a:latin typeface="Garamond" panose="02020404030301010803" pitchFamily="18" charset="0"/>
              </a:rPr>
              <a:t>(20,200,240,20);</a:t>
            </a:r>
            <a:endParaRPr lang="lt-LT" sz="3600" dirty="0"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23925"/>
            <a:ext cx="6924675" cy="593407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940600" y="5430549"/>
            <a:ext cx="4276725" cy="584775"/>
            <a:chOff x="1871611" y="5727848"/>
            <a:chExt cx="4276725" cy="584775"/>
          </a:xfrm>
        </p:grpSpPr>
        <p:sp>
          <p:nvSpPr>
            <p:cNvPr id="9" name="TextBox 8"/>
            <p:cNvSpPr txBox="1"/>
            <p:nvPr/>
          </p:nvSpPr>
          <p:spPr>
            <a:xfrm>
              <a:off x="3360011" y="5727848"/>
              <a:ext cx="1371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3200" b="1" dirty="0" smtClean="0">
                  <a:solidFill>
                    <a:schemeClr val="accent6">
                      <a:lumMod val="75000"/>
                    </a:schemeClr>
                  </a:solidFill>
                  <a:latin typeface="Garamond" panose="02020404030301010803" pitchFamily="18" charset="0"/>
                </a:rPr>
                <a:t>240</a:t>
              </a:r>
              <a:endParaRPr lang="lt-LT" sz="3200" b="1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871611" y="5727848"/>
              <a:ext cx="4276725" cy="1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414850" y="4812796"/>
            <a:ext cx="1441564" cy="584775"/>
            <a:chOff x="6219393" y="4521596"/>
            <a:chExt cx="1441564" cy="584775"/>
          </a:xfrm>
        </p:grpSpPr>
        <p:sp>
          <p:nvSpPr>
            <p:cNvPr id="14" name="TextBox 13"/>
            <p:cNvSpPr txBox="1"/>
            <p:nvPr/>
          </p:nvSpPr>
          <p:spPr>
            <a:xfrm>
              <a:off x="6289357" y="4521596"/>
              <a:ext cx="1371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3200" b="1" dirty="0" smtClean="0">
                  <a:solidFill>
                    <a:schemeClr val="accent6">
                      <a:lumMod val="75000"/>
                    </a:schemeClr>
                  </a:solidFill>
                  <a:latin typeface="Garamond" panose="02020404030301010803" pitchFamily="18" charset="0"/>
                </a:rPr>
                <a:t>20</a:t>
              </a:r>
              <a:endParaRPr lang="lt-LT" sz="3200" b="1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6219393" y="4599562"/>
              <a:ext cx="0" cy="428844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969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081443" y="1825625"/>
            <a:ext cx="3772505" cy="4351338"/>
          </a:xfrm>
        </p:spPr>
        <p:txBody>
          <a:bodyPr>
            <a:normAutofit/>
          </a:bodyPr>
          <a:lstStyle/>
          <a:p>
            <a:r>
              <a:rPr lang="lt-LT" dirty="0"/>
              <a:t>rect(20,20,20,180</a:t>
            </a:r>
            <a:r>
              <a:rPr lang="lt-LT" dirty="0" smtClean="0"/>
              <a:t>);</a:t>
            </a:r>
          </a:p>
          <a:p>
            <a:r>
              <a:rPr lang="lt-LT" dirty="0" smtClean="0"/>
              <a:t>rect(240,20,20,180</a:t>
            </a:r>
            <a:r>
              <a:rPr lang="lt-LT" dirty="0"/>
              <a:t>);</a:t>
            </a:r>
            <a:endParaRPr lang="lt-LT" sz="3600" dirty="0">
              <a:latin typeface="Garamond" panose="020204040303010108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20750"/>
            <a:ext cx="6924675" cy="593407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862736" y="1601999"/>
            <a:ext cx="179070" cy="1714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grpSp>
        <p:nvGrpSpPr>
          <p:cNvPr id="9" name="Group 8"/>
          <p:cNvGrpSpPr/>
          <p:nvPr/>
        </p:nvGrpSpPr>
        <p:grpSpPr>
          <a:xfrm>
            <a:off x="6417958" y="1731868"/>
            <a:ext cx="1495294" cy="3171825"/>
            <a:chOff x="6210431" y="3609975"/>
            <a:chExt cx="1495294" cy="3171825"/>
          </a:xfrm>
        </p:grpSpPr>
        <p:sp>
          <p:nvSpPr>
            <p:cNvPr id="10" name="TextBox 9"/>
            <p:cNvSpPr txBox="1"/>
            <p:nvPr/>
          </p:nvSpPr>
          <p:spPr>
            <a:xfrm>
              <a:off x="6334125" y="4511100"/>
              <a:ext cx="1371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3200" b="1" dirty="0" smtClean="0">
                  <a:solidFill>
                    <a:schemeClr val="accent6">
                      <a:lumMod val="75000"/>
                    </a:schemeClr>
                  </a:solidFill>
                  <a:latin typeface="Garamond" panose="02020404030301010803" pitchFamily="18" charset="0"/>
                </a:rPr>
                <a:t>180</a:t>
              </a:r>
              <a:endParaRPr lang="lt-LT" sz="3200" b="1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6210431" y="3609975"/>
              <a:ext cx="3680" cy="3171825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879886" y="4628312"/>
            <a:ext cx="1371600" cy="338554"/>
            <a:chOff x="1703526" y="4173855"/>
            <a:chExt cx="1371600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1703526" y="4173855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1600" b="1" dirty="0" smtClean="0">
                  <a:solidFill>
                    <a:schemeClr val="accent6">
                      <a:lumMod val="75000"/>
                    </a:schemeClr>
                  </a:solidFill>
                  <a:latin typeface="Garamond" panose="02020404030301010803" pitchFamily="18" charset="0"/>
                </a:rPr>
                <a:t>20</a:t>
              </a:r>
              <a:endParaRPr lang="lt-LT" sz="1600" b="1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1736776" y="4173855"/>
              <a:ext cx="319825" cy="2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7167" y="1721272"/>
            <a:ext cx="1495294" cy="3171825"/>
            <a:chOff x="6210431" y="3609975"/>
            <a:chExt cx="1495294" cy="3171825"/>
          </a:xfrm>
        </p:grpSpPr>
        <p:sp>
          <p:nvSpPr>
            <p:cNvPr id="16" name="TextBox 15"/>
            <p:cNvSpPr txBox="1"/>
            <p:nvPr/>
          </p:nvSpPr>
          <p:spPr>
            <a:xfrm>
              <a:off x="6334125" y="4511100"/>
              <a:ext cx="1371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3200" b="1" dirty="0" smtClean="0">
                  <a:solidFill>
                    <a:schemeClr val="accent6">
                      <a:lumMod val="75000"/>
                    </a:schemeClr>
                  </a:solidFill>
                  <a:latin typeface="Garamond" panose="02020404030301010803" pitchFamily="18" charset="0"/>
                </a:rPr>
                <a:t>180</a:t>
              </a:r>
              <a:endParaRPr lang="lt-LT" sz="3200" b="1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210431" y="3609975"/>
              <a:ext cx="3680" cy="3171825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952271" y="4651970"/>
            <a:ext cx="1371600" cy="338554"/>
            <a:chOff x="1703526" y="4173855"/>
            <a:chExt cx="1371600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1703526" y="4173855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1600" b="1" dirty="0" smtClean="0">
                  <a:solidFill>
                    <a:schemeClr val="accent6">
                      <a:lumMod val="75000"/>
                    </a:schemeClr>
                  </a:solidFill>
                  <a:latin typeface="Garamond" panose="02020404030301010803" pitchFamily="18" charset="0"/>
                </a:rPr>
                <a:t>20</a:t>
              </a:r>
              <a:endParaRPr lang="lt-LT" sz="1600" b="1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736776" y="4173855"/>
              <a:ext cx="319825" cy="2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77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081443" y="1825625"/>
            <a:ext cx="3772505" cy="4351338"/>
          </a:xfrm>
        </p:spPr>
        <p:txBody>
          <a:bodyPr>
            <a:normAutofit/>
          </a:bodyPr>
          <a:lstStyle/>
          <a:p>
            <a:r>
              <a:rPr lang="lt-LT" dirty="0"/>
              <a:t>rect(90,80,100,20);</a:t>
            </a:r>
            <a:endParaRPr lang="lt-LT" sz="3600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23925"/>
            <a:ext cx="6924675" cy="593407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116737" y="2683190"/>
            <a:ext cx="179070" cy="1714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grpSp>
        <p:nvGrpSpPr>
          <p:cNvPr id="9" name="Group 8"/>
          <p:cNvGrpSpPr/>
          <p:nvPr/>
        </p:nvGrpSpPr>
        <p:grpSpPr>
          <a:xfrm>
            <a:off x="5176241" y="2683190"/>
            <a:ext cx="699881" cy="461665"/>
            <a:chOff x="6163643" y="4341822"/>
            <a:chExt cx="699881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6163643" y="4341822"/>
              <a:ext cx="6998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2400" b="1" dirty="0" smtClean="0">
                  <a:solidFill>
                    <a:schemeClr val="accent6">
                      <a:lumMod val="75000"/>
                    </a:schemeClr>
                  </a:solidFill>
                  <a:latin typeface="Garamond" panose="02020404030301010803" pitchFamily="18" charset="0"/>
                </a:rPr>
                <a:t>20</a:t>
              </a:r>
              <a:endParaRPr lang="lt-LT" sz="2400" b="1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6163643" y="4440555"/>
              <a:ext cx="9358" cy="362932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190072" y="3219035"/>
            <a:ext cx="1986169" cy="461665"/>
            <a:chOff x="1455876" y="4160858"/>
            <a:chExt cx="1986169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2070445" y="4160858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2400" b="1" dirty="0" smtClean="0">
                  <a:solidFill>
                    <a:schemeClr val="accent6">
                      <a:lumMod val="75000"/>
                    </a:schemeClr>
                  </a:solidFill>
                  <a:latin typeface="Garamond" panose="02020404030301010803" pitchFamily="18" charset="0"/>
                </a:rPr>
                <a:t>100</a:t>
              </a:r>
              <a:endParaRPr lang="lt-LT" sz="2400" b="1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455876" y="4173855"/>
              <a:ext cx="1847850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515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934325" y="1825625"/>
            <a:ext cx="3919623" cy="4351338"/>
          </a:xfrm>
        </p:spPr>
        <p:txBody>
          <a:bodyPr>
            <a:normAutofit/>
          </a:bodyPr>
          <a:lstStyle/>
          <a:p>
            <a:r>
              <a:rPr lang="lt-LT" dirty="0"/>
              <a:t>rect(90,100,20,100</a:t>
            </a:r>
            <a:r>
              <a:rPr lang="lt-LT" dirty="0" smtClean="0"/>
              <a:t>);</a:t>
            </a:r>
          </a:p>
          <a:p>
            <a:r>
              <a:rPr lang="lt-LT" dirty="0" smtClean="0"/>
              <a:t>rect(170,100,20,100</a:t>
            </a:r>
            <a:r>
              <a:rPr lang="lt-LT" dirty="0"/>
              <a:t>);</a:t>
            </a:r>
            <a:endParaRPr lang="lt-LT" sz="3600" dirty="0">
              <a:latin typeface="Garamond" panose="020204040303010108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23925"/>
            <a:ext cx="6924675" cy="593407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065218" y="3043081"/>
            <a:ext cx="185310" cy="1991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grpSp>
        <p:nvGrpSpPr>
          <p:cNvPr id="9" name="Group 8"/>
          <p:cNvGrpSpPr/>
          <p:nvPr/>
        </p:nvGrpSpPr>
        <p:grpSpPr>
          <a:xfrm>
            <a:off x="5192504" y="3158168"/>
            <a:ext cx="866775" cy="1686252"/>
            <a:chOff x="6525593" y="3893155"/>
            <a:chExt cx="864291" cy="1686252"/>
          </a:xfrm>
        </p:grpSpPr>
        <p:sp>
          <p:nvSpPr>
            <p:cNvPr id="10" name="TextBox 9"/>
            <p:cNvSpPr txBox="1"/>
            <p:nvPr/>
          </p:nvSpPr>
          <p:spPr>
            <a:xfrm>
              <a:off x="6690003" y="4341820"/>
              <a:ext cx="6998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2400" b="1" dirty="0" smtClean="0">
                  <a:solidFill>
                    <a:schemeClr val="accent6">
                      <a:lumMod val="75000"/>
                    </a:schemeClr>
                  </a:solidFill>
                  <a:latin typeface="Garamond" panose="02020404030301010803" pitchFamily="18" charset="0"/>
                </a:rPr>
                <a:t>100</a:t>
              </a:r>
              <a:endParaRPr lang="lt-LT" sz="2400" b="1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6525593" y="3893155"/>
              <a:ext cx="0" cy="1686252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624437" y="4590637"/>
            <a:ext cx="1037066" cy="400110"/>
            <a:chOff x="1530158" y="4160858"/>
            <a:chExt cx="1037066" cy="400110"/>
          </a:xfrm>
        </p:grpSpPr>
        <p:sp>
          <p:nvSpPr>
            <p:cNvPr id="13" name="TextBox 12"/>
            <p:cNvSpPr txBox="1"/>
            <p:nvPr/>
          </p:nvSpPr>
          <p:spPr>
            <a:xfrm>
              <a:off x="1530158" y="4160858"/>
              <a:ext cx="1037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2000" b="1" dirty="0">
                  <a:solidFill>
                    <a:schemeClr val="accent6">
                      <a:lumMod val="75000"/>
                    </a:schemeClr>
                  </a:solidFill>
                  <a:latin typeface="Garamond" panose="02020404030301010803" pitchFamily="18" charset="0"/>
                </a:rPr>
                <a:t>2</a:t>
              </a:r>
              <a:r>
                <a:rPr lang="lt-LT" sz="2000" b="1" dirty="0" smtClean="0">
                  <a:solidFill>
                    <a:schemeClr val="accent6">
                      <a:lumMod val="75000"/>
                    </a:schemeClr>
                  </a:solidFill>
                  <a:latin typeface="Garamond" panose="02020404030301010803" pitchFamily="18" charset="0"/>
                </a:rPr>
                <a:t>0</a:t>
              </a:r>
              <a:endParaRPr lang="lt-LT" sz="2000" b="1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545411" y="4160858"/>
              <a:ext cx="333375" cy="1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757662" y="3158168"/>
            <a:ext cx="866775" cy="1686252"/>
            <a:chOff x="6525593" y="3893155"/>
            <a:chExt cx="864291" cy="1686252"/>
          </a:xfrm>
        </p:grpSpPr>
        <p:sp>
          <p:nvSpPr>
            <p:cNvPr id="16" name="TextBox 15"/>
            <p:cNvSpPr txBox="1"/>
            <p:nvPr/>
          </p:nvSpPr>
          <p:spPr>
            <a:xfrm>
              <a:off x="6690003" y="4341820"/>
              <a:ext cx="6998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2400" b="1" dirty="0" smtClean="0">
                  <a:solidFill>
                    <a:schemeClr val="accent6">
                      <a:lumMod val="75000"/>
                    </a:schemeClr>
                  </a:solidFill>
                  <a:latin typeface="Garamond" panose="02020404030301010803" pitchFamily="18" charset="0"/>
                </a:rPr>
                <a:t>100</a:t>
              </a:r>
              <a:endParaRPr lang="lt-LT" sz="2400" b="1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525593" y="3893155"/>
              <a:ext cx="0" cy="1686252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189595" y="4600108"/>
            <a:ext cx="1037066" cy="400110"/>
            <a:chOff x="1530158" y="4160858"/>
            <a:chExt cx="1037066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1530158" y="4160858"/>
              <a:ext cx="1037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2000" b="1" dirty="0">
                  <a:solidFill>
                    <a:schemeClr val="accent6">
                      <a:lumMod val="75000"/>
                    </a:schemeClr>
                  </a:solidFill>
                  <a:latin typeface="Garamond" panose="02020404030301010803" pitchFamily="18" charset="0"/>
                </a:rPr>
                <a:t>2</a:t>
              </a:r>
              <a:r>
                <a:rPr lang="lt-LT" sz="2000" b="1" dirty="0" smtClean="0">
                  <a:solidFill>
                    <a:schemeClr val="accent6">
                      <a:lumMod val="75000"/>
                    </a:schemeClr>
                  </a:solidFill>
                  <a:latin typeface="Garamond" panose="02020404030301010803" pitchFamily="18" charset="0"/>
                </a:rPr>
                <a:t>0</a:t>
              </a:r>
              <a:endParaRPr lang="lt-LT" sz="2000" b="1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545411" y="4160858"/>
              <a:ext cx="333375" cy="1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06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081443" y="1825625"/>
            <a:ext cx="3772505" cy="4351338"/>
          </a:xfrm>
        </p:spPr>
        <p:txBody>
          <a:bodyPr>
            <a:normAutofit/>
          </a:bodyPr>
          <a:lstStyle/>
          <a:p>
            <a:r>
              <a:rPr lang="lt-LT" dirty="0"/>
              <a:t>rect(130,20,20,60);</a:t>
            </a:r>
            <a:endParaRPr lang="lt-LT" sz="3600" dirty="0">
              <a:latin typeface="Garamond" panose="020204040303010108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23925"/>
            <a:ext cx="6924675" cy="593407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825253" y="1612614"/>
            <a:ext cx="179070" cy="1714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grpSp>
        <p:nvGrpSpPr>
          <p:cNvPr id="9" name="Group 8"/>
          <p:cNvGrpSpPr/>
          <p:nvPr/>
        </p:nvGrpSpPr>
        <p:grpSpPr>
          <a:xfrm>
            <a:off x="4418068" y="1705989"/>
            <a:ext cx="720942" cy="1020704"/>
            <a:chOff x="6544333" y="3807430"/>
            <a:chExt cx="718876" cy="1020704"/>
          </a:xfrm>
        </p:grpSpPr>
        <p:sp>
          <p:nvSpPr>
            <p:cNvPr id="10" name="TextBox 9"/>
            <p:cNvSpPr txBox="1"/>
            <p:nvPr/>
          </p:nvSpPr>
          <p:spPr>
            <a:xfrm>
              <a:off x="6563328" y="4086949"/>
              <a:ext cx="6998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2400" b="1" dirty="0" smtClean="0">
                  <a:solidFill>
                    <a:schemeClr val="accent6">
                      <a:lumMod val="75000"/>
                    </a:schemeClr>
                  </a:solidFill>
                  <a:latin typeface="Garamond" panose="02020404030301010803" pitchFamily="18" charset="0"/>
                </a:rPr>
                <a:t>60</a:t>
              </a:r>
              <a:endParaRPr lang="lt-LT" sz="2400" b="1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6544333" y="3807430"/>
              <a:ext cx="18995" cy="1020704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99535" y="2387026"/>
            <a:ext cx="1037066" cy="400110"/>
            <a:chOff x="1530158" y="4160858"/>
            <a:chExt cx="1037066" cy="400110"/>
          </a:xfrm>
        </p:grpSpPr>
        <p:sp>
          <p:nvSpPr>
            <p:cNvPr id="13" name="TextBox 12"/>
            <p:cNvSpPr txBox="1"/>
            <p:nvPr/>
          </p:nvSpPr>
          <p:spPr>
            <a:xfrm>
              <a:off x="1530158" y="4160858"/>
              <a:ext cx="1037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2000" b="1" dirty="0">
                  <a:solidFill>
                    <a:schemeClr val="accent6">
                      <a:lumMod val="75000"/>
                    </a:schemeClr>
                  </a:solidFill>
                  <a:latin typeface="Garamond" panose="02020404030301010803" pitchFamily="18" charset="0"/>
                </a:rPr>
                <a:t>2</a:t>
              </a:r>
              <a:r>
                <a:rPr lang="lt-LT" sz="2000" b="1" dirty="0" smtClean="0">
                  <a:solidFill>
                    <a:schemeClr val="accent6">
                      <a:lumMod val="75000"/>
                    </a:schemeClr>
                  </a:solidFill>
                  <a:latin typeface="Garamond" panose="02020404030301010803" pitchFamily="18" charset="0"/>
                </a:rPr>
                <a:t>0</a:t>
              </a:r>
              <a:endParaRPr lang="lt-LT" sz="2000" b="1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545411" y="4160858"/>
              <a:ext cx="333375" cy="1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307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77" y="912311"/>
            <a:ext cx="10652846" cy="58292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31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755" y="241301"/>
            <a:ext cx="10515600" cy="748780"/>
          </a:xfrm>
        </p:spPr>
        <p:txBody>
          <a:bodyPr>
            <a:normAutofit/>
          </a:bodyPr>
          <a:lstStyle/>
          <a:p>
            <a:r>
              <a:rPr lang="lt-LT" b="1" dirty="0" smtClean="0">
                <a:latin typeface="Garamond" panose="02020404030301010803" pitchFamily="18" charset="0"/>
              </a:rPr>
              <a:t>Spalvų modelis</a:t>
            </a:r>
            <a:endParaRPr lang="lt-LT" b="1" dirty="0">
              <a:latin typeface="Garamond" panose="020204040303010108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011" y="990081"/>
            <a:ext cx="11571316" cy="4502063"/>
          </a:xfrm>
        </p:spPr>
        <p:txBody>
          <a:bodyPr>
            <a:normAutofit/>
          </a:bodyPr>
          <a:lstStyle/>
          <a:p>
            <a:r>
              <a:rPr lang="lt-LT" sz="3200" dirty="0" smtClean="0"/>
              <a:t>RŽM. Kompiuteryje spalvos apibūdinamos </a:t>
            </a:r>
            <a:r>
              <a:rPr lang="lt-LT" sz="3200" dirty="0"/>
              <a:t>trimis parametrais – </a:t>
            </a:r>
            <a:r>
              <a:rPr lang="lt-LT" sz="3200" dirty="0" smtClean="0"/>
              <a:t>sveikaisiais skaičiais iš intervalo [0; 255], </a:t>
            </a:r>
            <a:r>
              <a:rPr lang="lt-LT" sz="3200" dirty="0"/>
              <a:t>nurodančiais pagrindinių spalvų </a:t>
            </a:r>
            <a:r>
              <a:rPr lang="lt-LT" sz="3200" dirty="0" smtClean="0"/>
              <a:t>intensyvumus</a:t>
            </a:r>
            <a:endParaRPr lang="lt-LT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32" y="2522726"/>
            <a:ext cx="4831772" cy="4000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221" y="2231367"/>
            <a:ext cx="6254289" cy="40095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4996593" y="6457890"/>
            <a:ext cx="78342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2000" i="1" dirty="0">
                <a:latin typeface="Garamond" panose="02020404030301010803" pitchFamily="18" charset="0"/>
              </a:rPr>
              <a:t>http://ims.mii.lt/ims/%C5%BEodynai/term/r/rz2m_spalvu1_modelis.html</a:t>
            </a:r>
          </a:p>
        </p:txBody>
      </p:sp>
    </p:spTree>
    <p:extLst>
      <p:ext uri="{BB962C8B-B14F-4D97-AF65-F5344CB8AC3E}">
        <p14:creationId xmlns:p14="http://schemas.microsoft.com/office/powerpoint/2010/main" val="3827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497" y="1825625"/>
            <a:ext cx="31189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sz="4400" dirty="0">
                <a:latin typeface="Garamond" panose="02020404030301010803" pitchFamily="18" charset="0"/>
              </a:rPr>
              <a:t>Spalvų </a:t>
            </a:r>
            <a:r>
              <a:rPr lang="lt-LT" sz="4400" dirty="0" smtClean="0">
                <a:latin typeface="Garamond" panose="02020404030301010803" pitchFamily="18" charset="0"/>
              </a:rPr>
              <a:t>paletė</a:t>
            </a:r>
            <a:endParaRPr lang="lt-LT" sz="4400" dirty="0">
              <a:latin typeface="Garamond" panose="020204040303010108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5758"/>
          <a:stretch/>
        </p:blipFill>
        <p:spPr>
          <a:xfrm>
            <a:off x="4108538" y="490385"/>
            <a:ext cx="6781800" cy="60597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2771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3668" y="1162842"/>
            <a:ext cx="10515600" cy="1325563"/>
          </a:xfrm>
        </p:spPr>
        <p:txBody>
          <a:bodyPr/>
          <a:lstStyle/>
          <a:p>
            <a:r>
              <a:rPr lang="lt-LT" dirty="0"/>
              <a:t>Įsijungiame </a:t>
            </a:r>
            <a:r>
              <a:rPr lang="lt-LT" dirty="0" smtClean="0"/>
              <a:t>kompiuterio </a:t>
            </a:r>
            <a:r>
              <a:rPr lang="lt-LT" dirty="0"/>
              <a:t>veikseną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137" y="2605881"/>
            <a:ext cx="7518141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3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10400" y="1381929"/>
            <a:ext cx="5181600" cy="4351338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lt-LT" sz="3200" b="1" dirty="0">
                <a:latin typeface="Garamond" panose="02020404030301010803" pitchFamily="18" charset="0"/>
                <a:ea typeface="MS Mincho"/>
              </a:rPr>
              <a:t>rect(20,200,240,20); </a:t>
            </a:r>
          </a:p>
          <a:p>
            <a:pPr marL="0" indent="0">
              <a:spcAft>
                <a:spcPts val="0"/>
              </a:spcAft>
              <a:buNone/>
            </a:pPr>
            <a:r>
              <a:rPr lang="lt-LT" sz="3200" b="1" dirty="0">
                <a:latin typeface="Garamond" panose="02020404030301010803" pitchFamily="18" charset="0"/>
                <a:ea typeface="MS Mincho"/>
              </a:rPr>
              <a:t>rect(20,20,20,180); </a:t>
            </a:r>
          </a:p>
          <a:p>
            <a:pPr marL="0" indent="0">
              <a:spcAft>
                <a:spcPts val="0"/>
              </a:spcAft>
              <a:buNone/>
            </a:pPr>
            <a:r>
              <a:rPr lang="lt-LT" sz="3200" b="1" dirty="0">
                <a:latin typeface="Garamond" panose="02020404030301010803" pitchFamily="18" charset="0"/>
                <a:ea typeface="MS Mincho"/>
              </a:rPr>
              <a:t>rect(240,20,20,180); </a:t>
            </a:r>
          </a:p>
          <a:p>
            <a:pPr marL="0" indent="0">
              <a:spcAft>
                <a:spcPts val="0"/>
              </a:spcAft>
              <a:buNone/>
            </a:pPr>
            <a:r>
              <a:rPr lang="lt-LT" sz="3200" b="1" dirty="0">
                <a:latin typeface="Garamond" panose="02020404030301010803" pitchFamily="18" charset="0"/>
                <a:ea typeface="MS Mincho"/>
              </a:rPr>
              <a:t>rect(90,80,100,20); </a:t>
            </a:r>
          </a:p>
          <a:p>
            <a:pPr marL="0" indent="0">
              <a:spcAft>
                <a:spcPts val="0"/>
              </a:spcAft>
              <a:buNone/>
            </a:pPr>
            <a:r>
              <a:rPr lang="lt-LT" sz="3200" b="1" dirty="0">
                <a:latin typeface="Garamond" panose="02020404030301010803" pitchFamily="18" charset="0"/>
                <a:ea typeface="MS Mincho"/>
              </a:rPr>
              <a:t>rect(90,100,20,100);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lt-LT" sz="3200" b="1" dirty="0">
                <a:latin typeface="Garamond" panose="02020404030301010803" pitchFamily="18" charset="0"/>
                <a:ea typeface="MS Mincho"/>
              </a:rPr>
              <a:t>rect(170,100,20,100);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lt-LT" sz="3200" b="1" dirty="0">
                <a:latin typeface="Garamond" panose="02020404030301010803" pitchFamily="18" charset="0"/>
                <a:ea typeface="MS Mincho"/>
              </a:rPr>
              <a:t>rect(130,20,20,60);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lt-LT" sz="3200" b="1" dirty="0">
                <a:latin typeface="Garamond" panose="02020404030301010803" pitchFamily="18" charset="0"/>
                <a:ea typeface="MS Mincho"/>
              </a:rPr>
              <a:t>};</a:t>
            </a:r>
          </a:p>
          <a:p>
            <a:pPr marL="0" indent="0">
              <a:buNone/>
            </a:pPr>
            <a:endParaRPr lang="lt-LT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8110" y="1115412"/>
            <a:ext cx="6230655" cy="545199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GB" sz="3200" b="1" dirty="0" err="1">
                <a:ea typeface="Times New Roman" panose="02020603050405020304" pitchFamily="18" charset="0"/>
              </a:rPr>
              <a:t>var</a:t>
            </a:r>
            <a:r>
              <a:rPr lang="en-GB" sz="3200" b="1" dirty="0">
                <a:ea typeface="Times New Roman" panose="02020603050405020304" pitchFamily="18" charset="0"/>
              </a:rPr>
              <a:t> z = 0;</a:t>
            </a:r>
            <a:endParaRPr lang="lt-LT" sz="3200" b="1" dirty="0">
              <a:ea typeface="MS Mincho"/>
            </a:endParaRPr>
          </a:p>
          <a:p>
            <a:pPr>
              <a:spcAft>
                <a:spcPts val="0"/>
              </a:spcAft>
            </a:pPr>
            <a:r>
              <a:rPr lang="en-GB" sz="3200" b="1" dirty="0" err="1">
                <a:ea typeface="Times New Roman" panose="02020603050405020304" pitchFamily="18" charset="0"/>
              </a:rPr>
              <a:t>frameRate</a:t>
            </a:r>
            <a:r>
              <a:rPr lang="en-GB" sz="3200" b="1" dirty="0">
                <a:ea typeface="Times New Roman" panose="02020603050405020304" pitchFamily="18" charset="0"/>
              </a:rPr>
              <a:t>(1);</a:t>
            </a:r>
            <a:endParaRPr lang="lt-LT" sz="3200" b="1" dirty="0">
              <a:ea typeface="MS Mincho"/>
            </a:endParaRPr>
          </a:p>
          <a:p>
            <a:pPr>
              <a:spcAft>
                <a:spcPts val="0"/>
              </a:spcAft>
            </a:pPr>
            <a:r>
              <a:rPr lang="en-GB" sz="3200" b="1" dirty="0" err="1">
                <a:ea typeface="Times New Roman" panose="02020603050405020304" pitchFamily="18" charset="0"/>
              </a:rPr>
              <a:t>var</a:t>
            </a:r>
            <a:r>
              <a:rPr lang="en-GB" sz="3200" b="1" dirty="0">
                <a:ea typeface="Times New Roman" panose="02020603050405020304" pitchFamily="18" charset="0"/>
              </a:rPr>
              <a:t> draw = function() {</a:t>
            </a:r>
            <a:endParaRPr lang="lt-LT" sz="3200" b="1" dirty="0">
              <a:ea typeface="MS Mincho"/>
            </a:endParaRPr>
          </a:p>
          <a:p>
            <a:pPr>
              <a:spcAft>
                <a:spcPts val="0"/>
              </a:spcAft>
            </a:pPr>
            <a:r>
              <a:rPr lang="en-GB" sz="3200" b="1" dirty="0">
                <a:ea typeface="Times New Roman" panose="02020603050405020304" pitchFamily="18" charset="0"/>
              </a:rPr>
              <a:t>   switch(z) {</a:t>
            </a:r>
            <a:endParaRPr lang="lt-LT" sz="3200" b="1" dirty="0">
              <a:ea typeface="MS Mincho"/>
            </a:endParaRPr>
          </a:p>
          <a:p>
            <a:pPr>
              <a:spcAft>
                <a:spcPts val="0"/>
              </a:spcAft>
            </a:pPr>
            <a:r>
              <a:rPr lang="en-GB" sz="3200" b="1" dirty="0">
                <a:ea typeface="Times New Roman" panose="02020603050405020304" pitchFamily="18" charset="0"/>
              </a:rPr>
              <a:t>         case 0 : fill(255,255,0); break;</a:t>
            </a:r>
            <a:endParaRPr lang="lt-LT" sz="3200" b="1" dirty="0">
              <a:ea typeface="MS Mincho"/>
            </a:endParaRPr>
          </a:p>
          <a:p>
            <a:pPr>
              <a:spcAft>
                <a:spcPts val="0"/>
              </a:spcAft>
            </a:pPr>
            <a:r>
              <a:rPr lang="en-GB" sz="3200" b="1" dirty="0">
                <a:ea typeface="Times New Roman" panose="02020603050405020304" pitchFamily="18" charset="0"/>
              </a:rPr>
              <a:t>         case 1 : fill(0,255,0); break;</a:t>
            </a:r>
            <a:endParaRPr lang="lt-LT" sz="3200" b="1" dirty="0">
              <a:ea typeface="MS Mincho"/>
            </a:endParaRPr>
          </a:p>
          <a:p>
            <a:pPr>
              <a:spcAft>
                <a:spcPts val="0"/>
              </a:spcAft>
            </a:pPr>
            <a:r>
              <a:rPr lang="en-GB" sz="3200" b="1" dirty="0">
                <a:ea typeface="Times New Roman" panose="02020603050405020304" pitchFamily="18" charset="0"/>
              </a:rPr>
              <a:t>         case 2 : fill(255,0,0); break;</a:t>
            </a:r>
            <a:endParaRPr lang="lt-LT" sz="3200" b="1" dirty="0">
              <a:ea typeface="MS Mincho"/>
            </a:endParaRPr>
          </a:p>
          <a:p>
            <a:pPr>
              <a:spcAft>
                <a:spcPts val="0"/>
              </a:spcAft>
            </a:pPr>
            <a:r>
              <a:rPr lang="en-GB" sz="3200" b="1" dirty="0">
                <a:ea typeface="Times New Roman" panose="02020603050405020304" pitchFamily="18" charset="0"/>
              </a:rPr>
              <a:t>       }</a:t>
            </a:r>
            <a:endParaRPr lang="lt-LT" sz="3200" b="1" dirty="0">
              <a:ea typeface="MS Mincho"/>
            </a:endParaRPr>
          </a:p>
          <a:p>
            <a:pPr>
              <a:spcAft>
                <a:spcPts val="0"/>
              </a:spcAft>
            </a:pPr>
            <a:r>
              <a:rPr lang="en-GB" sz="3200" b="1" dirty="0">
                <a:ea typeface="Times New Roman" panose="02020603050405020304" pitchFamily="18" charset="0"/>
              </a:rPr>
              <a:t>   z = (z + 1) % 3;</a:t>
            </a:r>
            <a:endParaRPr lang="lt-LT" sz="3200" b="1" dirty="0">
              <a:ea typeface="Times New Roman" panose="02020603050405020304" pitchFamily="18" charset="0"/>
            </a:endParaRPr>
          </a:p>
          <a:p>
            <a:endParaRPr lang="lt-LT" sz="3200" dirty="0"/>
          </a:p>
        </p:txBody>
      </p:sp>
    </p:spTree>
    <p:extLst>
      <p:ext uri="{BB962C8B-B14F-4D97-AF65-F5344CB8AC3E}">
        <p14:creationId xmlns:p14="http://schemas.microsoft.com/office/powerpoint/2010/main" val="46915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 dirty="0" smtClean="0"/>
              <a:t/>
            </a:r>
            <a:br>
              <a:rPr lang="lt-LT" dirty="0" smtClean="0"/>
            </a:br>
            <a:r>
              <a:rPr lang="lt-LT" dirty="0"/>
              <a:t> </a:t>
            </a:r>
            <a:r>
              <a:rPr lang="lt-LT" dirty="0" smtClean="0"/>
              <a:t/>
            </a:r>
            <a:br>
              <a:rPr lang="lt-LT" dirty="0" smtClean="0"/>
            </a:br>
            <a:r>
              <a:rPr lang="lt-LT" dirty="0"/>
              <a:t>	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9" y="1029602"/>
            <a:ext cx="11136407" cy="5828398"/>
          </a:xfrm>
        </p:spPr>
      </p:pic>
      <p:sp>
        <p:nvSpPr>
          <p:cNvPr id="5" name="Rectangle 4"/>
          <p:cNvSpPr/>
          <p:nvPr/>
        </p:nvSpPr>
        <p:spPr>
          <a:xfrm>
            <a:off x="8262414" y="6396335"/>
            <a:ext cx="3571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sz="2400" b="0" i="1" dirty="0" smtClean="0">
                <a:effectLst/>
                <a:latin typeface="Garamond" panose="02020404030301010803" pitchFamily="18" charset="0"/>
              </a:rPr>
              <a:t>R. Ribeiro („Flickr“) nuotrauka</a:t>
            </a:r>
            <a:endParaRPr lang="lt-LT" sz="2400" i="1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4420" y="5378064"/>
            <a:ext cx="11703160" cy="1446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lt-LT" sz="4400" b="1" cap="none" spc="0" dirty="0" smtClean="0">
                <a:ln w="13462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Garamond" panose="02020404030301010803" pitchFamily="18" charset="0"/>
              </a:rPr>
              <a:t>PRADEDAME PROGRAMAVIMO PAMOKĄ!</a:t>
            </a:r>
          </a:p>
          <a:p>
            <a:pPr algn="ctr"/>
            <a:r>
              <a:rPr lang="en-US" sz="4400" b="1" cap="none" spc="0" dirty="0" smtClean="0">
                <a:ln w="13462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Garamond" panose="02020404030301010803" pitchFamily="18" charset="0"/>
              </a:rPr>
              <a:t>LESSON STARTS NOW!</a:t>
            </a:r>
            <a:endParaRPr lang="en-US" sz="4400" b="1" cap="none" spc="0" dirty="0">
              <a:ln w="13462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84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BC4D8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55273" y="194037"/>
            <a:ext cx="7342909" cy="634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9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5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218" y="136959"/>
            <a:ext cx="10515600" cy="814864"/>
          </a:xfrm>
        </p:spPr>
        <p:txBody>
          <a:bodyPr>
            <a:normAutofit/>
          </a:bodyPr>
          <a:lstStyle/>
          <a:p>
            <a:r>
              <a:rPr lang="lt-LT" dirty="0" smtClean="0"/>
              <a:t>Khan akademijos pavyzdžiai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37" y="1468828"/>
            <a:ext cx="4433852" cy="35150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lt-LT" sz="3200" dirty="0" smtClean="0">
                <a:latin typeface="Garamond" panose="02020404030301010803" pitchFamily="18" charset="0"/>
              </a:rPr>
              <a:t>Čia rasite:</a:t>
            </a:r>
            <a:endParaRPr lang="lt-LT" sz="3200" dirty="0">
              <a:latin typeface="Garamond" panose="02020404030301010803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lt-LT" sz="3200" dirty="0">
                <a:latin typeface="Garamond" panose="02020404030301010803" pitchFamily="18" charset="0"/>
              </a:rPr>
              <a:t>mokymosi </a:t>
            </a:r>
            <a:r>
              <a:rPr lang="lt-LT" sz="3200" dirty="0" smtClean="0">
                <a:latin typeface="Garamond" panose="02020404030301010803" pitchFamily="18" charset="0"/>
              </a:rPr>
              <a:t>programą</a:t>
            </a:r>
            <a:endParaRPr lang="lt-LT" sz="3200" dirty="0">
              <a:latin typeface="Garamond" panose="02020404030301010803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lt-LT" sz="3200" dirty="0" smtClean="0">
                <a:latin typeface="Garamond" panose="02020404030301010803" pitchFamily="18" charset="0"/>
              </a:rPr>
              <a:t>pavyzdžių</a:t>
            </a:r>
            <a:endParaRPr lang="lt-LT" sz="3200" dirty="0">
              <a:latin typeface="Garamond" panose="02020404030301010803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lt-LT" sz="3200" dirty="0">
                <a:latin typeface="Garamond" panose="02020404030301010803" pitchFamily="18" charset="0"/>
              </a:rPr>
              <a:t>u</a:t>
            </a:r>
            <a:r>
              <a:rPr lang="lt-LT" sz="3200" dirty="0" smtClean="0">
                <a:latin typeface="Garamond" panose="02020404030301010803" pitchFamily="18" charset="0"/>
              </a:rPr>
              <a:t>ždavinius pagal sudėtingumo lygį</a:t>
            </a:r>
            <a:endParaRPr lang="lt-LT" sz="3200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213" y="1249681"/>
            <a:ext cx="7321313" cy="46675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80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646" y="249783"/>
            <a:ext cx="10515600" cy="1325563"/>
          </a:xfrm>
        </p:spPr>
        <p:txBody>
          <a:bodyPr>
            <a:noAutofit/>
          </a:bodyPr>
          <a:lstStyle/>
          <a:p>
            <a:r>
              <a:rPr lang="lt-LT" dirty="0" smtClean="0"/>
              <a:t>Uždavinio pavyzdys </a:t>
            </a:r>
            <a:r>
              <a:rPr lang="lt-LT" dirty="0"/>
              <a:t>(interaktyvus</a:t>
            </a:r>
            <a:r>
              <a:rPr lang="lt-LT" dirty="0" smtClean="0"/>
              <a:t>)</a:t>
            </a:r>
            <a:r>
              <a:rPr lang="lt-LT" dirty="0"/>
              <a:t/>
            </a:r>
            <a:br>
              <a:rPr lang="lt-LT" dirty="0"/>
            </a:br>
            <a:r>
              <a:rPr lang="lt-LT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553" y="1077203"/>
            <a:ext cx="10034587" cy="5554485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078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7710" y="155163"/>
            <a:ext cx="6246615" cy="898410"/>
          </a:xfrm>
        </p:spPr>
        <p:txBody>
          <a:bodyPr>
            <a:normAutofit/>
          </a:bodyPr>
          <a:lstStyle/>
          <a:p>
            <a:pPr algn="l"/>
            <a:r>
              <a:rPr lang="lt-LT" b="1" dirty="0">
                <a:latin typeface="Garamond" panose="02020404030301010803" pitchFamily="18" charset="0"/>
              </a:rPr>
              <a:t>KHAN ACADEMY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1257300"/>
            <a:ext cx="11374581" cy="4830298"/>
          </a:xfrm>
        </p:spPr>
        <p:txBody>
          <a:bodyPr>
            <a:noAutofit/>
          </a:bodyPr>
          <a:lstStyle/>
          <a:p>
            <a:r>
              <a:rPr lang="lt-LT" sz="3600" dirty="0" smtClean="0">
                <a:latin typeface="Garamond" panose="02020404030301010803" pitchFamily="18" charset="0"/>
              </a:rPr>
              <a:t>Salmano Khano (</a:t>
            </a:r>
            <a:r>
              <a:rPr lang="lt-LT" sz="3600" i="1" dirty="0" smtClean="0">
                <a:latin typeface="Garamond" panose="02020404030301010803" pitchFamily="18" charset="0"/>
              </a:rPr>
              <a:t>Salman Khan</a:t>
            </a:r>
            <a:r>
              <a:rPr lang="lt-LT" sz="3600" dirty="0" smtClean="0">
                <a:latin typeface="Garamond" panose="02020404030301010803" pitchFamily="18" charset="0"/>
              </a:rPr>
              <a:t>) įsteigta akademija garsėja įvairiomis mokomųjų dalykų vaizdo pamokomis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lt-LT" sz="3600" u="sng" dirty="0" smtClean="0">
                <a:latin typeface="Garamond" panose="02020404030301010803" pitchFamily="18" charset="0"/>
                <a:hlinkClick r:id="rId3"/>
              </a:rPr>
              <a:t>https</a:t>
            </a:r>
            <a:r>
              <a:rPr lang="lt-LT" sz="3600" u="sng" dirty="0">
                <a:latin typeface="Garamond" panose="02020404030301010803" pitchFamily="18" charset="0"/>
                <a:hlinkClick r:id="rId3"/>
              </a:rPr>
              <a:t>://www.khanacademy.org/</a:t>
            </a:r>
            <a:endParaRPr lang="lt-LT" sz="3600" u="sng" dirty="0">
              <a:latin typeface="Garamond" panose="02020404030301010803" pitchFamily="18" charset="0"/>
            </a:endParaRPr>
          </a:p>
          <a:p>
            <a:r>
              <a:rPr lang="lt-LT" sz="3600" dirty="0" smtClean="0">
                <a:latin typeface="Garamond" panose="02020404030301010803" pitchFamily="18" charset="0"/>
              </a:rPr>
              <a:t>Registracija</a:t>
            </a:r>
            <a:r>
              <a:rPr lang="lt-LT" sz="3600" dirty="0">
                <a:latin typeface="Garamond" panose="02020404030301010803" pitchFamily="18" charset="0"/>
              </a:rPr>
              <a:t>: mokytojams, mokiniams arba </a:t>
            </a:r>
            <a:r>
              <a:rPr lang="lt-LT" sz="3600" dirty="0" smtClean="0">
                <a:latin typeface="Garamond" panose="02020404030301010803" pitchFamily="18" charset="0"/>
              </a:rPr>
              <a:t>tėvams</a:t>
            </a:r>
          </a:p>
          <a:p>
            <a:r>
              <a:rPr lang="lt-LT" sz="3600" dirty="0" smtClean="0">
                <a:latin typeface="Garamond" panose="02020404030301010803" pitchFamily="18" charset="0"/>
              </a:rPr>
              <a:t>Vaizdo įrašai, pamokos, projektai, uždaviniai, jų sprendimo užuominos, patarimai, kaip spręsti uždavinius</a:t>
            </a:r>
            <a:endParaRPr lang="lt-LT" sz="3600" dirty="0">
              <a:latin typeface="Garamond" panose="02020404030301010803" pitchFamily="18" charset="0"/>
            </a:endParaRPr>
          </a:p>
          <a:p>
            <a:r>
              <a:rPr lang="lt-LT" sz="3600" dirty="0">
                <a:latin typeface="Garamond" panose="02020404030301010803" pitchFamily="18" charset="0"/>
              </a:rPr>
              <a:t>Galima sekti mokymosi procesą, </a:t>
            </a:r>
            <a:r>
              <a:rPr lang="lt-LT" sz="3600" dirty="0" smtClean="0">
                <a:latin typeface="Garamond" panose="02020404030301010803" pitchFamily="18" charset="0"/>
              </a:rPr>
              <a:t>tobulintis</a:t>
            </a:r>
            <a:endParaRPr lang="lt-LT" sz="36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lt-LT" sz="3600" u="sng" dirty="0">
                <a:latin typeface="Garamond" panose="02020404030301010803" pitchFamily="18" charset="0"/>
                <a:hlinkClick r:id="rId4"/>
              </a:rPr>
              <a:t>https://www.khanacademy.org/computer-programming/new/pjs</a:t>
            </a:r>
            <a:endParaRPr lang="lt-LT" sz="3600" dirty="0">
              <a:latin typeface="Garamond" panose="02020404030301010803" pitchFamily="18" charset="0"/>
            </a:endParaRPr>
          </a:p>
          <a:p>
            <a:endParaRPr lang="lt-LT" sz="3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74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096" y="1141738"/>
            <a:ext cx="10515600" cy="682279"/>
          </a:xfrm>
        </p:spPr>
        <p:txBody>
          <a:bodyPr>
            <a:noAutofit/>
          </a:bodyPr>
          <a:lstStyle/>
          <a:p>
            <a:r>
              <a:rPr lang="lt-LT" i="1" dirty="0"/>
              <a:t>Processing</a:t>
            </a:r>
            <a:r>
              <a:rPr lang="lt-LT" dirty="0"/>
              <a:t> programavimo kalba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79" y="2066795"/>
            <a:ext cx="11450142" cy="3615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lt-LT" sz="4000" u="sng" dirty="0" smtClean="0">
                <a:latin typeface="Garamond" panose="02020404030301010803" pitchFamily="18" charset="0"/>
                <a:hlinkClick r:id="rId3"/>
              </a:rPr>
              <a:t>https</a:t>
            </a:r>
            <a:r>
              <a:rPr lang="lt-LT" sz="4000" u="sng" dirty="0">
                <a:latin typeface="Garamond" panose="02020404030301010803" pitchFamily="18" charset="0"/>
                <a:hlinkClick r:id="rId3"/>
              </a:rPr>
              <a:t>://processing.org/tutorials/</a:t>
            </a:r>
            <a:endParaRPr lang="lt-LT" sz="4000" dirty="0">
              <a:latin typeface="Garamond" panose="02020404030301010803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lt-LT" sz="4000" dirty="0" smtClean="0">
                <a:latin typeface="Garamond" panose="02020404030301010803" pitchFamily="18" charset="0"/>
              </a:rPr>
              <a:t>Lengva mokytis programuoti</a:t>
            </a:r>
          </a:p>
          <a:p>
            <a:pPr>
              <a:buFont typeface="Wingdings" pitchFamily="2" charset="2"/>
              <a:buChar char="Ø"/>
            </a:pPr>
            <a:r>
              <a:rPr lang="lt-LT" sz="4000" dirty="0" smtClean="0">
                <a:latin typeface="Garamond" panose="02020404030301010803" pitchFamily="18" charset="0"/>
              </a:rPr>
              <a:t>Yra žynynas, mokomoji medžiaga (anglų k.)</a:t>
            </a:r>
          </a:p>
          <a:p>
            <a:pPr lvl="0">
              <a:buFont typeface="Wingdings" pitchFamily="2" charset="2"/>
              <a:buChar char="Ø"/>
            </a:pPr>
            <a:r>
              <a:rPr lang="lt-LT" sz="4000" dirty="0" smtClean="0">
                <a:latin typeface="Garamond" panose="02020404030301010803" pitchFamily="18" charset="0"/>
              </a:rPr>
              <a:t>Pateikiami pavyzdžiai</a:t>
            </a:r>
            <a:endParaRPr lang="lt-LT" sz="4000" dirty="0">
              <a:latin typeface="Garamond" panose="02020404030301010803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lt-LT" sz="4000" dirty="0" smtClean="0">
                <a:latin typeface="Garamond" panose="02020404030301010803" pitchFamily="18" charset="0"/>
              </a:rPr>
              <a:t>Naudojama medijų meno ir duomenų vizualizavimo projektams</a:t>
            </a:r>
            <a:endParaRPr lang="lt-LT" sz="4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3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43" y="1120212"/>
            <a:ext cx="10466669" cy="560000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27343" y="340288"/>
            <a:ext cx="10515600" cy="755087"/>
          </a:xfrm>
        </p:spPr>
        <p:txBody>
          <a:bodyPr/>
          <a:lstStyle/>
          <a:p>
            <a:r>
              <a:rPr lang="lt-LT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lt.bebras.lt</a:t>
            </a:r>
            <a:endParaRPr lang="lt-L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69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naujienos.vu.lt/wp-content/uploads/2016/02/Bebr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5" y="977457"/>
            <a:ext cx="11050729" cy="578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6560" y="5042117"/>
            <a:ext cx="10868627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lt-LT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Garamond" panose="02020404030301010803" pitchFamily="18" charset="0"/>
              </a:rPr>
              <a:t>BAIGIAME </a:t>
            </a:r>
            <a:r>
              <a:rPr lang="lt-LT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Garamond" panose="02020404030301010803" pitchFamily="18" charset="0"/>
              </a:rPr>
              <a:t>PROGRAMAVIMO PAMOKĄ!</a:t>
            </a:r>
          </a:p>
          <a:p>
            <a:pPr algn="ctr"/>
            <a:r>
              <a:rPr lang="lt-LT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Garamond" panose="02020404030301010803" pitchFamily="18" charset="0"/>
              </a:rPr>
              <a:t>END OF LESSON!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31438" y="6417208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i="1" dirty="0">
                <a:latin typeface="Open Sans"/>
              </a:rPr>
              <a:t>Lauros Bendoriūtės nuotrauka</a:t>
            </a:r>
            <a:endParaRPr lang="lt-LT" i="1" dirty="0"/>
          </a:p>
        </p:txBody>
      </p:sp>
    </p:spTree>
    <p:extLst>
      <p:ext uri="{BB962C8B-B14F-4D97-AF65-F5344CB8AC3E}">
        <p14:creationId xmlns:p14="http://schemas.microsoft.com/office/powerpoint/2010/main" val="420473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1641"/>
            <a:ext cx="10515600" cy="5276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lt-LT" sz="3600" b="1" dirty="0">
                <a:latin typeface="Garamond" panose="02020404030301010803" pitchFamily="18" charset="0"/>
              </a:rPr>
              <a:t>Prof. Valentina </a:t>
            </a:r>
            <a:r>
              <a:rPr lang="lt-LT" sz="3600" b="1" dirty="0" smtClean="0">
                <a:latin typeface="Garamond" panose="02020404030301010803" pitchFamily="18" charset="0"/>
              </a:rPr>
              <a:t>Dagienė</a:t>
            </a:r>
          </a:p>
          <a:p>
            <a:pPr marL="0" indent="0">
              <a:buNone/>
            </a:pPr>
            <a:r>
              <a:rPr lang="lt-LT" dirty="0" smtClean="0">
                <a:latin typeface="Garamond" panose="02020404030301010803" pitchFamily="18" charset="0"/>
              </a:rPr>
              <a:t>VU </a:t>
            </a:r>
            <a:r>
              <a:rPr lang="lt-LT" dirty="0">
                <a:latin typeface="Garamond" panose="02020404030301010803" pitchFamily="18" charset="0"/>
              </a:rPr>
              <a:t>Matematikos ir informatikos </a:t>
            </a:r>
            <a:r>
              <a:rPr lang="lt-LT" dirty="0" smtClean="0">
                <a:latin typeface="Garamond" panose="02020404030301010803" pitchFamily="18" charset="0"/>
              </a:rPr>
              <a:t>institutas</a:t>
            </a:r>
          </a:p>
          <a:p>
            <a:pPr marL="0" indent="0">
              <a:buNone/>
            </a:pPr>
            <a:r>
              <a:rPr lang="lt-LT" sz="3600" b="1" dirty="0" smtClean="0">
                <a:latin typeface="Garamond" panose="02020404030301010803" pitchFamily="18" charset="0"/>
              </a:rPr>
              <a:t>Dr. Bronius Skūpas</a:t>
            </a:r>
          </a:p>
          <a:p>
            <a:pPr marL="0" indent="0">
              <a:buNone/>
            </a:pPr>
            <a:r>
              <a:rPr lang="lt-LT" dirty="0" smtClean="0">
                <a:latin typeface="Garamond" panose="02020404030301010803" pitchFamily="18" charset="0"/>
              </a:rPr>
              <a:t>VU Matematikos ir informatikos institutas, Vilniaus licėjus</a:t>
            </a:r>
          </a:p>
          <a:p>
            <a:pPr marL="0" indent="0">
              <a:buNone/>
            </a:pPr>
            <a:r>
              <a:rPr lang="lt-LT" sz="3600" b="1" dirty="0">
                <a:latin typeface="Garamond" panose="02020404030301010803" pitchFamily="18" charset="0"/>
              </a:rPr>
              <a:t>Gytautas </a:t>
            </a:r>
            <a:r>
              <a:rPr lang="lt-LT" sz="3600" b="1" dirty="0" smtClean="0">
                <a:latin typeface="Garamond" panose="02020404030301010803" pitchFamily="18" charset="0"/>
              </a:rPr>
              <a:t>Beresnevičius</a:t>
            </a:r>
          </a:p>
          <a:p>
            <a:pPr marL="0" indent="0">
              <a:buNone/>
            </a:pPr>
            <a:r>
              <a:rPr lang="lt-LT" dirty="0" smtClean="0">
                <a:latin typeface="Garamond" panose="02020404030301010803" pitchFamily="18" charset="0"/>
              </a:rPr>
              <a:t>VU </a:t>
            </a:r>
            <a:r>
              <a:rPr lang="lt-LT" dirty="0">
                <a:latin typeface="Garamond" panose="02020404030301010803" pitchFamily="18" charset="0"/>
              </a:rPr>
              <a:t>Matematikos ir informatikos </a:t>
            </a:r>
            <a:r>
              <a:rPr lang="lt-LT" dirty="0" smtClean="0">
                <a:latin typeface="Garamond" panose="02020404030301010803" pitchFamily="18" charset="0"/>
              </a:rPr>
              <a:t>institutas</a:t>
            </a:r>
          </a:p>
          <a:p>
            <a:pPr marL="0" indent="0">
              <a:buNone/>
            </a:pPr>
            <a:r>
              <a:rPr lang="lt-LT" sz="3600" b="1" dirty="0" smtClean="0">
                <a:latin typeface="Garamond" panose="02020404030301010803" pitchFamily="18" charset="0"/>
              </a:rPr>
              <a:t>Gabrielė Stupurienė</a:t>
            </a:r>
          </a:p>
          <a:p>
            <a:pPr marL="0" indent="0">
              <a:buNone/>
            </a:pPr>
            <a:r>
              <a:rPr lang="lt-LT" dirty="0" smtClean="0">
                <a:latin typeface="Garamond" panose="02020404030301010803" pitchFamily="18" charset="0"/>
              </a:rPr>
              <a:t>VU </a:t>
            </a:r>
            <a:r>
              <a:rPr lang="lt-LT" dirty="0">
                <a:latin typeface="Garamond" panose="02020404030301010803" pitchFamily="18" charset="0"/>
              </a:rPr>
              <a:t>Matematikos ir informatikos </a:t>
            </a:r>
            <a:r>
              <a:rPr lang="lt-LT" dirty="0" smtClean="0">
                <a:latin typeface="Garamond" panose="02020404030301010803" pitchFamily="18" charset="0"/>
              </a:rPr>
              <a:t>institutas</a:t>
            </a:r>
            <a:endParaRPr lang="lt-LT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lt-LT" sz="3600" b="1" dirty="0" smtClean="0">
                <a:latin typeface="Garamond" panose="02020404030301010803" pitchFamily="18" charset="0"/>
              </a:rPr>
              <a:t>Lina Vinikienė</a:t>
            </a:r>
          </a:p>
          <a:p>
            <a:pPr marL="0" indent="0">
              <a:buNone/>
            </a:pPr>
            <a:r>
              <a:rPr lang="lt-LT" dirty="0" smtClean="0">
                <a:latin typeface="Garamond" panose="02020404030301010803" pitchFamily="18" charset="0"/>
              </a:rPr>
              <a:t>VU </a:t>
            </a:r>
            <a:r>
              <a:rPr lang="lt-LT" dirty="0">
                <a:latin typeface="Garamond" panose="02020404030301010803" pitchFamily="18" charset="0"/>
              </a:rPr>
              <a:t>Matematikos ir informatikos institutas</a:t>
            </a:r>
          </a:p>
          <a:p>
            <a:pPr marL="0" indent="0">
              <a:buNone/>
            </a:pPr>
            <a:endParaRPr lang="lt-LT" sz="36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lt-LT" sz="36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lt-LT" sz="3600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502" y="4433927"/>
            <a:ext cx="2917333" cy="209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5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1873" y="196893"/>
            <a:ext cx="10515600" cy="715530"/>
          </a:xfrm>
        </p:spPr>
        <p:txBody>
          <a:bodyPr/>
          <a:lstStyle/>
          <a:p>
            <a:r>
              <a:rPr lang="lt-LT" dirty="0" smtClean="0"/>
              <a:t>Įrašome savo vardą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51" y="984827"/>
            <a:ext cx="11382099" cy="58011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32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2216"/>
            <a:ext cx="10515600" cy="1325563"/>
          </a:xfrm>
        </p:spPr>
        <p:txBody>
          <a:bodyPr>
            <a:normAutofit/>
          </a:bodyPr>
          <a:lstStyle/>
          <a:p>
            <a:r>
              <a:rPr lang="lt-LT" sz="5400" dirty="0"/>
              <a:t>O ką gi </a:t>
            </a:r>
            <a:r>
              <a:rPr lang="lt-LT" sz="5400" dirty="0" smtClean="0"/>
              <a:t>programuosime</a:t>
            </a:r>
            <a:endParaRPr lang="lt-LT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2035"/>
            <a:ext cx="10515600" cy="408492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lt-LT" sz="34400" b="1" dirty="0" smtClean="0">
                <a:latin typeface="Garamond" panose="02020404030301010803" pitchFamily="18" charset="0"/>
              </a:rPr>
              <a:t>?</a:t>
            </a:r>
            <a:endParaRPr lang="lt-LT" sz="344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6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891" y="269889"/>
            <a:ext cx="8964460" cy="765406"/>
          </a:xfrm>
        </p:spPr>
        <p:txBody>
          <a:bodyPr>
            <a:noAutofit/>
          </a:bodyPr>
          <a:lstStyle/>
          <a:p>
            <a:r>
              <a:rPr lang="lt-LT" dirty="0" smtClean="0"/>
              <a:t>2018 m. švęsime valstybės atkūrimo šimtmečio jubiliejų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9" y="1365622"/>
            <a:ext cx="10958946" cy="515561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lt-LT" sz="3100" dirty="0" smtClean="0">
                <a:latin typeface="Garamond" panose="02020404030301010803" pitchFamily="18" charset="0"/>
              </a:rPr>
              <a:t>Lietuvos valstybės atkūrimas 1918 m.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lt-LT" sz="3100" dirty="0" smtClean="0">
                <a:latin typeface="Garamond" panose="02020404030301010803" pitchFamily="18" charset="0"/>
              </a:rPr>
              <a:t>1009 </a:t>
            </a:r>
            <a:r>
              <a:rPr lang="lt-LT" sz="3100" dirty="0">
                <a:latin typeface="Garamond" panose="02020404030301010803" pitchFamily="18" charset="0"/>
              </a:rPr>
              <a:t>m. pirmą kartą paminėtas Lietuvos vardas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lt-LT" sz="3100" dirty="0">
                <a:latin typeface="Garamond" panose="02020404030301010803" pitchFamily="18" charset="0"/>
              </a:rPr>
              <a:t>1253 liepos 6 d. karūnuotas pirmasis ir vienintelis Lietuvos karalius Mindaugas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lt-LT" sz="3100" dirty="0">
                <a:latin typeface="Garamond" panose="02020404030301010803" pitchFamily="18" charset="0"/>
              </a:rPr>
              <a:t>1579 m. Vilniuje įkūrėme vieną pirmųjų universitetų Vidurio ir Šiaurės </a:t>
            </a:r>
            <a:r>
              <a:rPr lang="lt-LT" sz="3100" dirty="0" smtClean="0">
                <a:latin typeface="Garamond" panose="02020404030301010803" pitchFamily="18" charset="0"/>
              </a:rPr>
              <a:t>Europoje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lt-LT" sz="3100" dirty="0" smtClean="0">
                <a:latin typeface="Garamond" panose="02020404030301010803" pitchFamily="18" charset="0"/>
              </a:rPr>
              <a:t>1791 </a:t>
            </a:r>
            <a:r>
              <a:rPr lang="lt-LT" sz="3100" dirty="0">
                <a:latin typeface="Garamond" panose="02020404030301010803" pitchFamily="18" charset="0"/>
              </a:rPr>
              <a:t>m. pirmieji Europoje sukūrėme rašytinę </a:t>
            </a:r>
            <a:r>
              <a:rPr lang="lt-LT" sz="3100" dirty="0" smtClean="0">
                <a:latin typeface="Garamond" panose="02020404030301010803" pitchFamily="18" charset="0"/>
              </a:rPr>
              <a:t>konstituciją</a:t>
            </a:r>
            <a:endParaRPr lang="lt-LT" sz="3100" dirty="0">
              <a:latin typeface="Garamond" panose="02020404030301010803" pitchFamily="18" charset="0"/>
            </a:endParaRPr>
          </a:p>
          <a:p>
            <a:pPr fontAlgn="base">
              <a:buFont typeface="Wingdings" panose="05000000000000000000" pitchFamily="2" charset="2"/>
              <a:buChar char="ü"/>
            </a:pPr>
            <a:r>
              <a:rPr lang="lt-LT" sz="3100" dirty="0">
                <a:latin typeface="Garamond" panose="02020404030301010803" pitchFamily="18" charset="0"/>
              </a:rPr>
              <a:t>1918 m. pirmieji Baltijos šalyse atkūrėme nepriklausomą </a:t>
            </a:r>
            <a:r>
              <a:rPr lang="lt-LT" sz="3100" dirty="0" smtClean="0">
                <a:latin typeface="Garamond" panose="02020404030301010803" pitchFamily="18" charset="0"/>
              </a:rPr>
              <a:t>valstybę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lt-LT" sz="3100" dirty="0" smtClean="0">
                <a:latin typeface="Garamond" panose="02020404030301010803" pitchFamily="18" charset="0"/>
              </a:rPr>
              <a:t>Baltijos </a:t>
            </a:r>
            <a:r>
              <a:rPr lang="lt-LT" sz="3100" dirty="0">
                <a:latin typeface="Garamond" panose="02020404030301010803" pitchFamily="18" charset="0"/>
              </a:rPr>
              <a:t>kelias - įtrauktas į Gineso pasaulio rekordų knygą kaip ilgiausia žmonių </a:t>
            </a:r>
            <a:r>
              <a:rPr lang="lt-LT" sz="3100" dirty="0" smtClean="0">
                <a:latin typeface="Garamond" panose="02020404030301010803" pitchFamily="18" charset="0"/>
              </a:rPr>
              <a:t>grandinė</a:t>
            </a:r>
            <a:r>
              <a:rPr lang="lt-LT" sz="3100" dirty="0">
                <a:solidFill>
                  <a:srgbClr val="FF0000"/>
                </a:solidFill>
                <a:latin typeface="Garamond" panose="02020404030301010803" pitchFamily="18" charset="0"/>
              </a:rPr>
              <a:t/>
            </a:r>
            <a:br>
              <a:rPr lang="lt-LT" sz="3100" dirty="0">
                <a:solidFill>
                  <a:srgbClr val="FF0000"/>
                </a:solidFill>
                <a:latin typeface="Garamond" panose="02020404030301010803" pitchFamily="18" charset="0"/>
              </a:rPr>
            </a:br>
            <a:endParaRPr lang="lt-LT" sz="31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endParaRPr lang="lt-LT" sz="31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lt-LT" sz="3100" dirty="0">
              <a:latin typeface="Garamond" panose="020204040303010108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76444" y="6408220"/>
            <a:ext cx="2545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lt-LT" sz="2400" i="1" dirty="0">
                <a:latin typeface="Garamond" panose="02020404030301010803" pitchFamily="18" charset="0"/>
              </a:rPr>
              <a:t>http://</a:t>
            </a:r>
            <a:r>
              <a:rPr lang="lt-LT" sz="2400" i="1" dirty="0" smtClean="0">
                <a:latin typeface="Garamond" panose="02020404030301010803" pitchFamily="18" charset="0"/>
              </a:rPr>
              <a:t>www.lietuva.lt/</a:t>
            </a:r>
            <a:endParaRPr lang="lt-LT" sz="2400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6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641" y="1202499"/>
            <a:ext cx="11141935" cy="54878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pic>
        <p:nvPicPr>
          <p:cNvPr id="3078" name="Picture 6" descr="http://gediminaiciustulpai-tautosnamai.lt/attachments/Image/110px-Insignia_of_the_Lithuanian_Armed_Forces.gif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364" y="1353282"/>
            <a:ext cx="1227123" cy="143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gediminaiciustulpai-tautosnamai.lt/attachments/Image/Insignia_of_the_Lithuanian_Land_Force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980" y="1480135"/>
            <a:ext cx="1073115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gediminaiciustulpai-tautosnamai.lt/attachments/Image/Insignia_of_the_Lithuanian_Naval_Force.jp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952" y="1348170"/>
            <a:ext cx="1166368" cy="151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gediminaiciustulpai-tautosnamai.lt/attachments/Image/KOP_emblema.gif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996" y="1392643"/>
            <a:ext cx="1321177" cy="160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gediminaiciustulpai-tautosnamai.lt/attachments/Image/images30.jpg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089" y="3059846"/>
            <a:ext cx="1321407" cy="149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gediminaiciustulpai-tautosnamai.lt/attachments/Image/images28.png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996" y="2943147"/>
            <a:ext cx="1492760" cy="15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gediminaiciustulpai-tautosnamai.lt/attachments/Image/images_logo.jpg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501" y="4770632"/>
            <a:ext cx="1360008" cy="157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://gediminaiciustulpai-tautosnamai.lt/attachments/Image/sajudis.jpg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3" y="1480134"/>
            <a:ext cx="2116798" cy="132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Įrašo &quot;Pradžia&quot; reprezentacinis paveikslėlis">
            <a:hlinkClick r:id="rId19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545" y="4642952"/>
            <a:ext cx="2665240" cy="190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 descr="http://gediminaiciustulpai-tautosnamai.lt/attachments/Image/LP_logo_fone.jpg">
            <a:hlinkClick r:id="rId21"/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686" y="1784753"/>
            <a:ext cx="1862440" cy="62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http://gediminaiciustulpai-tautosnamai.lt/attachments/Image/images_3.jpg">
            <a:hlinkClick r:id="rId23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799" y="4724837"/>
            <a:ext cx="1664931" cy="166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6" name="Picture 34" descr="http://gediminaiciustulpai-tautosnamai.lt/attachments/Image/images_27.png">
            <a:hlinkClick r:id="rId25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277" y="2881495"/>
            <a:ext cx="1379524" cy="174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0" name="Picture 38" descr="http://gediminaiciustulpai-tautosnamai.lt/attachments/Image/images15.jpg">
            <a:hlinkClick r:id="rId27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996" y="4833616"/>
            <a:ext cx="1243890" cy="157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TOK">
            <a:hlinkClick r:id="rId29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07" y="2708861"/>
            <a:ext cx="2097994" cy="256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8" name="Picture 36" descr="http://gediminaiciustulpai-tautosnamai.lt/attachments/Image/images9.png">
            <a:hlinkClick r:id="rId31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45" y="4931584"/>
            <a:ext cx="1275492" cy="160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llks.lt/zenklas1.jpg">
            <a:hlinkClick r:id="rId33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06" y="2756332"/>
            <a:ext cx="1960055" cy="182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9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8443"/>
            <a:ext cx="10515600" cy="1325563"/>
          </a:xfrm>
        </p:spPr>
        <p:txBody>
          <a:bodyPr/>
          <a:lstStyle/>
          <a:p>
            <a:r>
              <a:rPr lang="lt-LT" dirty="0" smtClean="0"/>
              <a:t>Įsijungiame planšetės veikseną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893" y="2459658"/>
            <a:ext cx="8898214" cy="308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0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1182" y="299490"/>
            <a:ext cx="10515600" cy="688423"/>
          </a:xfrm>
        </p:spPr>
        <p:txBody>
          <a:bodyPr>
            <a:noAutofit/>
          </a:bodyPr>
          <a:lstStyle/>
          <a:p>
            <a:r>
              <a:rPr lang="lt-LT" dirty="0" smtClean="0"/>
              <a:t>KOMANDA. KOMANDŲ LAUKAS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5" y="1450322"/>
            <a:ext cx="11762509" cy="49898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815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49" y="1166745"/>
            <a:ext cx="5424714" cy="54006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464" y="1252470"/>
            <a:ext cx="5743575" cy="53149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438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425</Words>
  <Application>Microsoft Office PowerPoint</Application>
  <PresentationFormat>Widescreen</PresentationFormat>
  <Paragraphs>126</Paragraphs>
  <Slides>27</Slides>
  <Notes>26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Garamond</vt:lpstr>
      <vt:lpstr>MS Mincho</vt:lpstr>
      <vt:lpstr>Open Sans</vt:lpstr>
      <vt:lpstr>Times New Roman</vt:lpstr>
      <vt:lpstr>Wingdings</vt:lpstr>
      <vt:lpstr>Office Theme</vt:lpstr>
      <vt:lpstr>PowerPoint Presentation</vt:lpstr>
      <vt:lpstr>    </vt:lpstr>
      <vt:lpstr>Įrašome savo vardą</vt:lpstr>
      <vt:lpstr>O ką gi programuosime</vt:lpstr>
      <vt:lpstr>2018 m. švęsime valstybės atkūrimo šimtmečio jubiliejų</vt:lpstr>
      <vt:lpstr>PowerPoint Presentation</vt:lpstr>
      <vt:lpstr>Įsijungiame planšetės veikseną</vt:lpstr>
      <vt:lpstr>KOMANDA. KOMANDŲ LAUKAS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Spalvų modelis</vt:lpstr>
      <vt:lpstr>PowerPoint Presentation</vt:lpstr>
      <vt:lpstr>Įsijungiame kompiuterio veikseną</vt:lpstr>
      <vt:lpstr>PowerPoint Presentation</vt:lpstr>
      <vt:lpstr>PowerPoint Presentation</vt:lpstr>
      <vt:lpstr>Khan akademijos pavyzdžiai</vt:lpstr>
      <vt:lpstr>Uždavinio pavyzdys (interaktyvus)  </vt:lpstr>
      <vt:lpstr>KHAN ACADEMY</vt:lpstr>
      <vt:lpstr>Processing programavimo kalba</vt:lpstr>
      <vt:lpstr>lt.bebras.lt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Lina Vinikienė</dc:creator>
  <cp:lastModifiedBy>Lina Vinikienė</cp:lastModifiedBy>
  <cp:revision>96</cp:revision>
  <dcterms:created xsi:type="dcterms:W3CDTF">2016-09-05T10:26:45Z</dcterms:created>
  <dcterms:modified xsi:type="dcterms:W3CDTF">2016-09-08T15:10:02Z</dcterms:modified>
</cp:coreProperties>
</file>