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59" r:id="rId4"/>
    <p:sldId id="262" r:id="rId5"/>
    <p:sldId id="258" r:id="rId6"/>
    <p:sldId id="260" r:id="rId7"/>
    <p:sldId id="266" r:id="rId8"/>
    <p:sldId id="267" r:id="rId9"/>
    <p:sldId id="261" r:id="rId10"/>
    <p:sldId id="268" r:id="rId11"/>
    <p:sldId id="264" r:id="rId12"/>
    <p:sldId id="265" r:id="rId13"/>
    <p:sldId id="269" r:id="rId14"/>
    <p:sldId id="275" r:id="rId15"/>
    <p:sldId id="270" r:id="rId16"/>
    <p:sldId id="271" r:id="rId17"/>
    <p:sldId id="277" r:id="rId18"/>
    <p:sldId id="272" r:id="rId19"/>
    <p:sldId id="273" r:id="rId20"/>
    <p:sldId id="274" r:id="rId21"/>
    <p:sldId id="283" r:id="rId22"/>
    <p:sldId id="276" r:id="rId23"/>
    <p:sldId id="279" r:id="rId24"/>
    <p:sldId id="284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A6C"/>
    <a:srgbClr val="4A6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1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Purple is my hint to you</a:t>
            </a:r>
          </a:p>
          <a:p>
            <a:r>
              <a:rPr lang="en-US" dirty="0" smtClean="0"/>
              <a:t>Red</a:t>
            </a:r>
            <a:r>
              <a:rPr lang="en-US" baseline="0" dirty="0" smtClean="0"/>
              <a:t> is when I think you’re concerned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2000"/>
                <a:lumOff val="78000"/>
              </a:schemeClr>
            </a:gs>
            <a:gs pos="2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0D62-705F-4170-85A7-2A9ED029478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studios/26191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320393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cratch.mit.edu/projects/1320393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2157361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yob.berkeley.edu/" TargetMode="External"/><Relationship Id="rId2" Type="http://schemas.openxmlformats.org/officeDocument/2006/relationships/hyperlink" Target="http://wiki.scratch.mit.edu/wiki/Alternatives_to_Scrat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24011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ratch.mit.edu/projects/123953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430963" y="6194425"/>
            <a:ext cx="2713037" cy="5540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Beginner’s Session 10/16/2013</a:t>
            </a:r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06573" y="2540162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rgbClr val="00B0F0"/>
                </a:solidFill>
              </a:rPr>
              <a:t>scratch.mit.edu</a:t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7897" y="4068807"/>
            <a:ext cx="7772400" cy="119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Inspiring examples</a:t>
            </a:r>
          </a:p>
          <a:p>
            <a:r>
              <a:rPr lang="en-US" dirty="0" smtClean="0"/>
              <a:t>http://scratch.mit.edu/studios/246979</a:t>
            </a:r>
          </a:p>
          <a:p>
            <a:endParaRPr lang="en-US" dirty="0" smtClean="0"/>
          </a:p>
          <a:p>
            <a:r>
              <a:rPr lang="en-US" dirty="0" err="1" smtClean="0"/>
              <a:t>CoderDojo</a:t>
            </a:r>
            <a:r>
              <a:rPr lang="en-US" dirty="0" smtClean="0"/>
              <a:t> October </a:t>
            </a:r>
            <a:r>
              <a:rPr lang="en-US" dirty="0" smtClean="0"/>
              <a:t>Studio</a:t>
            </a:r>
          </a:p>
          <a:p>
            <a:r>
              <a:rPr lang="en-US" dirty="0">
                <a:hlinkClick r:id="rId3"/>
              </a:rPr>
              <a:t>http://scratch.mit.edu/studios/261917/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to do some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(5 min) Want to try tweaking </a:t>
            </a:r>
            <a:br>
              <a:rPr lang="en-US" dirty="0" smtClean="0"/>
            </a:br>
            <a:r>
              <a:rPr lang="en-US" dirty="0" smtClean="0">
                <a:blipFill>
                  <a:blip r:embed="rId2"/>
                  <a:tile tx="0" ty="0" sx="100000" sy="100000" flip="none" algn="tl"/>
                </a:blipFill>
              </a:rPr>
              <a:t>Rainbow Writer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gave you a sneak peek, but here it is again: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use the keyboard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9" y="4564063"/>
            <a:ext cx="2832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34321"/>
            <a:ext cx="2311927" cy="15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0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When the                is right…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6411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Those angled blocks are “what to test”</a:t>
            </a:r>
          </a:p>
          <a:p>
            <a:r>
              <a:rPr lang="en-US" dirty="0" smtClean="0"/>
              <a:t>You can’t do a game without them</a:t>
            </a:r>
          </a:p>
          <a:p>
            <a:r>
              <a:rPr lang="en-US" dirty="0" smtClean="0"/>
              <a:t>One type of condition is “sensing”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might be useful for PONG?   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(TMTOWTDI – </a:t>
            </a:r>
            <a:r>
              <a:rPr lang="en-US" dirty="0" err="1" smtClean="0">
                <a:solidFill>
                  <a:srgbClr val="00B0F0"/>
                </a:solidFill>
              </a:rPr>
              <a:t>TimToady</a:t>
            </a:r>
            <a:r>
              <a:rPr lang="en-US" dirty="0" smtClean="0">
                <a:solidFill>
                  <a:srgbClr val="00B0F0"/>
                </a:solidFill>
              </a:rPr>
              <a:t> –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There’s more than one way to do it.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37363"/>
            <a:ext cx="1892731" cy="381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17" y="1295400"/>
            <a:ext cx="2607394" cy="54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Sensing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</a:rPr>
              <a:t>What might be important to </a:t>
            </a:r>
            <a:r>
              <a:rPr lang="en-US" sz="4000" i="1" dirty="0" smtClean="0">
                <a:solidFill>
                  <a:srgbClr val="00B0F0"/>
                </a:solidFill>
              </a:rPr>
              <a:t>sense</a:t>
            </a:r>
            <a:r>
              <a:rPr lang="en-US" sz="4000" dirty="0" smtClean="0">
                <a:solidFill>
                  <a:srgbClr val="00B0F0"/>
                </a:solidFill>
              </a:rPr>
              <a:t> in PONG?</a:t>
            </a:r>
          </a:p>
          <a:p>
            <a:r>
              <a:rPr lang="en-US" dirty="0" smtClean="0"/>
              <a:t>Touching ___? </a:t>
            </a:r>
          </a:p>
          <a:p>
            <a:r>
              <a:rPr lang="en-US" dirty="0" smtClean="0"/>
              <a:t>Key ___ pressed?</a:t>
            </a:r>
          </a:p>
          <a:p>
            <a:r>
              <a:rPr lang="en-US" dirty="0" smtClean="0"/>
              <a:t>Mouse Down?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33400"/>
            <a:ext cx="2607394" cy="54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(optional)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When the                 </a:t>
            </a:r>
            <a:r>
              <a:rPr lang="en-US" sz="4000" dirty="0" smtClean="0"/>
              <a:t>s </a:t>
            </a:r>
            <a:r>
              <a:rPr lang="en-US" sz="4000" dirty="0" smtClean="0"/>
              <a:t>ARE right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/>
              <a:t>You can make more complex </a:t>
            </a:r>
            <a:r>
              <a:rPr lang="en-US" dirty="0" smtClean="0"/>
              <a:t>testing with </a:t>
            </a:r>
            <a:r>
              <a:rPr lang="en-US" dirty="0"/>
              <a:t>operators </a:t>
            </a:r>
            <a:r>
              <a:rPr lang="en-US" dirty="0" smtClean="0"/>
              <a:t>(use AND</a:t>
            </a:r>
            <a:r>
              <a:rPr lang="en-US" dirty="0"/>
              <a:t>, OR and </a:t>
            </a:r>
            <a:r>
              <a:rPr lang="en-US" dirty="0" smtClean="0"/>
              <a:t>NOT)</a:t>
            </a:r>
            <a:endParaRPr lang="en-US" dirty="0"/>
          </a:p>
          <a:p>
            <a:r>
              <a:rPr lang="en-US" dirty="0"/>
              <a:t>The &lt; = and &gt; operators work on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Do you need these for PONG? 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06" y="270939"/>
            <a:ext cx="2680311" cy="5944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33400"/>
            <a:ext cx="1892731" cy="3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</a:rPr>
              <a:t>BattyPong</a:t>
            </a:r>
            <a:r>
              <a:rPr lang="en-US" sz="4000" b="1" dirty="0" smtClean="0"/>
              <a:t> </a:t>
            </a:r>
            <a:r>
              <a:rPr lang="en-US" sz="4000" b="1" dirty="0" smtClean="0"/>
              <a:t>– a few quick final words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 want to let you start, but I should give you </a:t>
            </a:r>
            <a:r>
              <a:rPr lang="en-US" dirty="0" smtClean="0"/>
              <a:t>some </a:t>
            </a:r>
            <a:r>
              <a:rPr lang="en-US" dirty="0" smtClean="0"/>
              <a:t>tips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chat </a:t>
            </a:r>
            <a:r>
              <a:rPr lang="en-US" dirty="0" smtClean="0"/>
              <a:t>about a design </a:t>
            </a:r>
            <a:r>
              <a:rPr lang="en-US" dirty="0" smtClean="0"/>
              <a:t>plan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Set </a:t>
            </a:r>
            <a:r>
              <a:rPr lang="en-US" dirty="0" smtClean="0"/>
              <a:t>an appropriate background</a:t>
            </a:r>
            <a:r>
              <a:rPr lang="en-US" dirty="0" smtClean="0"/>
              <a:t>(*), </a:t>
            </a:r>
            <a:r>
              <a:rPr lang="en-US" dirty="0" smtClean="0"/>
              <a:t>like WOODS, </a:t>
            </a:r>
          </a:p>
          <a:p>
            <a:pPr>
              <a:buFontTx/>
              <a:buChar char="-"/>
            </a:pPr>
            <a:r>
              <a:rPr lang="en-US" dirty="0" smtClean="0"/>
              <a:t>Use the bat as your ‘thing that moves around’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 smtClean="0"/>
              <a:t>paddle</a:t>
            </a:r>
            <a:r>
              <a:rPr lang="en-US" dirty="0"/>
              <a:t> </a:t>
            </a:r>
            <a:r>
              <a:rPr lang="en-US" dirty="0" smtClean="0"/>
              <a:t>can be decorated for Halloween.  What do bats hate?  FIRE? Wooden Stakes?  Garlic?  Have fun!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Think of the </a:t>
            </a:r>
            <a:r>
              <a:rPr lang="en-US" dirty="0" smtClean="0"/>
              <a:t>bat as </a:t>
            </a:r>
            <a:r>
              <a:rPr lang="en-US" dirty="0" smtClean="0"/>
              <a:t>who is driving the action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Stuck? Look at </a:t>
            </a:r>
            <a:r>
              <a:rPr lang="en-US" dirty="0" smtClean="0">
                <a:hlinkClick r:id="rId2"/>
              </a:rPr>
              <a:t>http://scratch.mit.edu/projects/13203931/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 You might use more than one.  I had a Title screen costume, the Game Play costume, and a Game Over </a:t>
            </a:r>
            <a:r>
              <a:rPr lang="en-US" sz="2000" dirty="0" smtClean="0"/>
              <a:t>costume.  Alternatively, use a messaging sprite.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Batty-PONG</a:t>
            </a:r>
            <a:r>
              <a:rPr lang="en-US" dirty="0" smtClean="0"/>
              <a:t> </a:t>
            </a:r>
            <a:r>
              <a:rPr lang="en-US" dirty="0" smtClean="0"/>
              <a:t>– the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Design plan:</a:t>
            </a:r>
          </a:p>
          <a:p>
            <a:pPr marL="0" indent="0">
              <a:buNone/>
            </a:pPr>
            <a:r>
              <a:rPr lang="en-US" dirty="0"/>
              <a:t>1) Get the paddle sliding </a:t>
            </a:r>
            <a:r>
              <a:rPr lang="en-US" dirty="0" smtClean="0"/>
              <a:t>forever.  tip:</a:t>
            </a:r>
          </a:p>
          <a:p>
            <a:pPr marL="0" indent="0">
              <a:buNone/>
            </a:pPr>
            <a:r>
              <a:rPr lang="en-US" dirty="0" smtClean="0"/>
              <a:t>2) Get the </a:t>
            </a:r>
            <a:r>
              <a:rPr lang="en-US" dirty="0" smtClean="0"/>
              <a:t>bat bouncing </a:t>
            </a:r>
            <a:r>
              <a:rPr lang="en-US" dirty="0" smtClean="0"/>
              <a:t>around. tip: point first, then move forever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Add game logic to the </a:t>
            </a:r>
            <a:r>
              <a:rPr lang="en-US" dirty="0" smtClean="0"/>
              <a:t>bat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tip: </a:t>
            </a:r>
          </a:p>
          <a:p>
            <a:pPr marL="0" indent="0">
              <a:buNone/>
            </a:pPr>
            <a:r>
              <a:rPr lang="en-US" dirty="0" smtClean="0"/>
              <a:t>4) Add end-game logic</a:t>
            </a:r>
          </a:p>
          <a:p>
            <a:pPr marL="0" indent="0">
              <a:buNone/>
            </a:pPr>
            <a:r>
              <a:rPr lang="en-US" sz="2400" dirty="0" smtClean="0"/>
              <a:t>Checkpoint: </a:t>
            </a:r>
            <a:r>
              <a:rPr lang="en-US" sz="2400" dirty="0" smtClean="0">
                <a:hlinkClick r:id="rId2"/>
              </a:rPr>
              <a:t>http://scratch.mit.edu/projects/13203931/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) </a:t>
            </a:r>
            <a:r>
              <a:rPr lang="en-US" dirty="0" smtClean="0"/>
              <a:t>Add a score.  I’ll give tips </a:t>
            </a:r>
            <a:r>
              <a:rPr lang="en-US" dirty="0" smtClean="0"/>
              <a:t>later.</a:t>
            </a:r>
          </a:p>
          <a:p>
            <a:pPr marL="0" indent="0">
              <a:buNone/>
            </a:pPr>
            <a:r>
              <a:rPr lang="en-US" dirty="0" smtClean="0"/>
              <a:t>6) Stretch goal: maybe </a:t>
            </a:r>
            <a:r>
              <a:rPr lang="en-US" dirty="0" smtClean="0"/>
              <a:t>add restart appearance and logic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29000"/>
            <a:ext cx="3607622" cy="368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57" y="2673658"/>
            <a:ext cx="1702188" cy="635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747464"/>
            <a:ext cx="1626075" cy="7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my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 the paddle:</a:t>
            </a:r>
          </a:p>
          <a:p>
            <a:pPr marL="0" indent="0">
              <a:buNone/>
            </a:pPr>
            <a:r>
              <a:rPr lang="en-US" dirty="0" smtClean="0"/>
              <a:t>On the Ball</a:t>
            </a:r>
          </a:p>
          <a:p>
            <a:r>
              <a:rPr lang="en-US" dirty="0" smtClean="0"/>
              <a:t>startup code: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Ball gameplay code:</a:t>
            </a:r>
          </a:p>
          <a:p>
            <a:pPr marL="0" indent="0">
              <a:buNone/>
            </a:pPr>
            <a:r>
              <a:rPr lang="en-US" sz="2000" dirty="0" smtClean="0"/>
              <a:t>(grey box is for replay only)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69" y="1287999"/>
            <a:ext cx="1384529" cy="11479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3" y="3048000"/>
            <a:ext cx="8485533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Class…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score with variables</a:t>
            </a:r>
          </a:p>
          <a:p>
            <a:r>
              <a:rPr lang="en-US" dirty="0" smtClean="0"/>
              <a:t>Adding Messages to control game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3: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data by “variables”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data might you want in PONG?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Maybe score, high score, timer, ball count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Quick Project:  Add the score (bounce count)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my score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Score = times the paddle is hit</a:t>
            </a:r>
          </a:p>
          <a:p>
            <a:r>
              <a:rPr lang="en-US" dirty="0" smtClean="0"/>
              <a:t>All this is on the ball, and nowhere else</a:t>
            </a:r>
          </a:p>
          <a:p>
            <a:r>
              <a:rPr lang="en-US" dirty="0" smtClean="0"/>
              <a:t>Look at the orange blocks.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16466"/>
            <a:ext cx="5588822" cy="46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Whoa, programming?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But, but, but..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So, can computers think?</a:t>
            </a:r>
          </a:p>
          <a:p>
            <a:pPr marL="0" indent="0" algn="r">
              <a:buNone/>
            </a:pPr>
            <a:r>
              <a:rPr lang="en-US" sz="3000" dirty="0" smtClean="0">
                <a:solidFill>
                  <a:srgbClr val="7030A0"/>
                </a:solidFill>
              </a:rPr>
              <a:t>(no)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Ok, can they be told what to do?  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(</a:t>
            </a:r>
            <a:r>
              <a:rPr lang="en-US" sz="2600" dirty="0" err="1" smtClean="0">
                <a:solidFill>
                  <a:srgbClr val="7030A0"/>
                </a:solidFill>
              </a:rPr>
              <a:t>psst</a:t>
            </a:r>
            <a:r>
              <a:rPr lang="en-US" sz="2600" dirty="0" smtClean="0">
                <a:solidFill>
                  <a:srgbClr val="7030A0"/>
                </a:solidFill>
              </a:rPr>
              <a:t>, yes, and it’s called programming!)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Can they make decisions?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(yes)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How? We’ll dive into this today.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“Secret” Messages</a:t>
            </a:r>
            <a:br>
              <a:rPr lang="en-US" dirty="0" smtClean="0"/>
            </a:br>
            <a:r>
              <a:rPr lang="en-US" dirty="0" smtClean="0"/>
              <a:t>(events to broadcast and receive)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Sprites don’t talk to each other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(think of pong’s ball and paddle)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BUT, you can add your own </a:t>
            </a:r>
            <a:r>
              <a:rPr lang="en-US" i="1" dirty="0" smtClean="0"/>
              <a:t>secret message</a:t>
            </a:r>
          </a:p>
          <a:p>
            <a:r>
              <a:rPr lang="en-US" dirty="0" smtClean="0"/>
              <a:t>Broadcasting and Receiving Messages is better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Could it make PONG better?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The paddle doesn’t know if the ball goes out of bounds.  It could disappear or stop moving.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The “game” doesn’t know if it is over.  Messages are a pretty good way to tell everything ‘game over’</a:t>
            </a:r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messages for 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 added “Game Running” and “Game Stopped”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do you think these scripts do (and what sprite are they on?)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76400"/>
            <a:ext cx="2098983" cy="22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import images and sounds</a:t>
            </a:r>
          </a:p>
          <a:p>
            <a:r>
              <a:rPr lang="en-US" dirty="0" smtClean="0"/>
              <a:t>Images will often be bitmaps.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Sounds can be imported into sprites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19600"/>
            <a:ext cx="2832745" cy="1092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20" y="2779122"/>
            <a:ext cx="3366267" cy="10670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71600" y="3429000"/>
            <a:ext cx="381000" cy="434181"/>
          </a:xfrm>
          <a:prstGeom prst="ellipse">
            <a:avLst/>
          </a:prstGeom>
          <a:solidFill>
            <a:schemeClr val="bg1">
              <a:alpha val="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5077868"/>
            <a:ext cx="381000" cy="434181"/>
          </a:xfrm>
          <a:prstGeom prst="ellipse">
            <a:avLst/>
          </a:prstGeom>
          <a:solidFill>
            <a:schemeClr val="bg1">
              <a:alpha val="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features are out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want to add ‘more than one ball’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There’s a special type of data called a ‘list’</a:t>
            </a:r>
          </a:p>
          <a:p>
            <a:pPr marL="0" indent="0">
              <a:buNone/>
            </a:pPr>
            <a:r>
              <a:rPr lang="en-US" dirty="0" smtClean="0"/>
              <a:t>I found a quiz (next) that would be better as a list.</a:t>
            </a:r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question 2, 9</a:t>
            </a:r>
          </a:p>
          <a:p>
            <a:r>
              <a:rPr lang="en-US" dirty="0" smtClean="0"/>
              <a:t>Ugly spelling error in 8, 16</a:t>
            </a:r>
          </a:p>
          <a:p>
            <a:r>
              <a:rPr lang="en-US" dirty="0">
                <a:hlinkClick r:id="rId2"/>
              </a:rPr>
              <a:t>http://scratch.mit.edu/projects/2157361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Want to change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resources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wiki.scratch.mit.edu/wiki/</a:t>
            </a:r>
            <a:r>
              <a:rPr lang="en-US" sz="2000" dirty="0" err="1" smtClean="0">
                <a:hlinkClick r:id="rId2"/>
              </a:rPr>
              <a:t>Alternatives_to_Scratch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UC Berkeley has Snap.  Deeper programming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http://byob.berkeley.edu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Doesn’t require Flash (so works on tablets)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Alice is a program that does better story telling (it has a timeline) and does 3D.  It also exposes ‘real’ java programming.  To me, the usability was lacking.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Unity3D is a 3d world game engine used by companies and people to </a:t>
            </a:r>
            <a:r>
              <a:rPr lang="en-US" smtClean="0"/>
              <a:t>make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2000"/>
                <a:lumOff val="78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minute Project!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blipFill dpi="0" rotWithShape="1">
                  <a:blip r:embed="rId2"/>
                  <a:srcRect/>
                  <a:tile tx="0" ty="0" sx="100000" sy="100000" flip="none" algn="tl"/>
                </a:blipFill>
              </a:rPr>
              <a:t>“Rainbow Writing”    </a:t>
            </a:r>
            <a:r>
              <a:rPr lang="en-US" sz="2000" dirty="0" smtClean="0">
                <a:hlinkClick r:id="rId3"/>
              </a:rPr>
              <a:t>demo of advanced version</a:t>
            </a:r>
            <a:endParaRPr lang="en-US" dirty="0" smtClean="0"/>
          </a:p>
          <a:p>
            <a:r>
              <a:rPr lang="en-US" dirty="0" smtClean="0"/>
              <a:t>Your mouse is the pen.  </a:t>
            </a:r>
          </a:p>
          <a:p>
            <a:r>
              <a:rPr lang="en-US" dirty="0" smtClean="0"/>
              <a:t>Make the writing follow the mouse.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23368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 (and beyond): </a:t>
            </a:r>
            <a:r>
              <a:rPr lang="en-US" sz="3900" b="1" dirty="0" smtClean="0">
                <a:solidFill>
                  <a:schemeClr val="accent1">
                    <a:lumMod val="75000"/>
                  </a:schemeClr>
                </a:solidFill>
              </a:rPr>
              <a:t>Batty-Pong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(Ask 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yourself: </a:t>
            </a:r>
            <a:b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</a:rPr>
              <a:t>How can I use what he’s saying to write 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</a:rPr>
              <a:t>the game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”)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 smtClean="0"/>
              <a:t>stages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Bat flies </a:t>
            </a:r>
            <a:r>
              <a:rPr lang="en-US" dirty="0" smtClean="0"/>
              <a:t>around the stage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guard the bottom from the bat</a:t>
            </a:r>
            <a:endParaRPr lang="en-US" dirty="0" smtClean="0"/>
          </a:p>
          <a:p>
            <a:r>
              <a:rPr lang="en-US" dirty="0" smtClean="0"/>
              <a:t>If the </a:t>
            </a:r>
            <a:r>
              <a:rPr lang="en-US" dirty="0" smtClean="0"/>
              <a:t>bat </a:t>
            </a:r>
            <a:r>
              <a:rPr lang="en-US" dirty="0" smtClean="0"/>
              <a:t>gets past </a:t>
            </a:r>
            <a:r>
              <a:rPr lang="en-US" dirty="0" smtClean="0"/>
              <a:t>you: </a:t>
            </a:r>
            <a:r>
              <a:rPr lang="en-US" dirty="0" smtClean="0">
                <a:solidFill>
                  <a:srgbClr val="FF0000"/>
                </a:solidFill>
              </a:rPr>
              <a:t>GAME </a:t>
            </a:r>
            <a:r>
              <a:rPr lang="en-US" dirty="0" smtClean="0">
                <a:solidFill>
                  <a:srgbClr val="FF0000"/>
                </a:solidFill>
              </a:rPr>
              <a:t>OVER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ater: </a:t>
            </a:r>
            <a:r>
              <a:rPr lang="en-US" dirty="0" smtClean="0">
                <a:solidFill>
                  <a:srgbClr val="FF0000"/>
                </a:solidFill>
              </a:rPr>
              <a:t>the bat </a:t>
            </a:r>
            <a:r>
              <a:rPr lang="en-US" dirty="0" smtClean="0">
                <a:solidFill>
                  <a:srgbClr val="FF0000"/>
                </a:solidFill>
              </a:rPr>
              <a:t>scores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Think about tricks for detecting that the player missed the </a:t>
            </a:r>
            <a:r>
              <a:rPr lang="en-US" dirty="0" smtClean="0">
                <a:solidFill>
                  <a:srgbClr val="0070C0"/>
                </a:solidFill>
              </a:rPr>
              <a:t>bat?  </a:t>
            </a:r>
            <a:r>
              <a:rPr lang="en-US" dirty="0">
                <a:solidFill>
                  <a:srgbClr val="0070C0"/>
                </a:solidFill>
              </a:rPr>
              <a:t>(Already solved my challenges?  Find a second way to do it</a:t>
            </a:r>
            <a:r>
              <a:rPr lang="en-US" dirty="0" smtClean="0">
                <a:solidFill>
                  <a:srgbClr val="0070C0"/>
                </a:solidFill>
              </a:rPr>
              <a:t>!)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(The trick I’m using is to have a line of a unique color,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and test if the </a:t>
            </a:r>
            <a:r>
              <a:rPr lang="en-US" dirty="0" smtClean="0">
                <a:solidFill>
                  <a:srgbClr val="7030A0"/>
                </a:solidFill>
              </a:rPr>
              <a:t>bat </a:t>
            </a:r>
            <a:r>
              <a:rPr lang="en-US" dirty="0" smtClean="0">
                <a:solidFill>
                  <a:srgbClr val="7030A0"/>
                </a:solidFill>
              </a:rPr>
              <a:t>touches that color.)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 smtClean="0">
                <a:solidFill>
                  <a:srgbClr val="0070C0"/>
                </a:solidFill>
              </a:rPr>
              <a:t>can computers be told to do?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you’ve used Scratch, you know some script types</a:t>
            </a:r>
            <a:endParaRPr lang="en-US" dirty="0" smtClean="0"/>
          </a:p>
          <a:p>
            <a:r>
              <a:rPr lang="en-US" dirty="0" smtClean="0">
                <a:solidFill>
                  <a:srgbClr val="0E9A6C"/>
                </a:solidFill>
              </a:rPr>
              <a:t>Drawing</a:t>
            </a:r>
          </a:p>
          <a:p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Scratch Logo </a:t>
            </a:r>
            <a:r>
              <a:rPr lang="en-US" dirty="0" smtClean="0">
                <a:hlinkClick r:id="rId2"/>
              </a:rPr>
              <a:t>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n</a:t>
            </a:r>
            <a:r>
              <a:rPr lang="en-US" dirty="0" smtClean="0"/>
              <a:t>ext few slides show some of the </a:t>
            </a:r>
            <a:r>
              <a:rPr lang="en-US" dirty="0" smtClean="0"/>
              <a:t>other </a:t>
            </a:r>
            <a:r>
              <a:rPr lang="en-US" dirty="0" smtClean="0"/>
              <a:t>important script blocks.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89118"/>
            <a:ext cx="1483391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629400" y="1295400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Computers </a:t>
            </a:r>
            <a:r>
              <a:rPr lang="en-US" sz="3600" b="1" dirty="0" smtClean="0"/>
              <a:t>is so </a:t>
            </a:r>
            <a:r>
              <a:rPr lang="en-US" sz="3600" b="1" dirty="0" err="1" smtClean="0"/>
              <a:t>stoopid</a:t>
            </a:r>
            <a:r>
              <a:rPr lang="en-US" sz="3600" b="1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072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</a:rPr>
              <a:t>Don’t do what I said, do what I want!!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take </a:t>
            </a:r>
            <a:r>
              <a:rPr lang="en-US" b="1" dirty="0" smtClean="0"/>
              <a:t>action </a:t>
            </a:r>
            <a:r>
              <a:rPr lang="en-US" dirty="0" smtClean="0"/>
              <a:t>on </a:t>
            </a:r>
            <a:r>
              <a:rPr lang="en-US" b="1" dirty="0" smtClean="0"/>
              <a:t>events </a:t>
            </a:r>
            <a:r>
              <a:rPr lang="en-US" dirty="0" smtClean="0"/>
              <a:t>or the result of </a:t>
            </a:r>
            <a:r>
              <a:rPr lang="en-US" b="1" dirty="0" smtClean="0"/>
              <a:t>decisions in tests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Rainbow Writer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you probably wanted the pen to stop writing, but how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 smtClean="0"/>
              <a:t>I decided to say “Pen Down” when holding down the mouse button.  </a:t>
            </a:r>
          </a:p>
          <a:p>
            <a:r>
              <a:rPr lang="en-US" sz="1600" dirty="0" smtClean="0"/>
              <a:t>That </a:t>
            </a:r>
            <a:r>
              <a:rPr lang="en-US" sz="1600" b="1" dirty="0" smtClean="0"/>
              <a:t>test</a:t>
            </a:r>
            <a:r>
              <a:rPr lang="en-US" sz="1600" dirty="0" smtClean="0"/>
              <a:t> was my </a:t>
            </a:r>
            <a:r>
              <a:rPr lang="en-US" sz="1600" b="1" i="1" dirty="0" smtClean="0"/>
              <a:t>condition </a:t>
            </a:r>
            <a:r>
              <a:rPr lang="en-US" sz="1600" dirty="0" smtClean="0"/>
              <a:t>for not drawing.  </a:t>
            </a:r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764382"/>
            <a:ext cx="2007127" cy="13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Events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The MOST USEFUL events are</a:t>
            </a:r>
          </a:p>
          <a:p>
            <a:pPr lvl="1"/>
            <a:r>
              <a:rPr lang="en-US" dirty="0" smtClean="0"/>
              <a:t>When the Green Flag is clicked</a:t>
            </a:r>
          </a:p>
          <a:p>
            <a:pPr lvl="1"/>
            <a:r>
              <a:rPr lang="en-US" dirty="0" smtClean="0"/>
              <a:t>When a keyboard key is </a:t>
            </a:r>
            <a:r>
              <a:rPr lang="en-US" dirty="0" smtClean="0"/>
              <a:t>pressed</a:t>
            </a:r>
            <a:endParaRPr lang="en-US" dirty="0" smtClean="0"/>
          </a:p>
          <a:p>
            <a:pPr lvl="1"/>
            <a:r>
              <a:rPr lang="en-US" dirty="0" smtClean="0"/>
              <a:t>When a sprite is </a:t>
            </a:r>
            <a:r>
              <a:rPr lang="en-US" dirty="0" smtClean="0"/>
              <a:t>clicked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>
                <a:solidFill>
                  <a:srgbClr val="0070C0"/>
                </a:solidFill>
              </a:rPr>
              <a:t>What is useful for PONG?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pssst</a:t>
            </a:r>
            <a:r>
              <a:rPr lang="en-US" dirty="0" smtClean="0"/>
              <a:t>: Events are earlier tests that you learn the outcome of.)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Controlling the actions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You are probably familiar with the basic controls</a:t>
            </a:r>
          </a:p>
          <a:p>
            <a:pPr lvl="1"/>
            <a:r>
              <a:rPr lang="en-US" sz="3000" dirty="0" smtClean="0"/>
              <a:t>Wait for some time</a:t>
            </a:r>
          </a:p>
          <a:p>
            <a:pPr lvl="1"/>
            <a:r>
              <a:rPr lang="en-US" sz="3000" dirty="0" smtClean="0"/>
              <a:t>Repeat Forever</a:t>
            </a:r>
          </a:p>
          <a:p>
            <a:pPr lvl="1"/>
            <a:r>
              <a:rPr lang="en-US" sz="3000" dirty="0" smtClean="0"/>
              <a:t>Repeat a number of times</a:t>
            </a:r>
          </a:p>
          <a:p>
            <a:pPr lvl="1"/>
            <a:endParaRPr lang="en-US" sz="3000" dirty="0" smtClean="0"/>
          </a:p>
          <a:p>
            <a:pPr marL="57150" indent="0">
              <a:buNone/>
            </a:pPr>
            <a:endParaRPr lang="en-US" sz="1900" dirty="0" smtClean="0"/>
          </a:p>
          <a:p>
            <a:pPr marL="57150" indent="0">
              <a:buNone/>
            </a:pPr>
            <a:r>
              <a:rPr lang="en-US" sz="3400" dirty="0" smtClean="0">
                <a:solidFill>
                  <a:srgbClr val="0070C0"/>
                </a:solidFill>
              </a:rPr>
              <a:t>What is useful for </a:t>
            </a:r>
            <a:r>
              <a:rPr lang="en-US" sz="3400" dirty="0" smtClean="0">
                <a:solidFill>
                  <a:srgbClr val="0070C0"/>
                </a:solidFill>
              </a:rPr>
              <a:t>Batty-Pong?</a:t>
            </a:r>
            <a:endParaRPr lang="en-US" sz="3400" dirty="0" smtClean="0">
              <a:solidFill>
                <a:srgbClr val="0070C0"/>
              </a:solidFill>
            </a:endParaRPr>
          </a:p>
          <a:p>
            <a:pPr marL="514350" indent="-457200">
              <a:buFontTx/>
              <a:buChar char="-"/>
            </a:pPr>
            <a:r>
              <a:rPr lang="en-US" sz="3400" dirty="0" smtClean="0">
                <a:solidFill>
                  <a:srgbClr val="0070C0"/>
                </a:solidFill>
              </a:rPr>
              <a:t>for playing the game?</a:t>
            </a:r>
          </a:p>
          <a:p>
            <a:pPr marL="514350" indent="-457200">
              <a:buFontTx/>
              <a:buChar char="-"/>
            </a:pPr>
            <a:r>
              <a:rPr lang="en-US" sz="3400" dirty="0" smtClean="0">
                <a:solidFill>
                  <a:srgbClr val="0070C0"/>
                </a:solidFill>
              </a:rPr>
              <a:t>for starting the game</a:t>
            </a:r>
            <a:r>
              <a:rPr lang="en-US" sz="3400" dirty="0" smtClean="0">
                <a:solidFill>
                  <a:srgbClr val="0070C0"/>
                </a:solidFill>
              </a:rPr>
              <a:t>?</a:t>
            </a:r>
          </a:p>
          <a:p>
            <a:pPr marL="514350" indent="-457200">
              <a:buFontTx/>
              <a:buChar char="-"/>
            </a:pPr>
            <a:r>
              <a:rPr lang="en-US" sz="3400" dirty="0" smtClean="0">
                <a:solidFill>
                  <a:srgbClr val="0070C0"/>
                </a:solidFill>
              </a:rPr>
              <a:t>for making the bat fly?</a:t>
            </a:r>
            <a:endParaRPr lang="en-US" sz="3400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482"/>
          <a:stretch/>
        </p:blipFill>
        <p:spPr>
          <a:xfrm>
            <a:off x="6592198" y="274639"/>
            <a:ext cx="2361901" cy="60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by Conditional logic</a:t>
            </a:r>
            <a:br>
              <a:rPr lang="en-US" dirty="0" smtClean="0"/>
            </a:br>
            <a:r>
              <a:rPr lang="en-US" sz="3600" dirty="0" smtClean="0"/>
              <a:t>Typically test a condition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&lt;condition&gt; then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do this stuff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&lt;condition&gt; then {</a:t>
            </a:r>
          </a:p>
          <a:p>
            <a:pPr marL="0" indent="0">
              <a:buNone/>
            </a:pPr>
            <a:r>
              <a:rPr lang="en-US" dirty="0" smtClean="0"/>
              <a:t>   do this stuff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 that other stuff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 </a:t>
            </a:r>
            <a:r>
              <a:rPr lang="en-US" dirty="0" smtClean="0"/>
              <a:t>until &lt;condition</a:t>
            </a:r>
            <a:r>
              <a:rPr lang="en-US" dirty="0" smtClean="0"/>
              <a:t>&gt; {</a:t>
            </a:r>
          </a:p>
          <a:p>
            <a:pPr marL="0" indent="0">
              <a:buNone/>
            </a:pPr>
            <a:r>
              <a:rPr lang="en-US" dirty="0" smtClean="0"/>
              <a:t>   stuff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What is useful for PONG?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86518" y="914400"/>
            <a:ext cx="4701398" cy="5676551"/>
            <a:chOff x="4186518" y="914400"/>
            <a:chExt cx="4701398" cy="567655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86"/>
            <a:stretch/>
          </p:blipFill>
          <p:spPr bwMode="auto">
            <a:xfrm>
              <a:off x="6858000" y="914400"/>
              <a:ext cx="2029916" cy="5676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5638800" y="2056787"/>
              <a:ext cx="1066800" cy="1981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186518" y="2582599"/>
              <a:ext cx="2519082" cy="2294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00600" y="4419600"/>
              <a:ext cx="19050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029200" y="5029200"/>
              <a:ext cx="1682318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30" y="846692"/>
            <a:ext cx="1892731" cy="3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1161</Words>
  <Application>Microsoft Office PowerPoint</Application>
  <PresentationFormat>On-screen Show (4:3)</PresentationFormat>
  <Paragraphs>195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Beginner’s Session 10/16/2013</vt:lpstr>
      <vt:lpstr>Whoa, programming?</vt:lpstr>
      <vt:lpstr>5 minute Project!  </vt:lpstr>
      <vt:lpstr>Tonight (and beyond): Batty-Pong!  (Ask yourself:        “How can I use what he’s saying to write the game”)</vt:lpstr>
      <vt:lpstr>What can computers be told to do?</vt:lpstr>
      <vt:lpstr>Computers is so stoopid! </vt:lpstr>
      <vt:lpstr>Events</vt:lpstr>
      <vt:lpstr>Controlling the actions</vt:lpstr>
      <vt:lpstr>Control by Conditional logic Typically test a condition</vt:lpstr>
      <vt:lpstr>(5 min) Want to try tweaking  Rainbow Writer?</vt:lpstr>
      <vt:lpstr>When the                is right…</vt:lpstr>
      <vt:lpstr>Sensing</vt:lpstr>
      <vt:lpstr>(optional) When the                 s ARE right</vt:lpstr>
      <vt:lpstr>BattyPong – a few quick final words</vt:lpstr>
      <vt:lpstr>Batty-PONG – the plan </vt:lpstr>
      <vt:lpstr>Here are my scripts</vt:lpstr>
      <vt:lpstr>Next Class…</vt:lpstr>
      <vt:lpstr>Session 3: Data</vt:lpstr>
      <vt:lpstr>Here’s my score code</vt:lpstr>
      <vt:lpstr>“Secret” Messages (events to broadcast and receive)</vt:lpstr>
      <vt:lpstr>My messages for Pong</vt:lpstr>
      <vt:lpstr>Importing</vt:lpstr>
      <vt:lpstr>Advanced features are out there</vt:lpstr>
      <vt:lpstr>Review Quiz!</vt:lpstr>
      <vt:lpstr>Other resources wiki.scratch.mit.edu/wiki/Alternatives_to_Scratch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 Whitfield</cp:lastModifiedBy>
  <cp:revision>64</cp:revision>
  <dcterms:created xsi:type="dcterms:W3CDTF">2013-09-15T06:25:19Z</dcterms:created>
  <dcterms:modified xsi:type="dcterms:W3CDTF">2013-10-14T18:02:00Z</dcterms:modified>
</cp:coreProperties>
</file>