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56" r:id="rId2"/>
    <p:sldId id="257" r:id="rId3"/>
    <p:sldId id="259" r:id="rId4"/>
    <p:sldId id="262" r:id="rId5"/>
    <p:sldId id="258" r:id="rId6"/>
    <p:sldId id="260" r:id="rId7"/>
    <p:sldId id="266" r:id="rId8"/>
    <p:sldId id="267" r:id="rId9"/>
    <p:sldId id="261" r:id="rId10"/>
    <p:sldId id="285" r:id="rId11"/>
    <p:sldId id="264" r:id="rId12"/>
    <p:sldId id="265" r:id="rId13"/>
    <p:sldId id="269" r:id="rId14"/>
    <p:sldId id="275" r:id="rId15"/>
    <p:sldId id="270" r:id="rId16"/>
    <p:sldId id="271" r:id="rId17"/>
    <p:sldId id="277" r:id="rId18"/>
    <p:sldId id="272" r:id="rId19"/>
    <p:sldId id="273" r:id="rId20"/>
    <p:sldId id="274" r:id="rId21"/>
    <p:sldId id="283" r:id="rId22"/>
    <p:sldId id="276" r:id="rId23"/>
    <p:sldId id="279" r:id="rId24"/>
    <p:sldId id="284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7A7"/>
    <a:srgbClr val="5B9BD5"/>
    <a:srgbClr val="0E9A6C"/>
    <a:srgbClr val="4A6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3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Purple is my hint to you</a:t>
            </a:r>
          </a:p>
          <a:p>
            <a:r>
              <a:rPr lang="en-US" dirty="0" smtClean="0"/>
              <a:t>Red</a:t>
            </a:r>
            <a:r>
              <a:rPr lang="en-US" baseline="0" dirty="0" smtClean="0"/>
              <a:t> is when I think you’re concerned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BC300-F021-4D0A-8FB6-48DC5FEEA52A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3D7A-003D-4AAB-A427-6569C5597A7C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34D4-AF66-473F-AC61-518200CF97F2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523E-2D31-4A90-863E-F29737931772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43FA-20A9-4721-B2E1-608A12AB4011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5726-8864-4727-98BA-9E6D61DA5C13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1B09-044F-40F6-96DD-677BAE0F873D}" type="datetime1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1281-2F2B-4DDA-A12E-21D063899579}" type="datetime1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7AAA-7728-405A-9EAA-3B36E1B3BA93}" type="datetime1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F7C1-A99A-48AC-83FF-F41E9137C191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8F67E-ABA3-40D0-BD6F-C13DEC7812F5}" type="datetime1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2000"/>
                <a:lumOff val="78000"/>
              </a:schemeClr>
            </a:gs>
            <a:gs pos="67000">
              <a:schemeClr val="accent4">
                <a:lumMod val="31000"/>
                <a:lumOff val="69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2A0B-2EF5-4718-B6BD-9B3F19D5562F}" type="datetime1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studios/26191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youtu.be/ZXUEet92On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3203931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3203931/" TargetMode="External"/><Relationship Id="rId2" Type="http://schemas.openxmlformats.org/officeDocument/2006/relationships/hyperlink" Target="http://youtu.be/hx2FIxdi8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scratch.mit.edu/studios/261917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studios/261917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010102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2157361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yob.berkeley.edu/" TargetMode="External"/><Relationship Id="rId2" Type="http://schemas.openxmlformats.org/officeDocument/2006/relationships/hyperlink" Target="http://wiki.scratch.mit.edu/wiki/Alternatives_to_Scrat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projects/124011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projects/1320393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ratch.mit.edu/projects/1239532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pPr algn="l"/>
            <a:r>
              <a:rPr lang="en-US" dirty="0" err="1" smtClean="0"/>
              <a:t>CoderDojo</a:t>
            </a:r>
            <a:r>
              <a:rPr lang="en-US" dirty="0" smtClean="0"/>
              <a:t> October Studio</a:t>
            </a:r>
          </a:p>
          <a:p>
            <a:pPr algn="l"/>
            <a:r>
              <a:rPr lang="en-US" dirty="0">
                <a:hlinkClick r:id="rId3"/>
              </a:rPr>
              <a:t>http://scratch.mit.edu/studios/261917/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to do some programming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9600" y="3733799"/>
            <a:ext cx="44196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Warmup</a:t>
            </a:r>
            <a:r>
              <a:rPr lang="en-US" dirty="0" smtClean="0"/>
              <a:t>: </a:t>
            </a:r>
            <a:r>
              <a:rPr lang="en-US" dirty="0">
                <a:blipFill dpi="0" rotWithShape="1">
                  <a:blip r:embed="rId6"/>
                  <a:srcRect/>
                  <a:tile tx="0" ty="0" sx="100000" sy="100000" flip="none" algn="tl"/>
                </a:blipFill>
              </a:rPr>
              <a:t>“Rainbow </a:t>
            </a:r>
            <a:r>
              <a:rPr lang="en-US" dirty="0" smtClean="0">
                <a:blipFill dpi="0" rotWithShape="1">
                  <a:blip r:embed="rId6"/>
                  <a:srcRect/>
                  <a:tile tx="0" ty="0" sx="100000" sy="100000" flip="none" algn="tl"/>
                </a:blipFill>
              </a:rPr>
              <a:t>Writing”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Introduce ‘Bat Away’.  Make our bat.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Show the game loop.  Keep the bat away.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Add some improvements…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Let’s spend a few minutes</a:t>
            </a:r>
            <a:br>
              <a:rPr lang="en-US" sz="3600" b="1" dirty="0" smtClean="0"/>
            </a:br>
            <a:r>
              <a:rPr lang="en-US" sz="3600" b="1" dirty="0" smtClean="0"/>
              <a:t>starting your project!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Here are some art creation tips, and take a few moments to place some code that allows the bat to fly around the screen.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Use the Woods background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Add a sprite, like Bat2</a:t>
            </a:r>
          </a:p>
          <a:p>
            <a:pPr>
              <a:buFontTx/>
              <a:buChar char="-"/>
            </a:pPr>
            <a:r>
              <a:rPr lang="en-US" dirty="0" smtClean="0"/>
              <a:t>Think </a:t>
            </a:r>
            <a:r>
              <a:rPr lang="en-US" dirty="0"/>
              <a:t>of the bat as </a:t>
            </a:r>
            <a:r>
              <a:rPr lang="en-US" dirty="0" smtClean="0"/>
              <a:t>‘the most important thing’ so you can minimize </a:t>
            </a:r>
            <a:r>
              <a:rPr lang="en-US" dirty="0"/>
              <a:t>script elsewhere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Add this script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endParaRPr lang="en-US" dirty="0" smtClean="0">
              <a:hlinkClick r:id="rId2"/>
            </a:endParaRPr>
          </a:p>
          <a:p>
            <a:pPr marL="0" indent="0" algn="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://youtu.be/ZXUEet92OnM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3581400" cy="188921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7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When the                is right…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864117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Those angled blocks are “what to test”</a:t>
            </a:r>
          </a:p>
          <a:p>
            <a:r>
              <a:rPr lang="en-US" sz="2600" dirty="0" smtClean="0"/>
              <a:t>You can’t do a game without them</a:t>
            </a:r>
          </a:p>
          <a:p>
            <a:r>
              <a:rPr lang="en-US" sz="2600" dirty="0" smtClean="0"/>
              <a:t>One type of condition is “sensing”</a:t>
            </a:r>
          </a:p>
          <a:p>
            <a:r>
              <a:rPr lang="en-US" sz="2600" dirty="0" smtClean="0">
                <a:solidFill>
                  <a:srgbClr val="00B0F0"/>
                </a:solidFill>
              </a:rPr>
              <a:t>What might be useful for Bat Away?  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TMTOWTDI –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TimToady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–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There’s more than one way to do it.</a:t>
            </a:r>
          </a:p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Another principal is DRY – Don’t Repeat Yourself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837363"/>
            <a:ext cx="1892731" cy="38108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321317" y="1295400"/>
            <a:ext cx="2607394" cy="5449576"/>
            <a:chOff x="6321317" y="1295400"/>
            <a:chExt cx="2607394" cy="54495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1317" y="1295400"/>
              <a:ext cx="2607394" cy="54495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6" name="Rectangle 5"/>
            <p:cNvSpPr/>
            <p:nvPr/>
          </p:nvSpPr>
          <p:spPr>
            <a:xfrm>
              <a:off x="6400800" y="4191000"/>
              <a:ext cx="2438400" cy="1143000"/>
            </a:xfrm>
            <a:prstGeom prst="rect">
              <a:avLst/>
            </a:prstGeom>
            <a:solidFill>
              <a:srgbClr val="8997A7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Sensing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sz="4000" dirty="0" smtClean="0">
                <a:solidFill>
                  <a:srgbClr val="00B0F0"/>
                </a:solidFill>
              </a:rPr>
              <a:t>What might be important to </a:t>
            </a:r>
            <a:r>
              <a:rPr lang="en-US" sz="4000" i="1" dirty="0" smtClean="0">
                <a:solidFill>
                  <a:srgbClr val="00B0F0"/>
                </a:solidFill>
              </a:rPr>
              <a:t>sense</a:t>
            </a:r>
            <a:r>
              <a:rPr lang="en-US" sz="4000" dirty="0" smtClean="0">
                <a:solidFill>
                  <a:srgbClr val="00B0F0"/>
                </a:solidFill>
              </a:rPr>
              <a:t> in Bat Away?</a:t>
            </a:r>
          </a:p>
          <a:p>
            <a:r>
              <a:rPr lang="en-US" dirty="0" smtClean="0"/>
              <a:t>Touching ___? </a:t>
            </a:r>
          </a:p>
          <a:p>
            <a:r>
              <a:rPr lang="en-US" dirty="0" smtClean="0"/>
              <a:t>Key ___ pressed?</a:t>
            </a:r>
          </a:p>
          <a:p>
            <a:r>
              <a:rPr lang="en-US" dirty="0" smtClean="0"/>
              <a:t>Mouse Down?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533400"/>
            <a:ext cx="2607394" cy="54495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(optional)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When the                 s ARE right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/>
              <a:t>You can make more complex </a:t>
            </a:r>
            <a:r>
              <a:rPr lang="en-US" dirty="0" smtClean="0"/>
              <a:t>testing with </a:t>
            </a:r>
            <a:r>
              <a:rPr lang="en-US" dirty="0"/>
              <a:t>operators </a:t>
            </a:r>
            <a:r>
              <a:rPr lang="en-US" dirty="0" smtClean="0"/>
              <a:t>(use AND</a:t>
            </a:r>
            <a:r>
              <a:rPr lang="en-US" dirty="0"/>
              <a:t>, OR and </a:t>
            </a:r>
            <a:r>
              <a:rPr lang="en-US" dirty="0" smtClean="0"/>
              <a:t>NOT)</a:t>
            </a:r>
            <a:endParaRPr lang="en-US" dirty="0"/>
          </a:p>
          <a:p>
            <a:r>
              <a:rPr lang="en-US" dirty="0"/>
              <a:t>The &lt; = and &gt; operators work on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Do you need these for PONG? 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106" y="270939"/>
            <a:ext cx="2680311" cy="5944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33400"/>
            <a:ext cx="1892731" cy="38108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Bat Away</a:t>
            </a:r>
            <a:r>
              <a:rPr lang="en-US" sz="4000" b="1" dirty="0" smtClean="0"/>
              <a:t> – a few quick final words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Some missing parts: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/>
              <a:t>Think of the bat as your ‘thing that does the tests, makes the decisions, and moves’ so you can minimize script elsewhere.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Start </a:t>
            </a:r>
            <a:r>
              <a:rPr lang="en-US" dirty="0" smtClean="0"/>
              <a:t>a paddle as a rectangular block.  Later, the paddle</a:t>
            </a:r>
            <a:r>
              <a:rPr lang="en-US" dirty="0"/>
              <a:t> </a:t>
            </a:r>
            <a:r>
              <a:rPr lang="en-US" dirty="0" smtClean="0"/>
              <a:t>can be decorated for Halloween.  What do bats hate?  FIRE? Wooden Stakes?  Garlic?  Have fun</a:t>
            </a:r>
            <a:r>
              <a:rPr lang="en-US" dirty="0" smtClean="0"/>
              <a:t>!</a:t>
            </a:r>
          </a:p>
          <a:p>
            <a:pPr>
              <a:buFontTx/>
              <a:buChar char="-"/>
            </a:pPr>
            <a:r>
              <a:rPr lang="en-US" dirty="0" smtClean="0"/>
              <a:t>Add something to protect.  I made a rectangle at the bottom and called it ‘</a:t>
            </a:r>
            <a:r>
              <a:rPr lang="en-US" dirty="0" err="1" smtClean="0"/>
              <a:t>scorezone</a:t>
            </a:r>
            <a:r>
              <a:rPr lang="en-US" dirty="0" smtClean="0"/>
              <a:t>’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Stuck? Look at </a:t>
            </a:r>
            <a:r>
              <a:rPr lang="en-US" dirty="0" smtClean="0">
                <a:hlinkClick r:id="rId2"/>
              </a:rPr>
              <a:t>http://scratch.mit.edu/projects/13203931/</a:t>
            </a: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- For fun, add scary sounds.  My sounds are all “stock sounds”.</a:t>
            </a:r>
          </a:p>
          <a:p>
            <a:pPr marL="0" indent="0">
              <a:buNone/>
            </a:pPr>
            <a:r>
              <a:rPr lang="en-US" sz="2000" dirty="0" smtClean="0"/>
              <a:t>* You might use more than one background costume.  I had a waiting screen ‘costume’, the Game Play costume, and the game over costume.  Once you know messaging, then use a sprite that just has messages and use only one background.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Bat Away</a:t>
            </a:r>
            <a:r>
              <a:rPr lang="en-US" sz="4000" b="1" dirty="0" smtClean="0"/>
              <a:t> – the plan for your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5532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Design plan:</a:t>
            </a:r>
          </a:p>
          <a:p>
            <a:pPr marL="0" indent="0">
              <a:buNone/>
            </a:pPr>
            <a:r>
              <a:rPr lang="en-US" dirty="0"/>
              <a:t>1) Get the paddle </a:t>
            </a:r>
            <a:r>
              <a:rPr lang="en-US" dirty="0" smtClean="0"/>
              <a:t>sliding only on the bottom</a:t>
            </a:r>
            <a:r>
              <a:rPr lang="en-US" dirty="0" smtClean="0"/>
              <a:t>.  Code: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smtClean="0"/>
              <a:t>The bat shouldn’t fly until the player is ready.  Tip</a:t>
            </a:r>
            <a:r>
              <a:rPr lang="en-US" dirty="0" smtClean="0"/>
              <a:t>: wait until the mouse is clicked, then </a:t>
            </a:r>
            <a:r>
              <a:rPr lang="en-US" dirty="0" smtClean="0"/>
              <a:t>start moving the bat.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Add ‘the game loop’ to the bat in </a:t>
            </a:r>
            <a:r>
              <a:rPr lang="en-US" dirty="0" smtClean="0"/>
              <a:t>another </a:t>
            </a:r>
            <a:r>
              <a:rPr lang="en-US" dirty="0" smtClean="0"/>
              <a:t>script block.</a:t>
            </a:r>
          </a:p>
          <a:p>
            <a:pPr marL="0" indent="0">
              <a:buNone/>
            </a:pPr>
            <a:r>
              <a:rPr lang="en-US" dirty="0" smtClean="0"/>
              <a:t>Tip: when the bat touches the paddle </a:t>
            </a:r>
          </a:p>
          <a:p>
            <a:pPr marL="0" indent="0">
              <a:buNone/>
            </a:pPr>
            <a:r>
              <a:rPr lang="en-US" dirty="0" smtClean="0"/>
              <a:t>4) In ‘the game loop’, if the bat touches </a:t>
            </a:r>
            <a:r>
              <a:rPr lang="en-US" dirty="0" smtClean="0"/>
              <a:t>what </a:t>
            </a:r>
            <a:r>
              <a:rPr lang="en-US" dirty="0" smtClean="0"/>
              <a:t>you are protecting, ‘end the game’ (or appear to!)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Watch: </a:t>
            </a:r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youtu.be/hx2FIxdi8lE</a:t>
            </a:r>
            <a:endParaRPr lang="en-US" sz="2200" dirty="0" smtClean="0"/>
          </a:p>
          <a:p>
            <a:pPr marL="0" indent="0">
              <a:buNone/>
            </a:pPr>
            <a:r>
              <a:rPr lang="en-US" sz="2400" dirty="0" smtClean="0"/>
              <a:t>Checkpoint: </a:t>
            </a:r>
            <a:r>
              <a:rPr lang="en-US" sz="2400" dirty="0" smtClean="0">
                <a:hlinkClick r:id="rId3"/>
              </a:rPr>
              <a:t>http://scratch.mit.edu/projects/13203931/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Share yours to this studio: </a:t>
            </a:r>
            <a:r>
              <a:rPr lang="en-US" sz="2400" dirty="0">
                <a:hlinkClick r:id="rId4"/>
              </a:rPr>
              <a:t>scratch.mit.edu/studios/261917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038412"/>
            <a:ext cx="3607622" cy="3683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1472498"/>
            <a:ext cx="1626075" cy="74363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are my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 the paddle: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Bat ‘startup’ </a:t>
            </a:r>
            <a:r>
              <a:rPr lang="en-US" dirty="0" smtClean="0"/>
              <a:t>code: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197258" y="2259801"/>
            <a:ext cx="2517742" cy="108743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Bat gameplay code: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69" y="1287999"/>
            <a:ext cx="1384529" cy="1147932"/>
          </a:xfrm>
          <a:prstGeom prst="rect">
            <a:avLst/>
          </a:prstGeom>
        </p:spPr>
      </p:pic>
      <p:sp>
        <p:nvSpPr>
          <p:cNvPr id="7" name="Content Placeholder 7"/>
          <p:cNvSpPr txBox="1">
            <a:spLocks/>
          </p:cNvSpPr>
          <p:nvPr/>
        </p:nvSpPr>
        <p:spPr>
          <a:xfrm>
            <a:off x="6954249" y="2259801"/>
            <a:ext cx="2517742" cy="1087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Bat flying code: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96320"/>
            <a:ext cx="8993649" cy="38616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 </a:t>
            </a:r>
            <a:r>
              <a:rPr lang="en-US" dirty="0"/>
              <a:t>a simple </a:t>
            </a:r>
            <a:r>
              <a:rPr lang="en-US" dirty="0" smtClean="0"/>
              <a:t>start </a:t>
            </a:r>
            <a:r>
              <a:rPr lang="en-US" dirty="0"/>
              <a:t>and </a:t>
            </a:r>
            <a:r>
              <a:rPr lang="en-US" dirty="0" smtClean="0"/>
              <a:t>finish using </a:t>
            </a:r>
            <a:r>
              <a:rPr lang="en-US" dirty="0"/>
              <a:t>stage </a:t>
            </a:r>
            <a:r>
              <a:rPr lang="en-US" dirty="0" smtClean="0"/>
              <a:t>backgrounds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 sounds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Improve the </a:t>
            </a:r>
            <a:r>
              <a:rPr lang="en-US" dirty="0" smtClean="0"/>
              <a:t>paddle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Share on the studio at </a:t>
            </a:r>
            <a:r>
              <a:rPr lang="en-US" dirty="0" smtClean="0">
                <a:hlinkClick r:id="rId2"/>
              </a:rPr>
              <a:t>scratch.mit.edu/studios/261917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dirty="0" smtClean="0"/>
              <a:t>score or timer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Improve the game over + game restart using messages.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Data.  </a:t>
            </a:r>
            <a:r>
              <a:rPr lang="en-US" dirty="0" smtClean="0"/>
              <a:t>Also called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changing data by “variables”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What data might you want in PONG or Bat Away?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Maybe score, high score, timer, ball count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Quick change:  Add the score (a ‘touch’ count)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Here’s my score code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Score = times the paddle is hit</a:t>
            </a:r>
          </a:p>
          <a:p>
            <a:r>
              <a:rPr lang="en-US" dirty="0" smtClean="0"/>
              <a:t>All this is on the ball, and nowhere else</a:t>
            </a:r>
          </a:p>
          <a:p>
            <a:r>
              <a:rPr lang="en-US" dirty="0" smtClean="0"/>
              <a:t>Look at the orange blocks.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16466"/>
            <a:ext cx="5588822" cy="469342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Whoa, programming?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But, but, but..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So, can computers think?</a:t>
            </a:r>
          </a:p>
          <a:p>
            <a:pPr marL="0" indent="0" algn="r">
              <a:buNone/>
            </a:pPr>
            <a:r>
              <a:rPr lang="en-US" sz="3000" dirty="0" smtClean="0">
                <a:solidFill>
                  <a:srgbClr val="7030A0"/>
                </a:solidFill>
              </a:rPr>
              <a:t>(no)</a:t>
            </a: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Ok, can they be told what to do?  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(</a:t>
            </a:r>
            <a:r>
              <a:rPr lang="en-US" sz="2600" dirty="0" err="1" smtClean="0">
                <a:solidFill>
                  <a:srgbClr val="7030A0"/>
                </a:solidFill>
              </a:rPr>
              <a:t>psst</a:t>
            </a:r>
            <a:r>
              <a:rPr lang="en-US" sz="2600" dirty="0" smtClean="0">
                <a:solidFill>
                  <a:srgbClr val="7030A0"/>
                </a:solidFill>
              </a:rPr>
              <a:t>, yes, and it’s called programming!)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Can they make decisions?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(yes)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How? We’ll dive into this today.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“Secret”</a:t>
            </a:r>
            <a:r>
              <a:rPr lang="en-US" sz="3600" b="1" dirty="0" smtClean="0"/>
              <a:t> Messages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(events to broadcast and receive)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Sprites don’t talk to each other</a:t>
            </a:r>
          </a:p>
          <a:p>
            <a:pPr marL="0" indent="0" algn="r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(think of pong’s ball and paddle)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BUT, you can add your own </a:t>
            </a:r>
            <a:r>
              <a:rPr lang="en-US" i="1" dirty="0" smtClean="0"/>
              <a:t>secret message</a:t>
            </a:r>
          </a:p>
          <a:p>
            <a:r>
              <a:rPr lang="en-US" dirty="0" smtClean="0"/>
              <a:t>Broadcasting and Receiving Messages is better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Could it make PONG better?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The paddle doesn’t know if the ball goes out of bounds.  It could disappear or stop moving.</a:t>
            </a:r>
          </a:p>
          <a:p>
            <a:pPr marL="0" indent="0" algn="r">
              <a:buNone/>
            </a:pPr>
            <a:r>
              <a:rPr lang="en-US" sz="2600" dirty="0" smtClean="0">
                <a:solidFill>
                  <a:srgbClr val="7030A0"/>
                </a:solidFill>
              </a:rPr>
              <a:t>The “game” doesn’t know if it is over.  Messages are a pretty good way to tell everything ‘game over’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messages for 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r>
              <a:rPr lang="en-US" dirty="0" smtClean="0"/>
              <a:t>I added “Game Running” and “Game Stopped”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do you think these scripts do (and what sprite are they on?)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76400"/>
            <a:ext cx="2098983" cy="22515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037556"/>
          </a:xfrm>
        </p:spPr>
        <p:txBody>
          <a:bodyPr/>
          <a:lstStyle/>
          <a:p>
            <a:r>
              <a:rPr lang="en-US" dirty="0" smtClean="0"/>
              <a:t>You can import images and sounds</a:t>
            </a:r>
          </a:p>
          <a:p>
            <a:r>
              <a:rPr lang="en-US" dirty="0" smtClean="0"/>
              <a:t>Images will often be bitmaps. 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19600"/>
            <a:ext cx="2832745" cy="1092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64086"/>
            <a:ext cx="3366267" cy="106704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71600" y="3429000"/>
            <a:ext cx="381000" cy="434181"/>
          </a:xfrm>
          <a:prstGeom prst="ellipse">
            <a:avLst/>
          </a:prstGeom>
          <a:solidFill>
            <a:schemeClr val="bg1">
              <a:alpha val="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5077868"/>
            <a:ext cx="381000" cy="434181"/>
          </a:xfrm>
          <a:prstGeom prst="ellipse">
            <a:avLst/>
          </a:prstGeom>
          <a:solidFill>
            <a:schemeClr val="bg1">
              <a:alpha val="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can import sounds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edit sounds (stock and imported)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features are out there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might want to add ‘more than one ball’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Cloning can turn Pong into Breakout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http://scratch.mit.edu/projects/10101023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There’s a special type of data called a ‘list’</a:t>
            </a:r>
          </a:p>
          <a:p>
            <a:pPr marL="0" indent="0">
              <a:buNone/>
            </a:pPr>
            <a:r>
              <a:rPr lang="en-US" dirty="0" smtClean="0"/>
              <a:t>I found a quiz (next) that would be better as a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Quiz!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Ignore question 2, 9</a:t>
            </a:r>
          </a:p>
          <a:p>
            <a:r>
              <a:rPr lang="en-US" dirty="0" smtClean="0"/>
              <a:t>Ugly spelling error in 8, 16</a:t>
            </a:r>
          </a:p>
          <a:p>
            <a:r>
              <a:rPr lang="en-US" dirty="0">
                <a:hlinkClick r:id="rId2"/>
              </a:rPr>
              <a:t>http://scratch.mit.edu/projects/2157361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Want to change the quiz?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resources</a:t>
            </a:r>
            <a:br>
              <a:rPr lang="en-US" dirty="0" smtClean="0"/>
            </a:br>
            <a:r>
              <a:rPr lang="en-US" sz="2000" dirty="0" smtClean="0">
                <a:hlinkClick r:id="rId2"/>
              </a:rPr>
              <a:t>wiki.scratch.mit.edu/wiki/</a:t>
            </a:r>
            <a:r>
              <a:rPr lang="en-US" sz="2000" dirty="0" err="1" smtClean="0">
                <a:hlinkClick r:id="rId2"/>
              </a:rPr>
              <a:t>Alternatives_to_Scratch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UC Berkeley has Snap.  Deeper programming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http://byob.berkeley.edu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Doesn’t require Flash (so works on tablets)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Alice is a program that does better story telling (it has a timeline) and does 3D.  It also exposes ‘real’ java programming.  To me, the usability was lacking.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Unity3D is a 3d world game engine used by companies and people to </a:t>
            </a:r>
            <a:r>
              <a:rPr lang="en-US" smtClean="0"/>
              <a:t>make games.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7000">
              <a:schemeClr val="bg1"/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minute </a:t>
            </a:r>
            <a:r>
              <a:rPr lang="en-US" dirty="0" err="1" smtClean="0"/>
              <a:t>Warmup</a:t>
            </a:r>
            <a:r>
              <a:rPr lang="en-US" dirty="0" smtClean="0"/>
              <a:t>! </a:t>
            </a:r>
            <a:r>
              <a:rPr lang="en-US" b="1" dirty="0">
                <a:blipFill dpi="0" rotWithShape="1">
                  <a:blip r:embed="rId2"/>
                  <a:srcRect/>
                  <a:tile tx="0" ty="0" sx="100000" sy="100000" flip="none" algn="tl"/>
                </a:blipFill>
              </a:rPr>
              <a:t>“Rainbow Writing”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dirty="0" smtClean="0"/>
              <a:t>Go to </a:t>
            </a:r>
            <a:r>
              <a:rPr lang="en-US" u="sng" dirty="0" smtClean="0"/>
              <a:t>scratch.mit.edu</a:t>
            </a:r>
            <a:r>
              <a:rPr lang="en-US" dirty="0" smtClean="0"/>
              <a:t> and sign in if you have an account.</a:t>
            </a:r>
          </a:p>
          <a:p>
            <a:r>
              <a:rPr lang="en-US" dirty="0" smtClean="0">
                <a:blipFill dpi="0" rotWithShape="1">
                  <a:blip r:embed="rId2"/>
                  <a:srcRect/>
                  <a:tile tx="0" ty="0" sx="100000" sy="100000" flip="none" algn="tl"/>
                </a:blipFill>
              </a:rPr>
              <a:t>“</a:t>
            </a:r>
            <a:r>
              <a:rPr lang="en-US" dirty="0">
                <a:blipFill dpi="0" rotWithShape="1">
                  <a:blip r:embed="rId2"/>
                  <a:srcRect/>
                  <a:tile tx="0" ty="0" sx="100000" sy="100000" flip="none" algn="tl"/>
                </a:blipFill>
              </a:rPr>
              <a:t>Rainbow Writing”    </a:t>
            </a:r>
            <a:r>
              <a:rPr lang="en-US" sz="2000" dirty="0" smtClean="0">
                <a:hlinkClick r:id="rId3"/>
              </a:rPr>
              <a:t>demo of advanced version</a:t>
            </a:r>
            <a:endParaRPr lang="en-US" dirty="0" smtClean="0"/>
          </a:p>
          <a:p>
            <a:r>
              <a:rPr lang="en-US" dirty="0" smtClean="0"/>
              <a:t>Your mouse is the pen.  </a:t>
            </a:r>
          </a:p>
          <a:p>
            <a:r>
              <a:rPr lang="en-US" dirty="0" smtClean="0"/>
              <a:t>Make the writing follow the mouse. </a:t>
            </a:r>
          </a:p>
          <a:p>
            <a:r>
              <a:rPr lang="en-US" dirty="0" smtClean="0"/>
              <a:t>Create a project, create a new sprite, paint it to be a dot of non-black.</a:t>
            </a:r>
          </a:p>
          <a:p>
            <a:r>
              <a:rPr lang="en-US" dirty="0" smtClean="0"/>
              <a:t>Drag these script</a:t>
            </a:r>
          </a:p>
          <a:p>
            <a:pPr marL="0" indent="0">
              <a:buNone/>
            </a:pPr>
            <a:r>
              <a:rPr lang="en-US" dirty="0" smtClean="0"/>
              <a:t>blocks on to the sprite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3429000"/>
            <a:ext cx="23368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Tonight (and beyond): </a:t>
            </a:r>
            <a:r>
              <a:rPr lang="en-US" sz="3900" b="1" dirty="0" smtClean="0">
                <a:solidFill>
                  <a:schemeClr val="accent1">
                    <a:lumMod val="75000"/>
                  </a:schemeClr>
                </a:solidFill>
              </a:rPr>
              <a:t>Bat Away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!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(Ask yourself: </a:t>
            </a:r>
            <a:b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7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     “</a:t>
            </a:r>
            <a:r>
              <a:rPr lang="en-US" sz="2700" dirty="0" smtClean="0">
                <a:solidFill>
                  <a:schemeClr val="accent1">
                    <a:lumMod val="75000"/>
                  </a:schemeClr>
                </a:solidFill>
              </a:rPr>
              <a:t>How can I use what he’s saying to write the game</a:t>
            </a:r>
            <a:r>
              <a:rPr lang="en-US" sz="2700" dirty="0" smtClean="0">
                <a:solidFill>
                  <a:schemeClr val="accent6">
                    <a:lumMod val="75000"/>
                  </a:schemeClr>
                </a:solidFill>
              </a:rPr>
              <a:t>”)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milestones:</a:t>
            </a:r>
          </a:p>
          <a:p>
            <a:r>
              <a:rPr lang="en-US" dirty="0" smtClean="0"/>
              <a:t>A Bat flies around the stage</a:t>
            </a:r>
          </a:p>
          <a:p>
            <a:r>
              <a:rPr lang="en-US" dirty="0" smtClean="0"/>
              <a:t>The player guards the bottom from the bat.  </a:t>
            </a:r>
          </a:p>
          <a:p>
            <a:r>
              <a:rPr lang="en-US" dirty="0" smtClean="0"/>
              <a:t>If the bat gets past the guard: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GAME OVER </a:t>
            </a:r>
          </a:p>
          <a:p>
            <a:pPr marL="0" indent="0">
              <a:buNone/>
            </a:pPr>
            <a:r>
              <a:rPr lang="en-US" dirty="0" smtClean="0"/>
              <a:t>Here’s mine with just a few additions: </a:t>
            </a:r>
            <a:r>
              <a:rPr lang="en-US" sz="2000" dirty="0" smtClean="0">
                <a:hlinkClick r:id="rId2"/>
              </a:rPr>
              <a:t>scratch.mit.edu/projects/13203931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Later milestones:</a:t>
            </a:r>
          </a:p>
          <a:p>
            <a:r>
              <a:rPr lang="en-US" dirty="0" smtClean="0"/>
              <a:t>If </a:t>
            </a:r>
            <a:r>
              <a:rPr lang="en-US" dirty="0"/>
              <a:t>the bat gets past the </a:t>
            </a:r>
            <a:r>
              <a:rPr lang="en-US" dirty="0" smtClean="0"/>
              <a:t>guard: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bat scores</a:t>
            </a:r>
          </a:p>
          <a:p>
            <a:r>
              <a:rPr lang="en-US" dirty="0" smtClean="0"/>
              <a:t>At some time  (say, after three scores), end the game.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As I talk, think about tricks for detecting that the player missed the bat?  (Know one way?  </a:t>
            </a:r>
            <a:r>
              <a:rPr lang="en-US" dirty="0">
                <a:solidFill>
                  <a:srgbClr val="0070C0"/>
                </a:solidFill>
              </a:rPr>
              <a:t>Find a second way to do it</a:t>
            </a:r>
            <a:r>
              <a:rPr lang="en-US" dirty="0" smtClean="0">
                <a:solidFill>
                  <a:srgbClr val="0070C0"/>
                </a:solidFill>
              </a:rPr>
              <a:t>! TMTOWTDI)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(The trick I’m using is to have a sprite that is a line at the bottom,</a:t>
            </a: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and test if the bat touches that sprite.)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What can computers be told to do?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you’ve used Scratch, you know some script types.</a:t>
            </a:r>
          </a:p>
          <a:p>
            <a:r>
              <a:rPr lang="en-US" dirty="0" smtClean="0"/>
              <a:t>You just used these:</a:t>
            </a:r>
          </a:p>
          <a:p>
            <a:r>
              <a:rPr lang="en-US" dirty="0" smtClean="0">
                <a:solidFill>
                  <a:srgbClr val="0E9A6C"/>
                </a:solidFill>
              </a:rPr>
              <a:t>Drawing</a:t>
            </a:r>
          </a:p>
          <a:p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Scratch Logo Demo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next few slides show some of the other important script blocks.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89118"/>
            <a:ext cx="1483391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629400" y="1295400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Computers is so </a:t>
            </a:r>
            <a:r>
              <a:rPr lang="en-US" sz="3600" b="1" dirty="0" err="1" smtClean="0"/>
              <a:t>stoopid</a:t>
            </a:r>
            <a:r>
              <a:rPr lang="en-US" sz="3600" b="1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417327" cy="460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Don’t do what I said, do what I want!!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7030A0"/>
                </a:solidFill>
              </a:rPr>
              <a:t>We all wish it were that easy.</a:t>
            </a:r>
          </a:p>
          <a:p>
            <a:r>
              <a:rPr lang="en-US" dirty="0" smtClean="0"/>
              <a:t>Programs take </a:t>
            </a:r>
            <a:r>
              <a:rPr lang="en-US" b="1" dirty="0" smtClean="0"/>
              <a:t>action </a:t>
            </a:r>
            <a:r>
              <a:rPr lang="en-US" dirty="0" smtClean="0"/>
              <a:t>on </a:t>
            </a:r>
            <a:r>
              <a:rPr lang="en-US" b="1" dirty="0" smtClean="0"/>
              <a:t>events </a:t>
            </a:r>
            <a:r>
              <a:rPr lang="en-US" dirty="0" smtClean="0"/>
              <a:t>or the result of </a:t>
            </a:r>
            <a:r>
              <a:rPr lang="en-US" b="1" dirty="0" smtClean="0"/>
              <a:t>decisions in tests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Rainbow Writer, you probably wanted the pen to stop writing, but how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1600" dirty="0" smtClean="0"/>
              <a:t>I decided to say “Pen Down” when holding down the mouse button.  </a:t>
            </a:r>
          </a:p>
          <a:p>
            <a:r>
              <a:rPr lang="en-US" sz="1600" dirty="0" smtClean="0"/>
              <a:t>That </a:t>
            </a:r>
            <a:r>
              <a:rPr lang="en-US" sz="1600" b="1" dirty="0" smtClean="0"/>
              <a:t>test</a:t>
            </a:r>
            <a:r>
              <a:rPr lang="en-US" sz="1600" dirty="0" smtClean="0"/>
              <a:t> was my </a:t>
            </a:r>
            <a:r>
              <a:rPr lang="en-US" sz="1600" b="1" i="1" dirty="0" smtClean="0"/>
              <a:t>condition </a:t>
            </a:r>
            <a:r>
              <a:rPr lang="en-US" sz="1600" dirty="0" smtClean="0"/>
              <a:t>for not drawing.  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 smtClean="0"/>
              <a:t>So, How do I say what I want?</a:t>
            </a:r>
          </a:p>
          <a:p>
            <a:r>
              <a:rPr lang="en-US" sz="2400" dirty="0" smtClean="0"/>
              <a:t>(6 quick slides ahead)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825081"/>
            <a:ext cx="2007127" cy="133440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Events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3600" dirty="0" smtClean="0">
                <a:solidFill>
                  <a:srgbClr val="0070C0"/>
                </a:solidFill>
              </a:rPr>
              <a:t>What is useful for our project?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38600" y="3429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Controlling the actions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500" dirty="0" smtClean="0"/>
              <a:t>You are probably familiar with the basic controls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Wait for some time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Repeat Forever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/>
              <a:t>Repeat a number of times</a:t>
            </a:r>
          </a:p>
          <a:p>
            <a:pPr lvl="1"/>
            <a:endParaRPr lang="en-US" sz="3000" dirty="0" smtClean="0"/>
          </a:p>
          <a:p>
            <a:pPr marL="57150" indent="0">
              <a:buNone/>
            </a:pPr>
            <a:r>
              <a:rPr lang="en-US" sz="3400" dirty="0" smtClean="0">
                <a:solidFill>
                  <a:srgbClr val="0070C0"/>
                </a:solidFill>
              </a:rPr>
              <a:t>What is useful for Bat Away?</a:t>
            </a: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playing the game?</a:t>
            </a: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starting the game?</a:t>
            </a:r>
          </a:p>
          <a:p>
            <a:pPr marL="514350" indent="-457200">
              <a:buFontTx/>
              <a:buChar char="-"/>
            </a:pPr>
            <a:r>
              <a:rPr lang="en-US" sz="3400" dirty="0" smtClean="0">
                <a:solidFill>
                  <a:srgbClr val="0070C0"/>
                </a:solidFill>
              </a:rPr>
              <a:t>for making the bat fly?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Hey, what are those funny angled-things on the other controls?     </a:t>
            </a:r>
          </a:p>
          <a:p>
            <a:pPr marL="0" indent="0">
              <a:buNone/>
            </a:pPr>
            <a:endParaRPr lang="en-US" sz="31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2482"/>
          <a:stretch/>
        </p:blipFill>
        <p:spPr>
          <a:xfrm>
            <a:off x="6592198" y="274639"/>
            <a:ext cx="2361901" cy="60499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953000" y="2209800"/>
            <a:ext cx="1639198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3000" y="2971800"/>
            <a:ext cx="1752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29200" y="2667000"/>
            <a:ext cx="1600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Control by Conditional logic</a:t>
            </a:r>
            <a:br>
              <a:rPr lang="en-US" dirty="0" smtClean="0"/>
            </a:br>
            <a:r>
              <a:rPr lang="en-US" sz="3600" dirty="0" smtClean="0"/>
              <a:t>Typically test a condition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&lt;condition&gt; then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 this stuff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&lt;condition&gt; then {</a:t>
            </a:r>
          </a:p>
          <a:p>
            <a:pPr marL="0" indent="0">
              <a:buNone/>
            </a:pPr>
            <a:r>
              <a:rPr lang="en-US" dirty="0" smtClean="0"/>
              <a:t>   do this stuff</a:t>
            </a:r>
          </a:p>
          <a:p>
            <a:pPr marL="0" indent="0">
              <a:buNone/>
            </a:pPr>
            <a:r>
              <a:rPr lang="en-US" dirty="0" smtClean="0"/>
              <a:t>}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do that other stuff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Repeat until &lt;condition&gt; {</a:t>
            </a:r>
          </a:p>
          <a:p>
            <a:pPr marL="0" indent="0">
              <a:buNone/>
            </a:pPr>
            <a:r>
              <a:rPr lang="en-US" dirty="0" smtClean="0"/>
              <a:t>   more stuff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What is useful for Bat Away?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743200" y="914400"/>
            <a:ext cx="6144716" cy="5676551"/>
            <a:chOff x="4186518" y="914400"/>
            <a:chExt cx="4701398" cy="567655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86"/>
            <a:stretch/>
          </p:blipFill>
          <p:spPr bwMode="auto">
            <a:xfrm>
              <a:off x="6858000" y="914400"/>
              <a:ext cx="2029916" cy="56765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4580115" y="1905000"/>
              <a:ext cx="2125485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186518" y="3124200"/>
              <a:ext cx="2519082" cy="1752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80115" y="4953000"/>
              <a:ext cx="2131403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630" y="846692"/>
            <a:ext cx="1892731" cy="38108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1598</Words>
  <Application>Microsoft Office PowerPoint</Application>
  <PresentationFormat>On-screen Show (4:3)</PresentationFormat>
  <Paragraphs>248</Paragraphs>
  <Slides>25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PowerPoint Presentation</vt:lpstr>
      <vt:lpstr>Whoa, programming?</vt:lpstr>
      <vt:lpstr>5 minute Warmup! “Rainbow Writing”  </vt:lpstr>
      <vt:lpstr>Tonight (and beyond): Bat Away!  (Ask yourself:        “How can I use what he’s saying to write the game”)</vt:lpstr>
      <vt:lpstr>What can computers be told to do?</vt:lpstr>
      <vt:lpstr>Computers is so stoopid! </vt:lpstr>
      <vt:lpstr>Events</vt:lpstr>
      <vt:lpstr>Controlling the actions</vt:lpstr>
      <vt:lpstr>Control by Conditional logic Typically test a condition</vt:lpstr>
      <vt:lpstr>Let’s spend a few minutes starting your project!</vt:lpstr>
      <vt:lpstr>When the                is right…</vt:lpstr>
      <vt:lpstr>Sensing</vt:lpstr>
      <vt:lpstr>(optional) When the                 s ARE right</vt:lpstr>
      <vt:lpstr>Bat Away – a few quick final words</vt:lpstr>
      <vt:lpstr>Bat Away – the plan for your code</vt:lpstr>
      <vt:lpstr>Here are my scripts</vt:lpstr>
      <vt:lpstr>What’s next?</vt:lpstr>
      <vt:lpstr>Data.  Also called Variables</vt:lpstr>
      <vt:lpstr>Here’s my score code</vt:lpstr>
      <vt:lpstr>“Secret” Messages (events to broadcast and receive)</vt:lpstr>
      <vt:lpstr>My messages for Pong</vt:lpstr>
      <vt:lpstr>Importing</vt:lpstr>
      <vt:lpstr>Advanced features are out there</vt:lpstr>
      <vt:lpstr>Review Quiz!</vt:lpstr>
      <vt:lpstr>Other resources wiki.scratch.mit.edu/wiki/Alternatives_to_Scratch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 Whitfield</cp:lastModifiedBy>
  <cp:revision>95</cp:revision>
  <dcterms:created xsi:type="dcterms:W3CDTF">2013-09-15T06:25:19Z</dcterms:created>
  <dcterms:modified xsi:type="dcterms:W3CDTF">2013-10-15T16:38:13Z</dcterms:modified>
</cp:coreProperties>
</file>