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62" r:id="rId3"/>
    <p:sldId id="258" r:id="rId4"/>
    <p:sldId id="259" r:id="rId5"/>
    <p:sldId id="266" r:id="rId6"/>
    <p:sldId id="274" r:id="rId7"/>
    <p:sldId id="275" r:id="rId8"/>
    <p:sldId id="287" r:id="rId9"/>
    <p:sldId id="283" r:id="rId10"/>
    <p:sldId id="272" r:id="rId11"/>
    <p:sldId id="289" r:id="rId12"/>
    <p:sldId id="276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55D7"/>
    <a:srgbClr val="FFD1D2"/>
    <a:srgbClr val="FFB7B9"/>
    <a:srgbClr val="FF8B8B"/>
    <a:srgbClr val="FF2D2D"/>
    <a:srgbClr val="FF6569"/>
    <a:srgbClr val="FF7C80"/>
    <a:srgbClr val="993300"/>
    <a:srgbClr val="FE8CA4"/>
    <a:srgbClr val="FF9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E811-7E5B-43DD-9EE2-2C600B30D8F1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EC8A7-3F89-4AFD-AA58-F4D15BE0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C8A7-3F89-4AFD-AA58-F4D15BE064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B7-4623-456F-BE48-522AFC8CF2B3}" type="datetime1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EE3F-2BBC-48F5-8F25-640303459AB2}" type="datetime1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97E3-6ABA-4441-A8E4-6576C9BA644D}" type="datetime1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C9D0-AF2F-452F-8FB0-AFC0FA233BC8}" type="datetime1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6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1AA4-3C72-480C-9771-3F07EE32C260}" type="datetime1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7C91-8AE0-4714-ACB7-3BF8DB5DF192}" type="datetime1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25C-0710-416E-A44E-63D2F43774F0}" type="datetime1">
              <a:rPr lang="en-US" smtClean="0"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1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7E6-306C-4C29-8040-77E043270496}" type="datetime1">
              <a:rPr lang="en-US" smtClean="0"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CA58-A5BA-4EB1-B604-033CDA7E77C2}" type="datetime1">
              <a:rPr lang="en-US" smtClean="0"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2790-60B4-4C42-B7B5-7F6A20AC0DE8}" type="datetime1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07F5-33AC-4100-9340-A931588801B1}" type="datetime1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3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70000">
              <a:schemeClr val="bg2">
                <a:lumMod val="50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C663-1FA7-4BF7-A097-B97F5C8459BE}" type="datetime1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scratch.mit.edu/projects/1745070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337317" y="3217616"/>
            <a:ext cx="2115351" cy="740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400" b="1" dirty="0" smtClean="0">
                <a:solidFill>
                  <a:srgbClr val="00B0F0"/>
                </a:solidFill>
              </a:rPr>
              <a:t>scratch.mit.edu</a:t>
            </a:r>
            <a:r>
              <a:rPr lang="en-US" sz="2000" dirty="0" smtClean="0">
                <a:solidFill>
                  <a:srgbClr val="00B0F0"/>
                </a:solidFill>
              </a:rPr>
              <a:t/>
            </a:r>
            <a:br>
              <a:rPr lang="en-US" sz="2000" dirty="0" smtClean="0">
                <a:solidFill>
                  <a:srgbClr val="00B0F0"/>
                </a:solidFill>
              </a:rPr>
            </a:b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8600" y="4948822"/>
            <a:ext cx="3884103" cy="1199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84077"/>
            <a:ext cx="3913187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020127"/>
            <a:ext cx="8686800" cy="7315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bg1">
                      <a:lumMod val="8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Asteroids, the Game</a:t>
            </a:r>
            <a:endParaRPr lang="en-US" sz="5400" b="1" dirty="0">
              <a:ln w="12700">
                <a:solidFill>
                  <a:schemeClr val="accent5">
                    <a:lumMod val="50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139700">
                  <a:schemeClr val="bg1">
                    <a:lumMod val="8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80" y="2588547"/>
            <a:ext cx="1922034" cy="20928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2400" y="3733799"/>
            <a:ext cx="51816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solidFill>
                  <a:schemeClr val="bg1"/>
                </a:solidFill>
              </a:rPr>
              <a:t>Warmup</a:t>
            </a:r>
            <a:r>
              <a:rPr lang="en-US" sz="2000" b="1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Review: Controls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Introduce: Clones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Next step: evolution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Wrap up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6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Data.  Also called Variables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If you have information that changes, use “variables”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What data might you want?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Smallest change:  Add the score (“points”)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 the checkbox to have it automatically display </a:t>
            </a:r>
          </a:p>
          <a:p>
            <a:r>
              <a:rPr lang="en-US" dirty="0">
                <a:solidFill>
                  <a:schemeClr val="bg1"/>
                </a:solidFill>
              </a:rPr>
              <a:t>Later, maybe a “lives:” counter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86200"/>
            <a:ext cx="2054928" cy="2585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44" y="3886200"/>
            <a:ext cx="2172247" cy="258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Next improvement: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12" y="1295401"/>
            <a:ext cx="78867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100" b="1" dirty="0" smtClean="0">
                <a:solidFill>
                  <a:schemeClr val="bg1"/>
                </a:solidFill>
              </a:rPr>
              <a:t>Let the ship move about</a:t>
            </a:r>
            <a:r>
              <a:rPr lang="en-US" dirty="0" smtClean="0">
                <a:solidFill>
                  <a:schemeClr val="bg1"/>
                </a:solidFill>
              </a:rPr>
              <a:t>.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Alternatives: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“Up key” to boost and stop when up is released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“Up key” to increase velocity, down key to slow down or stop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“go to” and “point in” blocks from before are very, very helpful!</a:t>
            </a:r>
          </a:p>
          <a:p>
            <a:pPr marL="0" indent="0">
              <a:buNone/>
            </a:pPr>
            <a:endParaRPr lang="en-US" sz="26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Improve the Art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Images.google.com is my friend.  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“You Win”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 added it to the game, but the best games just increase the challenge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Increase the challenge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Rather than ending after clearing the asteroid field, start the next level with more and/or faster asteroids.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Like ‘real’ asteroids, have a ship come along that fires at you.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4059090"/>
            <a:ext cx="7886700" cy="203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8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Next steps: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12" y="1295401"/>
            <a:ext cx="78867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Most games give you </a:t>
            </a:r>
            <a:r>
              <a:rPr lang="en-US" sz="3100" b="1" dirty="0" smtClean="0">
                <a:solidFill>
                  <a:schemeClr val="bg1"/>
                </a:solidFill>
              </a:rPr>
              <a:t>multiple lives</a:t>
            </a:r>
            <a:r>
              <a:rPr lang="en-US" dirty="0" smtClean="0">
                <a:solidFill>
                  <a:schemeClr val="bg1"/>
                </a:solidFill>
              </a:rPr>
              <a:t>.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What topics did we cover which would help?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I’m thinking that we might have a variable called “lives”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We set it to ‘3’ on green flag, decrement when the asteroid hits the ship, and send ‘show game over’ when it drops to zero.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How </a:t>
            </a:r>
            <a:r>
              <a:rPr lang="en-US" dirty="0">
                <a:solidFill>
                  <a:schemeClr val="bg1"/>
                </a:solidFill>
              </a:rPr>
              <a:t>could we ‘refactor’ the code so </a:t>
            </a:r>
            <a:r>
              <a:rPr lang="en-US" dirty="0" smtClean="0">
                <a:solidFill>
                  <a:schemeClr val="bg1"/>
                </a:solidFill>
              </a:rPr>
              <a:t>we can 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Restart the game on </a:t>
            </a:r>
            <a:r>
              <a:rPr lang="en-US" sz="2600" b="1" dirty="0">
                <a:solidFill>
                  <a:schemeClr val="bg1"/>
                </a:solidFill>
              </a:rPr>
              <a:t>a mouse </a:t>
            </a:r>
            <a:r>
              <a:rPr lang="en-US" sz="2600" b="1" dirty="0" smtClean="0">
                <a:solidFill>
                  <a:schemeClr val="bg1"/>
                </a:solidFill>
              </a:rPr>
              <a:t>click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smtClean="0">
                <a:solidFill>
                  <a:schemeClr val="bg1"/>
                </a:solidFill>
              </a:rPr>
              <a:t>(&amp; change user messages)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must remove </a:t>
            </a:r>
            <a:r>
              <a:rPr lang="en-US" dirty="0" smtClean="0">
                <a:solidFill>
                  <a:schemeClr val="bg1"/>
                </a:solidFill>
              </a:rPr>
              <a:t>any </a:t>
            </a:r>
            <a:r>
              <a:rPr lang="en-US" dirty="0">
                <a:solidFill>
                  <a:schemeClr val="bg1"/>
                </a:solidFill>
              </a:rPr>
              <a:t>‘stop all’</a:t>
            </a:r>
          </a:p>
          <a:p>
            <a:r>
              <a:rPr lang="en-US" dirty="0">
                <a:solidFill>
                  <a:schemeClr val="bg1"/>
                </a:solidFill>
              </a:rPr>
              <a:t>I think I need a new </a:t>
            </a:r>
            <a:r>
              <a:rPr lang="en-US" dirty="0" smtClean="0">
                <a:solidFill>
                  <a:schemeClr val="bg1"/>
                </a:solidFill>
              </a:rPr>
              <a:t>event-message </a:t>
            </a:r>
            <a:r>
              <a:rPr lang="en-US" dirty="0">
                <a:solidFill>
                  <a:schemeClr val="bg1"/>
                </a:solidFill>
              </a:rPr>
              <a:t>called “Start Game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r>
              <a:rPr lang="en-US" dirty="0">
                <a:solidFill>
                  <a:schemeClr val="bg1"/>
                </a:solidFill>
              </a:rPr>
              <a:t>I think I could merge </a:t>
            </a:r>
            <a:r>
              <a:rPr lang="en-US" dirty="0" smtClean="0">
                <a:solidFill>
                  <a:schemeClr val="bg1"/>
                </a:solidFill>
              </a:rPr>
              <a:t>all the information sprites (“How to start”, “Game </a:t>
            </a:r>
            <a:r>
              <a:rPr lang="en-US" dirty="0">
                <a:solidFill>
                  <a:schemeClr val="bg1"/>
                </a:solidFill>
              </a:rPr>
              <a:t>over</a:t>
            </a:r>
            <a:r>
              <a:rPr lang="en-US" dirty="0" smtClean="0">
                <a:solidFill>
                  <a:schemeClr val="bg1"/>
                </a:solidFill>
              </a:rPr>
              <a:t>”) into </a:t>
            </a:r>
            <a:r>
              <a:rPr lang="en-US" dirty="0">
                <a:solidFill>
                  <a:schemeClr val="bg1"/>
                </a:solidFill>
              </a:rPr>
              <a:t>one sprite.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en-US" dirty="0">
                <a:solidFill>
                  <a:schemeClr val="bg1"/>
                </a:solidFill>
              </a:rPr>
              <a:t>would make </a:t>
            </a: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costume in the </a:t>
            </a:r>
            <a:r>
              <a:rPr lang="en-US" dirty="0" smtClean="0">
                <a:solidFill>
                  <a:schemeClr val="bg1"/>
                </a:solidFill>
              </a:rPr>
              <a:t>sprite (“Game Over, play again?”)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 think I need a new “You were hit” message, rather than just “You Lose”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 would put message handlers on the messaging sprite to set the correct costume to match the messages.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en-US" dirty="0">
                <a:solidFill>
                  <a:schemeClr val="bg1"/>
                </a:solidFill>
              </a:rPr>
              <a:t>would move </a:t>
            </a:r>
            <a:r>
              <a:rPr lang="en-US" dirty="0" smtClean="0">
                <a:solidFill>
                  <a:schemeClr val="bg1"/>
                </a:solidFill>
              </a:rPr>
              <a:t>nearly all </a:t>
            </a:r>
            <a:r>
              <a:rPr lang="en-US" dirty="0">
                <a:solidFill>
                  <a:schemeClr val="bg1"/>
                </a:solidFill>
              </a:rPr>
              <a:t>of the existing code in the ‘on Green Flag’ event into </a:t>
            </a:r>
            <a:r>
              <a:rPr lang="en-US" dirty="0" smtClean="0">
                <a:solidFill>
                  <a:schemeClr val="bg1"/>
                </a:solidFill>
              </a:rPr>
              <a:t>a new block (in More Blocks) </a:t>
            </a:r>
            <a:r>
              <a:rPr lang="en-US" i="1" dirty="0" smtClean="0">
                <a:solidFill>
                  <a:schemeClr val="bg1"/>
                </a:solidFill>
              </a:rPr>
              <a:t>‘Start </a:t>
            </a:r>
            <a:r>
              <a:rPr lang="en-US" i="1" dirty="0">
                <a:solidFill>
                  <a:schemeClr val="bg1"/>
                </a:solidFill>
              </a:rPr>
              <a:t>Game’</a:t>
            </a:r>
            <a:r>
              <a:rPr lang="en-US" dirty="0">
                <a:solidFill>
                  <a:schemeClr val="bg1"/>
                </a:solidFill>
              </a:rPr>
              <a:t> handler, and have the </a:t>
            </a:r>
            <a:r>
              <a:rPr lang="en-US" i="1" dirty="0" smtClean="0">
                <a:solidFill>
                  <a:schemeClr val="bg1"/>
                </a:solidFill>
              </a:rPr>
              <a:t>on green </a:t>
            </a:r>
            <a:r>
              <a:rPr lang="en-US" i="1" dirty="0">
                <a:solidFill>
                  <a:schemeClr val="bg1"/>
                </a:solidFill>
              </a:rPr>
              <a:t>flag </a:t>
            </a:r>
            <a:r>
              <a:rPr lang="en-US" i="1" dirty="0" smtClean="0">
                <a:solidFill>
                  <a:schemeClr val="bg1"/>
                </a:solidFill>
              </a:rPr>
              <a:t>handler </a:t>
            </a:r>
            <a:r>
              <a:rPr lang="en-US" dirty="0" smtClean="0">
                <a:solidFill>
                  <a:schemeClr val="bg1"/>
                </a:solidFill>
              </a:rPr>
              <a:t>send a ‘Start Game’ message.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4059090"/>
            <a:ext cx="7886700" cy="203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1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Bonus Material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Check out cs-first.com for lots of fun lessons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I’ve been putting projects that wow me here: http://scratch.mit.edu/studios/353880</a:t>
            </a:r>
          </a:p>
          <a:p>
            <a:r>
              <a:rPr lang="en-US" dirty="0">
                <a:solidFill>
                  <a:schemeClr val="bg1"/>
                </a:solidFill>
              </a:rPr>
              <a:t>I’ve been putting projects that are easy to learn from here: http://scratch.mit.edu/studios/246979/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Did you like this class?  </a:t>
            </a:r>
            <a:r>
              <a:rPr lang="en-US" dirty="0" smtClean="0">
                <a:solidFill>
                  <a:schemeClr val="bg1"/>
                </a:solidFill>
              </a:rPr>
              <a:t>Let us know.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If there is time, I have a </a:t>
            </a:r>
            <a:r>
              <a:rPr lang="en-US" smtClean="0">
                <a:solidFill>
                  <a:schemeClr val="bg1"/>
                </a:solidFill>
              </a:rPr>
              <a:t>bonus slide deck.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 smtClean="0">
                <a:solidFill>
                  <a:schemeClr val="bg1">
                    <a:lumMod val="75000"/>
                  </a:schemeClr>
                </a:solidFill>
              </a:rPr>
              <a:t>Tonight:</a:t>
            </a:r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  <a:scene3d>
            <a:camera prst="perspectiveRelaxedModerately" fov="6000000">
              <a:rot lat="19800000" lon="0" rev="0"/>
            </a:camera>
            <a:lightRig rig="threePt" dir="t"/>
          </a:scene3d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We will take a project with some costumes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A space ship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A bullet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An asteroid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Warm up: Change the space ship to rotate and move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Then: A quick review on script blocks.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First improvement:  Make more asteroids (using Cloning)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Then: make them move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Second improvement:  Add bullets!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Optional improvement:  Score on hit (Variables)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Final: Show your project!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Epilogue: Bonus: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http://scratch.mit.edu/projects/16743509</a:t>
            </a:r>
          </a:p>
        </p:txBody>
      </p:sp>
      <p:sp>
        <p:nvSpPr>
          <p:cNvPr id="5" name="Rectangle 4"/>
          <p:cNvSpPr/>
          <p:nvPr/>
        </p:nvSpPr>
        <p:spPr>
          <a:xfrm>
            <a:off x="2952870" y="675026"/>
            <a:ext cx="3238259" cy="1015663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noFill/>
                <a:effectLst>
                  <a:glow rad="38100">
                    <a:schemeClr val="bg1"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Asteroids</a:t>
            </a:r>
            <a:endParaRPr lang="en-US" sz="6000" b="1" cap="none" spc="50" dirty="0">
              <a:ln w="9525" cmpd="sng">
                <a:solidFill>
                  <a:schemeClr val="bg1"/>
                </a:solidFill>
                <a:prstDash val="solid"/>
              </a:ln>
              <a:noFill/>
              <a:effectLst>
                <a:glow rad="38100">
                  <a:schemeClr val="bg1"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019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Quick refresh </a:t>
            </a:r>
            <a:r>
              <a:rPr lang="en-US" sz="4400" b="1" dirty="0" smtClean="0">
                <a:solidFill>
                  <a:srgbClr val="FFFF00"/>
                </a:solidFill>
              </a:rPr>
              <a:t>on code blocks</a:t>
            </a:r>
            <a:endParaRPr lang="en-US" sz="44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765" y="1601598"/>
            <a:ext cx="4576435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4400" dirty="0" smtClean="0">
                <a:solidFill>
                  <a:srgbClr val="4A6CD4"/>
                </a:solidFill>
              </a:rPr>
              <a:t>Motion</a:t>
            </a:r>
          </a:p>
          <a:p>
            <a:pPr marL="0" indent="0">
              <a:buNone/>
            </a:pPr>
            <a:endParaRPr lang="en-US" dirty="0" smtClean="0">
              <a:solidFill>
                <a:srgbClr val="4A6CD4"/>
              </a:solidFill>
            </a:endParaRPr>
          </a:p>
          <a:p>
            <a:pPr marL="0" indent="0" algn="r">
              <a:buNone/>
            </a:pP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Control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8"/>
          <a:stretch/>
        </p:blipFill>
        <p:spPr bwMode="auto">
          <a:xfrm>
            <a:off x="628650" y="1601598"/>
            <a:ext cx="1635920" cy="4859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324144"/>
            <a:ext cx="1930700" cy="634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582" y="422739"/>
            <a:ext cx="8091218" cy="1329861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5 minute </a:t>
            </a:r>
            <a:r>
              <a:rPr lang="en-US" sz="3600" b="1" dirty="0" err="1" smtClean="0">
                <a:solidFill>
                  <a:schemeClr val="bg1"/>
                </a:solidFill>
              </a:rPr>
              <a:t>Warmup</a:t>
            </a:r>
            <a:r>
              <a:rPr lang="en-US" sz="3600" b="1" dirty="0" smtClean="0">
                <a:solidFill>
                  <a:schemeClr val="bg1"/>
                </a:solidFill>
              </a:rPr>
              <a:t>!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Launch your asteroid game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582" y="2166937"/>
            <a:ext cx="7886700" cy="4729163"/>
          </a:xfrm>
        </p:spPr>
        <p:txBody>
          <a:bodyPr>
            <a:normAutofit fontScale="47500" lnSpcReduction="20000"/>
          </a:bodyPr>
          <a:lstStyle/>
          <a:p>
            <a:r>
              <a:rPr lang="en-US" sz="6300" dirty="0" smtClean="0">
                <a:solidFill>
                  <a:schemeClr val="bg1"/>
                </a:solidFill>
              </a:rPr>
              <a:t>Go to </a:t>
            </a:r>
            <a:r>
              <a:rPr lang="en-US" sz="6300" u="sng" dirty="0" smtClean="0">
                <a:solidFill>
                  <a:schemeClr val="bg1"/>
                </a:solidFill>
              </a:rPr>
              <a:t>scratch.mit.edu</a:t>
            </a:r>
            <a:r>
              <a:rPr lang="en-US" sz="6300" dirty="0" smtClean="0">
                <a:solidFill>
                  <a:schemeClr val="bg1"/>
                </a:solidFill>
              </a:rPr>
              <a:t> and sign in if you have an account.</a:t>
            </a:r>
          </a:p>
          <a:p>
            <a:endParaRPr lang="en-US" sz="6300" dirty="0" smtClean="0">
              <a:solidFill>
                <a:schemeClr val="bg1"/>
              </a:solidFill>
            </a:endParaRPr>
          </a:p>
          <a:p>
            <a:r>
              <a:rPr lang="en-US" sz="6300" dirty="0">
                <a:solidFill>
                  <a:schemeClr val="bg1"/>
                </a:solidFill>
              </a:rPr>
              <a:t>Start </a:t>
            </a:r>
            <a:r>
              <a:rPr lang="en-US" sz="6300" dirty="0" smtClean="0">
                <a:solidFill>
                  <a:schemeClr val="bg1"/>
                </a:solidFill>
              </a:rPr>
              <a:t>with scratch.mit.edu/projects/17772258</a:t>
            </a:r>
          </a:p>
          <a:p>
            <a:pPr marL="0" indent="0">
              <a:buNone/>
            </a:pPr>
            <a:r>
              <a:rPr lang="en-US" sz="6300" dirty="0" smtClean="0">
                <a:solidFill>
                  <a:schemeClr val="bg1"/>
                </a:solidFill>
              </a:rPr>
              <a:t>(Re-mix it to make your own copy)</a:t>
            </a:r>
          </a:p>
          <a:p>
            <a:endParaRPr lang="en-US" sz="6300" dirty="0" smtClean="0">
              <a:solidFill>
                <a:schemeClr val="bg1"/>
              </a:solidFill>
            </a:endParaRPr>
          </a:p>
          <a:p>
            <a:r>
              <a:rPr lang="en-US" sz="6300" dirty="0" smtClean="0">
                <a:solidFill>
                  <a:schemeClr val="bg1"/>
                </a:solidFill>
              </a:rPr>
              <a:t>Change the background  </a:t>
            </a:r>
          </a:p>
          <a:p>
            <a:pPr lvl="1"/>
            <a:r>
              <a:rPr lang="en-US" sz="6000" dirty="0" smtClean="0">
                <a:solidFill>
                  <a:schemeClr val="bg1"/>
                </a:solidFill>
              </a:rPr>
              <a:t>I chose ‘stars’ from the built-in backgrounds</a:t>
            </a:r>
          </a:p>
          <a:p>
            <a:pPr lvl="1"/>
            <a:endParaRPr lang="en-US" sz="6000" dirty="0">
              <a:solidFill>
                <a:schemeClr val="bg1"/>
              </a:solidFill>
            </a:endParaRPr>
          </a:p>
          <a:p>
            <a:r>
              <a:rPr lang="en-US" sz="6300" dirty="0" smtClean="0">
                <a:solidFill>
                  <a:schemeClr val="bg1"/>
                </a:solidFill>
              </a:rPr>
              <a:t>Make the ship rotate (by 8 degrees) when you press right or left keys</a:t>
            </a:r>
            <a:r>
              <a:rPr lang="en-US" dirty="0" smtClean="0"/>
              <a:t>                           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5194"/>
            <a:ext cx="20066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Events and Messages</a:t>
            </a:r>
            <a:r>
              <a:rPr lang="en-US" sz="4400" b="1" dirty="0" smtClean="0"/>
              <a:t> 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5549289" cy="4708525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What are some important game events? </a:t>
            </a:r>
          </a:p>
          <a:p>
            <a:r>
              <a:rPr lang="en-US" sz="4000" dirty="0" smtClean="0">
                <a:solidFill>
                  <a:srgbClr val="FFC000"/>
                </a:solidFill>
              </a:rPr>
              <a:t>Fire!</a:t>
            </a:r>
          </a:p>
          <a:p>
            <a:r>
              <a:rPr lang="en-US" sz="4000" dirty="0" smtClean="0">
                <a:solidFill>
                  <a:srgbClr val="FFC000"/>
                </a:solidFill>
              </a:rPr>
              <a:t>You Lose </a:t>
            </a:r>
            <a:r>
              <a:rPr lang="en-US" sz="4000" dirty="0" smtClean="0">
                <a:solidFill>
                  <a:srgbClr val="FFC000"/>
                </a:solidFill>
              </a:rPr>
              <a:t>(</a:t>
            </a:r>
            <a:r>
              <a:rPr lang="en-US" sz="4000" dirty="0" smtClean="0">
                <a:solidFill>
                  <a:srgbClr val="FFC000"/>
                </a:solidFill>
              </a:rPr>
              <a:t>also known as</a:t>
            </a:r>
          </a:p>
          <a:p>
            <a:pPr marL="342900" lvl="1" indent="0">
              <a:buNone/>
            </a:pPr>
            <a:r>
              <a:rPr lang="en-US" sz="4000" dirty="0" smtClean="0">
                <a:solidFill>
                  <a:srgbClr val="FFC000"/>
                </a:solidFill>
              </a:rPr>
              <a:t> an Asteroid hits you)</a:t>
            </a:r>
            <a:endParaRPr lang="en-US" sz="4000" dirty="0" smtClean="0">
              <a:solidFill>
                <a:srgbClr val="FFC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89" y="304970"/>
            <a:ext cx="2680311" cy="63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8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Clones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Making more sprites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582" y="2590800"/>
            <a:ext cx="7886700" cy="388620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You sometimes want </a:t>
            </a:r>
            <a:r>
              <a:rPr lang="en-US" sz="3200" dirty="0" smtClean="0">
                <a:solidFill>
                  <a:schemeClr val="bg1"/>
                </a:solidFill>
              </a:rPr>
              <a:t>several of a thing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You don’t want to </a:t>
            </a:r>
            <a:r>
              <a:rPr lang="en-US" sz="3200" dirty="0" smtClean="0">
                <a:solidFill>
                  <a:schemeClr val="bg1"/>
                </a:solidFill>
              </a:rPr>
              <a:t>paint </a:t>
            </a:r>
            <a:r>
              <a:rPr lang="en-US" sz="3200" dirty="0" smtClean="0">
                <a:solidFill>
                  <a:schemeClr val="bg1"/>
                </a:solidFill>
              </a:rPr>
              <a:t>more than one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You don’t want to have to attach </a:t>
            </a:r>
            <a:r>
              <a:rPr lang="en-US" sz="3200" dirty="0" smtClean="0">
                <a:solidFill>
                  <a:schemeClr val="bg1"/>
                </a:solidFill>
              </a:rPr>
              <a:t>the same script </a:t>
            </a:r>
            <a:r>
              <a:rPr lang="en-US" sz="3200" dirty="0" smtClean="0">
                <a:solidFill>
                  <a:schemeClr val="bg1"/>
                </a:solidFill>
              </a:rPr>
              <a:t>to </a:t>
            </a:r>
            <a:r>
              <a:rPr lang="en-US" sz="3200" dirty="0" smtClean="0">
                <a:solidFill>
                  <a:schemeClr val="bg1"/>
                </a:solidFill>
              </a:rPr>
              <a:t>more than </a:t>
            </a:r>
            <a:r>
              <a:rPr lang="en-US" sz="3200" dirty="0" smtClean="0">
                <a:solidFill>
                  <a:schemeClr val="bg1"/>
                </a:solidFill>
              </a:rPr>
              <a:t>one</a:t>
            </a:r>
          </a:p>
          <a:p>
            <a:endParaRPr lang="en-US" sz="3200" i="1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So, Scratch lets you easily ‘clone’ </a:t>
            </a:r>
            <a:r>
              <a:rPr lang="en-US" sz="3200" dirty="0" smtClean="0">
                <a:solidFill>
                  <a:schemeClr val="bg1"/>
                </a:solidFill>
              </a:rPr>
              <a:t>a sprite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We’ll start by cloning the asteroid</a:t>
            </a:r>
          </a:p>
          <a:p>
            <a:endParaRPr lang="en-US" sz="2600" dirty="0" smtClean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90526"/>
            <a:ext cx="1795882" cy="26481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7400" y="152400"/>
            <a:ext cx="17732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Clones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50299" y="685800"/>
            <a:ext cx="2089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Clones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152400"/>
            <a:ext cx="2089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Clones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31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Asteroids – next steps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16088"/>
            <a:ext cx="5562600" cy="4837111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5900" b="1" dirty="0" smtClean="0">
                <a:solidFill>
                  <a:schemeClr val="bg1"/>
                </a:solidFill>
              </a:rPr>
              <a:t>Asteroid Clones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sz="3800" dirty="0" smtClean="0">
                <a:solidFill>
                  <a:schemeClr val="bg1"/>
                </a:solidFill>
              </a:rPr>
              <a:t>The game starts with 3 huge asteroids. </a:t>
            </a:r>
            <a:endParaRPr lang="en-US" sz="3800" dirty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sz="3800" dirty="0">
                <a:solidFill>
                  <a:schemeClr val="bg1"/>
                </a:solidFill>
              </a:rPr>
              <a:t>If a bullet hits a small asteroid, you Score!!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sz="3800" dirty="0" smtClean="0">
                <a:solidFill>
                  <a:schemeClr val="bg1"/>
                </a:solidFill>
              </a:rPr>
              <a:t>If a bullet hits a bigger asteroid, it breaks up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sz="3800" dirty="0" smtClean="0">
                <a:solidFill>
                  <a:schemeClr val="bg1"/>
                </a:solidFill>
              </a:rPr>
              <a:t>If it goes off the screen, it shows up on the other side.  </a:t>
            </a:r>
            <a:endParaRPr lang="en-US" sz="3800" dirty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sz="3800" dirty="0" smtClean="0">
                <a:solidFill>
                  <a:schemeClr val="bg1"/>
                </a:solidFill>
              </a:rPr>
              <a:t>Running behind?  Use </a:t>
            </a:r>
            <a:r>
              <a:rPr lang="en-US" sz="3800" dirty="0" smtClean="0">
                <a:solidFill>
                  <a:schemeClr val="bg1"/>
                </a:solidFill>
              </a:rPr>
              <a:t>the backpack to copy </a:t>
            </a:r>
            <a:r>
              <a:rPr lang="en-US" sz="3800" dirty="0" smtClean="0">
                <a:solidFill>
                  <a:schemeClr val="bg1"/>
                </a:solidFill>
              </a:rPr>
              <a:t>code </a:t>
            </a:r>
            <a:r>
              <a:rPr lang="en-US" sz="3800" dirty="0" smtClean="0">
                <a:solidFill>
                  <a:schemeClr val="bg1"/>
                </a:solidFill>
              </a:rPr>
              <a:t>from</a:t>
            </a:r>
            <a:endParaRPr lang="en-US" sz="4500" dirty="0">
              <a:solidFill>
                <a:schemeClr val="bg1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45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4500" dirty="0" smtClean="0">
                <a:solidFill>
                  <a:schemeClr val="bg1"/>
                </a:solidFill>
                <a:hlinkClick r:id="rId2"/>
              </a:rPr>
              <a:t>scratch.mit.edu/projects/17450708</a:t>
            </a:r>
            <a:endParaRPr lang="en-US" sz="45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4500" dirty="0" smtClean="0">
                <a:solidFill>
                  <a:schemeClr val="bg1"/>
                </a:solidFill>
              </a:rPr>
              <a:t>(not all the bullet code is complete)</a:t>
            </a:r>
            <a:endParaRPr lang="en-US" sz="45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65126"/>
            <a:ext cx="2718419" cy="62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Let’s talk about the space ship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 sets up the game’s starting conditions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handles all key presses    (up, down, right, left, space)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detects if an asteroid hits it.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(movement….)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10443"/>
            <a:ext cx="1813029" cy="2642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709" y="1371600"/>
            <a:ext cx="2515263" cy="3296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709" y="4973406"/>
            <a:ext cx="2191111" cy="15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4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Let’s talk about bullets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It’s easier to start coding with just one bullet (not using clones),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but it’s easier to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</a:t>
            </a:r>
            <a:r>
              <a:rPr lang="en-US" dirty="0" smtClean="0">
                <a:solidFill>
                  <a:schemeClr val="bg1"/>
                </a:solidFill>
              </a:rPr>
              <a:t>, too.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Since the space ship does the firing, it can send a message to the master bullet, which receives the Fire message.  (below left)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Bullet logic is less tricky with “Go to” and “point in”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Note: it deletes itself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7600"/>
            <a:ext cx="2134086" cy="28073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758" y="3111376"/>
            <a:ext cx="4916020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9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11670</TotalTime>
  <Words>773</Words>
  <Application>Microsoft Office PowerPoint</Application>
  <PresentationFormat>On-screen Show (4:3)</PresentationFormat>
  <Paragraphs>135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Tonight:  </vt:lpstr>
      <vt:lpstr>Quick refresh on code blocks</vt:lpstr>
      <vt:lpstr>5 minute Warmup!  Launch your asteroid game</vt:lpstr>
      <vt:lpstr>Events and Messages  </vt:lpstr>
      <vt:lpstr>Clones Making more sprites</vt:lpstr>
      <vt:lpstr>Asteroids – next steps</vt:lpstr>
      <vt:lpstr>Let’s talk about the space ship</vt:lpstr>
      <vt:lpstr>Let’s talk about bullets</vt:lpstr>
      <vt:lpstr>Data.  Also called Variables</vt:lpstr>
      <vt:lpstr>Next improvement:</vt:lpstr>
      <vt:lpstr>Next steps:</vt:lpstr>
      <vt:lpstr>Bonus Material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Jim</dc:creator>
  <cp:lastModifiedBy>Jim</cp:lastModifiedBy>
  <cp:revision>173</cp:revision>
  <dcterms:created xsi:type="dcterms:W3CDTF">2013-09-15T06:25:19Z</dcterms:created>
  <dcterms:modified xsi:type="dcterms:W3CDTF">2015-05-19T06:00:03Z</dcterms:modified>
</cp:coreProperties>
</file>