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87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F03E-8655-48EE-B6C8-D935CC76A068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1915789C-9869-4ECB-BCCD-B06D06F3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F03E-8655-48EE-B6C8-D935CC76A068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915789C-9869-4ECB-BCCD-B06D06F3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9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F03E-8655-48EE-B6C8-D935CC76A068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915789C-9869-4ECB-BCCD-B06D06F34C8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4355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F03E-8655-48EE-B6C8-D935CC76A068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915789C-9869-4ECB-BCCD-B06D06F3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37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F03E-8655-48EE-B6C8-D935CC76A068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915789C-9869-4ECB-BCCD-B06D06F34C8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5685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F03E-8655-48EE-B6C8-D935CC76A068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915789C-9869-4ECB-BCCD-B06D06F3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28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F03E-8655-48EE-B6C8-D935CC76A068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789C-9869-4ECB-BCCD-B06D06F3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52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F03E-8655-48EE-B6C8-D935CC76A068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789C-9869-4ECB-BCCD-B06D06F3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8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F03E-8655-48EE-B6C8-D935CC76A068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789C-9869-4ECB-BCCD-B06D06F3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5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F03E-8655-48EE-B6C8-D935CC76A068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915789C-9869-4ECB-BCCD-B06D06F3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5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F03E-8655-48EE-B6C8-D935CC76A068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915789C-9869-4ECB-BCCD-B06D06F3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6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F03E-8655-48EE-B6C8-D935CC76A068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915789C-9869-4ECB-BCCD-B06D06F3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F03E-8655-48EE-B6C8-D935CC76A068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789C-9869-4ECB-BCCD-B06D06F3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F03E-8655-48EE-B6C8-D935CC76A068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789C-9869-4ECB-BCCD-B06D06F3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1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F03E-8655-48EE-B6C8-D935CC76A068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789C-9869-4ECB-BCCD-B06D06F3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7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F03E-8655-48EE-B6C8-D935CC76A068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915789C-9869-4ECB-BCCD-B06D06F3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0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04"/>
            <a:ext cx="1952272" cy="6853049"/>
            <a:chOff x="6627813" y="195650"/>
            <a:chExt cx="1952625" cy="5678101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65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AF03E-8655-48EE-B6C8-D935CC76A068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15789C-9869-4ECB-BCCD-B06D06F3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0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.mit.edu/discuss/" TargetMode="External"/><Relationship Id="rId2" Type="http://schemas.openxmlformats.org/officeDocument/2006/relationships/hyperlink" Target="http://scratch.mit.edu/help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ickstarter.com/projects/2023634798/scratchjr-coding-for-young-kid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codepen.io/jimwhitfield/details/Imbkx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.mit.edu/studios/353977/" TargetMode="External"/><Relationship Id="rId2" Type="http://schemas.openxmlformats.org/officeDocument/2006/relationships/hyperlink" Target="http://scratch.mit.edu/users/jamwav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ratch.mit.edu/projects/1936697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Coder Dojo- Scratch</a:t>
            </a:r>
            <a:br>
              <a:rPr lang="en-US" dirty="0" smtClean="0"/>
            </a:br>
            <a:r>
              <a:rPr lang="en-US" dirty="0" smtClean="0"/>
              <a:t>Beyond the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67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Scratch: More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kata.coderdojo.com/wiki/</a:t>
            </a:r>
            <a:r>
              <a:rPr lang="en-US" dirty="0" err="1" smtClean="0"/>
              <a:t>ScratchTastic</a:t>
            </a:r>
            <a:endParaRPr lang="en-US" dirty="0" smtClean="0"/>
          </a:p>
          <a:p>
            <a:pPr lvl="1"/>
            <a:r>
              <a:rPr lang="en-US" dirty="0" smtClean="0"/>
              <a:t>Sort of unorganized</a:t>
            </a:r>
            <a:endParaRPr lang="en-US" dirty="0"/>
          </a:p>
          <a:p>
            <a:pPr lvl="1"/>
            <a:r>
              <a:rPr lang="en-US" dirty="0" smtClean="0"/>
              <a:t>Be </a:t>
            </a:r>
            <a:r>
              <a:rPr lang="en-US" dirty="0"/>
              <a:t>aware that most activities on the kata are </a:t>
            </a:r>
            <a:r>
              <a:rPr lang="en-US" dirty="0" smtClean="0"/>
              <a:t>written in Scratch </a:t>
            </a:r>
            <a:r>
              <a:rPr lang="en-US" dirty="0"/>
              <a:t>1.4.  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particular, the 'mesh' feature is cool but </a:t>
            </a:r>
            <a:r>
              <a:rPr lang="en-US" dirty="0" smtClean="0"/>
              <a:t>it doesn’t run in Scratch 2.0 (the web version we’ve been using)</a:t>
            </a:r>
            <a:endParaRPr lang="en-US" dirty="0"/>
          </a:p>
          <a:p>
            <a:r>
              <a:rPr lang="en-US" dirty="0" smtClean="0"/>
              <a:t>LearnScratch.org  </a:t>
            </a:r>
            <a:r>
              <a:rPr lang="en-US" dirty="0"/>
              <a:t>(particularly "Book 3</a:t>
            </a:r>
            <a:r>
              <a:rPr lang="en-US" dirty="0" smtClean="0"/>
              <a:t>")</a:t>
            </a:r>
            <a:endParaRPr lang="en-US" dirty="0"/>
          </a:p>
          <a:p>
            <a:pPr lvl="1"/>
            <a:r>
              <a:rPr lang="en-US" dirty="0" smtClean="0"/>
              <a:t>Also written in Scratch </a:t>
            </a:r>
            <a:r>
              <a:rPr lang="en-US" dirty="0"/>
              <a:t>1.4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always </a:t>
            </a:r>
            <a:r>
              <a:rPr lang="en-US" dirty="0" smtClean="0"/>
              <a:t>the best example.  (Tonight’s activity was based on Book 3, Unit 4, Lesson 18.  Don’t do it that way.) </a:t>
            </a:r>
            <a:endParaRPr lang="en-US" dirty="0"/>
          </a:p>
          <a:p>
            <a:r>
              <a:rPr lang="en-US" dirty="0" smtClean="0"/>
              <a:t>scratch.mit.edu</a:t>
            </a:r>
          </a:p>
          <a:p>
            <a:pPr lvl="1"/>
            <a:r>
              <a:rPr lang="en-US" dirty="0">
                <a:hlinkClick r:id="rId2"/>
              </a:rPr>
              <a:t>http://scratch.mit.edu/help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for guides and tutorials</a:t>
            </a:r>
          </a:p>
          <a:p>
            <a:pPr lvl="1"/>
            <a:r>
              <a:rPr lang="en-US" dirty="0">
                <a:hlinkClick r:id="rId3"/>
              </a:rPr>
              <a:t>http://scratch.mit.edu/discuss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for message boards</a:t>
            </a:r>
          </a:p>
          <a:p>
            <a:pPr lvl="1"/>
            <a:r>
              <a:rPr lang="en-US" dirty="0"/>
              <a:t>http://wiki.scratch.mit.edu/wiki</a:t>
            </a:r>
          </a:p>
        </p:txBody>
      </p:sp>
    </p:spTree>
    <p:extLst>
      <p:ext uri="{BB962C8B-B14F-4D97-AF65-F5344CB8AC3E}">
        <p14:creationId xmlns:p14="http://schemas.microsoft.com/office/powerpoint/2010/main" val="533389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7399" y="1557495"/>
            <a:ext cx="6997002" cy="4353727"/>
          </a:xfrm>
        </p:spPr>
        <p:txBody>
          <a:bodyPr/>
          <a:lstStyle/>
          <a:p>
            <a:r>
              <a:rPr lang="en-US" dirty="0" smtClean="0"/>
              <a:t>Just Announced: </a:t>
            </a:r>
            <a:r>
              <a:rPr lang="en-US" dirty="0" err="1" smtClean="0"/>
              <a:t>ScratchJr</a:t>
            </a:r>
            <a:r>
              <a:rPr lang="en-US" dirty="0" smtClean="0"/>
              <a:t> for the </a:t>
            </a:r>
            <a:r>
              <a:rPr lang="en-US" dirty="0" err="1" smtClean="0"/>
              <a:t>ipad</a:t>
            </a:r>
            <a:r>
              <a:rPr lang="en-US" dirty="0" smtClean="0"/>
              <a:t>.  </a:t>
            </a:r>
          </a:p>
          <a:p>
            <a:pPr lvl="1"/>
            <a:r>
              <a:rPr lang="en-US" sz="1200" dirty="0" smtClean="0">
                <a:hlinkClick r:id="rId2"/>
              </a:rPr>
              <a:t>www.kickstarter.com/projects/2023634798/scratchjr-coding-for-young-kids</a:t>
            </a:r>
            <a:endParaRPr lang="en-US" sz="1200" dirty="0" smtClean="0"/>
          </a:p>
          <a:p>
            <a:r>
              <a:rPr lang="en-US" dirty="0" smtClean="0"/>
              <a:t>Snap.berkeley.edu</a:t>
            </a:r>
          </a:p>
          <a:p>
            <a:pPr lvl="1"/>
            <a:r>
              <a:rPr lang="en-US" dirty="0" smtClean="0"/>
              <a:t>Designed to teach Computer Science, not just beginning programming</a:t>
            </a:r>
          </a:p>
          <a:p>
            <a:pPr lvl="1"/>
            <a:r>
              <a:rPr lang="en-US" dirty="0" smtClean="0"/>
              <a:t>Runs on Tablets</a:t>
            </a:r>
          </a:p>
          <a:p>
            <a:pPr lvl="1"/>
            <a:endParaRPr lang="en-US" dirty="0"/>
          </a:p>
          <a:p>
            <a:r>
              <a:rPr lang="en-US" dirty="0" err="1" smtClean="0"/>
              <a:t>AppInventor</a:t>
            </a:r>
            <a:endParaRPr lang="en-US" dirty="0" smtClean="0"/>
          </a:p>
          <a:p>
            <a:pPr lvl="1"/>
            <a:r>
              <a:rPr lang="en-US" dirty="0" smtClean="0"/>
              <a:t>You can write programs that run on Android Tablets (or emulated on PCs)</a:t>
            </a:r>
          </a:p>
          <a:p>
            <a:pPr lvl="1"/>
            <a:r>
              <a:rPr lang="en-US" dirty="0" smtClean="0"/>
              <a:t>It’s a bit more challenging than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04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592" y="104393"/>
            <a:ext cx="6589199" cy="1280890"/>
          </a:xfrm>
        </p:spPr>
        <p:txBody>
          <a:bodyPr/>
          <a:lstStyle/>
          <a:p>
            <a:r>
              <a:rPr lang="en-US" dirty="0" smtClean="0"/>
              <a:t>App Inventor screen shot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533" y="902962"/>
            <a:ext cx="7527315" cy="696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57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662079"/>
          </a:xfrm>
        </p:spPr>
        <p:txBody>
          <a:bodyPr/>
          <a:lstStyle/>
          <a:p>
            <a:r>
              <a:rPr lang="en-US" dirty="0" smtClean="0"/>
              <a:t>App Inventor Screenshot #2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68" y="1386672"/>
            <a:ext cx="8169990" cy="756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50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446" y="644206"/>
            <a:ext cx="6685503" cy="1280890"/>
          </a:xfrm>
        </p:spPr>
        <p:txBody>
          <a:bodyPr/>
          <a:lstStyle/>
          <a:p>
            <a:r>
              <a:rPr lang="en-US" dirty="0" smtClean="0"/>
              <a:t>A Plug for Web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CoderDojo</a:t>
            </a:r>
            <a:r>
              <a:rPr lang="en-US" dirty="0" smtClean="0"/>
              <a:t> frequently offers a web development track, and if you want to take a break from Scratch, it’s a great alternative.  Also, Scratch isn’t yet part of the Spring offering.</a:t>
            </a:r>
            <a:endParaRPr lang="en-US" dirty="0"/>
          </a:p>
          <a:p>
            <a:r>
              <a:rPr lang="en-US" dirty="0" smtClean="0"/>
              <a:t>I ran the Web session last December</a:t>
            </a:r>
          </a:p>
          <a:p>
            <a:pPr lvl="1"/>
            <a:r>
              <a:rPr lang="en-US" dirty="0">
                <a:hlinkClick r:id="rId2"/>
              </a:rPr>
              <a:t>http://codepen.io/jimwhitfield/details/Imbkx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b="1" dirty="0"/>
              <a:t>HTML - text and structure</a:t>
            </a:r>
          </a:p>
          <a:p>
            <a:r>
              <a:rPr lang="en-US" b="1" dirty="0"/>
              <a:t>CSS - appearance</a:t>
            </a:r>
          </a:p>
          <a:p>
            <a:r>
              <a:rPr lang="en-US" b="1" dirty="0" err="1"/>
              <a:t>Javascript</a:t>
            </a:r>
            <a:r>
              <a:rPr lang="en-US" b="1" dirty="0"/>
              <a:t> </a:t>
            </a:r>
            <a:r>
              <a:rPr lang="en-US" b="1" dirty="0" smtClean="0"/>
              <a:t>– code. 'blocks</a:t>
            </a:r>
            <a:r>
              <a:rPr lang="en-US" b="1" dirty="0"/>
              <a:t>' in Scratch, </a:t>
            </a:r>
            <a:r>
              <a:rPr lang="en-US" b="1" dirty="0" smtClean="0"/>
              <a:t>typing on web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01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32901"/>
          </a:xfrm>
        </p:spPr>
        <p:txBody>
          <a:bodyPr/>
          <a:lstStyle/>
          <a:p>
            <a:r>
              <a:rPr lang="en-US" dirty="0" smtClean="0"/>
              <a:t>In Conclusion,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1303" y="1617785"/>
            <a:ext cx="6823097" cy="459209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 enjoyed showing you some fun Scratch projects and ideas.  </a:t>
            </a:r>
          </a:p>
          <a:p>
            <a:r>
              <a:rPr lang="en-US" dirty="0" smtClean="0"/>
              <a:t>I hope you enjoyed it.  </a:t>
            </a:r>
          </a:p>
          <a:p>
            <a:endParaRPr lang="en-US" dirty="0"/>
          </a:p>
          <a:p>
            <a:r>
              <a:rPr lang="en-US" dirty="0" smtClean="0"/>
              <a:t>I’m looking for ways to help you keep your momentum.</a:t>
            </a:r>
          </a:p>
          <a:p>
            <a:r>
              <a:rPr lang="en-US" dirty="0"/>
              <a:t>On Scratch.mit.edu, I'm </a:t>
            </a:r>
            <a:r>
              <a:rPr lang="en-US" dirty="0" err="1"/>
              <a:t>JamWave</a:t>
            </a:r>
            <a:r>
              <a:rPr lang="en-US" dirty="0"/>
              <a:t>. I'll reply to comments you leave on my profile</a:t>
            </a:r>
            <a:br>
              <a:rPr lang="en-US" dirty="0"/>
            </a:br>
            <a:r>
              <a:rPr lang="en-US" dirty="0">
                <a:hlinkClick r:id="rId2"/>
              </a:rPr>
              <a:t>http://scratch.mit.edu/users/jamwave/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add a project to </a:t>
            </a:r>
            <a:r>
              <a:rPr lang="en-US" dirty="0" err="1"/>
              <a:t>CoderDojoSV</a:t>
            </a:r>
            <a:r>
              <a:rPr lang="en-US" dirty="0"/>
              <a:t> sharing, I'll take a look at it.</a:t>
            </a:r>
            <a:br>
              <a:rPr lang="en-US" dirty="0"/>
            </a:br>
            <a:r>
              <a:rPr lang="en-US" dirty="0">
                <a:hlinkClick r:id="rId3"/>
              </a:rPr>
              <a:t>http://scratch.mit.edu/studios/353977/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Maybe "Office hours" via Google </a:t>
            </a:r>
            <a:r>
              <a:rPr lang="en-US" dirty="0" err="1"/>
              <a:t>Helpout</a:t>
            </a:r>
            <a:r>
              <a:rPr lang="en-US" dirty="0"/>
              <a:t>. (I'll aim for next week Tuesday at 7pm). If I do, look for a comment on my Scratch profile. It's an interesting idea, but we don't know if it will work out.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623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223" y="2133600"/>
            <a:ext cx="7449178" cy="3777622"/>
          </a:xfrm>
        </p:spPr>
        <p:txBody>
          <a:bodyPr>
            <a:noAutofit/>
          </a:bodyPr>
          <a:lstStyle/>
          <a:p>
            <a:r>
              <a:rPr lang="en-US" sz="3200" dirty="0" smtClean="0"/>
              <a:t>Just a bit of instruction</a:t>
            </a:r>
          </a:p>
          <a:p>
            <a:r>
              <a:rPr lang="en-US" sz="3200" dirty="0" smtClean="0"/>
              <a:t>A quick look at alternatives to Scratch</a:t>
            </a:r>
          </a:p>
          <a:p>
            <a:r>
              <a:rPr lang="en-US" sz="3200" dirty="0" smtClean="0"/>
              <a:t>A quick look at web development</a:t>
            </a:r>
          </a:p>
          <a:p>
            <a:r>
              <a:rPr lang="en-US" sz="3200" dirty="0" smtClean="0"/>
              <a:t>Your last chance to show cool stuff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424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Tonight’s challenge: some easy computer science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I have been staying away from “computer science”</a:t>
            </a:r>
          </a:p>
          <a:p>
            <a:r>
              <a:rPr lang="en-US" sz="2000" dirty="0" smtClean="0"/>
              <a:t>Algorithms are a step-by-step procedure for calculations or achieving a goal.</a:t>
            </a:r>
          </a:p>
          <a:p>
            <a:r>
              <a:rPr lang="en-US" sz="2000" dirty="0" smtClean="0"/>
              <a:t>Some times they are simple extensions of basic ideas.</a:t>
            </a:r>
          </a:p>
          <a:p>
            <a:r>
              <a:rPr lang="en-US" sz="2000" dirty="0" smtClean="0"/>
              <a:t>“Repeat until ( )” is a basic idea.  </a:t>
            </a:r>
          </a:p>
          <a:p>
            <a:pPr lvl="1"/>
            <a:r>
              <a:rPr lang="en-US" sz="1800" dirty="0" smtClean="0"/>
              <a:t>Move an object across the bottom of the stage </a:t>
            </a:r>
          </a:p>
          <a:p>
            <a:r>
              <a:rPr lang="en-US" sz="2000" dirty="0" smtClean="0"/>
              <a:t>“Nested loops” is a very simple algorithm</a:t>
            </a:r>
          </a:p>
          <a:p>
            <a:r>
              <a:rPr lang="en-US" sz="2000" dirty="0" smtClean="0"/>
              <a:t>It means you have a repeat block INSIDE another repeat block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28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Blocks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This is a nested block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This is how it’s drawn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945" y="2591328"/>
            <a:ext cx="1829217" cy="28581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947" y="2591328"/>
            <a:ext cx="3378970" cy="3023289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6129717" y="3748035"/>
            <a:ext cx="0" cy="1266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330462" y="5104563"/>
            <a:ext cx="783771" cy="10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50075" y="3677697"/>
            <a:ext cx="2087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Draws upwards,</a:t>
            </a:r>
          </a:p>
          <a:p>
            <a:r>
              <a:rPr lang="en-US" dirty="0" smtClean="0"/>
              <a:t>And then moves right to draw the next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1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cool scratch page that uses nested blocks.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Point Towards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3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Oh Noes! My blocks are all over the place.  Solve my puzzle!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I’ve created a puzzle challenge</a:t>
            </a:r>
          </a:p>
          <a:p>
            <a:r>
              <a:rPr lang="en-US" sz="2800" dirty="0" smtClean="0"/>
              <a:t>Use cloning to draw many copies of a sprite using nested blocks</a:t>
            </a:r>
          </a:p>
          <a:p>
            <a:r>
              <a:rPr lang="en-US" sz="2800" dirty="0" smtClean="0"/>
              <a:t>If the sprite is a clone, have it point toward the mouse pointer.</a:t>
            </a:r>
          </a:p>
          <a:p>
            <a:r>
              <a:rPr lang="en-US" sz="2800" dirty="0" smtClean="0"/>
              <a:t>Start with scratch.mit.edu/projects/19402003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88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“easy” advanced math.  Distance.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know “squared”? It’s just the same number multiplied by itself.  For example 5 squared is 25.</a:t>
            </a:r>
          </a:p>
          <a:p>
            <a:r>
              <a:rPr lang="en-US" dirty="0" smtClean="0"/>
              <a:t>The square root of a number is what it would take to get that number if you multiplied it twice. The square root of 25 is 5.</a:t>
            </a:r>
            <a:endParaRPr lang="en-US" dirty="0"/>
          </a:p>
          <a:p>
            <a:r>
              <a:rPr lang="en-US" dirty="0" smtClean="0"/>
              <a:t>Pythagorean theorem: The distance between two points of a “right” triangle’s long edge is the square root of the sum of its sides, squared.</a:t>
            </a:r>
          </a:p>
          <a:p>
            <a:r>
              <a:rPr lang="en-US" dirty="0" smtClean="0"/>
              <a:t>The computer x-y coordinate system gives right triangles at any grid intersection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0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201" y="1190823"/>
            <a:ext cx="6515511" cy="4886634"/>
          </a:xfrm>
        </p:spPr>
      </p:pic>
    </p:spTree>
    <p:extLst>
      <p:ext uri="{BB962C8B-B14F-4D97-AF65-F5344CB8AC3E}">
        <p14:creationId xmlns:p14="http://schemas.microsoft.com/office/powerpoint/2010/main" val="256414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736" y="624110"/>
            <a:ext cx="7445829" cy="1280890"/>
          </a:xfrm>
        </p:spPr>
        <p:txBody>
          <a:bodyPr/>
          <a:lstStyle/>
          <a:p>
            <a:r>
              <a:rPr lang="en-US" dirty="0" smtClean="0"/>
              <a:t>What can we do with ‘distance’? 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can change appearance based on distance.  </a:t>
            </a:r>
          </a:p>
          <a:p>
            <a:r>
              <a:rPr lang="en-US" dirty="0" smtClean="0"/>
              <a:t>If the effect makes things invisible at “0”, a zero distance would be bad.  </a:t>
            </a:r>
            <a:endParaRPr lang="en-US" dirty="0"/>
          </a:p>
          <a:p>
            <a:pPr lvl="1"/>
            <a:r>
              <a:rPr lang="en-US" dirty="0" smtClean="0"/>
              <a:t>If you subtract from 100, you invert the effect</a:t>
            </a:r>
          </a:p>
          <a:p>
            <a:pPr lvl="1"/>
            <a:r>
              <a:rPr lang="en-US" dirty="0" smtClean="0"/>
              <a:t>Distance can easily be more than 100, so you may need to dampen the effect by dividing by, oh, say, 5</a:t>
            </a:r>
          </a:p>
          <a:p>
            <a:pPr lvl="1"/>
            <a:endParaRPr lang="en-US" dirty="0"/>
          </a:p>
          <a:p>
            <a:r>
              <a:rPr lang="en-US" dirty="0" smtClean="0"/>
              <a:t>Come up with some other ideas and try them out!</a:t>
            </a:r>
          </a:p>
          <a:p>
            <a:pPr lvl="1"/>
            <a:r>
              <a:rPr lang="en-US" dirty="0" smtClean="0"/>
              <a:t>(Ghost, other color effects, change the sprite)</a:t>
            </a:r>
          </a:p>
          <a:p>
            <a:pPr lvl="1"/>
            <a:endParaRPr lang="en-US" dirty="0"/>
          </a:p>
          <a:p>
            <a:r>
              <a:rPr lang="en-US" dirty="0" smtClean="0"/>
              <a:t>Rather than pointing toward the mouse, add another sprite that moves about (Falls down? Bounces?), and point towards it.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8347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438</TotalTime>
  <Words>693</Words>
  <Application>Microsoft Office PowerPoint</Application>
  <PresentationFormat>On-screen Show (4:3)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Coder Dojo- Scratch Beyond the Basics</vt:lpstr>
      <vt:lpstr>Tonight</vt:lpstr>
      <vt:lpstr>Tonight’s challenge: some easy computer science </vt:lpstr>
      <vt:lpstr>Nested Blocks</vt:lpstr>
      <vt:lpstr>My cool scratch page that uses nested blocks.</vt:lpstr>
      <vt:lpstr>Oh Noes! My blocks are all over the place.  Solve my puzzle!</vt:lpstr>
      <vt:lpstr>Some “easy” advanced math.  Distance.  </vt:lpstr>
      <vt:lpstr>I</vt:lpstr>
      <vt:lpstr>What can we do with ‘distance’? What else?</vt:lpstr>
      <vt:lpstr>Scratch: More Resources</vt:lpstr>
      <vt:lpstr>Alternatives</vt:lpstr>
      <vt:lpstr>App Inventor screen shot #1</vt:lpstr>
      <vt:lpstr>App Inventor Screenshot #2</vt:lpstr>
      <vt:lpstr>A Plug for Web Development</vt:lpstr>
      <vt:lpstr>In Conclusion,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 Dojo- Scratch Beyond the Basics</dc:title>
  <dc:creator>Jim Whitfield</dc:creator>
  <cp:lastModifiedBy>Jim Whitfield</cp:lastModifiedBy>
  <cp:revision>17</cp:revision>
  <dcterms:created xsi:type="dcterms:W3CDTF">2014-03-17T18:17:30Z</dcterms:created>
  <dcterms:modified xsi:type="dcterms:W3CDTF">2014-03-18T01:36:25Z</dcterms:modified>
</cp:coreProperties>
</file>