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87" r:id="rId3"/>
    <p:sldId id="262" r:id="rId4"/>
    <p:sldId id="285" r:id="rId5"/>
    <p:sldId id="258" r:id="rId6"/>
    <p:sldId id="266" r:id="rId7"/>
    <p:sldId id="274" r:id="rId8"/>
    <p:sldId id="275" r:id="rId9"/>
    <p:sldId id="283" r:id="rId10"/>
    <p:sldId id="272" r:id="rId11"/>
    <p:sldId id="276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7A7C86"/>
    <a:srgbClr val="FF6A47"/>
    <a:srgbClr val="FF7575"/>
    <a:srgbClr val="FF2D2D"/>
    <a:srgbClr val="8A55D7"/>
    <a:srgbClr val="FFD1D2"/>
    <a:srgbClr val="FFB7B9"/>
    <a:srgbClr val="FF656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3" autoAdjust="0"/>
    <p:restoredTop sz="94660"/>
  </p:normalViewPr>
  <p:slideViewPr>
    <p:cSldViewPr>
      <p:cViewPr varScale="1">
        <p:scale>
          <a:sx n="87" d="100"/>
          <a:sy n="87" d="100"/>
        </p:scale>
        <p:origin x="-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71000">
              <a:schemeClr val="bg1"/>
            </a:gs>
            <a:gs pos="91000">
              <a:srgbClr val="FF6A47"/>
            </a:gs>
            <a:gs pos="99000">
              <a:srgbClr val="0070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cratch.org/sc3-u2/sc3-l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20922/" TargetMode="External"/><Relationship Id="rId2" Type="http://schemas.openxmlformats.org/officeDocument/2006/relationships/hyperlink" Target="http://scratch.mit.edu/projects/26308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ratch.mit.edu/studios/353977/" TargetMode="External"/><Relationship Id="rId4" Type="http://schemas.openxmlformats.org/officeDocument/2006/relationships/hyperlink" Target="http://scratch.mit.edu/projects/64787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4542009/" TargetMode="External"/><Relationship Id="rId2" Type="http://schemas.openxmlformats.org/officeDocument/2006/relationships/hyperlink" Target="http://scratch.mit.edu/projects/1010102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762437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More.. Beyond the Basics of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7316" y="3656757"/>
            <a:ext cx="5654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Unplugged Social: Graph Paper programming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Testing your Graph Paper Programming (with Blocks)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Lists (and Ninja Challenge!)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Walk through: Cloning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Explore: 3D “Lego Builder” (&amp;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PacMan</a:t>
            </a:r>
            <a:r>
              <a:rPr lang="en-US" dirty="0" smtClean="0"/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Show your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 fun project from </a:t>
            </a:r>
            <a:br>
              <a:rPr lang="en-US" sz="4000" b="1" dirty="0" smtClean="0"/>
            </a:br>
            <a:r>
              <a:rPr lang="en-US" sz="4000" dirty="0" smtClean="0"/>
              <a:t>learnscratch.org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828800"/>
            <a:ext cx="7886700" cy="4351338"/>
          </a:xfrm>
        </p:spPr>
        <p:txBody>
          <a:bodyPr/>
          <a:lstStyle/>
          <a:p>
            <a:r>
              <a:rPr lang="en-US" dirty="0" smtClean="0"/>
              <a:t>This one is just sort of ‘fun’ but since we’ve been looking at a grid..</a:t>
            </a:r>
          </a:p>
          <a:p>
            <a:r>
              <a:rPr lang="en-US" dirty="0">
                <a:solidFill>
                  <a:srgbClr val="7030A0"/>
                </a:solidFill>
              </a:rPr>
              <a:t>http://scratch.mit.edu/projects/17192530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Videos are at </a:t>
            </a:r>
            <a:r>
              <a:rPr lang="en-US" dirty="0">
                <a:solidFill>
                  <a:srgbClr val="7030A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2"/>
              </a:rPr>
              <a:t>learnscratch.org/sc3-u2/sc3-l9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Suggestions: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 validator program tonight used arrow keys.  Modify this to support arrow keys.  Or, modify the validator to be in 3D! 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Add a 2x2 (square) block in place of the 6x1 block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Make the 3x1 brick two-bricks high and paint a window.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Allow a different size grid and/or make it honor grid boundaries.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User ‘More Blocks’ to simplify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Really</a:t>
            </a:r>
            <a:r>
              <a:rPr lang="en-US" sz="4000" b="1" dirty="0" smtClean="0"/>
              <a:t> just for fun: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Validator allows you to use keys to move about.  There are two types of games that are like this.</a:t>
            </a:r>
          </a:p>
          <a:p>
            <a:pPr marL="0" indent="0">
              <a:buNone/>
            </a:pPr>
            <a:r>
              <a:rPr lang="en-US" sz="2400" dirty="0" smtClean="0"/>
              <a:t>Maze: </a:t>
            </a:r>
            <a:r>
              <a:rPr lang="en-US" sz="2400" dirty="0" err="1"/>
              <a:t>Ms</a:t>
            </a:r>
            <a:r>
              <a:rPr lang="en-US" sz="2400" dirty="0"/>
              <a:t> </a:t>
            </a:r>
            <a:r>
              <a:rPr lang="en-US" sz="2400" dirty="0" err="1"/>
              <a:t>PacMan</a:t>
            </a:r>
            <a:r>
              <a:rPr lang="en-US" sz="2400" dirty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scratch.mit.edu/projects/2630864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Platformer</a:t>
            </a:r>
            <a:r>
              <a:rPr lang="en-US" sz="2400" dirty="0" smtClean="0"/>
              <a:t>:  </a:t>
            </a:r>
            <a:r>
              <a:rPr lang="en-US" sz="2400" dirty="0"/>
              <a:t>Donkey Kong: </a:t>
            </a:r>
            <a:r>
              <a:rPr lang="en-US" sz="2000" dirty="0">
                <a:hlinkClick r:id="rId3"/>
              </a:rPr>
              <a:t>http://scratch.mit.edu/projects/20922</a:t>
            </a:r>
            <a:r>
              <a:rPr lang="en-US" sz="20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Platformer</a:t>
            </a:r>
            <a:r>
              <a:rPr lang="en-US" sz="2400" dirty="0" smtClean="0"/>
              <a:t>: Portal: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scratch.mit.edu/projects/647875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 would love for you all to find projects that you think are worth mentioning.  Next week, we’ll write Asteroids, which covers clones better than this week’s example.  If you find a cool project</a:t>
            </a:r>
            <a:r>
              <a:rPr lang="en-US" sz="2000" dirty="0"/>
              <a:t>, share it to </a:t>
            </a:r>
            <a:r>
              <a:rPr lang="en-US" sz="2000" dirty="0">
                <a:hlinkClick r:id="rId5"/>
              </a:rPr>
              <a:t>http://scratch.mit.edu/studios/353977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you want to show off your projects, share them to 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/>
              <a:t>http://scratch.mit.edu/studios/349617/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Next week: more </a:t>
            </a:r>
            <a:r>
              <a:rPr lang="en-US" sz="3600" b="1" dirty="0" smtClean="0"/>
              <a:t>fun with cloning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Cloning can turn Pong into Breakout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http://scratch.mit.edu/projects/10101023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Asteroids is a different game, but once you learn cloning, you know all the Scratch you need to do it.  (Do you know all the math you need?)</a:t>
            </a:r>
          </a:p>
          <a:p>
            <a:pPr marL="0" indent="0">
              <a:buNone/>
            </a:pPr>
            <a:r>
              <a:rPr lang="en-US" dirty="0" smtClean="0"/>
              <a:t>Here’s the starter version: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http://scratch.mit.edu/projects/14542009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Here’s a mostly finished version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/>
              <a:t>http://scratch.mit.edu/projects/18041608/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Graph Paper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up to do the exercise on </a:t>
            </a:r>
            <a:r>
              <a:rPr lang="en-US" dirty="0"/>
              <a:t>paper   http://goo.gl/uMpuKp</a:t>
            </a:r>
            <a:endParaRPr lang="en-US" dirty="0" smtClean="0"/>
          </a:p>
          <a:p>
            <a:pPr lvl="1"/>
            <a:r>
              <a:rPr lang="en-US" dirty="0" smtClean="0"/>
              <a:t>Both kids in a pair do a puzzle</a:t>
            </a:r>
          </a:p>
          <a:p>
            <a:pPr lvl="1"/>
            <a:r>
              <a:rPr lang="en-US" dirty="0" smtClean="0"/>
              <a:t>Switch to </a:t>
            </a:r>
            <a:r>
              <a:rPr lang="en-US" dirty="0" err="1" smtClean="0"/>
              <a:t>Viji’s</a:t>
            </a:r>
            <a:r>
              <a:rPr lang="en-US" dirty="0" smtClean="0"/>
              <a:t> presentation</a:t>
            </a:r>
          </a:p>
          <a:p>
            <a:pPr lvl="1"/>
            <a:r>
              <a:rPr lang="en-US" dirty="0" smtClean="0"/>
              <a:t>Trade papers and execute the other’s instructions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I modeled the exercise in Scratch one evening</a:t>
            </a:r>
          </a:p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://scratch.mit.edu/projects/17624370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Mentors </a:t>
            </a:r>
            <a:r>
              <a:rPr lang="en-US" dirty="0" err="1" smtClean="0"/>
              <a:t>Viji</a:t>
            </a:r>
            <a:r>
              <a:rPr lang="en-US" dirty="0" smtClean="0"/>
              <a:t> and </a:t>
            </a:r>
            <a:r>
              <a:rPr lang="en-US" dirty="0" err="1" smtClean="0"/>
              <a:t>Prashanti</a:t>
            </a:r>
            <a:r>
              <a:rPr lang="en-US" dirty="0" smtClean="0"/>
              <a:t> extended it even more</a:t>
            </a:r>
          </a:p>
          <a:p>
            <a:endParaRPr lang="en-US" dirty="0"/>
          </a:p>
          <a:p>
            <a:r>
              <a:rPr lang="en-US" dirty="0" smtClean="0"/>
              <a:t>We’ll use those as springboards for tonight’s topics:</a:t>
            </a:r>
          </a:p>
          <a:p>
            <a:pPr marL="342900" lvl="1" indent="0">
              <a:buNone/>
            </a:pPr>
            <a:r>
              <a:rPr lang="en-US" dirty="0" smtClean="0"/>
              <a:t>Code Blocks ; Lists ; Clones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Overview: Tonight’s Projects: </a:t>
            </a:r>
            <a:b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900" b="1" dirty="0" smtClean="0">
                <a:solidFill>
                  <a:srgbClr val="FF0000"/>
                </a:solidFill>
              </a:rPr>
              <a:t>Graph Paper Solution Tester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886700" cy="495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Let’s look at the tester and try your solution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Ninjas familiar with </a:t>
            </a:r>
            <a:r>
              <a:rPr lang="en-US" u="sng" dirty="0" smtClean="0"/>
              <a:t>cloning</a:t>
            </a:r>
            <a:r>
              <a:rPr lang="en-US" dirty="0" smtClean="0"/>
              <a:t>… </a:t>
            </a:r>
            <a:r>
              <a:rPr lang="en-US" dirty="0" smtClean="0"/>
              <a:t>try to rewrite this to allow </a:t>
            </a:r>
            <a:r>
              <a:rPr lang="en-US" dirty="0" smtClean="0"/>
              <a:t>a user to enter the commands when the program is running</a:t>
            </a:r>
            <a:r>
              <a:rPr lang="en-US" dirty="0" smtClean="0"/>
              <a:t>!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 chat: </a:t>
            </a:r>
            <a:r>
              <a:rPr lang="en-US" sz="2400" b="1" dirty="0" smtClean="0"/>
              <a:t>a new </a:t>
            </a:r>
            <a:r>
              <a:rPr lang="en-US" sz="2400" b="1" dirty="0"/>
              <a:t>topic: </a:t>
            </a:r>
            <a:r>
              <a:rPr lang="en-US" sz="2400" b="1" dirty="0" smtClean="0"/>
              <a:t>Lists</a:t>
            </a:r>
            <a:r>
              <a:rPr lang="en-US" dirty="0" smtClean="0"/>
              <a:t> (a short introduction)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Second chat:  </a:t>
            </a:r>
            <a:r>
              <a:rPr lang="en-US" dirty="0" smtClean="0"/>
              <a:t>Change </a:t>
            </a:r>
            <a:r>
              <a:rPr lang="en-US" dirty="0" smtClean="0"/>
              <a:t>the validator to do a more advanced way of creating the grid </a:t>
            </a:r>
            <a:r>
              <a:rPr lang="en-US" sz="2600" b="1" dirty="0" smtClean="0"/>
              <a:t>(new topic: Cloning)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Related project:  3D fun with </a:t>
            </a:r>
            <a:r>
              <a:rPr lang="en-US" dirty="0" err="1" smtClean="0"/>
              <a:t>learnscratch.org’s</a:t>
            </a:r>
            <a:r>
              <a:rPr lang="en-US" dirty="0" smtClean="0"/>
              <a:t> </a:t>
            </a:r>
            <a:r>
              <a:rPr lang="en-US" dirty="0" smtClean="0"/>
              <a:t>Lego Creator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Finally: </a:t>
            </a:r>
            <a:r>
              <a:rPr lang="en-US" dirty="0" smtClean="0"/>
              <a:t>Show your project!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Let’s use a program to </a:t>
            </a:r>
            <a:r>
              <a:rPr lang="en-US" sz="4400" dirty="0" smtClean="0"/>
              <a:t>test</a:t>
            </a:r>
            <a:br>
              <a:rPr lang="en-US" sz="4400" dirty="0" smtClean="0"/>
            </a:br>
            <a:r>
              <a:rPr lang="en-US" sz="4400" dirty="0" smtClean="0"/>
              <a:t>your Graph Paper instructions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http://scratch.mit.edu/projects/17624370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use the keyboard keys to try out your solution</a:t>
            </a:r>
          </a:p>
          <a:p>
            <a:endParaRPr lang="en-US" dirty="0"/>
          </a:p>
          <a:p>
            <a:r>
              <a:rPr lang="en-US" dirty="0" smtClean="0"/>
              <a:t>Did you know you can add </a:t>
            </a:r>
            <a:r>
              <a:rPr lang="en-US" dirty="0" smtClean="0"/>
              <a:t>your very own blocks </a:t>
            </a:r>
            <a:r>
              <a:rPr lang="en-US" dirty="0" smtClean="0"/>
              <a:t>to your </a:t>
            </a:r>
            <a:r>
              <a:rPr lang="en-US" dirty="0" smtClean="0"/>
              <a:t>program?  Why?</a:t>
            </a:r>
          </a:p>
          <a:p>
            <a:r>
              <a:rPr lang="en-US" dirty="0" smtClean="0"/>
              <a:t>Good for factoring </a:t>
            </a:r>
            <a:r>
              <a:rPr lang="en-US" dirty="0" smtClean="0"/>
              <a:t>out common chunks of code, or to make a complicated section more </a:t>
            </a:r>
            <a:r>
              <a:rPr lang="en-US" dirty="0" smtClean="0"/>
              <a:t>understandable </a:t>
            </a:r>
            <a:endParaRPr lang="en-US" dirty="0"/>
          </a:p>
          <a:p>
            <a:r>
              <a:rPr lang="en-US" dirty="0"/>
              <a:t>On the cursor sprite, click More </a:t>
            </a:r>
            <a:r>
              <a:rPr lang="en-US" dirty="0" smtClean="0"/>
              <a:t>Blocks</a:t>
            </a:r>
            <a:endParaRPr lang="en-US" dirty="0"/>
          </a:p>
          <a:p>
            <a:r>
              <a:rPr lang="en-US" dirty="0" smtClean="0"/>
              <a:t>Drag blocks that you or your partner </a:t>
            </a:r>
            <a:r>
              <a:rPr lang="en-US" dirty="0" smtClean="0"/>
              <a:t>wrote and test it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validate via More Blocks, </a:t>
            </a:r>
            <a:r>
              <a:rPr lang="en-US" dirty="0" smtClean="0"/>
              <a:t>set the size, then </a:t>
            </a:r>
            <a:r>
              <a:rPr lang="en-US" dirty="0" smtClean="0"/>
              <a:t>(Paint Grid), </a:t>
            </a:r>
            <a:r>
              <a:rPr lang="en-US" dirty="0" smtClean="0"/>
              <a:t>then </a:t>
            </a:r>
            <a:r>
              <a:rPr lang="en-US" dirty="0" smtClean="0"/>
              <a:t>double-click </a:t>
            </a:r>
            <a:r>
              <a:rPr lang="en-US" dirty="0" smtClean="0"/>
              <a:t>the </a:t>
            </a:r>
            <a:r>
              <a:rPr lang="en-US" dirty="0" smtClean="0"/>
              <a:t>command list </a:t>
            </a:r>
            <a:r>
              <a:rPr lang="en-US" dirty="0" smtClean="0"/>
              <a:t>you put in.</a:t>
            </a:r>
          </a:p>
          <a:p>
            <a:pPr lvl="2"/>
            <a:r>
              <a:rPr lang="en-US" dirty="0" smtClean="0"/>
              <a:t>Be aware that, unlike the answers in the original code.org exercises, you are already on the first square)</a:t>
            </a:r>
          </a:p>
        </p:txBody>
      </p:sp>
    </p:spTree>
    <p:extLst>
      <p:ext uri="{BB962C8B-B14F-4D97-AF65-F5344CB8AC3E}">
        <p14:creationId xmlns:p14="http://schemas.microsoft.com/office/powerpoint/2010/main" val="12028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 look at the code blocks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1598"/>
            <a:ext cx="25908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A6CD4"/>
                </a:solidFill>
              </a:rPr>
              <a:t>More Blocks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FF8B8B"/>
                </a:solidFill>
              </a:rPr>
              <a:t>Lists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A7C86"/>
                </a:solidFill>
              </a:rPr>
              <a:t>List Displayed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20193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30861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6425293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scratch.mit.edu/projects/18080718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scratch.mit.edu/projects/17624370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Lists are </a:t>
            </a:r>
            <a:r>
              <a:rPr lang="en-US" sz="4400" b="1" dirty="0" smtClean="0"/>
              <a:t>for storing data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7638"/>
            <a:ext cx="5334000" cy="4708525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You can make a list of </a:t>
            </a:r>
            <a:r>
              <a:rPr lang="en-US" sz="2800" dirty="0" smtClean="0"/>
              <a:t>constant data</a:t>
            </a:r>
            <a:r>
              <a:rPr lang="en-US" sz="2800" dirty="0" smtClean="0"/>
              <a:t>.  </a:t>
            </a:r>
          </a:p>
          <a:p>
            <a:r>
              <a:rPr lang="en-US" sz="2800" dirty="0" smtClean="0"/>
              <a:t>I’ll add ‘preferred colors’ </a:t>
            </a:r>
          </a:p>
          <a:p>
            <a:endParaRPr lang="en-US" sz="2800" dirty="0"/>
          </a:p>
          <a:p>
            <a:r>
              <a:rPr lang="en-US" sz="2800" dirty="0" smtClean="0"/>
              <a:t>You can gather a user’s </a:t>
            </a:r>
            <a:r>
              <a:rPr lang="en-US" sz="2800" dirty="0" smtClean="0"/>
              <a:t>actions </a:t>
            </a:r>
            <a:r>
              <a:rPr lang="en-US" sz="2800" dirty="0" smtClean="0"/>
              <a:t>for </a:t>
            </a:r>
            <a:r>
              <a:rPr lang="en-US" sz="2800" dirty="0" smtClean="0"/>
              <a:t>history or to use later</a:t>
            </a:r>
            <a:endParaRPr lang="en-US" sz="2800" dirty="0" smtClean="0"/>
          </a:p>
          <a:p>
            <a:r>
              <a:rPr lang="en-US" sz="2800" dirty="0" smtClean="0"/>
              <a:t>I challenge the ninjas to take the commands that a user enters and execute them, rather than my validator’s ‘put it in the program’</a:t>
            </a:r>
          </a:p>
          <a:p>
            <a:endParaRPr lang="en-US" dirty="0" smtClean="0"/>
          </a:p>
          <a:p>
            <a:r>
              <a:rPr lang="en-US" dirty="0" smtClean="0"/>
              <a:t>Scratch will show your list on the stage if you have the checkbox checked.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76325"/>
            <a:ext cx="30861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5562600" y="2971800"/>
            <a:ext cx="685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Scratch color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Scratch has a color value that ranges from 1-200 (or 0-199)</a:t>
            </a:r>
          </a:p>
          <a:p>
            <a:r>
              <a:rPr lang="en-US" dirty="0" smtClean="0"/>
              <a:t>What are the ‘standard colors’?  Here’s </a:t>
            </a:r>
            <a:r>
              <a:rPr lang="en-US" dirty="0" smtClean="0"/>
              <a:t>my list</a:t>
            </a:r>
            <a:r>
              <a:rPr lang="en-US" dirty="0" smtClean="0"/>
              <a:t>….</a:t>
            </a:r>
          </a:p>
          <a:p>
            <a:r>
              <a:rPr lang="en-US" sz="2400" dirty="0"/>
              <a:t>http://scratch.mit.edu/projects/18080718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In the ‘simple’ validator app, I just jumped colors by 25 when the user pressed ‘c’, but that skips yellow and gives many shades of blue.  Bah.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 smtClean="0">
                <a:solidFill>
                  <a:srgbClr val="7030A0"/>
                </a:solidFill>
              </a:rPr>
              <a:t>To control it exactly, I created the ‘colors’ list, and a ‘</a:t>
            </a:r>
            <a:r>
              <a:rPr lang="en-US" sz="2600" dirty="0" err="1" smtClean="0">
                <a:solidFill>
                  <a:srgbClr val="7030A0"/>
                </a:solidFill>
              </a:rPr>
              <a:t>color_index</a:t>
            </a:r>
            <a:r>
              <a:rPr lang="en-US" sz="2600" dirty="0" smtClean="0">
                <a:solidFill>
                  <a:srgbClr val="7030A0"/>
                </a:solidFill>
              </a:rPr>
              <a:t>’ which looped thru </a:t>
            </a:r>
            <a:r>
              <a:rPr lang="en-US" sz="2600" dirty="0" smtClean="0">
                <a:solidFill>
                  <a:srgbClr val="7030A0"/>
                </a:solidFill>
              </a:rPr>
              <a:t>(on press of ‘c’)</a:t>
            </a:r>
            <a:endParaRPr lang="en-US" sz="2600" dirty="0" smtClean="0">
              <a:solidFill>
                <a:srgbClr val="7030A0"/>
              </a:solidFill>
            </a:endParaRPr>
          </a:p>
          <a:p>
            <a:endParaRPr lang="en-US" sz="2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http</a:t>
            </a:r>
            <a:r>
              <a:rPr lang="en-US" sz="2000" dirty="0"/>
              <a:t>://scratch.mit.edu/projects/18081278</a:t>
            </a:r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90600"/>
            <a:ext cx="11049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6" y="5257800"/>
            <a:ext cx="3505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Clones</a:t>
            </a:r>
            <a:r>
              <a:rPr lang="en-US" sz="4000" b="1" dirty="0" smtClean="0"/>
              <a:t> – when you want </a:t>
            </a:r>
            <a:br>
              <a:rPr lang="en-US" sz="4000" b="1" dirty="0" smtClean="0"/>
            </a:br>
            <a:r>
              <a:rPr lang="en-US" sz="4000" b="1" dirty="0" smtClean="0"/>
              <a:t>more </a:t>
            </a:r>
            <a:r>
              <a:rPr lang="en-US" sz="4000" dirty="0" smtClean="0"/>
              <a:t>than one something.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Snowflakes</a:t>
            </a:r>
            <a:r>
              <a:rPr lang="en-US" sz="2800" b="1" dirty="0"/>
              <a:t>! </a:t>
            </a:r>
            <a:r>
              <a:rPr lang="en-US" sz="2800" dirty="0"/>
              <a:t>http://scratch.mit.edu/projects/10463949/</a:t>
            </a:r>
            <a:endParaRPr lang="en-US" sz="2800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In my validator app, I only used ‘stamp’ to paint</a:t>
            </a:r>
          </a:p>
          <a:p>
            <a:pPr>
              <a:buFontTx/>
              <a:buChar char="-"/>
            </a:pPr>
            <a:r>
              <a:rPr lang="en-US" dirty="0" smtClean="0"/>
              <a:t>OK, but what if I wanted to edit? Or an ‘undo’ buffer?  Or Animation? 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Attack of the clones!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dirty="0" smtClean="0"/>
              <a:t>Clones can be tricky if you have script on the object.</a:t>
            </a:r>
          </a:p>
          <a:p>
            <a:pPr>
              <a:buFontTx/>
              <a:buChar char="-"/>
            </a:pPr>
            <a:r>
              <a:rPr lang="en-US" dirty="0" smtClean="0"/>
              <a:t>Every clone will execute the handler events if you’re not careful</a:t>
            </a:r>
          </a:p>
          <a:p>
            <a:pPr>
              <a:buFontTx/>
              <a:buChar char="-"/>
            </a:pPr>
            <a:r>
              <a:rPr lang="en-US" dirty="0" smtClean="0"/>
              <a:t>Most projects I’ve done with clones ended up creating the max 300 clones</a:t>
            </a:r>
          </a:p>
          <a:p>
            <a:pPr>
              <a:buFontTx/>
              <a:buChar char="-"/>
            </a:pPr>
            <a:r>
              <a:rPr lang="en-US" dirty="0" smtClean="0"/>
              <a:t>In my final version of my validator, I have ‘clone tests’ , but that feels wrong.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Let’s look at http</a:t>
            </a:r>
            <a:r>
              <a:rPr lang="en-US" dirty="0"/>
              <a:t>://scratch.mit.edu/projects/18081278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a challenge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 the </a:t>
            </a:r>
            <a:r>
              <a:rPr lang="en-US" dirty="0" smtClean="0"/>
              <a:t>code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467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use the arrow keys to go way outside of the painted </a:t>
            </a:r>
            <a:r>
              <a:rPr lang="en-US" sz="2400" dirty="0" smtClean="0"/>
              <a:t>grid.  You might </a:t>
            </a:r>
            <a:r>
              <a:rPr lang="en-US" sz="2400" dirty="0" smtClean="0"/>
              <a:t>be able to fix this </a:t>
            </a:r>
            <a:r>
              <a:rPr lang="en-US" sz="2400" dirty="0" smtClean="0"/>
              <a:t>quickly.</a:t>
            </a:r>
            <a:endParaRPr lang="en-US" sz="2400" dirty="0" smtClean="0"/>
          </a:p>
          <a:p>
            <a:r>
              <a:rPr lang="en-US" sz="2400" dirty="0" smtClean="0"/>
              <a:t>You can’t clear and start over.  </a:t>
            </a:r>
            <a:r>
              <a:rPr lang="en-US" sz="2400" dirty="0" smtClean="0"/>
              <a:t>(add a new </a:t>
            </a:r>
            <a:r>
              <a:rPr lang="en-US" sz="2400" dirty="0" smtClean="0"/>
              <a:t>feature)</a:t>
            </a:r>
          </a:p>
          <a:p>
            <a:r>
              <a:rPr lang="en-US" sz="2400" dirty="0" smtClean="0"/>
              <a:t>(this is just </a:t>
            </a:r>
            <a:r>
              <a:rPr lang="en-US" sz="2400" dirty="0" smtClean="0"/>
              <a:t>a </a:t>
            </a:r>
            <a:r>
              <a:rPr lang="en-US" sz="2400" dirty="0" smtClean="0"/>
              <a:t>minor defect) </a:t>
            </a:r>
            <a:r>
              <a:rPr lang="en-US" sz="2400" dirty="0" smtClean="0"/>
              <a:t>The cursor sometimes changes the ‘white’ color, not the fill.   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I’ll give a few minutes to look at the code (of your choice)</a:t>
            </a:r>
          </a:p>
          <a:p>
            <a:r>
              <a:rPr lang="en-US" sz="2400" dirty="0" smtClean="0"/>
              <a:t>Advanced kids who didn’t take on the earlier challenge could refactor the cursor from the ‘fill’ square and eliminate all the tests that forbid the code from running on clones.</a:t>
            </a:r>
          </a:p>
        </p:txBody>
      </p:sp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11892</TotalTime>
  <Words>985</Words>
  <Application>Microsoft Office PowerPoint</Application>
  <PresentationFormat>On-screen Show (4:3)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Graph Paper Programming</vt:lpstr>
      <vt:lpstr>Overview: Tonight’s Projects:  Graph Paper Solution Tester!  </vt:lpstr>
      <vt:lpstr>Let’s use a program to test your Graph Paper instructions</vt:lpstr>
      <vt:lpstr>A look at the code blocks</vt:lpstr>
      <vt:lpstr>Lists are for storing data</vt:lpstr>
      <vt:lpstr>Using a Scratch color list</vt:lpstr>
      <vt:lpstr>Clones – when you want  more than one something.</vt:lpstr>
      <vt:lpstr>If you want a challenge Improve the code</vt:lpstr>
      <vt:lpstr>A fun project from  learnscratch.org</vt:lpstr>
      <vt:lpstr>Really just for fun:</vt:lpstr>
      <vt:lpstr>Next week: more fun with cloning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</cp:lastModifiedBy>
  <cp:revision>174</cp:revision>
  <dcterms:created xsi:type="dcterms:W3CDTF">2013-09-15T06:25:19Z</dcterms:created>
  <dcterms:modified xsi:type="dcterms:W3CDTF">2014-02-18T22:55:09Z</dcterms:modified>
</cp:coreProperties>
</file>