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62" r:id="rId3"/>
    <p:sldId id="259" r:id="rId4"/>
    <p:sldId id="258" r:id="rId5"/>
    <p:sldId id="266" r:id="rId6"/>
    <p:sldId id="274" r:id="rId7"/>
    <p:sldId id="275" r:id="rId8"/>
    <p:sldId id="283" r:id="rId9"/>
    <p:sldId id="287" r:id="rId10"/>
    <p:sldId id="272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55D7"/>
    <a:srgbClr val="FFD1D2"/>
    <a:srgbClr val="FFB7B9"/>
    <a:srgbClr val="FF8B8B"/>
    <a:srgbClr val="FF2D2D"/>
    <a:srgbClr val="FF6569"/>
    <a:srgbClr val="FF7C80"/>
    <a:srgbClr val="993300"/>
    <a:srgbClr val="FE8CA4"/>
    <a:srgbClr val="FF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73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E811-7E5B-43DD-9EE2-2C600B30D8F1}" type="datetimeFigureOut">
              <a:rPr lang="en-US" smtClean="0"/>
              <a:t>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C8A7-3F89-4AFD-AA58-F4D15BE0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EC8A7-3F89-4AFD-AA58-F4D15BE064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04B7-4623-456F-BE48-522AFC8CF2B3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EEE3F-2BBC-48F5-8F25-640303459AB2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697E3-6ABA-4441-A8E4-6576C9BA644D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C9D0-AF2F-452F-8FB0-AFC0FA233BC8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1AA4-3C72-480C-9771-3F07EE32C260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27C91-8AE0-4714-ACB7-3BF8DB5DF192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6425C-0710-416E-A44E-63D2F43774F0}" type="datetime1">
              <a:rPr lang="en-US" smtClean="0"/>
              <a:t>2/10/2014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1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A7E6-306C-4C29-8040-77E043270496}" type="datetime1">
              <a:rPr lang="en-US" smtClean="0"/>
              <a:t>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ECA58-A5BA-4EB1-B604-033CDA7E77C2}" type="datetime1">
              <a:rPr lang="en-US" smtClean="0"/>
              <a:t>2/10/2014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2790-60B4-4C42-B7B5-7F6A20AC0DE8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407F5-33AC-4100-9340-A931588801B1}" type="datetime1">
              <a:rPr lang="en-US" smtClean="0"/>
              <a:t>2/10/2014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3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</a:schemeClr>
            </a:gs>
            <a:gs pos="70000">
              <a:schemeClr val="bg2">
                <a:lumMod val="50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C663-1FA7-4BF7-A097-B97F5C8459BE}" type="datetime1">
              <a:rPr lang="en-US" smtClean="0"/>
              <a:t>2/10/2014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Jim Whitfield    http://tinyurl.com/scratch-beginners-1016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7B008-D522-45D3-AC95-236AA29E5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337317" y="3217616"/>
            <a:ext cx="2115351" cy="740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400" b="1" dirty="0" smtClean="0">
                <a:solidFill>
                  <a:srgbClr val="00B0F0"/>
                </a:solidFill>
              </a:rPr>
              <a:t>scratch.mit.edu</a:t>
            </a:r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28600" y="4948822"/>
            <a:ext cx="3884103" cy="119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4077"/>
            <a:ext cx="391318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20127"/>
            <a:ext cx="86868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1">
              <a:avLst/>
            </a:prstTxWarp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5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bg1">
                      <a:lumMod val="8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Asteroids, the Game</a:t>
            </a:r>
            <a:endParaRPr lang="en-US" sz="5400" b="1" dirty="0">
              <a:ln w="12700">
                <a:solidFill>
                  <a:schemeClr val="accent5">
                    <a:lumMod val="5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bg1">
                    <a:lumMod val="8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80" y="2588547"/>
            <a:ext cx="1922034" cy="2092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62400" y="3733799"/>
            <a:ext cx="5181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solidFill>
                  <a:schemeClr val="bg1"/>
                </a:solidFill>
              </a:rPr>
              <a:t>Warmup</a:t>
            </a:r>
            <a:r>
              <a:rPr lang="en-US" sz="2000" b="1" dirty="0" smtClean="0">
                <a:solidFill>
                  <a:schemeClr val="bg1"/>
                </a:solidFill>
              </a:rPr>
              <a:t>: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Review: </a:t>
            </a:r>
            <a:r>
              <a:rPr lang="en-US" sz="2000" b="1" dirty="0" smtClean="0">
                <a:solidFill>
                  <a:schemeClr val="bg1"/>
                </a:solidFill>
              </a:rPr>
              <a:t>Controls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Introduce: </a:t>
            </a:r>
            <a:r>
              <a:rPr lang="en-US" sz="2000" b="1" dirty="0" smtClean="0">
                <a:solidFill>
                  <a:schemeClr val="bg1"/>
                </a:solidFill>
              </a:rPr>
              <a:t>Clones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Next step: </a:t>
            </a:r>
            <a:r>
              <a:rPr lang="en-US" sz="2000" b="1" dirty="0" smtClean="0">
                <a:solidFill>
                  <a:schemeClr val="bg1"/>
                </a:solidFill>
              </a:rPr>
              <a:t>evolution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</a:rPr>
              <a:t>Wrap up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Data.  Also called Variables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If you have information that changes, use “variables”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data might you </a:t>
            </a:r>
            <a:r>
              <a:rPr lang="en-US" dirty="0" smtClean="0">
                <a:solidFill>
                  <a:schemeClr val="bg1"/>
                </a:solidFill>
              </a:rPr>
              <a:t>want?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Smallest change:  Add the score (a ‘bounce’ count)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the checkbox to have it automatically display </a:t>
            </a:r>
          </a:p>
          <a:p>
            <a:r>
              <a:rPr lang="en-US" dirty="0">
                <a:solidFill>
                  <a:schemeClr val="bg1"/>
                </a:solidFill>
              </a:rPr>
              <a:t>Later, maybe a “lives:” counter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86200"/>
            <a:ext cx="2054928" cy="25850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44" y="3886200"/>
            <a:ext cx="2172247" cy="25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9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Next steps: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12" y="1295401"/>
            <a:ext cx="78867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Most games give you </a:t>
            </a:r>
            <a:r>
              <a:rPr lang="en-US" sz="3100" b="1" dirty="0" smtClean="0">
                <a:solidFill>
                  <a:schemeClr val="bg1"/>
                </a:solidFill>
              </a:rPr>
              <a:t>multiple lives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What topics did we cover which would help?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I’m thinking that we might have a variable called “lives”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We set it to ‘3’ on green flag, decrement when the </a:t>
            </a:r>
            <a:r>
              <a:rPr lang="en-US" dirty="0" smtClean="0">
                <a:solidFill>
                  <a:schemeClr val="bg1"/>
                </a:solidFill>
              </a:rPr>
              <a:t>asteroid hits the ship, </a:t>
            </a:r>
            <a:r>
              <a:rPr lang="en-US" dirty="0" smtClean="0">
                <a:solidFill>
                  <a:schemeClr val="bg1"/>
                </a:solidFill>
              </a:rPr>
              <a:t>and send ‘show game over’ when it drops to zero.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</a:rPr>
              <a:t>could we ‘refactor’ the code so </a:t>
            </a:r>
            <a:r>
              <a:rPr lang="en-US" dirty="0" smtClean="0">
                <a:solidFill>
                  <a:schemeClr val="bg1"/>
                </a:solidFill>
              </a:rPr>
              <a:t>we can 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chemeClr val="bg1"/>
                </a:solidFill>
              </a:rPr>
              <a:t>Restart the game on </a:t>
            </a:r>
            <a:r>
              <a:rPr lang="en-US" sz="2600" b="1" dirty="0">
                <a:solidFill>
                  <a:schemeClr val="bg1"/>
                </a:solidFill>
              </a:rPr>
              <a:t>a mouse </a:t>
            </a:r>
            <a:r>
              <a:rPr lang="en-US" sz="2600" b="1" dirty="0" smtClean="0">
                <a:solidFill>
                  <a:schemeClr val="bg1"/>
                </a:solidFill>
              </a:rPr>
              <a:t>click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smtClean="0">
                <a:solidFill>
                  <a:schemeClr val="bg1"/>
                </a:solidFill>
              </a:rPr>
              <a:t>(&amp; change user messages)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must remove </a:t>
            </a:r>
            <a:r>
              <a:rPr lang="en-US" dirty="0" smtClean="0">
                <a:solidFill>
                  <a:schemeClr val="bg1"/>
                </a:solidFill>
              </a:rPr>
              <a:t>any </a:t>
            </a:r>
            <a:r>
              <a:rPr lang="en-US" dirty="0">
                <a:solidFill>
                  <a:schemeClr val="bg1"/>
                </a:solidFill>
              </a:rPr>
              <a:t>‘stop all’</a:t>
            </a:r>
          </a:p>
          <a:p>
            <a:r>
              <a:rPr lang="en-US" dirty="0">
                <a:solidFill>
                  <a:schemeClr val="bg1"/>
                </a:solidFill>
              </a:rPr>
              <a:t>I think I need a new </a:t>
            </a:r>
            <a:r>
              <a:rPr lang="en-US" dirty="0" smtClean="0">
                <a:solidFill>
                  <a:schemeClr val="bg1"/>
                </a:solidFill>
              </a:rPr>
              <a:t>event-message </a:t>
            </a:r>
            <a:r>
              <a:rPr lang="en-US" dirty="0">
                <a:solidFill>
                  <a:schemeClr val="bg1"/>
                </a:solidFill>
              </a:rPr>
              <a:t>called “Start Game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dirty="0">
                <a:solidFill>
                  <a:schemeClr val="bg1"/>
                </a:solidFill>
              </a:rPr>
              <a:t>I think I could merge </a:t>
            </a:r>
            <a:r>
              <a:rPr lang="en-US" dirty="0" smtClean="0">
                <a:solidFill>
                  <a:schemeClr val="bg1"/>
                </a:solidFill>
              </a:rPr>
              <a:t>all the information sprites (“How to start”, “Game </a:t>
            </a:r>
            <a:r>
              <a:rPr lang="en-US" dirty="0">
                <a:solidFill>
                  <a:schemeClr val="bg1"/>
                </a:solidFill>
              </a:rPr>
              <a:t>over</a:t>
            </a:r>
            <a:r>
              <a:rPr lang="en-US" dirty="0" smtClean="0">
                <a:solidFill>
                  <a:schemeClr val="bg1"/>
                </a:solidFill>
              </a:rPr>
              <a:t>”) into </a:t>
            </a:r>
            <a:r>
              <a:rPr lang="en-US" dirty="0">
                <a:solidFill>
                  <a:schemeClr val="bg1"/>
                </a:solidFill>
              </a:rPr>
              <a:t>one sprite. </a:t>
            </a:r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would make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costume in the </a:t>
            </a:r>
            <a:r>
              <a:rPr lang="en-US" dirty="0" smtClean="0">
                <a:solidFill>
                  <a:schemeClr val="bg1"/>
                </a:solidFill>
              </a:rPr>
              <a:t>sprite (“Game Over, play again?”)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think I need a new “Heart Missed” message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think a 3</a:t>
            </a:r>
            <a:r>
              <a:rPr lang="en-US" baseline="30000" dirty="0" smtClean="0">
                <a:solidFill>
                  <a:schemeClr val="bg1"/>
                </a:solidFill>
              </a:rPr>
              <a:t>rd</a:t>
            </a:r>
            <a:r>
              <a:rPr lang="en-US" dirty="0" smtClean="0">
                <a:solidFill>
                  <a:schemeClr val="bg1"/>
                </a:solidFill>
              </a:rPr>
              <a:t> display “You missed.  Here’s another heart” 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would put message handlers on that sprite to set the correct costume to match the messages.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 </a:t>
            </a:r>
            <a:r>
              <a:rPr lang="en-US" dirty="0">
                <a:solidFill>
                  <a:schemeClr val="bg1"/>
                </a:solidFill>
              </a:rPr>
              <a:t>would move </a:t>
            </a:r>
            <a:r>
              <a:rPr lang="en-US" dirty="0" smtClean="0">
                <a:solidFill>
                  <a:schemeClr val="bg1"/>
                </a:solidFill>
              </a:rPr>
              <a:t>nearly all </a:t>
            </a:r>
            <a:r>
              <a:rPr lang="en-US" dirty="0">
                <a:solidFill>
                  <a:schemeClr val="bg1"/>
                </a:solidFill>
              </a:rPr>
              <a:t>of the existing code in the ‘on Green Flag’ event into </a:t>
            </a:r>
            <a:r>
              <a:rPr lang="en-US" dirty="0" smtClean="0">
                <a:solidFill>
                  <a:schemeClr val="bg1"/>
                </a:solidFill>
              </a:rPr>
              <a:t>a new block (in More Blocks) </a:t>
            </a:r>
            <a:r>
              <a:rPr lang="en-US" i="1" dirty="0" smtClean="0">
                <a:solidFill>
                  <a:schemeClr val="bg1"/>
                </a:solidFill>
              </a:rPr>
              <a:t>‘Start </a:t>
            </a:r>
            <a:r>
              <a:rPr lang="en-US" i="1" dirty="0">
                <a:solidFill>
                  <a:schemeClr val="bg1"/>
                </a:solidFill>
              </a:rPr>
              <a:t>Game’</a:t>
            </a:r>
            <a:r>
              <a:rPr lang="en-US" dirty="0">
                <a:solidFill>
                  <a:schemeClr val="bg1"/>
                </a:solidFill>
              </a:rPr>
              <a:t> handler, and have the </a:t>
            </a:r>
            <a:r>
              <a:rPr lang="en-US" i="1" dirty="0" smtClean="0">
                <a:solidFill>
                  <a:schemeClr val="bg1"/>
                </a:solidFill>
              </a:rPr>
              <a:t>on green </a:t>
            </a:r>
            <a:r>
              <a:rPr lang="en-US" i="1" dirty="0">
                <a:solidFill>
                  <a:schemeClr val="bg1"/>
                </a:solidFill>
              </a:rPr>
              <a:t>flag </a:t>
            </a:r>
            <a:r>
              <a:rPr lang="en-US" i="1" dirty="0" smtClean="0">
                <a:solidFill>
                  <a:schemeClr val="bg1"/>
                </a:solidFill>
              </a:rPr>
              <a:t>handler </a:t>
            </a:r>
            <a:r>
              <a:rPr lang="en-US" dirty="0" smtClean="0">
                <a:solidFill>
                  <a:schemeClr val="bg1"/>
                </a:solidFill>
              </a:rPr>
              <a:t>send a ‘Start Game’ message.  (The ‘</a:t>
            </a:r>
            <a:r>
              <a:rPr lang="en-US" dirty="0">
                <a:solidFill>
                  <a:schemeClr val="bg1"/>
                </a:solidFill>
              </a:rPr>
              <a:t>Show Game Over’ </a:t>
            </a:r>
            <a:r>
              <a:rPr lang="en-US" dirty="0" smtClean="0">
                <a:solidFill>
                  <a:schemeClr val="bg1"/>
                </a:solidFill>
              </a:rPr>
              <a:t>handler / should also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4059090"/>
            <a:ext cx="7886700" cy="20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11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solidFill>
                  <a:schemeClr val="bg1">
                    <a:lumMod val="75000"/>
                  </a:schemeClr>
                </a:solidFill>
              </a:rPr>
              <a:t>Today:</a:t>
            </a:r>
            <a:r>
              <a:rPr lang="en-US" sz="39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4957763"/>
          </a:xfrm>
          <a:scene3d>
            <a:camera prst="perspectiveRelaxedModerately" fov="6000000">
              <a:rot lat="19800000" lon="0" rev="0"/>
            </a:camera>
            <a:lightRig rig="threePt" dir="t"/>
          </a:scene3d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We will take a project with some costumes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 space ship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 bullet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An asteroid, which we will clone and move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Warm up: Change the </a:t>
            </a:r>
            <a:r>
              <a:rPr lang="en-US" b="1" dirty="0" smtClean="0">
                <a:solidFill>
                  <a:schemeClr val="bg1"/>
                </a:solidFill>
              </a:rPr>
              <a:t>space ship to rotate and move</a:t>
            </a:r>
            <a:endParaRPr lang="en-US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Then: A quick review on script blocks.</a:t>
            </a:r>
          </a:p>
          <a:p>
            <a:pPr marL="0" indent="0" algn="ctr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First improvement:  </a:t>
            </a:r>
            <a:r>
              <a:rPr lang="en-US" b="1" dirty="0" smtClean="0">
                <a:solidFill>
                  <a:schemeClr val="bg1"/>
                </a:solidFill>
              </a:rPr>
              <a:t>Make the asteroids move (using Cloning)</a:t>
            </a:r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Second improvement: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Add bullets!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Optional improvement</a:t>
            </a:r>
            <a:r>
              <a:rPr lang="en-US" b="1" dirty="0">
                <a:solidFill>
                  <a:schemeClr val="bg1"/>
                </a:solidFill>
              </a:rPr>
              <a:t>:  Score on </a:t>
            </a:r>
            <a:r>
              <a:rPr lang="en-US" b="1" dirty="0" smtClean="0">
                <a:solidFill>
                  <a:schemeClr val="bg1"/>
                </a:solidFill>
              </a:rPr>
              <a:t>hit </a:t>
            </a:r>
            <a:r>
              <a:rPr lang="en-US" b="1" dirty="0" smtClean="0">
                <a:solidFill>
                  <a:schemeClr val="bg1"/>
                </a:solidFill>
              </a:rPr>
              <a:t>(Variables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Final: Show your project!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2870" y="675026"/>
            <a:ext cx="3238259" cy="1015663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 smtClean="0">
                <a:ln w="9525" cmpd="sng">
                  <a:solidFill>
                    <a:schemeClr val="bg1"/>
                  </a:solidFill>
                  <a:prstDash val="solid"/>
                </a:ln>
                <a:noFill/>
                <a:effectLst>
                  <a:glow rad="38100">
                    <a:schemeClr val="bg1"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Asteroids</a:t>
            </a:r>
            <a:endParaRPr lang="en-US" sz="6000" b="1" cap="none" spc="50" dirty="0">
              <a:ln w="9525" cmpd="sng">
                <a:solidFill>
                  <a:schemeClr val="bg1"/>
                </a:solidFill>
                <a:prstDash val="solid"/>
              </a:ln>
              <a:noFill/>
              <a:effectLst>
                <a:glow rad="38100">
                  <a:schemeClr val="bg1"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019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82" y="422739"/>
            <a:ext cx="8091218" cy="132986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5-minute </a:t>
            </a:r>
            <a:r>
              <a:rPr lang="en-US" sz="3600" b="1" dirty="0" err="1" smtClean="0">
                <a:solidFill>
                  <a:schemeClr val="bg1"/>
                </a:solidFill>
              </a:rPr>
              <a:t>Warmup</a:t>
            </a:r>
            <a:r>
              <a:rPr lang="en-US" sz="3600" b="1" dirty="0" smtClean="0">
                <a:solidFill>
                  <a:schemeClr val="bg1"/>
                </a:solidFill>
              </a:rPr>
              <a:t>! 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Launch your asteroid game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582" y="2166937"/>
            <a:ext cx="7886700" cy="4729163"/>
          </a:xfrm>
        </p:spPr>
        <p:txBody>
          <a:bodyPr>
            <a:normAutofit fontScale="40000" lnSpcReduction="20000"/>
          </a:bodyPr>
          <a:lstStyle/>
          <a:p>
            <a:r>
              <a:rPr lang="en-US" sz="6300" dirty="0" smtClean="0">
                <a:solidFill>
                  <a:schemeClr val="bg1"/>
                </a:solidFill>
              </a:rPr>
              <a:t>Go to </a:t>
            </a:r>
            <a:r>
              <a:rPr lang="en-US" sz="6300" u="sng" dirty="0" smtClean="0">
                <a:solidFill>
                  <a:schemeClr val="bg1"/>
                </a:solidFill>
              </a:rPr>
              <a:t>scratch.mit.edu</a:t>
            </a:r>
            <a:r>
              <a:rPr lang="en-US" sz="6300" dirty="0" smtClean="0">
                <a:solidFill>
                  <a:schemeClr val="bg1"/>
                </a:solidFill>
              </a:rPr>
              <a:t> and sign in if you have an account.</a:t>
            </a:r>
          </a:p>
          <a:p>
            <a:endParaRPr lang="en-US" sz="6300" dirty="0" smtClean="0">
              <a:solidFill>
                <a:schemeClr val="bg1"/>
              </a:solidFill>
            </a:endParaRPr>
          </a:p>
          <a:p>
            <a:r>
              <a:rPr lang="en-US" sz="6300" dirty="0">
                <a:solidFill>
                  <a:schemeClr val="bg1"/>
                </a:solidFill>
              </a:rPr>
              <a:t>Start </a:t>
            </a:r>
            <a:r>
              <a:rPr lang="en-US" sz="6300" dirty="0" smtClean="0">
                <a:solidFill>
                  <a:schemeClr val="bg1"/>
                </a:solidFill>
              </a:rPr>
              <a:t>with </a:t>
            </a:r>
            <a:r>
              <a:rPr lang="en-US" sz="6300" dirty="0" smtClean="0">
                <a:solidFill>
                  <a:schemeClr val="bg1"/>
                </a:solidFill>
              </a:rPr>
              <a:t>scratch.mit.edu/projects/17772258</a:t>
            </a:r>
            <a:endParaRPr lang="en-US" sz="6300" dirty="0" smtClean="0">
              <a:solidFill>
                <a:schemeClr val="bg1"/>
              </a:solidFill>
            </a:endParaRPr>
          </a:p>
          <a:p>
            <a:endParaRPr lang="en-US" sz="6300" dirty="0" smtClean="0">
              <a:solidFill>
                <a:schemeClr val="bg1"/>
              </a:solidFill>
            </a:endParaRPr>
          </a:p>
          <a:p>
            <a:r>
              <a:rPr lang="en-US" sz="6300" dirty="0" smtClean="0">
                <a:solidFill>
                  <a:schemeClr val="bg1"/>
                </a:solidFill>
              </a:rPr>
              <a:t>Change the background  </a:t>
            </a:r>
          </a:p>
          <a:p>
            <a:pPr lvl="1"/>
            <a:r>
              <a:rPr lang="en-US" sz="6000" dirty="0" smtClean="0">
                <a:solidFill>
                  <a:schemeClr val="bg1"/>
                </a:solidFill>
              </a:rPr>
              <a:t>I chose </a:t>
            </a:r>
            <a:r>
              <a:rPr lang="en-US" sz="6000" dirty="0" smtClean="0">
                <a:solidFill>
                  <a:schemeClr val="bg1"/>
                </a:solidFill>
              </a:rPr>
              <a:t>‘stars’ </a:t>
            </a:r>
            <a:r>
              <a:rPr lang="en-US" sz="6000" dirty="0" smtClean="0">
                <a:solidFill>
                  <a:schemeClr val="bg1"/>
                </a:solidFill>
              </a:rPr>
              <a:t>from the built-in </a:t>
            </a:r>
            <a:r>
              <a:rPr lang="en-US" sz="6000" dirty="0" smtClean="0">
                <a:solidFill>
                  <a:schemeClr val="bg1"/>
                </a:solidFill>
              </a:rPr>
              <a:t>backgrounds</a:t>
            </a:r>
          </a:p>
          <a:p>
            <a:pPr lvl="1"/>
            <a:endParaRPr lang="en-US" sz="6000" dirty="0">
              <a:solidFill>
                <a:schemeClr val="bg1"/>
              </a:solidFill>
            </a:endParaRPr>
          </a:p>
          <a:p>
            <a:r>
              <a:rPr lang="en-US" sz="6300" dirty="0" smtClean="0">
                <a:solidFill>
                  <a:schemeClr val="bg1"/>
                </a:solidFill>
              </a:rPr>
              <a:t>Make the ship rotate (by 8 degrees) when you press right or left keys</a:t>
            </a:r>
          </a:p>
          <a:p>
            <a:r>
              <a:rPr lang="en-US" sz="6300" dirty="0" smtClean="0">
                <a:solidFill>
                  <a:schemeClr val="bg1"/>
                </a:solidFill>
              </a:rPr>
              <a:t>If you finish that, make the ship speed up and slow down when you press up and down keys</a:t>
            </a:r>
            <a:endParaRPr lang="en-US" sz="63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5194"/>
            <a:ext cx="20066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A quick refresher on code blocks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7765" y="1601598"/>
            <a:ext cx="4576435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A6CD4"/>
                </a:solidFill>
              </a:rPr>
              <a:t>Motion</a:t>
            </a:r>
          </a:p>
          <a:p>
            <a:pPr marL="0" indent="0">
              <a:buNone/>
            </a:pPr>
            <a:endParaRPr lang="en-US" dirty="0" smtClean="0">
              <a:solidFill>
                <a:srgbClr val="4A6CD4"/>
              </a:solidFill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0E9A6C"/>
                </a:solidFill>
              </a:rPr>
              <a:t>Control</a:t>
            </a:r>
            <a:endParaRPr lang="en-US" dirty="0" smtClean="0">
              <a:solidFill>
                <a:srgbClr val="8A55D7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8"/>
          <a:stretch/>
        </p:blipFill>
        <p:spPr bwMode="auto">
          <a:xfrm>
            <a:off x="628650" y="1601598"/>
            <a:ext cx="1635920" cy="4859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324144"/>
            <a:ext cx="1930700" cy="63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Events</a:t>
            </a:r>
            <a:r>
              <a:rPr lang="en-US" sz="4400" b="1" dirty="0" smtClean="0"/>
              <a:t> 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549289" cy="4708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MOST USEFUL events are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the Green Flag is clicked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keyboard key is pressed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When a sprite is </a:t>
            </a:r>
            <a:r>
              <a:rPr lang="en-US" sz="2400" dirty="0" smtClean="0"/>
              <a:t>clicked</a:t>
            </a:r>
            <a:endParaRPr lang="en-US" sz="2400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sz="4400" b="1" dirty="0" smtClean="0">
                <a:solidFill>
                  <a:srgbClr val="0070C0"/>
                </a:solidFill>
              </a:rPr>
              <a:t> You can make new Messages as needed</a:t>
            </a:r>
            <a:endParaRPr lang="en-US" sz="4400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89" y="304970"/>
            <a:ext cx="2680311" cy="63006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53000" y="22098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5400" y="2895600"/>
            <a:ext cx="10668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55745" y="5334000"/>
            <a:ext cx="2133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Clones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Making more sprites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times, you will want several of a thing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You don’t want to have to paint more than one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don’t want to have to attach script to each one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i="1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So, Scratch lets you easily ‘clone’ one of your sprites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We’ll start by cloning the asteroid</a:t>
            </a:r>
          </a:p>
          <a:p>
            <a:endParaRPr lang="en-US" sz="2600" dirty="0" smtClean="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90526"/>
            <a:ext cx="1795882" cy="26481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152400"/>
            <a:ext cx="17732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Clones</a:t>
            </a:r>
            <a:endParaRPr lang="en-US" sz="4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0299" y="6858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Clones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52400"/>
            <a:ext cx="2089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Clones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Asteroids </a:t>
            </a:r>
            <a:r>
              <a:rPr lang="en-US" sz="4000" b="1" dirty="0" smtClean="0">
                <a:solidFill>
                  <a:schemeClr val="bg1"/>
                </a:solidFill>
              </a:rPr>
              <a:t>– next </a:t>
            </a:r>
            <a:r>
              <a:rPr lang="en-US" sz="4000" b="1" dirty="0" smtClean="0">
                <a:solidFill>
                  <a:schemeClr val="bg1"/>
                </a:solidFill>
              </a:rPr>
              <a:t>steps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6089"/>
            <a:ext cx="5562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900" b="1" dirty="0" smtClean="0">
                <a:solidFill>
                  <a:schemeClr val="bg1"/>
                </a:solidFill>
              </a:rPr>
              <a:t>Asteroid Clones</a:t>
            </a:r>
            <a:endParaRPr lang="en-US" sz="5900" b="1" dirty="0" smtClean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The game starts with 3 huge asteroids. </a:t>
            </a:r>
            <a:endParaRPr lang="en-US" sz="3800" dirty="0">
              <a:solidFill>
                <a:schemeClr val="bg1"/>
              </a:solidFill>
            </a:endParaRP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>
                <a:solidFill>
                  <a:schemeClr val="bg1"/>
                </a:solidFill>
              </a:rPr>
              <a:t>If a bullet hits a small asteroid, you Score!!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If a bullet hits a bigger asteroid, it breaks up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sz="3800" dirty="0" smtClean="0">
                <a:solidFill>
                  <a:schemeClr val="bg1"/>
                </a:solidFill>
              </a:rPr>
              <a:t>If it goes off the screen, it shows up on the other side.  Just copy that code from</a:t>
            </a:r>
            <a:endParaRPr lang="en-US" sz="4500" dirty="0">
              <a:solidFill>
                <a:schemeClr val="bg1"/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4500" dirty="0">
                <a:solidFill>
                  <a:schemeClr val="bg1"/>
                </a:solidFill>
              </a:rPr>
              <a:t>http://scratch.mit.edu/projects/17450708</a:t>
            </a:r>
            <a:endParaRPr lang="en-US" sz="45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65126"/>
            <a:ext cx="2718419" cy="626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0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Let’s talk about bullets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It’s easier to start coding with just one bullet, but it’s easier to DIE, too.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Since the space ship does the firing, it can send a message to the master bullet, which receives the Fire message.  (below left)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bullet logic is not easy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57600"/>
            <a:ext cx="2134086" cy="2807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88" y="2590800"/>
            <a:ext cx="5157375" cy="39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9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Let’s talk about the space ship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sets the starting conditions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handles all key presses    (up, down, right, left, space)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detects if an asteroid hits it.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10443"/>
            <a:ext cx="1813029" cy="2642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709" y="1371600"/>
            <a:ext cx="2515263" cy="3296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09" y="4973406"/>
            <a:ext cx="2191111" cy="15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9611</TotalTime>
  <Words>702</Words>
  <Application>Microsoft Office PowerPoint</Application>
  <PresentationFormat>On-screen Show (4:3)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Today:  </vt:lpstr>
      <vt:lpstr>5-minute Warmup!  Launch your asteroid game</vt:lpstr>
      <vt:lpstr>A quick refresher on code blocks</vt:lpstr>
      <vt:lpstr>Events  </vt:lpstr>
      <vt:lpstr>Clones Making more sprites</vt:lpstr>
      <vt:lpstr>Asteroids – next steps</vt:lpstr>
      <vt:lpstr>Let’s talk about bullets</vt:lpstr>
      <vt:lpstr>Let’s talk about the space ship</vt:lpstr>
      <vt:lpstr>Data.  Also called Variables</vt:lpstr>
      <vt:lpstr>Next steps: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Jim</dc:creator>
  <cp:lastModifiedBy>Jim Whitfield</cp:lastModifiedBy>
  <cp:revision>156</cp:revision>
  <dcterms:created xsi:type="dcterms:W3CDTF">2013-09-15T06:25:19Z</dcterms:created>
  <dcterms:modified xsi:type="dcterms:W3CDTF">2014-02-11T00:04:53Z</dcterms:modified>
</cp:coreProperties>
</file>