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17"/>
  </p:notesMasterIdLst>
  <p:sldIdLst>
    <p:sldId id="256" r:id="rId2"/>
    <p:sldId id="285" r:id="rId3"/>
    <p:sldId id="284" r:id="rId4"/>
    <p:sldId id="262" r:id="rId5"/>
    <p:sldId id="259" r:id="rId6"/>
    <p:sldId id="258" r:id="rId7"/>
    <p:sldId id="266" r:id="rId8"/>
    <p:sldId id="274" r:id="rId9"/>
    <p:sldId id="275" r:id="rId10"/>
    <p:sldId id="283" r:id="rId11"/>
    <p:sldId id="271" r:id="rId12"/>
    <p:sldId id="272" r:id="rId13"/>
    <p:sldId id="276" r:id="rId14"/>
    <p:sldId id="286" r:id="rId15"/>
    <p:sldId id="279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A55D7"/>
    <a:srgbClr val="FFD1D2"/>
    <a:srgbClr val="FFB7B9"/>
    <a:srgbClr val="FF8B8B"/>
    <a:srgbClr val="FF2D2D"/>
    <a:srgbClr val="FF6569"/>
    <a:srgbClr val="FF7C80"/>
    <a:srgbClr val="993300"/>
    <a:srgbClr val="FE8CA4"/>
    <a:srgbClr val="FF9F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5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FDE811-7E5B-43DD-9EE2-2C600B30D8F1}" type="datetimeFigureOut">
              <a:rPr lang="en-US" smtClean="0"/>
              <a:t>2/11/2014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1EC8A7-3F89-4AFD-AA58-F4D15BE06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550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1EC8A7-3F89-4AFD-AA58-F4D15BE0643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0785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004B7-4623-456F-BE48-522AFC8CF2B3}" type="datetime1">
              <a:rPr lang="en-US" smtClean="0"/>
              <a:t>2/11/2014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Jim Whitfield    http://tinyurl.com/scratch-beginners-1016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7B008-D522-45D3-AC95-236AA29E5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288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EEE3F-2BBC-48F5-8F25-640303459AB2}" type="datetime1">
              <a:rPr lang="en-US" smtClean="0"/>
              <a:t>2/11/2014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Jim Whitfield    http://tinyurl.com/scratch-beginners-1016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7B008-D522-45D3-AC95-236AA29E5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872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697E3-6ABA-4441-A8E4-6576C9BA644D}" type="datetime1">
              <a:rPr lang="en-US" smtClean="0"/>
              <a:t>2/11/2014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Jim Whitfield    http://tinyurl.com/scratch-beginners-1016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7B008-D522-45D3-AC95-236AA29E5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284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9C9D0-AF2F-452F-8FB0-AFC0FA233BC8}" type="datetime1">
              <a:rPr lang="en-US" smtClean="0"/>
              <a:t>2/11/2014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Jim Whitfield    http://tinyurl.com/scratch-beginners-1016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7B008-D522-45D3-AC95-236AA29E5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567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D1AA4-3C72-480C-9771-3F07EE32C260}" type="datetime1">
              <a:rPr lang="en-US" smtClean="0"/>
              <a:t>2/11/2014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Jim Whitfield    http://tinyurl.com/scratch-beginners-1016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7B008-D522-45D3-AC95-236AA29E5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301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27C91-8AE0-4714-ACB7-3BF8DB5DF192}" type="datetime1">
              <a:rPr lang="en-US" smtClean="0"/>
              <a:t>2/11/2014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Jim Whitfield    http://tinyurl.com/scratch-beginners-1016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7B008-D522-45D3-AC95-236AA29E5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058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6425C-0710-416E-A44E-63D2F43774F0}" type="datetime1">
              <a:rPr lang="en-US" smtClean="0"/>
              <a:t>2/11/2014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Jim Whitfield    http://tinyurl.com/scratch-beginners-1016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7B008-D522-45D3-AC95-236AA29E5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510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FA7E6-306C-4C29-8040-77E043270496}" type="datetime1">
              <a:rPr lang="en-US" smtClean="0"/>
              <a:t>2/11/2014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Jim Whitfield    http://tinyurl.com/scratch-beginners-1016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7B008-D522-45D3-AC95-236AA29E5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519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ECA58-A5BA-4EB1-B604-033CDA7E77C2}" type="datetime1">
              <a:rPr lang="en-US" smtClean="0"/>
              <a:t>2/11/2014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Jim Whitfield    http://tinyurl.com/scratch-beginners-1016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7B008-D522-45D3-AC95-236AA29E5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678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A2790-60B4-4C42-B7B5-7F6A20AC0DE8}" type="datetime1">
              <a:rPr lang="en-US" smtClean="0"/>
              <a:t>2/11/2014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Jim Whitfield    http://tinyurl.com/scratch-beginners-1016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7B008-D522-45D3-AC95-236AA29E5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99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407F5-33AC-4100-9340-A931588801B1}" type="datetime1">
              <a:rPr lang="en-US" smtClean="0"/>
              <a:t>2/11/2014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Jim Whitfield    http://tinyurl.com/scratch-beginners-1016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7B008-D522-45D3-AC95-236AA29E5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839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D1D2"/>
            </a:gs>
            <a:gs pos="70000">
              <a:srgbClr val="FFB7B9"/>
            </a:gs>
            <a:gs pos="100000">
              <a:srgbClr val="FF8B8B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E0C663-1FA7-4BF7-A097-B97F5C8459BE}" type="datetime1">
              <a:rPr lang="en-US" smtClean="0"/>
              <a:t>2/11/2014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Jim Whitfield    http://tinyurl.com/scratch-beginners-1016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77B008-D522-45D3-AC95-236AA29E5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279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mc:AlternateContent xmlns:mc="http://schemas.openxmlformats.org/markup-compatibility/2006" xmlns:p14="http://schemas.microsoft.com/office/powerpoint/2010/main">
    <mc:Choice Requires="p14">
      <p:transition spd="slow" p14:dur="20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scratch.mit.edu/projects/14542009/" TargetMode="External"/><Relationship Id="rId2" Type="http://schemas.openxmlformats.org/officeDocument/2006/relationships/hyperlink" Target="http://scratch.mit.edu/projects/10101023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3337317" y="3217616"/>
            <a:ext cx="2115351" cy="7401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400" b="1" dirty="0" smtClean="0">
                <a:solidFill>
                  <a:srgbClr val="00B0F0"/>
                </a:solidFill>
              </a:rPr>
              <a:t>scratch.mit.edu</a:t>
            </a:r>
            <a:r>
              <a:rPr lang="en-US" sz="2000" dirty="0" smtClean="0">
                <a:solidFill>
                  <a:srgbClr val="00B0F0"/>
                </a:solidFill>
              </a:rPr>
              <a:t/>
            </a:r>
            <a:br>
              <a:rPr lang="en-US" sz="2000" dirty="0" smtClean="0">
                <a:solidFill>
                  <a:srgbClr val="00B0F0"/>
                </a:solidFill>
              </a:rPr>
            </a:br>
            <a:endParaRPr lang="en-US" sz="2000" dirty="0">
              <a:solidFill>
                <a:srgbClr val="00B0F0"/>
              </a:solidFill>
            </a:endParaRP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228600" y="4948822"/>
            <a:ext cx="3884103" cy="11997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</p:txBody>
      </p:sp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2084077"/>
            <a:ext cx="3913187" cy="124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152400" y="1020127"/>
            <a:ext cx="8686800" cy="731520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Wave1">
              <a:avLst/>
            </a:prstTxWarp>
            <a:spAutoFit/>
          </a:bodyPr>
          <a:lstStyle/>
          <a:p>
            <a:pPr algn="ctr"/>
            <a:r>
              <a:rPr lang="en-US" sz="5400" b="1" dirty="0" smtClean="0">
                <a:ln w="12700">
                  <a:solidFill>
                    <a:schemeClr val="accent5">
                      <a:lumMod val="50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glow rad="139700">
                    <a:schemeClr val="bg1">
                      <a:lumMod val="85000"/>
                      <a:alpha val="40000"/>
                    </a:schemeClr>
                  </a:glow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Welcome to Beyond the Basics of</a:t>
            </a:r>
            <a:endParaRPr lang="en-US" sz="5400" b="1" dirty="0">
              <a:ln w="12700">
                <a:solidFill>
                  <a:schemeClr val="accent5">
                    <a:lumMod val="50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glow rad="139700">
                  <a:schemeClr val="bg1">
                    <a:lumMod val="85000"/>
                    <a:alpha val="40000"/>
                  </a:schemeClr>
                </a:glow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380" y="2588547"/>
            <a:ext cx="1922034" cy="209288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962400" y="3733799"/>
            <a:ext cx="5181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err="1" smtClean="0"/>
              <a:t>Warmup</a:t>
            </a:r>
            <a:r>
              <a:rPr lang="en-US" dirty="0" smtClean="0"/>
              <a:t>: Change Bat Away into Heart Bounce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Review: Script blocks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Introduce: Messages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Introduce: Data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Next step: Introducing </a:t>
            </a:r>
            <a:r>
              <a:rPr lang="en-US" dirty="0" smtClean="0"/>
              <a:t>Cloning</a:t>
            </a:r>
            <a:endParaRPr lang="en-US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Wrap 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619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Add a simple Message to Heart Bounce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962400" cy="4525963"/>
          </a:xfrm>
        </p:spPr>
        <p:txBody>
          <a:bodyPr/>
          <a:lstStyle/>
          <a:p>
            <a:r>
              <a:rPr lang="en-US" dirty="0" smtClean="0"/>
              <a:t>I added a “Show Game Over” message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What do you think these scripts do (and what sprite(s) are they on?)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What if I suggested there’s a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“Game Over” sprite and a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“Starting Message” sprite?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4648200"/>
            <a:ext cx="2184898" cy="142272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600" y="1624668"/>
            <a:ext cx="2667608" cy="2172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194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5725" y="337871"/>
            <a:ext cx="4705350" cy="852489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Here are my scripts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95800" y="1158122"/>
            <a:ext cx="2168378" cy="534649"/>
          </a:xfrm>
        </p:spPr>
        <p:txBody>
          <a:bodyPr>
            <a:normAutofit lnSpcReduction="10000"/>
          </a:bodyPr>
          <a:lstStyle/>
          <a:p>
            <a:pPr marL="0" indent="0" algn="r">
              <a:buNone/>
            </a:pPr>
            <a:r>
              <a:rPr lang="en-US" dirty="0" smtClean="0"/>
              <a:t>     On the paddle: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2362200" y="2677185"/>
            <a:ext cx="2517742" cy="108743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Game loop code in </a:t>
            </a:r>
          </a:p>
          <a:p>
            <a:pPr marL="0" indent="0">
              <a:buNone/>
            </a:pPr>
            <a:r>
              <a:rPr lang="en-US" dirty="0" smtClean="0"/>
              <a:t>A forever block</a:t>
            </a:r>
          </a:p>
        </p:txBody>
      </p:sp>
      <p:sp>
        <p:nvSpPr>
          <p:cNvPr id="12" name="Content Placeholder 7"/>
          <p:cNvSpPr txBox="1">
            <a:spLocks/>
          </p:cNvSpPr>
          <p:nvPr/>
        </p:nvSpPr>
        <p:spPr>
          <a:xfrm>
            <a:off x="2179654" y="1035811"/>
            <a:ext cx="2517742" cy="126530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Initial code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for the main sprite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(the heart, bat or ball)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6417" y="1483925"/>
            <a:ext cx="1281356" cy="1080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533400"/>
            <a:ext cx="3861680" cy="604657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6471" y="3114678"/>
            <a:ext cx="1716812" cy="1117924"/>
          </a:xfrm>
          <a:prstGeom prst="rect">
            <a:avLst/>
          </a:prstGeom>
        </p:spPr>
      </p:pic>
      <p:sp>
        <p:nvSpPr>
          <p:cNvPr id="11" name="Content Placeholder 2"/>
          <p:cNvSpPr txBox="1">
            <a:spLocks/>
          </p:cNvSpPr>
          <p:nvPr/>
        </p:nvSpPr>
        <p:spPr>
          <a:xfrm>
            <a:off x="4343399" y="2777473"/>
            <a:ext cx="3326423" cy="5346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US" dirty="0" smtClean="0"/>
              <a:t>     On a Start Game sprite: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26417" y="4919401"/>
            <a:ext cx="2209800" cy="1799409"/>
          </a:xfrm>
          <a:prstGeom prst="rect">
            <a:avLst/>
          </a:prstGeom>
        </p:spPr>
      </p:pic>
      <p:sp>
        <p:nvSpPr>
          <p:cNvPr id="15" name="Content Placeholder 2"/>
          <p:cNvSpPr txBox="1">
            <a:spLocks/>
          </p:cNvSpPr>
          <p:nvPr/>
        </p:nvSpPr>
        <p:spPr>
          <a:xfrm>
            <a:off x="4343399" y="4533418"/>
            <a:ext cx="3326423" cy="5346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US" dirty="0" smtClean="0"/>
              <a:t>     On a Game Over sprite: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3711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Data.  Also called Variables</a:t>
            </a:r>
            <a:endParaRPr lang="en-US" sz="4000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28650" y="1524000"/>
            <a:ext cx="7886700" cy="4351338"/>
          </a:xfrm>
        </p:spPr>
        <p:txBody>
          <a:bodyPr/>
          <a:lstStyle/>
          <a:p>
            <a:r>
              <a:rPr lang="en-US" dirty="0" smtClean="0"/>
              <a:t>If you have information that changes, use “variables”</a:t>
            </a:r>
          </a:p>
          <a:p>
            <a:r>
              <a:rPr lang="en-US" dirty="0" smtClean="0">
                <a:solidFill>
                  <a:srgbClr val="00B0F0"/>
                </a:solidFill>
              </a:rPr>
              <a:t>What data might you want in Pong or Bat Away or Heart Bounce?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Smallest change:  Add the score (a ‘bounce’ count)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Use the checkbox to have it automatically display </a:t>
            </a:r>
          </a:p>
          <a:p>
            <a:r>
              <a:rPr lang="en-US" dirty="0">
                <a:solidFill>
                  <a:srgbClr val="7030A0"/>
                </a:solidFill>
              </a:rPr>
              <a:t>Later, maybe a “lives:” counter</a:t>
            </a:r>
          </a:p>
          <a:p>
            <a:endParaRPr lang="en-US" dirty="0">
              <a:solidFill>
                <a:srgbClr val="7030A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3886200"/>
            <a:ext cx="2054928" cy="258502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3144" y="3886200"/>
            <a:ext cx="2172247" cy="2586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991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930274"/>
          </a:xfrm>
        </p:spPr>
        <p:txBody>
          <a:bodyPr>
            <a:normAutofit/>
          </a:bodyPr>
          <a:lstStyle/>
          <a:p>
            <a:r>
              <a:rPr lang="en-US" sz="4000" b="1" dirty="0" smtClean="0"/>
              <a:t>Next steps: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4512" y="1295401"/>
            <a:ext cx="7886700" cy="50292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Most games give you </a:t>
            </a:r>
            <a:r>
              <a:rPr lang="en-US" sz="3100" b="1" dirty="0" smtClean="0"/>
              <a:t>multiple lives</a:t>
            </a:r>
            <a:r>
              <a:rPr lang="en-US" dirty="0" smtClean="0"/>
              <a:t>.  </a:t>
            </a:r>
          </a:p>
          <a:p>
            <a:pPr marL="0" indent="0">
              <a:buNone/>
            </a:pPr>
            <a:r>
              <a:rPr lang="en-US" dirty="0" smtClean="0"/>
              <a:t>What topics did we cover which would help?</a:t>
            </a:r>
          </a:p>
          <a:p>
            <a:pPr marL="0" indent="0">
              <a:buNone/>
            </a:pPr>
            <a:r>
              <a:rPr lang="en-US" dirty="0" smtClean="0"/>
              <a:t>I’m thinking that we might have a variable called “lives”</a:t>
            </a:r>
          </a:p>
          <a:p>
            <a:pPr marL="0" indent="0">
              <a:buNone/>
            </a:pPr>
            <a:r>
              <a:rPr lang="en-US" dirty="0" smtClean="0"/>
              <a:t>We set it to ‘3’ on green flag, decrement when the heart gets past the paddle, and send ‘show game over’ when it drops to zero.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How </a:t>
            </a:r>
            <a:r>
              <a:rPr lang="en-US" dirty="0"/>
              <a:t>could we ‘refactor’ the code so </a:t>
            </a:r>
            <a:r>
              <a:rPr lang="en-US" dirty="0" smtClean="0"/>
              <a:t>we can </a:t>
            </a:r>
          </a:p>
          <a:p>
            <a:pPr marL="0" indent="0">
              <a:buNone/>
            </a:pPr>
            <a:r>
              <a:rPr lang="en-US" sz="2600" b="1" dirty="0" smtClean="0"/>
              <a:t>Restart the game on </a:t>
            </a:r>
            <a:r>
              <a:rPr lang="en-US" sz="2600" b="1" dirty="0"/>
              <a:t>a mouse </a:t>
            </a:r>
            <a:r>
              <a:rPr lang="en-US" sz="2600" b="1" dirty="0" smtClean="0"/>
              <a:t>click</a:t>
            </a:r>
            <a:r>
              <a:rPr lang="en-US" sz="2600" b="1" dirty="0"/>
              <a:t> </a:t>
            </a:r>
            <a:r>
              <a:rPr lang="en-US" sz="2600" b="1" dirty="0" smtClean="0"/>
              <a:t>(&amp; change user messages)</a:t>
            </a:r>
            <a:endParaRPr lang="en-US" sz="2600" b="1" dirty="0"/>
          </a:p>
          <a:p>
            <a:r>
              <a:rPr lang="en-US" dirty="0"/>
              <a:t>We must remove the ‘stop all’</a:t>
            </a:r>
          </a:p>
          <a:p>
            <a:r>
              <a:rPr lang="en-US" dirty="0"/>
              <a:t>I think I need a new </a:t>
            </a:r>
            <a:r>
              <a:rPr lang="en-US" dirty="0" smtClean="0"/>
              <a:t>event-message </a:t>
            </a:r>
            <a:r>
              <a:rPr lang="en-US" dirty="0"/>
              <a:t>called “Start Game</a:t>
            </a:r>
            <a:r>
              <a:rPr lang="en-US" dirty="0" smtClean="0"/>
              <a:t>”</a:t>
            </a:r>
          </a:p>
          <a:p>
            <a:r>
              <a:rPr lang="en-US" dirty="0"/>
              <a:t>I think I could merge </a:t>
            </a:r>
            <a:r>
              <a:rPr lang="en-US" dirty="0" smtClean="0"/>
              <a:t>all the information sprites (“How to start”, “Game </a:t>
            </a:r>
            <a:r>
              <a:rPr lang="en-US" dirty="0"/>
              <a:t>over</a:t>
            </a:r>
            <a:r>
              <a:rPr lang="en-US" dirty="0" smtClean="0"/>
              <a:t>”) into </a:t>
            </a:r>
            <a:r>
              <a:rPr lang="en-US" dirty="0"/>
              <a:t>one sprite. </a:t>
            </a:r>
            <a:r>
              <a:rPr lang="en-US" dirty="0" smtClean="0"/>
              <a:t>I </a:t>
            </a:r>
            <a:r>
              <a:rPr lang="en-US" dirty="0"/>
              <a:t>would make </a:t>
            </a:r>
            <a:r>
              <a:rPr lang="en-US" dirty="0" smtClean="0"/>
              <a:t>the </a:t>
            </a:r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costume in the </a:t>
            </a:r>
            <a:r>
              <a:rPr lang="en-US" dirty="0" smtClean="0"/>
              <a:t>sprite (“Game Over, play again?”) </a:t>
            </a:r>
          </a:p>
          <a:p>
            <a:r>
              <a:rPr lang="en-US" dirty="0" smtClean="0"/>
              <a:t>I think I need a new “Heart Missed” message</a:t>
            </a:r>
          </a:p>
          <a:p>
            <a:r>
              <a:rPr lang="en-US" dirty="0" smtClean="0"/>
              <a:t>I think a 3</a:t>
            </a:r>
            <a:r>
              <a:rPr lang="en-US" baseline="30000" dirty="0" smtClean="0"/>
              <a:t>rd</a:t>
            </a:r>
            <a:r>
              <a:rPr lang="en-US" dirty="0" smtClean="0"/>
              <a:t> display “You missed.  Here’s another heart”  </a:t>
            </a:r>
          </a:p>
          <a:p>
            <a:r>
              <a:rPr lang="en-US" dirty="0" smtClean="0"/>
              <a:t>I would put message handlers on that sprite to set the correct costume to match the messages.</a:t>
            </a:r>
            <a:endParaRPr lang="en-US" dirty="0"/>
          </a:p>
          <a:p>
            <a:r>
              <a:rPr lang="en-US" dirty="0" smtClean="0"/>
              <a:t>I </a:t>
            </a:r>
            <a:r>
              <a:rPr lang="en-US" dirty="0"/>
              <a:t>would move </a:t>
            </a:r>
            <a:r>
              <a:rPr lang="en-US" dirty="0" smtClean="0"/>
              <a:t>nearly all </a:t>
            </a:r>
            <a:r>
              <a:rPr lang="en-US" dirty="0"/>
              <a:t>of the existing code in the ‘on Green Flag’ event into </a:t>
            </a:r>
            <a:r>
              <a:rPr lang="en-US" dirty="0" smtClean="0"/>
              <a:t>a new block (in More Blocks) </a:t>
            </a:r>
            <a:r>
              <a:rPr lang="en-US" i="1" dirty="0" smtClean="0"/>
              <a:t>‘Start </a:t>
            </a:r>
            <a:r>
              <a:rPr lang="en-US" i="1" dirty="0"/>
              <a:t>Game’</a:t>
            </a:r>
            <a:r>
              <a:rPr lang="en-US" dirty="0"/>
              <a:t> handler, and have the </a:t>
            </a:r>
            <a:r>
              <a:rPr lang="en-US" i="1" dirty="0" smtClean="0"/>
              <a:t>on green </a:t>
            </a:r>
            <a:r>
              <a:rPr lang="en-US" i="1" dirty="0"/>
              <a:t>flag </a:t>
            </a:r>
            <a:r>
              <a:rPr lang="en-US" i="1" dirty="0" smtClean="0"/>
              <a:t>handler </a:t>
            </a:r>
            <a:r>
              <a:rPr lang="en-US" dirty="0" smtClean="0"/>
              <a:t>send a ‘Start Game’ message.  (The ‘</a:t>
            </a:r>
            <a:r>
              <a:rPr lang="en-US" dirty="0"/>
              <a:t>Show Game Over’ </a:t>
            </a:r>
            <a:r>
              <a:rPr lang="en-US" dirty="0" smtClean="0"/>
              <a:t>handler / should also 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628650" y="4059090"/>
            <a:ext cx="7886700" cy="20375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117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/>
              <a:t>Next Week:</a:t>
            </a:r>
            <a:endParaRPr lang="en-US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I’ll get rid of the pink background!</a:t>
            </a:r>
          </a:p>
          <a:p>
            <a:r>
              <a:rPr lang="en-US" dirty="0" smtClean="0"/>
              <a:t>We have an ‘unplugged’ activity for kids here at 6:30</a:t>
            </a:r>
          </a:p>
          <a:p>
            <a:r>
              <a:rPr lang="en-US" dirty="0" smtClean="0"/>
              <a:t>We’ll then model that activity in Scratch</a:t>
            </a:r>
          </a:p>
          <a:p>
            <a:r>
              <a:rPr lang="en-US" dirty="0" smtClean="0"/>
              <a:t>We should touch on ‘cloning’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047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Future topic: cloning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Cloning can turn Pong into Breakout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http://scratch.mit.edu/projects/10101023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Asteroids is a different game, but once you learn cloning, you know all the Scratch you need to do it.  (Do you know all the math you need?)</a:t>
            </a:r>
          </a:p>
          <a:p>
            <a:pPr marL="0" indent="0">
              <a:buNone/>
            </a:pPr>
            <a:r>
              <a:rPr lang="en-US" dirty="0" smtClean="0"/>
              <a:t>Here’s the starter version:</a:t>
            </a:r>
          </a:p>
          <a:p>
            <a:pPr marL="0" indent="0">
              <a:buNone/>
            </a:pPr>
            <a:r>
              <a:rPr lang="en-US" dirty="0">
                <a:hlinkClick r:id="rId3"/>
              </a:rPr>
              <a:t>http://scratch.mit.edu/projects/14542009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Here’s a mostly finished version:</a:t>
            </a:r>
          </a:p>
          <a:p>
            <a:pPr marL="0" indent="0">
              <a:buNone/>
            </a:pPr>
            <a:r>
              <a:rPr lang="en-US" dirty="0"/>
              <a:t>http://scratch.mit.edu/projects/17450708/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9778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04800"/>
            <a:ext cx="7886700" cy="1325563"/>
          </a:xfrm>
        </p:spPr>
        <p:txBody>
          <a:bodyPr>
            <a:normAutofit/>
          </a:bodyPr>
          <a:lstStyle/>
          <a:p>
            <a:r>
              <a:rPr lang="en-US" sz="5400" dirty="0" smtClean="0"/>
              <a:t>Goals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FUN! Learn more of the fun things you can do with Scratch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Learn </a:t>
            </a:r>
            <a:r>
              <a:rPr lang="en-US" dirty="0" smtClean="0"/>
              <a:t>more of the basics of writing software using Scratch (because Scratch is more fun and easy than just about anything else I’ve seen</a:t>
            </a:r>
            <a:r>
              <a:rPr lang="en-US" dirty="0" smtClean="0"/>
              <a:t>.)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Topics will include Messages, “More Blocks”, Clones, Variables</a:t>
            </a:r>
          </a:p>
          <a:p>
            <a:r>
              <a:rPr lang="en-US" dirty="0" smtClean="0"/>
              <a:t>Topics may include deeper use of some basic mechanisms, like the drawing panel and importing graphics,  sound features, and operations (logical and mathematical)</a:t>
            </a:r>
          </a:p>
          <a:p>
            <a:endParaRPr lang="en-US" dirty="0"/>
          </a:p>
          <a:p>
            <a:r>
              <a:rPr lang="en-US" dirty="0" smtClean="0"/>
              <a:t>Hope to also throw in some fun things like oddball features (robots!) video features, alternatives, resources, etc</a:t>
            </a:r>
            <a:r>
              <a:rPr lang="en-US" dirty="0"/>
              <a:t>.</a:t>
            </a:r>
          </a:p>
        </p:txBody>
      </p:sp>
      <p:sp>
        <p:nvSpPr>
          <p:cNvPr id="4" name="Rectangle 3"/>
          <p:cNvSpPr/>
          <p:nvPr/>
        </p:nvSpPr>
        <p:spPr>
          <a:xfrm>
            <a:off x="575896" y="457200"/>
            <a:ext cx="762080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Goals for the next 6 weeks</a:t>
            </a:r>
            <a:endParaRPr lang="en-US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02818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ln w="12700">
                  <a:solidFill>
                    <a:schemeClr val="accent5">
                      <a:lumMod val="50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glow rad="139700">
                    <a:schemeClr val="bg1">
                      <a:lumMod val="85000"/>
                      <a:alpha val="40000"/>
                    </a:schemeClr>
                  </a:glow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 </a:t>
            </a:r>
            <a:r>
              <a:rPr lang="en-US" sz="6000" b="1" dirty="0">
                <a:ln w="12700">
                  <a:solidFill>
                    <a:schemeClr val="accent5">
                      <a:lumMod val="50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glow rad="139700">
                    <a:schemeClr val="bg1">
                      <a:lumMod val="85000"/>
                      <a:alpha val="40000"/>
                    </a:schemeClr>
                  </a:glow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What is programming?  </a:t>
            </a:r>
            <a:endParaRPr lang="en-US" dirty="0"/>
          </a:p>
        </p:txBody>
      </p:sp>
      <p:sp>
        <p:nvSpPr>
          <p:cNvPr id="22" name="Subtitle 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dirty="0" smtClean="0"/>
              <a:t>Teaching something that is very, very stupid </a:t>
            </a:r>
          </a:p>
          <a:p>
            <a:pPr marL="0" indent="0" algn="ctr">
              <a:buNone/>
            </a:pPr>
            <a:r>
              <a:rPr lang="en-US" sz="3200" dirty="0"/>
              <a:t>to do something that seems smart</a:t>
            </a:r>
          </a:p>
          <a:p>
            <a:endParaRPr lang="en-US" sz="2800" dirty="0" smtClean="0"/>
          </a:p>
          <a:p>
            <a:endParaRPr lang="en-US" sz="2800" dirty="0"/>
          </a:p>
          <a:p>
            <a:pPr marL="0" indent="0" algn="ctr">
              <a:buNone/>
            </a:pPr>
            <a:r>
              <a:rPr lang="en-US" sz="2400" dirty="0" smtClean="0"/>
              <a:t>When programming, remember that computers do exactly what you tell them.</a:t>
            </a:r>
          </a:p>
        </p:txBody>
      </p:sp>
    </p:spTree>
    <p:extLst>
      <p:ext uri="{BB962C8B-B14F-4D97-AF65-F5344CB8AC3E}">
        <p14:creationId xmlns:p14="http://schemas.microsoft.com/office/powerpoint/2010/main" val="2000376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900" b="1" dirty="0" smtClean="0">
                <a:solidFill>
                  <a:schemeClr val="accent6">
                    <a:lumMod val="75000"/>
                  </a:schemeClr>
                </a:solidFill>
              </a:rPr>
              <a:t>Tonight’s Project: </a:t>
            </a:r>
            <a:r>
              <a:rPr lang="en-US" sz="3900" b="1" dirty="0" smtClean="0">
                <a:solidFill>
                  <a:srgbClr val="FF0000"/>
                </a:solidFill>
              </a:rPr>
              <a:t>Heart Bounce</a:t>
            </a:r>
            <a:r>
              <a:rPr lang="en-US" sz="3900" b="1" dirty="0" smtClean="0">
                <a:solidFill>
                  <a:schemeClr val="accent6">
                    <a:lumMod val="75000"/>
                  </a:schemeClr>
                </a:solidFill>
              </a:rPr>
              <a:t>!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</a:b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19200"/>
            <a:ext cx="7886700" cy="49577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Earlier project was “Bat Away” or “Pong” and </a:t>
            </a:r>
            <a:r>
              <a:rPr lang="en-US" u="sng" dirty="0" smtClean="0"/>
              <a:t>after this slide</a:t>
            </a:r>
            <a:r>
              <a:rPr lang="en-US" dirty="0" smtClean="0"/>
              <a:t>, we’ll change it to “Heart Bounce”</a:t>
            </a:r>
          </a:p>
          <a:p>
            <a:r>
              <a:rPr lang="en-US" dirty="0" smtClean="0"/>
              <a:t>A sprite (bat, heart) moves around the stage</a:t>
            </a:r>
          </a:p>
          <a:p>
            <a:r>
              <a:rPr lang="en-US" dirty="0" smtClean="0"/>
              <a:t>The player uses the paddle to prevent the heart from slipping through.  </a:t>
            </a:r>
          </a:p>
          <a:p>
            <a:r>
              <a:rPr lang="en-US" dirty="0" smtClean="0"/>
              <a:t>If the sprite gets past the paddle: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GAME OVER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Warm up: Change the graphics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Then: A quick review on script blocks.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First improvement:  Game Start state (“Click to begin”)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Second improvement:</a:t>
            </a:r>
            <a:r>
              <a:rPr lang="en-US" dirty="0"/>
              <a:t> </a:t>
            </a:r>
            <a:r>
              <a:rPr lang="en-US" dirty="0" smtClean="0"/>
              <a:t> “Game Over” display </a:t>
            </a:r>
            <a:r>
              <a:rPr lang="en-US" sz="2600" b="1" dirty="0" smtClean="0"/>
              <a:t>(new topic: Messages)</a:t>
            </a:r>
            <a:endParaRPr lang="en-US" b="1" dirty="0" smtClean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Optional improvement</a:t>
            </a:r>
            <a:r>
              <a:rPr lang="en-US" dirty="0"/>
              <a:t>:  Score on bounce </a:t>
            </a:r>
            <a:r>
              <a:rPr lang="en-US" dirty="0" smtClean="0"/>
              <a:t>(Variables</a:t>
            </a:r>
            <a:r>
              <a:rPr lang="en-US" dirty="0"/>
              <a:t>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Final: Show your project!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195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582" y="422739"/>
            <a:ext cx="8091218" cy="1329861"/>
          </a:xfrm>
        </p:spPr>
        <p:txBody>
          <a:bodyPr>
            <a:noAutofit/>
          </a:bodyPr>
          <a:lstStyle/>
          <a:p>
            <a:r>
              <a:rPr lang="en-US" sz="3600" b="1" dirty="0" smtClean="0"/>
              <a:t>5-minute </a:t>
            </a:r>
            <a:r>
              <a:rPr lang="en-US" sz="3600" b="1" dirty="0" err="1" smtClean="0"/>
              <a:t>Warmup</a:t>
            </a:r>
            <a:r>
              <a:rPr lang="en-US" sz="3600" b="1" dirty="0" smtClean="0"/>
              <a:t>! </a:t>
            </a:r>
            <a:br>
              <a:rPr lang="en-US" sz="3600" b="1" dirty="0" smtClean="0"/>
            </a:br>
            <a:r>
              <a:rPr lang="en-US" sz="3600" b="1" dirty="0" smtClean="0"/>
              <a:t>Change Bat Away into </a:t>
            </a:r>
            <a:br>
              <a:rPr lang="en-US" sz="3600" b="1" dirty="0" smtClean="0"/>
            </a:br>
            <a:r>
              <a:rPr lang="en-US" sz="3600" b="1" dirty="0" smtClean="0"/>
              <a:t>Heart Bounce 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5582" y="2166937"/>
            <a:ext cx="7886700" cy="4729163"/>
          </a:xfrm>
        </p:spPr>
        <p:txBody>
          <a:bodyPr>
            <a:normAutofit fontScale="40000" lnSpcReduction="20000"/>
          </a:bodyPr>
          <a:lstStyle/>
          <a:p>
            <a:r>
              <a:rPr lang="en-US" sz="6300" dirty="0" smtClean="0"/>
              <a:t>Go to </a:t>
            </a:r>
            <a:r>
              <a:rPr lang="en-US" sz="6300" u="sng" dirty="0" smtClean="0"/>
              <a:t>scratch.mit.edu</a:t>
            </a:r>
            <a:r>
              <a:rPr lang="en-US" sz="6300" dirty="0" smtClean="0"/>
              <a:t> and sign in if you have an account.</a:t>
            </a:r>
          </a:p>
          <a:p>
            <a:endParaRPr lang="en-US" sz="6300" dirty="0" smtClean="0"/>
          </a:p>
          <a:p>
            <a:r>
              <a:rPr lang="en-US" sz="6300" dirty="0"/>
              <a:t>Start </a:t>
            </a:r>
            <a:r>
              <a:rPr lang="en-US" sz="6300" dirty="0" smtClean="0"/>
              <a:t>with</a:t>
            </a:r>
          </a:p>
          <a:p>
            <a:pPr marL="0" indent="0">
              <a:buNone/>
            </a:pPr>
            <a:r>
              <a:rPr lang="en-US" sz="6300" dirty="0" smtClean="0"/>
              <a:t>white belts</a:t>
            </a:r>
            <a:r>
              <a:rPr lang="en-US" sz="6300" dirty="0"/>
              <a:t>: http://scratch.mit.edu/projects/17731969</a:t>
            </a:r>
            <a:r>
              <a:rPr lang="en-US" sz="6300" dirty="0" smtClean="0"/>
              <a:t>/</a:t>
            </a:r>
          </a:p>
          <a:p>
            <a:endParaRPr lang="en-US" sz="6300" dirty="0" smtClean="0"/>
          </a:p>
          <a:p>
            <a:r>
              <a:rPr lang="en-US" sz="6300" dirty="0" smtClean="0"/>
              <a:t>Change the background  </a:t>
            </a:r>
          </a:p>
          <a:p>
            <a:pPr lvl="1"/>
            <a:r>
              <a:rPr lang="en-US" sz="6000" dirty="0" smtClean="0"/>
              <a:t>I chose ‘sparkling’ from the built-in backgrounds</a:t>
            </a:r>
          </a:p>
          <a:p>
            <a:endParaRPr lang="en-US" sz="6300" dirty="0" smtClean="0"/>
          </a:p>
          <a:p>
            <a:r>
              <a:rPr lang="en-US" sz="6300" dirty="0" smtClean="0"/>
              <a:t>Add a heart </a:t>
            </a:r>
          </a:p>
          <a:p>
            <a:pPr lvl="1"/>
            <a:r>
              <a:rPr lang="en-US" sz="6000" dirty="0" smtClean="0"/>
              <a:t>In my project, there’s a heart.  Move it to your backpack and then replace the bat.	</a:t>
            </a:r>
          </a:p>
          <a:p>
            <a:pPr lvl="1"/>
            <a:r>
              <a:rPr lang="en-US" sz="6000" dirty="0" smtClean="0"/>
              <a:t>Or, draw or import your own.</a:t>
            </a:r>
          </a:p>
          <a:p>
            <a:pPr marL="0" indent="0">
              <a:buNone/>
            </a:pPr>
            <a:r>
              <a:rPr lang="en-US" dirty="0" smtClean="0"/>
              <a:t>   </a:t>
            </a:r>
          </a:p>
          <a:p>
            <a:pPr marL="0" indent="0">
              <a:buNone/>
            </a:pPr>
            <a:r>
              <a:rPr lang="en-US" dirty="0" smtClean="0"/>
              <a:t>                                                    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381000"/>
            <a:ext cx="2006600" cy="150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33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0070C0"/>
                </a:solidFill>
              </a:rPr>
              <a:t>A quick refresher on code blocks</a:t>
            </a:r>
            <a:endParaRPr lang="en-US" sz="3600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57765" y="1601598"/>
            <a:ext cx="2730639" cy="4525963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4A6CD4"/>
                </a:solidFill>
              </a:rPr>
              <a:t>Motion</a:t>
            </a:r>
          </a:p>
          <a:p>
            <a:pPr marL="0" indent="0">
              <a:buNone/>
            </a:pPr>
            <a:endParaRPr lang="en-US" dirty="0" smtClean="0">
              <a:solidFill>
                <a:srgbClr val="4A6CD4"/>
              </a:solidFill>
            </a:endParaRPr>
          </a:p>
          <a:p>
            <a:pPr marL="0" indent="0" algn="r">
              <a:buNone/>
            </a:pPr>
            <a:r>
              <a:rPr lang="en-US" dirty="0" smtClean="0">
                <a:solidFill>
                  <a:srgbClr val="0E9A6C"/>
                </a:solidFill>
              </a:rPr>
              <a:t>Pen Drawing</a:t>
            </a:r>
          </a:p>
          <a:p>
            <a:pPr marL="0" indent="0" algn="r">
              <a:buNone/>
            </a:pPr>
            <a:r>
              <a:rPr lang="en-US" dirty="0" smtClean="0">
                <a:solidFill>
                  <a:srgbClr val="8A55D7"/>
                </a:solidFill>
              </a:rPr>
              <a:t>Looks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1601598"/>
            <a:ext cx="1483391" cy="3794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468"/>
          <a:stretch/>
        </p:blipFill>
        <p:spPr bwMode="auto">
          <a:xfrm>
            <a:off x="628650" y="1601598"/>
            <a:ext cx="1635920" cy="4859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6600" y="609600"/>
            <a:ext cx="1734101" cy="6090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17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400800" cy="1143000"/>
          </a:xfrm>
        </p:spPr>
        <p:txBody>
          <a:bodyPr>
            <a:normAutofit/>
          </a:bodyPr>
          <a:lstStyle/>
          <a:p>
            <a:r>
              <a:rPr lang="en-US" sz="4400" b="1" dirty="0" smtClean="0"/>
              <a:t>Events  </a:t>
            </a:r>
            <a:endParaRPr lang="en-US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5549289" cy="4708525"/>
          </a:xfrm>
        </p:spPr>
        <p:txBody>
          <a:bodyPr>
            <a:normAutofit/>
          </a:bodyPr>
          <a:lstStyle/>
          <a:p>
            <a:r>
              <a:rPr lang="en-US" sz="2800" dirty="0" smtClean="0"/>
              <a:t>The MOST USEFUL events are</a:t>
            </a:r>
          </a:p>
          <a:p>
            <a:pPr lvl="1">
              <a:lnSpc>
                <a:spcPct val="150000"/>
              </a:lnSpc>
            </a:pPr>
            <a:r>
              <a:rPr lang="en-US" sz="2400" dirty="0" smtClean="0"/>
              <a:t>When the Green Flag is clicked</a:t>
            </a:r>
          </a:p>
          <a:p>
            <a:pPr lvl="1">
              <a:lnSpc>
                <a:spcPct val="150000"/>
              </a:lnSpc>
            </a:pPr>
            <a:r>
              <a:rPr lang="en-US" sz="2400" dirty="0" smtClean="0"/>
              <a:t>When a keyboard key is pressed</a:t>
            </a:r>
          </a:p>
          <a:p>
            <a:pPr lvl="1">
              <a:lnSpc>
                <a:spcPct val="150000"/>
              </a:lnSpc>
            </a:pPr>
            <a:r>
              <a:rPr lang="en-US" sz="2400" dirty="0" smtClean="0"/>
              <a:t>When a sprite is clicked</a:t>
            </a:r>
            <a:endParaRPr lang="en-US" sz="2400" dirty="0"/>
          </a:p>
          <a:p>
            <a:pPr lvl="1"/>
            <a:endParaRPr lang="en-US" dirty="0" smtClean="0"/>
          </a:p>
          <a:p>
            <a:endParaRPr lang="en-US" dirty="0" smtClean="0"/>
          </a:p>
          <a:p>
            <a:r>
              <a:rPr lang="en-US" sz="4400" b="1" dirty="0" smtClean="0">
                <a:solidFill>
                  <a:srgbClr val="0070C0"/>
                </a:solidFill>
              </a:rPr>
              <a:t>Today, Introducing messages</a:t>
            </a:r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6489" y="304970"/>
            <a:ext cx="2680311" cy="6300635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4953000" y="2209800"/>
            <a:ext cx="1219200" cy="22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5105400" y="2895600"/>
            <a:ext cx="1066800" cy="15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955745" y="5334000"/>
            <a:ext cx="2133600" cy="15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9180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i="1" dirty="0" smtClean="0"/>
              <a:t>“Secret”</a:t>
            </a:r>
            <a:r>
              <a:rPr lang="en-US" sz="3600" b="1" dirty="0" smtClean="0"/>
              <a:t> Messages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(events to broadcast and receive)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Sprites don’t normally talk to each other</a:t>
            </a:r>
          </a:p>
          <a:p>
            <a:pPr marL="0" indent="0" algn="r">
              <a:buNone/>
            </a:pPr>
            <a:r>
              <a:rPr lang="en-US" sz="2800" dirty="0" smtClean="0">
                <a:solidFill>
                  <a:srgbClr val="7030A0"/>
                </a:solidFill>
              </a:rPr>
              <a:t>(think of pong’s ball and paddle)</a:t>
            </a:r>
            <a:endParaRPr lang="en-US" dirty="0" smtClean="0">
              <a:solidFill>
                <a:srgbClr val="7030A0"/>
              </a:solidFill>
            </a:endParaRPr>
          </a:p>
          <a:p>
            <a:r>
              <a:rPr lang="en-US" dirty="0" smtClean="0"/>
              <a:t>BUT, you can add your own </a:t>
            </a:r>
            <a:r>
              <a:rPr lang="en-US" i="1" dirty="0" smtClean="0"/>
              <a:t>secret message</a:t>
            </a:r>
          </a:p>
          <a:p>
            <a:endParaRPr lang="en-US" i="1" dirty="0" smtClean="0"/>
          </a:p>
          <a:p>
            <a:r>
              <a:rPr lang="en-US" dirty="0" smtClean="0"/>
              <a:t>Broadcasting and Receiving Messages is better than using a variable to hack in information-passing.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Could it make Heart Bounce better?</a:t>
            </a:r>
          </a:p>
          <a:p>
            <a:pPr marL="0" indent="0" algn="r">
              <a:buNone/>
            </a:pPr>
            <a:r>
              <a:rPr lang="en-US" sz="2400" dirty="0" smtClean="0">
                <a:solidFill>
                  <a:srgbClr val="7030A0"/>
                </a:solidFill>
              </a:rPr>
              <a:t>The paddle doesn’t know if the sprite goes out of bounds.</a:t>
            </a:r>
          </a:p>
          <a:p>
            <a:pPr marL="0" indent="0" algn="r">
              <a:buNone/>
            </a:pPr>
            <a:r>
              <a:rPr lang="en-US" sz="2400" dirty="0" smtClean="0">
                <a:solidFill>
                  <a:srgbClr val="7030A0"/>
                </a:solidFill>
              </a:rPr>
              <a:t>The sprite (ball, bat, heart, whatever) DOES know </a:t>
            </a:r>
            <a:r>
              <a:rPr lang="en-US" sz="2600" dirty="0" smtClean="0">
                <a:solidFill>
                  <a:srgbClr val="7030A0"/>
                </a:solidFill>
              </a:rPr>
              <a:t> </a:t>
            </a:r>
          </a:p>
          <a:p>
            <a:pPr marL="0" indent="0" algn="r">
              <a:buNone/>
            </a:pPr>
            <a:r>
              <a:rPr lang="en-US" sz="2600" dirty="0" smtClean="0">
                <a:solidFill>
                  <a:srgbClr val="7030A0"/>
                </a:solidFill>
              </a:rPr>
              <a:t>Let it tell anything that cares!</a:t>
            </a:r>
          </a:p>
          <a:p>
            <a:pPr marL="0" indent="0" algn="r">
              <a:buNone/>
            </a:pPr>
            <a:endParaRPr lang="en-US" sz="2600" dirty="0" smtClean="0">
              <a:solidFill>
                <a:srgbClr val="7030A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0" y="609600"/>
            <a:ext cx="1676229" cy="1676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164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7030A0"/>
                </a:solidFill>
              </a:rPr>
              <a:t>Heart Bounce</a:t>
            </a:r>
            <a:r>
              <a:rPr lang="en-US" sz="4000" b="1" dirty="0" smtClean="0"/>
              <a:t> – next steps in the puzzle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 smtClean="0"/>
              <a:t>Game Start screen</a:t>
            </a:r>
          </a:p>
          <a:p>
            <a:pPr>
              <a:buFontTx/>
              <a:buChar char="-"/>
            </a:pPr>
            <a:r>
              <a:rPr lang="en-US" dirty="0" smtClean="0"/>
              <a:t>I was able to make an opening message that disappeared when the game starts, without sending a </a:t>
            </a:r>
            <a:r>
              <a:rPr lang="en-US" i="1" dirty="0" smtClean="0"/>
              <a:t>message</a:t>
            </a:r>
            <a:r>
              <a:rPr lang="en-US" dirty="0" smtClean="0"/>
              <a:t>.  How?  (Tip: when does the heart start moving?)</a:t>
            </a:r>
          </a:p>
          <a:p>
            <a:pPr>
              <a:buFontTx/>
              <a:buChar char="-"/>
            </a:pPr>
            <a:endParaRPr lang="en-US" dirty="0"/>
          </a:p>
          <a:p>
            <a:pPr marL="0" indent="0">
              <a:buNone/>
            </a:pPr>
            <a:r>
              <a:rPr lang="en-US" sz="2600" b="1" dirty="0" smtClean="0"/>
              <a:t>Game End screen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 smtClean="0"/>
              <a:t>When the heart makes it past the paddle and touches the , the heart should send a message out.  The ‘end of game’ sprite should appear and all others should disappear.</a:t>
            </a:r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r>
              <a:rPr lang="en-US" dirty="0" smtClean="0"/>
              <a:t>Stuck? Look at </a:t>
            </a:r>
            <a:r>
              <a:rPr lang="en-US" dirty="0"/>
              <a:t>http://</a:t>
            </a:r>
            <a:r>
              <a:rPr lang="en-US" dirty="0" smtClean="0"/>
              <a:t>scratch.mit.edu/projects/13500919</a:t>
            </a:r>
          </a:p>
        </p:txBody>
      </p:sp>
    </p:spTree>
    <p:extLst>
      <p:ext uri="{BB962C8B-B14F-4D97-AF65-F5344CB8AC3E}">
        <p14:creationId xmlns:p14="http://schemas.microsoft.com/office/powerpoint/2010/main" val="2145107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10988</TotalTime>
  <Words>1060</Words>
  <Application>Microsoft Office PowerPoint</Application>
  <PresentationFormat>On-screen Show (4:3)</PresentationFormat>
  <Paragraphs>146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PowerPoint Presentation</vt:lpstr>
      <vt:lpstr>Goals</vt:lpstr>
      <vt:lpstr> What is programming?  </vt:lpstr>
      <vt:lpstr>Tonight’s Project: Heart Bounce!  </vt:lpstr>
      <vt:lpstr>5-minute Warmup!  Change Bat Away into  Heart Bounce </vt:lpstr>
      <vt:lpstr>A quick refresher on code blocks</vt:lpstr>
      <vt:lpstr>Events  </vt:lpstr>
      <vt:lpstr>“Secret” Messages (events to broadcast and receive)</vt:lpstr>
      <vt:lpstr>Heart Bounce – next steps in the puzzle</vt:lpstr>
      <vt:lpstr>Add a simple Message to Heart Bounce</vt:lpstr>
      <vt:lpstr>Here are my scripts</vt:lpstr>
      <vt:lpstr>Data.  Also called Variables</vt:lpstr>
      <vt:lpstr>Next steps:</vt:lpstr>
      <vt:lpstr>Next Week:</vt:lpstr>
      <vt:lpstr>Future topic: cloning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Scratch</dc:title>
  <dc:creator>Jim</dc:creator>
  <cp:lastModifiedBy>Jim</cp:lastModifiedBy>
  <cp:revision>147</cp:revision>
  <dcterms:created xsi:type="dcterms:W3CDTF">2013-09-15T06:25:19Z</dcterms:created>
  <dcterms:modified xsi:type="dcterms:W3CDTF">2014-02-13T04:08:01Z</dcterms:modified>
</cp:coreProperties>
</file>