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7" r:id="rId2"/>
    <p:sldId id="276" r:id="rId3"/>
    <p:sldId id="261" r:id="rId4"/>
    <p:sldId id="269" r:id="rId5"/>
    <p:sldId id="271" r:id="rId6"/>
    <p:sldId id="256" r:id="rId7"/>
    <p:sldId id="274" r:id="rId8"/>
    <p:sldId id="262" r:id="rId9"/>
    <p:sldId id="268" r:id="rId10"/>
    <p:sldId id="263" r:id="rId11"/>
    <p:sldId id="264" r:id="rId12"/>
    <p:sldId id="265" r:id="rId13"/>
    <p:sldId id="266" r:id="rId14"/>
    <p:sldId id="267" r:id="rId15"/>
    <p:sldId id="270" r:id="rId16"/>
    <p:sldId id="273" r:id="rId17"/>
    <p:sldId id="272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C0A1"/>
    <a:srgbClr val="B498C9"/>
    <a:srgbClr val="9C72BC"/>
    <a:srgbClr val="D89798"/>
    <a:srgbClr val="D8383B"/>
    <a:srgbClr val="C06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37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54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E6F6A-AE39-1941-8418-AA0A5B97808F}" type="datetimeFigureOut">
              <a:rPr lang="en-US" smtClean="0"/>
              <a:t>8/29/20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7BF1C-D747-1F4A-90DA-CBBDAA689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90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dmccreary/how-online-coding-clubs-will-transform-education-550faccff1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25613" y="630238"/>
            <a:ext cx="3559175" cy="2003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/>
              <a:t>My background is a solution architect.  I have spent most of the last 20 years understanding how to objectively match business problems to the appropriate technologies.  My focus has been on the fast-evolving area of NoSQL databases.  I have also had a strong interest in AI, semantics, natural language process and search.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05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https://medium.com/@dmccreary/how-online-coding-clubs-will-transform-education-550faccff1f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7BF1C-D747-1F4A-90DA-CBBDAA6892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30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7BF1C-D747-1F4A-90DA-CBBDAA6892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17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78FB-474E-1C4B-A0CF-6587B529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1CD28-38D5-DE48-A671-12102214D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792E6-C7B4-384F-91C5-AAA7805A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53400" y="6351657"/>
            <a:ext cx="1030357" cy="365125"/>
          </a:xfrm>
        </p:spPr>
        <p:txBody>
          <a:bodyPr/>
          <a:lstStyle/>
          <a:p>
            <a:fld id="{714C4A73-6DF3-704F-A155-D1A33755E0F7}" type="datetime1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DDFB4-7A12-734D-9616-ABFD3473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F6BC0-CB8B-4A48-B4D0-0F64EA57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1657"/>
            <a:ext cx="2743200" cy="365125"/>
          </a:xfrm>
        </p:spPr>
        <p:txBody>
          <a:bodyPr/>
          <a:lstStyle/>
          <a:p>
            <a:fld id="{F81A1FD2-A257-9B49-BA58-3765B2517C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62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2A4F-3978-144F-97D2-A5FAC51E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2998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F2BB2-5858-E841-A7B1-2C6D8A510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527"/>
            <a:ext cx="10515600" cy="4728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88D9A-32F2-1D40-A89A-AB210186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D50F-97F4-4448-B624-48DFD085B8E9}" type="datetime1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0BE2B-FEC6-9540-801E-282E8C41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B6DCF-16BA-F847-8E9E-8191D3A0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2ABC49-A066-A34B-B90B-15129D383A9F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200" y="1267694"/>
            <a:ext cx="10515600" cy="1042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87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99CB-092A-8D42-BA5A-BE3ABA2C1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FC8F2-E157-6140-8BFA-7EF90D9D7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2361F-48EA-3140-BF41-E270E0F8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8454-2058-704C-A470-8457E970217D}" type="datetime1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2DE44-6BC4-644F-99D9-1671EFBF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B4614-6901-1D4A-A68D-EB2BE323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7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9D7B-602C-4A42-B04F-09741CE3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5AB9D-EC0D-F445-9F17-B93B3FF1C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4ACFF-9C07-5C48-A9F7-A00DB7BDA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10E29-6BC8-0745-9CA2-B72EA0778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244C-F619-CA44-9CCF-C4825133F6FA}" type="datetime1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4375D-2C59-3A4E-9D6E-82C3FFE2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DBECF-6E92-6249-998F-D4E17E00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2808-6D84-164C-BE5A-DA397697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AB220-04E1-F94B-945B-6F444A078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89C79-C077-AD47-918B-D40B27356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3736F-9480-7343-BF48-B47A07B1F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06E75-A73C-EF47-95BA-B3128A254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1149A3-B2BB-3341-B040-2E1C1627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A24D-B838-9D40-911D-A4D92DC67926}" type="datetime1">
              <a:rPr lang="en-US" smtClean="0"/>
              <a:t>8/29/20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9A602-C2DD-4D41-9C9F-032F341A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8B63F4-7AA1-8D41-B226-9FB98F02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2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39C7-5E8E-1A4A-AA67-D54BF7034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588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0815B-AC0B-F848-83D8-8C4F0732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FEC4-6F2D-6049-9FCC-4C2CBA901206}" type="datetime1">
              <a:rPr lang="en-US" smtClean="0"/>
              <a:t>8/29/20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9364B-2395-D040-A540-1AF14E0D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BA877-A72F-6244-878F-3617003B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C5D08B-1D90-F44A-B032-B3114096D361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200" y="1267694"/>
            <a:ext cx="10515600" cy="1042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07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5329C-FDED-F543-BA7D-99EF9219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3AB3-9CF8-1A4E-A12A-96F1563828BC}" type="datetime1">
              <a:rPr lang="en-US" smtClean="0"/>
              <a:t>8/29/20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F8AB8-F304-D34F-9813-BB35FA5B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3F293-FD7C-824C-A736-CD381B57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2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5CF78-7381-0645-A99F-81ACB106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E6C4A-D830-D246-A465-8927AE48B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CD05D-F837-B54B-AEF4-538F4A7F3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6348" y="6356350"/>
            <a:ext cx="1043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656E1-0A0C-4F4A-840E-926965BF6BBA}" type="datetime1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BF23C-7D72-9049-9090-2599E6693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46147-1E90-C641-9277-10DB419BD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59956" y="63275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A1FD2-A257-9B49-BA58-3765B2517CD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6FA9BDA-0AFC-DA42-B082-71862C7EB7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t="23759" b="23760"/>
          <a:stretch/>
        </p:blipFill>
        <p:spPr>
          <a:xfrm>
            <a:off x="188844" y="6327568"/>
            <a:ext cx="1043608" cy="365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08B96B-7B6C-FD4D-8AEF-5C44FD759750}"/>
              </a:ext>
            </a:extLst>
          </p:cNvPr>
          <p:cNvSpPr txBox="1"/>
          <p:nvPr userDrawn="1"/>
        </p:nvSpPr>
        <p:spPr>
          <a:xfrm>
            <a:off x="1169561" y="6410325"/>
            <a:ext cx="373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Advanced Technology Collaborative</a:t>
            </a:r>
          </a:p>
        </p:txBody>
      </p:sp>
    </p:spTree>
    <p:extLst>
      <p:ext uri="{BB962C8B-B14F-4D97-AF65-F5344CB8AC3E}">
        <p14:creationId xmlns:p14="http://schemas.microsoft.com/office/powerpoint/2010/main" val="173262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Dan.McCreary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danmccreary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elf-driving_car#Classific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dmccreary/how-online-coding-clubs-will-transform-education-550faccff1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6924F4-C73A-D642-ABF1-47C3209CA7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Evolution of Online Learning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41D2BC0-1562-6B49-B1EC-82FF1995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5049"/>
            <a:ext cx="9144000" cy="1064172"/>
          </a:xfrm>
        </p:spPr>
        <p:txBody>
          <a:bodyPr/>
          <a:lstStyle/>
          <a:p>
            <a:r>
              <a:rPr lang="en-US" dirty="0"/>
              <a:t>How AI Will Drive Online Experiences</a:t>
            </a:r>
          </a:p>
          <a:p>
            <a:r>
              <a:rPr lang="en-US" dirty="0"/>
              <a:t>Jumpstart – August 29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E8C000-8BF9-274B-B89D-B075C70C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1A1FD2-A257-9B49-BA58-3765B2517CD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AFFA80C4-98CD-CA48-B72B-E989BBB19843}"/>
              </a:ext>
            </a:extLst>
          </p:cNvPr>
          <p:cNvSpPr txBox="1">
            <a:spLocks/>
          </p:cNvSpPr>
          <p:nvPr/>
        </p:nvSpPr>
        <p:spPr>
          <a:xfrm>
            <a:off x="751489" y="4978353"/>
            <a:ext cx="9144000" cy="1064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Dan McCreary</a:t>
            </a:r>
          </a:p>
          <a:p>
            <a:pPr algn="l"/>
            <a:r>
              <a:rPr lang="en-US" dirty="0"/>
              <a:t>Distinguished Engineer</a:t>
            </a:r>
          </a:p>
        </p:txBody>
      </p:sp>
    </p:spTree>
    <p:extLst>
      <p:ext uri="{BB962C8B-B14F-4D97-AF65-F5344CB8AC3E}">
        <p14:creationId xmlns:p14="http://schemas.microsoft.com/office/powerpoint/2010/main" val="4258717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5E5F0B99-C491-5042-BBEC-F610333AE7F7}"/>
              </a:ext>
            </a:extLst>
          </p:cNvPr>
          <p:cNvSpPr/>
          <p:nvPr/>
        </p:nvSpPr>
        <p:spPr>
          <a:xfrm>
            <a:off x="6221641" y="3006262"/>
            <a:ext cx="2006943" cy="143286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6741851-BB06-4348-B96F-F0EB60E19CD5}"/>
              </a:ext>
            </a:extLst>
          </p:cNvPr>
          <p:cNvSpPr/>
          <p:nvPr/>
        </p:nvSpPr>
        <p:spPr>
          <a:xfrm>
            <a:off x="8527890" y="1610443"/>
            <a:ext cx="2006943" cy="14983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06020E-A5FA-B148-9ACF-83C3B2CFB1EB}"/>
              </a:ext>
            </a:extLst>
          </p:cNvPr>
          <p:cNvSpPr/>
          <p:nvPr/>
        </p:nvSpPr>
        <p:spPr>
          <a:xfrm>
            <a:off x="3870251" y="1586860"/>
            <a:ext cx="2052084" cy="14983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C64BB-B2BC-F241-B688-A711B27E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Level 2: Managed Coordinated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C0AE8-769A-DE44-9B08-AAC21AF9C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5098" y="4937526"/>
            <a:ext cx="8578701" cy="1239436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Many student interests, many mentors, many topics</a:t>
            </a:r>
          </a:p>
          <a:p>
            <a:r>
              <a:rPr lang="en-US" sz="2000" dirty="0"/>
              <a:t>Sophisticated matching process based on constraint optimization algorithm</a:t>
            </a:r>
          </a:p>
          <a:p>
            <a:r>
              <a:rPr lang="en-US" sz="2000" dirty="0"/>
              <a:t>Successful outcomes tracked and used for future student-mentor matching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F0A2B-B331-A24A-BC58-69CFE82C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37C6892-2ADE-134D-A4D9-8EA9987E79C6}"/>
              </a:ext>
            </a:extLst>
          </p:cNvPr>
          <p:cNvGrpSpPr/>
          <p:nvPr/>
        </p:nvGrpSpPr>
        <p:grpSpPr>
          <a:xfrm>
            <a:off x="874820" y="1496065"/>
            <a:ext cx="1564693" cy="4453562"/>
            <a:chOff x="1010341" y="1448527"/>
            <a:chExt cx="1755473" cy="445356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79C70A4-23A4-5C4F-8F6A-4ED672C1D925}"/>
                </a:ext>
              </a:extLst>
            </p:cNvPr>
            <p:cNvSpPr/>
            <p:nvPr/>
          </p:nvSpPr>
          <p:spPr>
            <a:xfrm>
              <a:off x="1010341" y="5253472"/>
              <a:ext cx="1678252" cy="648617"/>
            </a:xfrm>
            <a:prstGeom prst="roundRect">
              <a:avLst/>
            </a:prstGeom>
            <a:solidFill>
              <a:srgbClr val="D897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Initial 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Formative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4484B3A-D960-3D47-B412-D32D66E98B30}"/>
                </a:ext>
              </a:extLst>
            </p:cNvPr>
            <p:cNvSpPr/>
            <p:nvPr/>
          </p:nvSpPr>
          <p:spPr>
            <a:xfrm>
              <a:off x="1018545" y="3768954"/>
              <a:ext cx="1716451" cy="648617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Defined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Concept-Driven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4D6F908-9CEA-6248-ADF9-8EF2022D1B32}"/>
                </a:ext>
              </a:extLst>
            </p:cNvPr>
            <p:cNvSpPr/>
            <p:nvPr/>
          </p:nvSpPr>
          <p:spPr>
            <a:xfrm>
              <a:off x="1018545" y="4511213"/>
              <a:ext cx="1678252" cy="648617"/>
            </a:xfrm>
            <a:prstGeom prst="roundRect">
              <a:avLst/>
            </a:prstGeom>
            <a:solidFill>
              <a:srgbClr val="EDC0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Managed</a:t>
              </a: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Coordinated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9C74886-CC1F-FF40-934D-44C662FE1FDC}"/>
                </a:ext>
              </a:extLst>
            </p:cNvPr>
            <p:cNvSpPr/>
            <p:nvPr/>
          </p:nvSpPr>
          <p:spPr>
            <a:xfrm>
              <a:off x="1018545" y="2933049"/>
              <a:ext cx="1747269" cy="74225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Predictable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Recommendation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Driven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756E33D-FB93-EC47-8824-9F484FE9D4A8}"/>
                </a:ext>
              </a:extLst>
            </p:cNvPr>
            <p:cNvSpPr/>
            <p:nvPr/>
          </p:nvSpPr>
          <p:spPr>
            <a:xfrm>
              <a:off x="1018545" y="2190788"/>
              <a:ext cx="1716451" cy="64861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Optimized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AI-Agent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8A6DC5E-800B-5A4D-AAF9-CBC1ED9723B8}"/>
                </a:ext>
              </a:extLst>
            </p:cNvPr>
            <p:cNvSpPr/>
            <p:nvPr/>
          </p:nvSpPr>
          <p:spPr>
            <a:xfrm>
              <a:off x="1018545" y="1448527"/>
              <a:ext cx="1716451" cy="648617"/>
            </a:xfrm>
            <a:prstGeom prst="roundRect">
              <a:avLst/>
            </a:prstGeom>
            <a:solidFill>
              <a:srgbClr val="B498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Autonomous 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AI-Learning</a:t>
              </a: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72C7CFE2-6C60-6243-BF22-32A5EB1D4404}"/>
              </a:ext>
            </a:extLst>
          </p:cNvPr>
          <p:cNvSpPr/>
          <p:nvPr/>
        </p:nvSpPr>
        <p:spPr>
          <a:xfrm>
            <a:off x="4752753" y="1796902"/>
            <a:ext cx="574159" cy="43767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A9A4B3-A60B-5D45-9D0F-63978DD78277}"/>
              </a:ext>
            </a:extLst>
          </p:cNvPr>
          <p:cNvSpPr/>
          <p:nvPr/>
        </p:nvSpPr>
        <p:spPr>
          <a:xfrm>
            <a:off x="4209408" y="2114883"/>
            <a:ext cx="574159" cy="43767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69C0C5-3EDE-7842-96DC-43260ECD6B48}"/>
              </a:ext>
            </a:extLst>
          </p:cNvPr>
          <p:cNvSpPr/>
          <p:nvPr/>
        </p:nvSpPr>
        <p:spPr>
          <a:xfrm>
            <a:off x="4768160" y="2359602"/>
            <a:ext cx="574159" cy="43767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5D475F-EDDA-8945-B581-EABE174566DB}"/>
              </a:ext>
            </a:extLst>
          </p:cNvPr>
          <p:cNvSpPr/>
          <p:nvPr/>
        </p:nvSpPr>
        <p:spPr>
          <a:xfrm>
            <a:off x="9379055" y="1775683"/>
            <a:ext cx="574159" cy="43767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2C07E81-6296-3A4D-B830-0314F5A3E1B8}"/>
              </a:ext>
            </a:extLst>
          </p:cNvPr>
          <p:cNvSpPr/>
          <p:nvPr/>
        </p:nvSpPr>
        <p:spPr>
          <a:xfrm>
            <a:off x="8804896" y="2073313"/>
            <a:ext cx="574159" cy="43767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FDE55E-ED2A-AF44-92D4-0B8A562E1583}"/>
              </a:ext>
            </a:extLst>
          </p:cNvPr>
          <p:cNvSpPr/>
          <p:nvPr/>
        </p:nvSpPr>
        <p:spPr>
          <a:xfrm>
            <a:off x="9379055" y="2359602"/>
            <a:ext cx="574159" cy="43767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66A958-686B-E849-8E83-72549E3B58DF}"/>
              </a:ext>
            </a:extLst>
          </p:cNvPr>
          <p:cNvSpPr/>
          <p:nvPr/>
        </p:nvSpPr>
        <p:spPr>
          <a:xfrm>
            <a:off x="6599040" y="3388781"/>
            <a:ext cx="574159" cy="437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8E84C1D-93BB-5C4B-A57C-9D8626574E8B}"/>
              </a:ext>
            </a:extLst>
          </p:cNvPr>
          <p:cNvSpPr/>
          <p:nvPr/>
        </p:nvSpPr>
        <p:spPr>
          <a:xfrm>
            <a:off x="7336231" y="3388780"/>
            <a:ext cx="574159" cy="437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0A835A7-118E-FA45-8FEC-C31F00796463}"/>
              </a:ext>
            </a:extLst>
          </p:cNvPr>
          <p:cNvSpPr/>
          <p:nvPr/>
        </p:nvSpPr>
        <p:spPr>
          <a:xfrm>
            <a:off x="6938034" y="3889817"/>
            <a:ext cx="574159" cy="437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CC0696-24F3-384B-A4C0-97769B1E4C13}"/>
              </a:ext>
            </a:extLst>
          </p:cNvPr>
          <p:cNvSpPr txBox="1"/>
          <p:nvPr/>
        </p:nvSpPr>
        <p:spPr>
          <a:xfrm>
            <a:off x="4146745" y="3076179"/>
            <a:ext cx="152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615B10-EC8B-7744-9F55-0BC89FC900CE}"/>
              </a:ext>
            </a:extLst>
          </p:cNvPr>
          <p:cNvSpPr txBox="1"/>
          <p:nvPr/>
        </p:nvSpPr>
        <p:spPr>
          <a:xfrm>
            <a:off x="8718504" y="3108760"/>
            <a:ext cx="152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Mentors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281018-7103-A443-88E7-E57B003D6771}"/>
              </a:ext>
            </a:extLst>
          </p:cNvPr>
          <p:cNvSpPr txBox="1"/>
          <p:nvPr/>
        </p:nvSpPr>
        <p:spPr>
          <a:xfrm>
            <a:off x="6484706" y="4414065"/>
            <a:ext cx="152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Topics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3EBDF6D-0E17-BE45-A96F-778A034F7A28}"/>
              </a:ext>
            </a:extLst>
          </p:cNvPr>
          <p:cNvGrpSpPr/>
          <p:nvPr/>
        </p:nvGrpSpPr>
        <p:grpSpPr>
          <a:xfrm>
            <a:off x="5326912" y="1477612"/>
            <a:ext cx="3477984" cy="1975266"/>
            <a:chOff x="5326912" y="1477612"/>
            <a:chExt cx="3477984" cy="197526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05B88FF-E3C3-2149-9FC0-72716EEFDCF7}"/>
                </a:ext>
              </a:extLst>
            </p:cNvPr>
            <p:cNvCxnSpPr>
              <a:stCxn id="12" idx="6"/>
              <a:endCxn id="18" idx="1"/>
            </p:cNvCxnSpPr>
            <p:nvPr/>
          </p:nvCxnSpPr>
          <p:spPr>
            <a:xfrm>
              <a:off x="5326912" y="2015742"/>
              <a:ext cx="1356212" cy="14371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CE1125C-6A03-EA41-9A35-8D13D490BD87}"/>
                </a:ext>
              </a:extLst>
            </p:cNvPr>
            <p:cNvCxnSpPr>
              <a:cxnSpLocks/>
              <a:stCxn id="16" idx="2"/>
              <a:endCxn id="18" idx="7"/>
            </p:cNvCxnSpPr>
            <p:nvPr/>
          </p:nvCxnSpPr>
          <p:spPr>
            <a:xfrm flipH="1">
              <a:off x="7089115" y="2292153"/>
              <a:ext cx="1715781" cy="1160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85205-D3F3-6A46-BCC4-BBEBA7F05D43}"/>
                </a:ext>
              </a:extLst>
            </p:cNvPr>
            <p:cNvSpPr txBox="1"/>
            <p:nvPr/>
          </p:nvSpPr>
          <p:spPr>
            <a:xfrm>
              <a:off x="6096000" y="1477612"/>
              <a:ext cx="2324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We recommend that </a:t>
              </a:r>
              <a:r>
                <a:rPr lang="en-US" b="1" i="1" dirty="0"/>
                <a:t>Alice</a:t>
              </a:r>
              <a:r>
                <a:rPr lang="en-US" i="1" dirty="0"/>
                <a:t> has a mentoring session with </a:t>
              </a:r>
              <a:r>
                <a:rPr lang="en-US" b="1" i="1" dirty="0"/>
                <a:t>Lisa</a:t>
              </a:r>
              <a:r>
                <a:rPr lang="en-US" i="1" dirty="0"/>
                <a:t> on </a:t>
              </a:r>
              <a:r>
                <a:rPr lang="en-US" b="1" i="1" dirty="0"/>
                <a:t>Robots</a:t>
              </a:r>
              <a:r>
                <a:rPr lang="en-US" i="1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052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4868-1836-8F4F-840A-76B1906C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Level 3: Defined Concept Driven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BAE69-FCFA-D942-BF23-FF930AC8C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298" y="4415125"/>
            <a:ext cx="8421414" cy="187907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Concept graphs created for both students and mentors</a:t>
            </a:r>
          </a:p>
          <a:p>
            <a:r>
              <a:rPr lang="en-US" sz="2400" dirty="0"/>
              <a:t>Students express their learning goal concepts - the concepts they want master, and we track what contents they need to learn to </a:t>
            </a:r>
          </a:p>
          <a:p>
            <a:r>
              <a:rPr lang="en-US" sz="2400" dirty="0"/>
              <a:t>Manual processes and simple deterministic rules match content with mentors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0B4EE-BE08-A346-AB8A-E196DD63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A79196B-D465-654D-99B9-5AF985C8E3C4}"/>
              </a:ext>
            </a:extLst>
          </p:cNvPr>
          <p:cNvGrpSpPr/>
          <p:nvPr/>
        </p:nvGrpSpPr>
        <p:grpSpPr>
          <a:xfrm>
            <a:off x="838200" y="1496065"/>
            <a:ext cx="1564693" cy="4453562"/>
            <a:chOff x="1010341" y="1448527"/>
            <a:chExt cx="1755473" cy="445356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8CD38BEE-5452-5943-8C7C-F1B7D1C2EE6E}"/>
                </a:ext>
              </a:extLst>
            </p:cNvPr>
            <p:cNvSpPr/>
            <p:nvPr/>
          </p:nvSpPr>
          <p:spPr>
            <a:xfrm>
              <a:off x="1010341" y="5253472"/>
              <a:ext cx="1678252" cy="648617"/>
            </a:xfrm>
            <a:prstGeom prst="roundRect">
              <a:avLst/>
            </a:prstGeom>
            <a:solidFill>
              <a:srgbClr val="D897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Initial 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Formative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BEB91DF-54DE-404C-AF2E-9ED149114120}"/>
                </a:ext>
              </a:extLst>
            </p:cNvPr>
            <p:cNvSpPr/>
            <p:nvPr/>
          </p:nvSpPr>
          <p:spPr>
            <a:xfrm>
              <a:off x="1018545" y="3768954"/>
              <a:ext cx="1716451" cy="648617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Defined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Concept-Driven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567E703-71E8-D848-AB7A-8735DA72D6DE}"/>
                </a:ext>
              </a:extLst>
            </p:cNvPr>
            <p:cNvSpPr/>
            <p:nvPr/>
          </p:nvSpPr>
          <p:spPr>
            <a:xfrm>
              <a:off x="1037644" y="4511209"/>
              <a:ext cx="1678252" cy="648617"/>
            </a:xfrm>
            <a:prstGeom prst="roundRect">
              <a:avLst/>
            </a:prstGeom>
            <a:solidFill>
              <a:srgbClr val="EDC0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Managed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Coordinated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98A54E1-7EB9-424E-9658-EC79C4F1526F}"/>
                </a:ext>
              </a:extLst>
            </p:cNvPr>
            <p:cNvSpPr/>
            <p:nvPr/>
          </p:nvSpPr>
          <p:spPr>
            <a:xfrm>
              <a:off x="1018545" y="2933049"/>
              <a:ext cx="1747269" cy="74225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Predictable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Recommendation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Driven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9BE6CBA-555B-FE45-96F6-B740EFF4BE43}"/>
                </a:ext>
              </a:extLst>
            </p:cNvPr>
            <p:cNvSpPr/>
            <p:nvPr/>
          </p:nvSpPr>
          <p:spPr>
            <a:xfrm>
              <a:off x="1018545" y="2190788"/>
              <a:ext cx="1716451" cy="64861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Optimized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AI-Agent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F0AF11D-93A8-CE40-BA96-EE29CD79066E}"/>
                </a:ext>
              </a:extLst>
            </p:cNvPr>
            <p:cNvSpPr/>
            <p:nvPr/>
          </p:nvSpPr>
          <p:spPr>
            <a:xfrm>
              <a:off x="1018545" y="1448527"/>
              <a:ext cx="1716451" cy="648617"/>
            </a:xfrm>
            <a:prstGeom prst="roundRect">
              <a:avLst/>
            </a:prstGeom>
            <a:solidFill>
              <a:srgbClr val="B498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Autonomous 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AI-Learning</a:t>
              </a: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3DE45B5-F936-E74F-96EF-4CCE7DF6BDB9}"/>
              </a:ext>
            </a:extLst>
          </p:cNvPr>
          <p:cNvSpPr/>
          <p:nvPr/>
        </p:nvSpPr>
        <p:spPr>
          <a:xfrm>
            <a:off x="4586176" y="1985580"/>
            <a:ext cx="340242" cy="30834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E19CCC-1EB8-1C40-A217-D8FCA81E6290}"/>
              </a:ext>
            </a:extLst>
          </p:cNvPr>
          <p:cNvSpPr/>
          <p:nvPr/>
        </p:nvSpPr>
        <p:spPr>
          <a:xfrm>
            <a:off x="5089450" y="2246631"/>
            <a:ext cx="340242" cy="30834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A14378-28C6-BE48-A8D4-E75517B57D89}"/>
              </a:ext>
            </a:extLst>
          </p:cNvPr>
          <p:cNvSpPr/>
          <p:nvPr/>
        </p:nvSpPr>
        <p:spPr>
          <a:xfrm>
            <a:off x="4586176" y="2462193"/>
            <a:ext cx="340242" cy="30834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A164904-DECA-F741-8943-A31D15DB0E53}"/>
              </a:ext>
            </a:extLst>
          </p:cNvPr>
          <p:cNvSpPr/>
          <p:nvPr/>
        </p:nvSpPr>
        <p:spPr>
          <a:xfrm>
            <a:off x="5089450" y="2717374"/>
            <a:ext cx="340242" cy="30834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595CBC-4D4E-6F4D-84DC-805BA815BE4A}"/>
              </a:ext>
            </a:extLst>
          </p:cNvPr>
          <p:cNvSpPr/>
          <p:nvPr/>
        </p:nvSpPr>
        <p:spPr>
          <a:xfrm>
            <a:off x="4586176" y="2935348"/>
            <a:ext cx="340242" cy="30834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DD52F77-B80B-784E-AB79-94623EEB7CFE}"/>
              </a:ext>
            </a:extLst>
          </p:cNvPr>
          <p:cNvSpPr/>
          <p:nvPr/>
        </p:nvSpPr>
        <p:spPr>
          <a:xfrm>
            <a:off x="5564370" y="2517302"/>
            <a:ext cx="340242" cy="30834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6992AC-8BE9-0C47-96D8-E8CAD4FE46BA}"/>
              </a:ext>
            </a:extLst>
          </p:cNvPr>
          <p:cNvSpPr txBox="1"/>
          <p:nvPr/>
        </p:nvSpPr>
        <p:spPr>
          <a:xfrm>
            <a:off x="3467366" y="1525742"/>
            <a:ext cx="237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Known Concepts Graph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2AF3A7-AFB6-B24F-BBE6-F81ADD949733}"/>
              </a:ext>
            </a:extLst>
          </p:cNvPr>
          <p:cNvCxnSpPr>
            <a:stCxn id="12" idx="5"/>
            <a:endCxn id="13" idx="2"/>
          </p:cNvCxnSpPr>
          <p:nvPr/>
        </p:nvCxnSpPr>
        <p:spPr>
          <a:xfrm>
            <a:off x="4876591" y="2248769"/>
            <a:ext cx="212859" cy="152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C32B4C-AAFD-1041-9D07-37E35256876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919121" y="2603382"/>
            <a:ext cx="220156" cy="159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0C0501-090E-104A-AC0F-A9E71EE99EA1}"/>
              </a:ext>
            </a:extLst>
          </p:cNvPr>
          <p:cNvCxnSpPr>
            <a:cxnSpLocks/>
            <a:stCxn id="16" idx="6"/>
            <a:endCxn id="15" idx="3"/>
          </p:cNvCxnSpPr>
          <p:nvPr/>
        </p:nvCxnSpPr>
        <p:spPr>
          <a:xfrm flipV="1">
            <a:off x="4926418" y="2980563"/>
            <a:ext cx="212859" cy="108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29AAD6-B59F-A64A-95B0-A158CE3E4379}"/>
              </a:ext>
            </a:extLst>
          </p:cNvPr>
          <p:cNvCxnSpPr>
            <a:cxnSpLocks/>
            <a:stCxn id="13" idx="6"/>
            <a:endCxn id="17" idx="1"/>
          </p:cNvCxnSpPr>
          <p:nvPr/>
        </p:nvCxnSpPr>
        <p:spPr>
          <a:xfrm>
            <a:off x="5429692" y="2400804"/>
            <a:ext cx="184505" cy="161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484AA5-1FD7-BA40-A112-D3D9D2A5AF69}"/>
              </a:ext>
            </a:extLst>
          </p:cNvPr>
          <p:cNvCxnSpPr>
            <a:cxnSpLocks/>
            <a:stCxn id="15" idx="6"/>
            <a:endCxn id="17" idx="3"/>
          </p:cNvCxnSpPr>
          <p:nvPr/>
        </p:nvCxnSpPr>
        <p:spPr>
          <a:xfrm flipV="1">
            <a:off x="5429692" y="2780491"/>
            <a:ext cx="184505" cy="91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560D806-CE60-4441-B586-CA9B88887A82}"/>
              </a:ext>
            </a:extLst>
          </p:cNvPr>
          <p:cNvSpPr/>
          <p:nvPr/>
        </p:nvSpPr>
        <p:spPr>
          <a:xfrm>
            <a:off x="6743763" y="1985580"/>
            <a:ext cx="340242" cy="30834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CF37C26-5860-0E4F-A7B1-B91EF224F2F8}"/>
              </a:ext>
            </a:extLst>
          </p:cNvPr>
          <p:cNvSpPr/>
          <p:nvPr/>
        </p:nvSpPr>
        <p:spPr>
          <a:xfrm>
            <a:off x="6743763" y="2462193"/>
            <a:ext cx="340242" cy="30834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233DB15-45C6-CF40-88FC-1939062914DD}"/>
              </a:ext>
            </a:extLst>
          </p:cNvPr>
          <p:cNvSpPr/>
          <p:nvPr/>
        </p:nvSpPr>
        <p:spPr>
          <a:xfrm>
            <a:off x="6743763" y="2935348"/>
            <a:ext cx="340242" cy="30834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1E0AF5-2B52-764E-853E-3E02FC49A81E}"/>
              </a:ext>
            </a:extLst>
          </p:cNvPr>
          <p:cNvCxnSpPr>
            <a:cxnSpLocks/>
            <a:stCxn id="13" idx="6"/>
            <a:endCxn id="37" idx="2"/>
          </p:cNvCxnSpPr>
          <p:nvPr/>
        </p:nvCxnSpPr>
        <p:spPr>
          <a:xfrm flipV="1">
            <a:off x="5429692" y="2139753"/>
            <a:ext cx="1314071" cy="261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640E834-0C99-CA46-AE82-33FC09AA5203}"/>
              </a:ext>
            </a:extLst>
          </p:cNvPr>
          <p:cNvCxnSpPr>
            <a:cxnSpLocks/>
            <a:stCxn id="17" idx="6"/>
            <a:endCxn id="39" idx="2"/>
          </p:cNvCxnSpPr>
          <p:nvPr/>
        </p:nvCxnSpPr>
        <p:spPr>
          <a:xfrm flipV="1">
            <a:off x="5904612" y="2616366"/>
            <a:ext cx="839151" cy="5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06F711F-635C-F542-9F43-79FFC8BC56A1}"/>
              </a:ext>
            </a:extLst>
          </p:cNvPr>
          <p:cNvCxnSpPr>
            <a:cxnSpLocks/>
            <a:stCxn id="16" idx="6"/>
            <a:endCxn id="41" idx="2"/>
          </p:cNvCxnSpPr>
          <p:nvPr/>
        </p:nvCxnSpPr>
        <p:spPr>
          <a:xfrm>
            <a:off x="4926418" y="3089521"/>
            <a:ext cx="18173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456D301-80C6-F740-91F4-54F6316534D0}"/>
              </a:ext>
            </a:extLst>
          </p:cNvPr>
          <p:cNvSpPr txBox="1"/>
          <p:nvPr/>
        </p:nvSpPr>
        <p:spPr>
          <a:xfrm>
            <a:off x="6042014" y="1302569"/>
            <a:ext cx="1743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Ready to Learn Concepts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BF18815-0E5A-AF4E-AD9F-AF854C4E2371}"/>
              </a:ext>
            </a:extLst>
          </p:cNvPr>
          <p:cNvSpPr/>
          <p:nvPr/>
        </p:nvSpPr>
        <p:spPr>
          <a:xfrm>
            <a:off x="8731229" y="1990509"/>
            <a:ext cx="340242" cy="30834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1E52126-098E-6545-9A67-998ABB77E066}"/>
              </a:ext>
            </a:extLst>
          </p:cNvPr>
          <p:cNvSpPr/>
          <p:nvPr/>
        </p:nvSpPr>
        <p:spPr>
          <a:xfrm>
            <a:off x="8733128" y="2554976"/>
            <a:ext cx="340242" cy="30834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CB76B8F-4F63-C943-9242-34A00B776F5F}"/>
              </a:ext>
            </a:extLst>
          </p:cNvPr>
          <p:cNvSpPr txBox="1"/>
          <p:nvPr/>
        </p:nvSpPr>
        <p:spPr>
          <a:xfrm>
            <a:off x="8029480" y="1269556"/>
            <a:ext cx="1743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</a:t>
            </a:r>
          </a:p>
          <a:p>
            <a:pPr algn="ctr"/>
            <a:r>
              <a:rPr lang="en-US" dirty="0"/>
              <a:t>Learning Goals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87775D0-073A-004D-83F4-B9212B99DAB7}"/>
              </a:ext>
            </a:extLst>
          </p:cNvPr>
          <p:cNvCxnSpPr>
            <a:cxnSpLocks/>
            <a:stCxn id="37" idx="6"/>
            <a:endCxn id="58" idx="2"/>
          </p:cNvCxnSpPr>
          <p:nvPr/>
        </p:nvCxnSpPr>
        <p:spPr>
          <a:xfrm>
            <a:off x="7084005" y="2139753"/>
            <a:ext cx="1647224" cy="4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E06B42A-20DB-3241-ABA4-492BCFB752BA}"/>
              </a:ext>
            </a:extLst>
          </p:cNvPr>
          <p:cNvCxnSpPr>
            <a:cxnSpLocks/>
            <a:stCxn id="39" idx="6"/>
          </p:cNvCxnSpPr>
          <p:nvPr/>
        </p:nvCxnSpPr>
        <p:spPr>
          <a:xfrm flipV="1">
            <a:off x="7084005" y="2253514"/>
            <a:ext cx="1707885" cy="36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937C363-AEC4-B24C-8FE0-A8E60772BA64}"/>
              </a:ext>
            </a:extLst>
          </p:cNvPr>
          <p:cNvCxnSpPr>
            <a:cxnSpLocks/>
            <a:stCxn id="41" idx="6"/>
            <a:endCxn id="59" idx="2"/>
          </p:cNvCxnSpPr>
          <p:nvPr/>
        </p:nvCxnSpPr>
        <p:spPr>
          <a:xfrm flipV="1">
            <a:off x="7084005" y="2709149"/>
            <a:ext cx="1649123" cy="380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CD3C8AE-8F77-B54D-B995-7D182359007A}"/>
              </a:ext>
            </a:extLst>
          </p:cNvPr>
          <p:cNvSpPr txBox="1"/>
          <p:nvPr/>
        </p:nvSpPr>
        <p:spPr>
          <a:xfrm>
            <a:off x="8532653" y="3768554"/>
            <a:ext cx="116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Mentor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2129710-0F44-814A-9195-79992BD65338}"/>
              </a:ext>
            </a:extLst>
          </p:cNvPr>
          <p:cNvGrpSpPr/>
          <p:nvPr/>
        </p:nvGrpSpPr>
        <p:grpSpPr>
          <a:xfrm>
            <a:off x="5410763" y="3021010"/>
            <a:ext cx="4204999" cy="1108785"/>
            <a:chOff x="5410763" y="3021010"/>
            <a:chExt cx="4204999" cy="1108785"/>
          </a:xfrm>
        </p:grpSpPr>
        <p:sp>
          <p:nvSpPr>
            <p:cNvPr id="71" name="Snip Single Corner Rectangle 70">
              <a:extLst>
                <a:ext uri="{FF2B5EF4-FFF2-40B4-BE49-F238E27FC236}">
                  <a16:creationId xmlns:a16="http://schemas.microsoft.com/office/drawing/2014/main" id="{9D17C4F8-1812-4F47-8E13-7022B05CA432}"/>
                </a:ext>
              </a:extLst>
            </p:cNvPr>
            <p:cNvSpPr/>
            <p:nvPr/>
          </p:nvSpPr>
          <p:spPr>
            <a:xfrm>
              <a:off x="6913883" y="3545862"/>
              <a:ext cx="1166911" cy="520995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Lesson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DF2E55D3-0A61-0046-8648-6451178221C8}"/>
                </a:ext>
              </a:extLst>
            </p:cNvPr>
            <p:cNvCxnSpPr>
              <a:cxnSpLocks/>
              <a:stCxn id="41" idx="4"/>
              <a:endCxn id="71" idx="3"/>
            </p:cNvCxnSpPr>
            <p:nvPr/>
          </p:nvCxnSpPr>
          <p:spPr>
            <a:xfrm>
              <a:off x="6913884" y="3243693"/>
              <a:ext cx="583455" cy="3021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98" name="Picture 2" descr="Image result for person icon">
              <a:extLst>
                <a:ext uri="{FF2B5EF4-FFF2-40B4-BE49-F238E27FC236}">
                  <a16:creationId xmlns:a16="http://schemas.microsoft.com/office/drawing/2014/main" id="{4931B1DD-B0ED-8D40-89DB-35DE7EC68E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9685" y="3021010"/>
              <a:ext cx="776077" cy="82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6D0304E5-B32D-CB45-8105-9DB172948EDF}"/>
                </a:ext>
              </a:extLst>
            </p:cNvPr>
            <p:cNvCxnSpPr>
              <a:cxnSpLocks/>
              <a:stCxn id="71" idx="0"/>
            </p:cNvCxnSpPr>
            <p:nvPr/>
          </p:nvCxnSpPr>
          <p:spPr>
            <a:xfrm flipV="1">
              <a:off x="8080794" y="3502410"/>
              <a:ext cx="903718" cy="3039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ECE2219-6C71-D849-A376-0F060A2FE401}"/>
                </a:ext>
              </a:extLst>
            </p:cNvPr>
            <p:cNvSpPr txBox="1"/>
            <p:nvPr/>
          </p:nvSpPr>
          <p:spPr>
            <a:xfrm>
              <a:off x="5410763" y="3483464"/>
              <a:ext cx="1743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Learning</a:t>
              </a:r>
            </a:p>
            <a:p>
              <a:pPr algn="ctr"/>
              <a:r>
                <a:rPr lang="en-US" dirty="0"/>
                <a:t>Content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978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0C18-A8AE-C04F-BFF6-60651DE7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Level 4: Predictable Recommendation Driven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ECA7-1B12-1E45-8494-E44C87C26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2690" y="4574146"/>
            <a:ext cx="8621110" cy="1602816"/>
          </a:xfrm>
        </p:spPr>
        <p:txBody>
          <a:bodyPr>
            <a:normAutofit/>
          </a:bodyPr>
          <a:lstStyle/>
          <a:p>
            <a:r>
              <a:rPr lang="en-US" sz="2400" dirty="0"/>
              <a:t>We have a large a stable graph database of our concept, their dependencies, our students, their goals, and their existing knowledge</a:t>
            </a:r>
          </a:p>
          <a:p>
            <a:r>
              <a:rPr lang="en-US" sz="2400" dirty="0"/>
              <a:t>We use machine learning to match content and mentors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B82C3-897D-3944-9CF0-A91B892D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D82563-27EC-D34E-8410-2B4CE6776076}"/>
              </a:ext>
            </a:extLst>
          </p:cNvPr>
          <p:cNvGrpSpPr/>
          <p:nvPr/>
        </p:nvGrpSpPr>
        <p:grpSpPr>
          <a:xfrm>
            <a:off x="838200" y="1512322"/>
            <a:ext cx="1564693" cy="4453562"/>
            <a:chOff x="1010341" y="1448527"/>
            <a:chExt cx="1755473" cy="445356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9C654AE-0CC4-3741-8112-B6470833F513}"/>
                </a:ext>
              </a:extLst>
            </p:cNvPr>
            <p:cNvSpPr/>
            <p:nvPr/>
          </p:nvSpPr>
          <p:spPr>
            <a:xfrm>
              <a:off x="1010341" y="5253472"/>
              <a:ext cx="1678252" cy="648617"/>
            </a:xfrm>
            <a:prstGeom prst="roundRect">
              <a:avLst/>
            </a:prstGeom>
            <a:solidFill>
              <a:srgbClr val="D897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Initial 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Formative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3A65E68-43E8-634D-B252-1DECDE1014DB}"/>
                </a:ext>
              </a:extLst>
            </p:cNvPr>
            <p:cNvSpPr/>
            <p:nvPr/>
          </p:nvSpPr>
          <p:spPr>
            <a:xfrm>
              <a:off x="1018545" y="3768954"/>
              <a:ext cx="1716451" cy="648617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Defined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Concept-Driven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8F7F92B-E912-5B4F-B472-F150A4C3F9A5}"/>
                </a:ext>
              </a:extLst>
            </p:cNvPr>
            <p:cNvSpPr/>
            <p:nvPr/>
          </p:nvSpPr>
          <p:spPr>
            <a:xfrm>
              <a:off x="1018545" y="4511213"/>
              <a:ext cx="1678252" cy="648617"/>
            </a:xfrm>
            <a:prstGeom prst="roundRect">
              <a:avLst/>
            </a:prstGeom>
            <a:solidFill>
              <a:srgbClr val="EDC0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Managed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Coordinated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C52B679-BB47-734A-A527-565779B8C86D}"/>
                </a:ext>
              </a:extLst>
            </p:cNvPr>
            <p:cNvSpPr/>
            <p:nvPr/>
          </p:nvSpPr>
          <p:spPr>
            <a:xfrm>
              <a:off x="1018545" y="2933049"/>
              <a:ext cx="1747269" cy="74225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Predictable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Recommendation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Driven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3F2368E-8044-C64B-8408-624D0DFDF3AD}"/>
                </a:ext>
              </a:extLst>
            </p:cNvPr>
            <p:cNvSpPr/>
            <p:nvPr/>
          </p:nvSpPr>
          <p:spPr>
            <a:xfrm>
              <a:off x="1018545" y="2190788"/>
              <a:ext cx="1716451" cy="64861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Optimized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AI-Agent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61BE9A0B-4028-594B-826C-2981E4BF4F90}"/>
                </a:ext>
              </a:extLst>
            </p:cNvPr>
            <p:cNvSpPr/>
            <p:nvPr/>
          </p:nvSpPr>
          <p:spPr>
            <a:xfrm>
              <a:off x="1018545" y="1448527"/>
              <a:ext cx="1716451" cy="648617"/>
            </a:xfrm>
            <a:prstGeom prst="roundRect">
              <a:avLst/>
            </a:prstGeom>
            <a:solidFill>
              <a:srgbClr val="B498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Autonomous 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AI-Learning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83D67A1E-F72B-594E-933F-7CD231FF706A}"/>
              </a:ext>
            </a:extLst>
          </p:cNvPr>
          <p:cNvSpPr/>
          <p:nvPr/>
        </p:nvSpPr>
        <p:spPr>
          <a:xfrm>
            <a:off x="4586176" y="1985580"/>
            <a:ext cx="340242" cy="30834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177185-4001-AD49-AD7C-78336C8E2B25}"/>
              </a:ext>
            </a:extLst>
          </p:cNvPr>
          <p:cNvSpPr/>
          <p:nvPr/>
        </p:nvSpPr>
        <p:spPr>
          <a:xfrm>
            <a:off x="5089450" y="2246631"/>
            <a:ext cx="340242" cy="30834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835788-C00F-0842-B6A6-1543084FD5E0}"/>
              </a:ext>
            </a:extLst>
          </p:cNvPr>
          <p:cNvSpPr/>
          <p:nvPr/>
        </p:nvSpPr>
        <p:spPr>
          <a:xfrm>
            <a:off x="4586176" y="2462193"/>
            <a:ext cx="340242" cy="30834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C38C541-FE91-EB4D-9519-5D2B1E1841AB}"/>
              </a:ext>
            </a:extLst>
          </p:cNvPr>
          <p:cNvSpPr/>
          <p:nvPr/>
        </p:nvSpPr>
        <p:spPr>
          <a:xfrm>
            <a:off x="5089450" y="2717374"/>
            <a:ext cx="340242" cy="30834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2D9FF9-29B5-134F-8465-C8073B1E1182}"/>
              </a:ext>
            </a:extLst>
          </p:cNvPr>
          <p:cNvSpPr/>
          <p:nvPr/>
        </p:nvSpPr>
        <p:spPr>
          <a:xfrm>
            <a:off x="4586176" y="2935348"/>
            <a:ext cx="340242" cy="30834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946D8F-D35A-014C-B06B-93BAE61244F8}"/>
              </a:ext>
            </a:extLst>
          </p:cNvPr>
          <p:cNvSpPr/>
          <p:nvPr/>
        </p:nvSpPr>
        <p:spPr>
          <a:xfrm>
            <a:off x="5564370" y="2517302"/>
            <a:ext cx="340242" cy="30834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37A55D-933F-5B4C-8271-BCF5BD308714}"/>
              </a:ext>
            </a:extLst>
          </p:cNvPr>
          <p:cNvSpPr txBox="1"/>
          <p:nvPr/>
        </p:nvSpPr>
        <p:spPr>
          <a:xfrm>
            <a:off x="3467367" y="1525742"/>
            <a:ext cx="185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Known Concepts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8A5247-BA5D-444B-9D28-20A24A5176EE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4876591" y="2248769"/>
            <a:ext cx="212859" cy="152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A27404-AA43-2E4C-8538-9065B83FC3EC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919121" y="2603382"/>
            <a:ext cx="220156" cy="159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68B286-448F-624C-AE70-8ABE489EA3A7}"/>
              </a:ext>
            </a:extLst>
          </p:cNvPr>
          <p:cNvCxnSpPr>
            <a:cxnSpLocks/>
            <a:stCxn id="17" idx="6"/>
            <a:endCxn id="16" idx="3"/>
          </p:cNvCxnSpPr>
          <p:nvPr/>
        </p:nvCxnSpPr>
        <p:spPr>
          <a:xfrm flipV="1">
            <a:off x="4926418" y="2980563"/>
            <a:ext cx="212859" cy="108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EEBC9B-E81E-4344-87BC-45524E922F2D}"/>
              </a:ext>
            </a:extLst>
          </p:cNvPr>
          <p:cNvCxnSpPr>
            <a:cxnSpLocks/>
            <a:stCxn id="14" idx="6"/>
            <a:endCxn id="18" idx="1"/>
          </p:cNvCxnSpPr>
          <p:nvPr/>
        </p:nvCxnSpPr>
        <p:spPr>
          <a:xfrm>
            <a:off x="5429692" y="2400804"/>
            <a:ext cx="184505" cy="161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F33DC5-49EB-324F-AF15-73CD751E3D98}"/>
              </a:ext>
            </a:extLst>
          </p:cNvPr>
          <p:cNvCxnSpPr>
            <a:cxnSpLocks/>
            <a:stCxn id="16" idx="6"/>
            <a:endCxn id="18" idx="3"/>
          </p:cNvCxnSpPr>
          <p:nvPr/>
        </p:nvCxnSpPr>
        <p:spPr>
          <a:xfrm flipV="1">
            <a:off x="5429692" y="2780491"/>
            <a:ext cx="184505" cy="91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8D27066A-2B16-2647-81D9-1C60D75DB591}"/>
              </a:ext>
            </a:extLst>
          </p:cNvPr>
          <p:cNvSpPr/>
          <p:nvPr/>
        </p:nvSpPr>
        <p:spPr>
          <a:xfrm>
            <a:off x="6743763" y="1985580"/>
            <a:ext cx="340242" cy="30834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EC4847D-135A-D145-BE49-F22401834C18}"/>
              </a:ext>
            </a:extLst>
          </p:cNvPr>
          <p:cNvSpPr/>
          <p:nvPr/>
        </p:nvSpPr>
        <p:spPr>
          <a:xfrm>
            <a:off x="6743763" y="2462193"/>
            <a:ext cx="340242" cy="30834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0D67B90-1692-8643-91D3-5A3C70E2D787}"/>
              </a:ext>
            </a:extLst>
          </p:cNvPr>
          <p:cNvSpPr/>
          <p:nvPr/>
        </p:nvSpPr>
        <p:spPr>
          <a:xfrm>
            <a:off x="6743763" y="2935348"/>
            <a:ext cx="340242" cy="30834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ECD8B9-CD85-E243-AF3B-CE5C0AC67D49}"/>
              </a:ext>
            </a:extLst>
          </p:cNvPr>
          <p:cNvCxnSpPr>
            <a:cxnSpLocks/>
            <a:stCxn id="14" idx="6"/>
            <a:endCxn id="25" idx="2"/>
          </p:cNvCxnSpPr>
          <p:nvPr/>
        </p:nvCxnSpPr>
        <p:spPr>
          <a:xfrm flipV="1">
            <a:off x="5429692" y="2139753"/>
            <a:ext cx="1314071" cy="261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755737-03AB-AA48-A409-D94ACFE3527D}"/>
              </a:ext>
            </a:extLst>
          </p:cNvPr>
          <p:cNvCxnSpPr>
            <a:cxnSpLocks/>
            <a:stCxn id="18" idx="6"/>
            <a:endCxn id="26" idx="2"/>
          </p:cNvCxnSpPr>
          <p:nvPr/>
        </p:nvCxnSpPr>
        <p:spPr>
          <a:xfrm flipV="1">
            <a:off x="5904612" y="2616366"/>
            <a:ext cx="839151" cy="5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9088FA3-6D40-8349-BF66-A92525BC6452}"/>
              </a:ext>
            </a:extLst>
          </p:cNvPr>
          <p:cNvCxnSpPr>
            <a:cxnSpLocks/>
            <a:stCxn id="17" idx="6"/>
            <a:endCxn id="27" idx="2"/>
          </p:cNvCxnSpPr>
          <p:nvPr/>
        </p:nvCxnSpPr>
        <p:spPr>
          <a:xfrm>
            <a:off x="4926418" y="3089521"/>
            <a:ext cx="18173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9BA691C-94FB-CD42-BA8C-22BDD4224FA4}"/>
              </a:ext>
            </a:extLst>
          </p:cNvPr>
          <p:cNvSpPr/>
          <p:nvPr/>
        </p:nvSpPr>
        <p:spPr>
          <a:xfrm>
            <a:off x="8103421" y="1885278"/>
            <a:ext cx="340242" cy="30834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F9F86B8-8F7C-2742-8A89-86F1A297EBF3}"/>
              </a:ext>
            </a:extLst>
          </p:cNvPr>
          <p:cNvSpPr/>
          <p:nvPr/>
        </p:nvSpPr>
        <p:spPr>
          <a:xfrm>
            <a:off x="8062303" y="2310182"/>
            <a:ext cx="340242" cy="30834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E4CF2F-1DC9-364D-BB72-309F4B0EF7C6}"/>
              </a:ext>
            </a:extLst>
          </p:cNvPr>
          <p:cNvCxnSpPr>
            <a:cxnSpLocks/>
            <a:stCxn id="25" idx="6"/>
            <a:endCxn id="31" idx="2"/>
          </p:cNvCxnSpPr>
          <p:nvPr/>
        </p:nvCxnSpPr>
        <p:spPr>
          <a:xfrm flipV="1">
            <a:off x="7084005" y="2039451"/>
            <a:ext cx="1019416" cy="100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6D257B-77D1-BC4D-8C06-D9BC607C18A0}"/>
              </a:ext>
            </a:extLst>
          </p:cNvPr>
          <p:cNvCxnSpPr>
            <a:cxnSpLocks/>
            <a:stCxn id="26" idx="6"/>
            <a:endCxn id="32" idx="2"/>
          </p:cNvCxnSpPr>
          <p:nvPr/>
        </p:nvCxnSpPr>
        <p:spPr>
          <a:xfrm flipV="1">
            <a:off x="7084005" y="2464355"/>
            <a:ext cx="978298" cy="152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C0367CF-BF90-D848-BFA3-3BAE3AEEE294}"/>
              </a:ext>
            </a:extLst>
          </p:cNvPr>
          <p:cNvCxnSpPr>
            <a:cxnSpLocks/>
            <a:stCxn id="27" idx="6"/>
            <a:endCxn id="32" idx="3"/>
          </p:cNvCxnSpPr>
          <p:nvPr/>
        </p:nvCxnSpPr>
        <p:spPr>
          <a:xfrm flipV="1">
            <a:off x="7084005" y="2573371"/>
            <a:ext cx="1028125" cy="516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F472EBFC-9809-CE4B-9D6F-95CC3D8395DB}"/>
              </a:ext>
            </a:extLst>
          </p:cNvPr>
          <p:cNvSpPr/>
          <p:nvPr/>
        </p:nvSpPr>
        <p:spPr>
          <a:xfrm>
            <a:off x="6913883" y="3545862"/>
            <a:ext cx="1166911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50E5FA-07E2-6244-B622-6D7A2F7DC8B9}"/>
              </a:ext>
            </a:extLst>
          </p:cNvPr>
          <p:cNvCxnSpPr>
            <a:cxnSpLocks/>
            <a:stCxn id="27" idx="4"/>
            <a:endCxn id="36" idx="3"/>
          </p:cNvCxnSpPr>
          <p:nvPr/>
        </p:nvCxnSpPr>
        <p:spPr>
          <a:xfrm>
            <a:off x="6913884" y="3243693"/>
            <a:ext cx="583455" cy="302169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Image result for person icon">
            <a:extLst>
              <a:ext uri="{FF2B5EF4-FFF2-40B4-BE49-F238E27FC236}">
                <a16:creationId xmlns:a16="http://schemas.microsoft.com/office/drawing/2014/main" id="{CA1C9C33-DB44-EA43-AF4F-A63AC491B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453" y="3212192"/>
            <a:ext cx="1033613" cy="110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C0E177-84F1-FD4F-952B-875D5446446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080794" y="3756945"/>
            <a:ext cx="1722425" cy="49415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F27BDCF-369E-384F-AF1F-EAF792B3923F}"/>
              </a:ext>
            </a:extLst>
          </p:cNvPr>
          <p:cNvSpPr txBox="1"/>
          <p:nvPr/>
        </p:nvSpPr>
        <p:spPr>
          <a:xfrm>
            <a:off x="9455499" y="4171504"/>
            <a:ext cx="116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Mentor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AFBB53-52BC-274C-8059-20DC2FAE4BC8}"/>
              </a:ext>
            </a:extLst>
          </p:cNvPr>
          <p:cNvSpPr txBox="1"/>
          <p:nvPr/>
        </p:nvSpPr>
        <p:spPr>
          <a:xfrm>
            <a:off x="5410763" y="3483464"/>
            <a:ext cx="1743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Learning</a:t>
            </a:r>
          </a:p>
          <a:p>
            <a:pPr algn="ctr"/>
            <a:r>
              <a:rPr lang="en-US" dirty="0"/>
              <a:t>Content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8202F3-1134-DA44-A416-51FDBDBE1313}"/>
              </a:ext>
            </a:extLst>
          </p:cNvPr>
          <p:cNvSpPr txBox="1"/>
          <p:nvPr/>
        </p:nvSpPr>
        <p:spPr>
          <a:xfrm>
            <a:off x="7400410" y="1501448"/>
            <a:ext cx="185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Goal Concepts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B41F68-90FE-974E-90A1-922B7D29E83D}"/>
              </a:ext>
            </a:extLst>
          </p:cNvPr>
          <p:cNvSpPr txBox="1"/>
          <p:nvPr/>
        </p:nvSpPr>
        <p:spPr>
          <a:xfrm>
            <a:off x="5707638" y="1514309"/>
            <a:ext cx="185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Ready to Learn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25EBFF3-B990-9741-AC3D-48A185BED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008" y="1872260"/>
            <a:ext cx="866637" cy="999286"/>
          </a:xfrm>
          <a:prstGeom prst="rect">
            <a:avLst/>
          </a:prstGeom>
        </p:spPr>
      </p:pic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F12746C1-764A-C84F-9DF0-CD271A6710C5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 flipV="1">
            <a:off x="7218686" y="2371903"/>
            <a:ext cx="3042323" cy="996070"/>
          </a:xfrm>
          <a:prstGeom prst="curvedConnector3">
            <a:avLst>
              <a:gd name="adj1" fmla="val 63281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F9782958-0F2B-184C-88D3-39658E637A3C}"/>
              </a:ext>
            </a:extLst>
          </p:cNvPr>
          <p:cNvCxnSpPr>
            <a:cxnSpLocks/>
          </p:cNvCxnSpPr>
          <p:nvPr/>
        </p:nvCxnSpPr>
        <p:spPr>
          <a:xfrm rot="5400000">
            <a:off x="9101858" y="2602998"/>
            <a:ext cx="1222532" cy="1122943"/>
          </a:xfrm>
          <a:prstGeom prst="curved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76C3497-8301-F647-A8C3-0EE0DC3D9A5D}"/>
              </a:ext>
            </a:extLst>
          </p:cNvPr>
          <p:cNvSpPr txBox="1"/>
          <p:nvPr/>
        </p:nvSpPr>
        <p:spPr>
          <a:xfrm rot="20619043">
            <a:off x="7859927" y="2857195"/>
            <a:ext cx="237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best matches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E3CDBDD-7533-2744-B7FC-F48707B2E0E1}"/>
              </a:ext>
            </a:extLst>
          </p:cNvPr>
          <p:cNvSpPr txBox="1"/>
          <p:nvPr/>
        </p:nvSpPr>
        <p:spPr>
          <a:xfrm>
            <a:off x="9931890" y="2804593"/>
            <a:ext cx="185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AI Agent</a:t>
            </a:r>
          </a:p>
        </p:txBody>
      </p:sp>
    </p:spTree>
    <p:extLst>
      <p:ext uri="{BB962C8B-B14F-4D97-AF65-F5344CB8AC3E}">
        <p14:creationId xmlns:p14="http://schemas.microsoft.com/office/powerpoint/2010/main" val="2826227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BEAC0-6AFC-9742-BF7E-A5648B88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Level 5: Optimized AI-Agent Driven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BE77B-D6BC-0C4B-9452-C1657665F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730" y="4720855"/>
            <a:ext cx="8579069" cy="145610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Introduction of AI-backed chatbots for narrow domain problems</a:t>
            </a:r>
          </a:p>
          <a:p>
            <a:r>
              <a:rPr lang="en-US" dirty="0"/>
              <a:t>Trained on learning management clickstream data and question/answer pairs of millions of learning sessions</a:t>
            </a:r>
          </a:p>
          <a:p>
            <a:r>
              <a:rPr lang="en-US" dirty="0"/>
              <a:t>Human mentors added when needed</a:t>
            </a:r>
          </a:p>
          <a:p>
            <a:r>
              <a:rPr lang="en-US" dirty="0"/>
              <a:t>See: Open AI’s GPT-3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C21AD-1619-D144-B31E-DEF4C0A9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0EF97CF-4BC8-8642-9DA3-52473C4A2F67}"/>
              </a:ext>
            </a:extLst>
          </p:cNvPr>
          <p:cNvGrpSpPr/>
          <p:nvPr/>
        </p:nvGrpSpPr>
        <p:grpSpPr>
          <a:xfrm>
            <a:off x="825200" y="1476575"/>
            <a:ext cx="1564693" cy="4453562"/>
            <a:chOff x="1010341" y="1448527"/>
            <a:chExt cx="1755473" cy="445356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728629C-2CBD-0F4E-A187-C4EAC2FB6C22}"/>
                </a:ext>
              </a:extLst>
            </p:cNvPr>
            <p:cNvSpPr/>
            <p:nvPr/>
          </p:nvSpPr>
          <p:spPr>
            <a:xfrm>
              <a:off x="1010341" y="5253472"/>
              <a:ext cx="1678252" cy="648617"/>
            </a:xfrm>
            <a:prstGeom prst="roundRect">
              <a:avLst/>
            </a:prstGeom>
            <a:solidFill>
              <a:srgbClr val="D897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Initial 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Formative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59CFD9A-1067-B847-8ADE-EDD5FE62D996}"/>
                </a:ext>
              </a:extLst>
            </p:cNvPr>
            <p:cNvSpPr/>
            <p:nvPr/>
          </p:nvSpPr>
          <p:spPr>
            <a:xfrm>
              <a:off x="1018545" y="3768954"/>
              <a:ext cx="1716451" cy="648617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Defined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Concept-Driven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CEF5B12-BCEE-4444-ABC5-2DBD3A05ACA5}"/>
                </a:ext>
              </a:extLst>
            </p:cNvPr>
            <p:cNvSpPr/>
            <p:nvPr/>
          </p:nvSpPr>
          <p:spPr>
            <a:xfrm>
              <a:off x="1018545" y="4511213"/>
              <a:ext cx="1678252" cy="648617"/>
            </a:xfrm>
            <a:prstGeom prst="roundRect">
              <a:avLst/>
            </a:prstGeom>
            <a:solidFill>
              <a:srgbClr val="EDC0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Managed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Coordinated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D95F3CE-68CD-C949-AD15-E5DCE2CB8F78}"/>
                </a:ext>
              </a:extLst>
            </p:cNvPr>
            <p:cNvSpPr/>
            <p:nvPr/>
          </p:nvSpPr>
          <p:spPr>
            <a:xfrm>
              <a:off x="1018545" y="2933049"/>
              <a:ext cx="1747269" cy="74225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Predictable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Recommendation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Driven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A52DEA9-03B8-4647-A158-3B779321F73C}"/>
                </a:ext>
              </a:extLst>
            </p:cNvPr>
            <p:cNvSpPr/>
            <p:nvPr/>
          </p:nvSpPr>
          <p:spPr>
            <a:xfrm>
              <a:off x="1018545" y="2190788"/>
              <a:ext cx="1716451" cy="64861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Optimized</a:t>
              </a: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AI-Agent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F49E9B7-5C61-6240-A4E6-8A5D3C92BEA0}"/>
                </a:ext>
              </a:extLst>
            </p:cNvPr>
            <p:cNvSpPr/>
            <p:nvPr/>
          </p:nvSpPr>
          <p:spPr>
            <a:xfrm>
              <a:off x="1018545" y="1448527"/>
              <a:ext cx="1716451" cy="648617"/>
            </a:xfrm>
            <a:prstGeom prst="roundRect">
              <a:avLst/>
            </a:prstGeom>
            <a:solidFill>
              <a:srgbClr val="B498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Autonomous 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AI-Learning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FAD77F1-555B-8743-A519-C64490983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264" y="3161827"/>
            <a:ext cx="866637" cy="999286"/>
          </a:xfrm>
          <a:prstGeom prst="rect">
            <a:avLst/>
          </a:prstGeom>
        </p:spPr>
      </p:pic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2FAAC1CA-39C8-F544-A098-AF59459E9ACC}"/>
              </a:ext>
            </a:extLst>
          </p:cNvPr>
          <p:cNvSpPr/>
          <p:nvPr/>
        </p:nvSpPr>
        <p:spPr>
          <a:xfrm>
            <a:off x="6605629" y="1476575"/>
            <a:ext cx="1908452" cy="1321139"/>
          </a:xfrm>
          <a:prstGeom prst="wedgeRoundRectCallout">
            <a:avLst>
              <a:gd name="adj1" fmla="val 22890"/>
              <a:gd name="adj2" fmla="val 1137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using the debugger and look at the index value on line 25</a:t>
            </a:r>
          </a:p>
        </p:txBody>
      </p:sp>
      <p:pic>
        <p:nvPicPr>
          <p:cNvPr id="6146" name="Picture 2" descr="Image result for student icon">
            <a:extLst>
              <a:ext uri="{FF2B5EF4-FFF2-40B4-BE49-F238E27FC236}">
                <a16:creationId xmlns:a16="http://schemas.microsoft.com/office/drawing/2014/main" id="{6AF70B9F-A3BE-0742-90B3-7129BCCDE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402" y="1957424"/>
            <a:ext cx="1958540" cy="195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83BC05C5-08DC-5843-8078-8668E46BBC6F}"/>
              </a:ext>
            </a:extLst>
          </p:cNvPr>
          <p:cNvSpPr/>
          <p:nvPr/>
        </p:nvSpPr>
        <p:spPr>
          <a:xfrm>
            <a:off x="4690880" y="1476575"/>
            <a:ext cx="1529912" cy="970365"/>
          </a:xfrm>
          <a:prstGeom prst="wedgeRoundRectCallout">
            <a:avLst>
              <a:gd name="adj1" fmla="val -68679"/>
              <a:gd name="adj2" fmla="val 1053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can’t figure out this problem!</a:t>
            </a:r>
          </a:p>
        </p:txBody>
      </p:sp>
      <p:pic>
        <p:nvPicPr>
          <p:cNvPr id="17" name="Picture 2" descr="Image result for person icon">
            <a:extLst>
              <a:ext uri="{FF2B5EF4-FFF2-40B4-BE49-F238E27FC236}">
                <a16:creationId xmlns:a16="http://schemas.microsoft.com/office/drawing/2014/main" id="{A5E17459-D811-8E40-84E6-0C6FCD9E3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393" y="3261183"/>
            <a:ext cx="776077" cy="82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508C5521-8D32-D74C-A8CB-2B07506FF991}"/>
              </a:ext>
            </a:extLst>
          </p:cNvPr>
          <p:cNvSpPr/>
          <p:nvPr/>
        </p:nvSpPr>
        <p:spPr>
          <a:xfrm>
            <a:off x="8898918" y="1723375"/>
            <a:ext cx="1908452" cy="867569"/>
          </a:xfrm>
          <a:prstGeom prst="wedgeRoundRectCallout">
            <a:avLst>
              <a:gd name="adj1" fmla="val 27904"/>
              <a:gd name="adj2" fmla="val 1370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am here if you need 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A4869D-16BB-E64D-ABAF-5F672BD012AC}"/>
              </a:ext>
            </a:extLst>
          </p:cNvPr>
          <p:cNvSpPr txBox="1"/>
          <p:nvPr/>
        </p:nvSpPr>
        <p:spPr>
          <a:xfrm>
            <a:off x="3565773" y="3803081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C898D8-1C44-E94F-A8B3-35E99B78E83C}"/>
              </a:ext>
            </a:extLst>
          </p:cNvPr>
          <p:cNvSpPr txBox="1"/>
          <p:nvPr/>
        </p:nvSpPr>
        <p:spPr>
          <a:xfrm>
            <a:off x="7064264" y="4097045"/>
            <a:ext cx="73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Agent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86B32F-98BA-7E4B-A671-10C78871FB04}"/>
              </a:ext>
            </a:extLst>
          </p:cNvPr>
          <p:cNvSpPr txBox="1"/>
          <p:nvPr/>
        </p:nvSpPr>
        <p:spPr>
          <a:xfrm>
            <a:off x="9612611" y="4033436"/>
            <a:ext cx="89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Mentor</a:t>
            </a:r>
          </a:p>
        </p:txBody>
      </p:sp>
    </p:spTree>
    <p:extLst>
      <p:ext uri="{BB962C8B-B14F-4D97-AF65-F5344CB8AC3E}">
        <p14:creationId xmlns:p14="http://schemas.microsoft.com/office/powerpoint/2010/main" val="4170845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4534F-78CF-A940-9CED-34018821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Level 6: Fully Autonomous AI-Learning Agent Clubs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3EAFF-E898-654C-A1B3-6C0C4E0D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589" y="4154173"/>
            <a:ext cx="8158655" cy="2413794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An extensive and well-connected knowledge graph that is used to train an online learning agent</a:t>
            </a:r>
          </a:p>
          <a:p>
            <a:r>
              <a:rPr lang="en-US" sz="1600" dirty="0"/>
              <a:t>Learning agent has access to all concept graphs, content, and access to billions of chats between students and mentors</a:t>
            </a:r>
          </a:p>
          <a:p>
            <a:r>
              <a:rPr lang="en-US" sz="1600" dirty="0"/>
              <a:t>Strong general AI capabilities</a:t>
            </a:r>
          </a:p>
          <a:p>
            <a:r>
              <a:rPr lang="en-US" sz="1600" dirty="0"/>
              <a:t>The agents will understand common sense and are responsive to the individual needs of students down to recommending specific slides in a presentation, particular fragments of code, and even suggest particular discussion topics with mentors or other students (with mutual consent)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EAF0F-5E10-8E47-94A8-6E0CAA68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9ECFFD-1E52-6D45-926C-D752B2748E44}"/>
              </a:ext>
            </a:extLst>
          </p:cNvPr>
          <p:cNvGrpSpPr/>
          <p:nvPr/>
        </p:nvGrpSpPr>
        <p:grpSpPr>
          <a:xfrm>
            <a:off x="1010341" y="1448527"/>
            <a:ext cx="1564693" cy="4453562"/>
            <a:chOff x="1010341" y="1448527"/>
            <a:chExt cx="1755473" cy="445356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E30C3BC-4CFD-D546-B1A3-FEC4EEACF292}"/>
                </a:ext>
              </a:extLst>
            </p:cNvPr>
            <p:cNvSpPr/>
            <p:nvPr/>
          </p:nvSpPr>
          <p:spPr>
            <a:xfrm>
              <a:off x="1010341" y="5253472"/>
              <a:ext cx="1678252" cy="648617"/>
            </a:xfrm>
            <a:prstGeom prst="roundRect">
              <a:avLst/>
            </a:prstGeom>
            <a:solidFill>
              <a:srgbClr val="D897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Initial 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Formative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86F587E-8057-9F42-B303-69898A723F99}"/>
                </a:ext>
              </a:extLst>
            </p:cNvPr>
            <p:cNvSpPr/>
            <p:nvPr/>
          </p:nvSpPr>
          <p:spPr>
            <a:xfrm>
              <a:off x="1018545" y="3768954"/>
              <a:ext cx="1716451" cy="648617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Defined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Concept-Driven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0B73D8B-5F59-F649-8F95-92581E05DD13}"/>
                </a:ext>
              </a:extLst>
            </p:cNvPr>
            <p:cNvSpPr/>
            <p:nvPr/>
          </p:nvSpPr>
          <p:spPr>
            <a:xfrm>
              <a:off x="1018545" y="4511213"/>
              <a:ext cx="1678252" cy="648617"/>
            </a:xfrm>
            <a:prstGeom prst="roundRect">
              <a:avLst/>
            </a:prstGeom>
            <a:solidFill>
              <a:srgbClr val="EDC0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Managed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Coordinated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101B036-802A-9847-AE01-2BB2C06D7DEA}"/>
                </a:ext>
              </a:extLst>
            </p:cNvPr>
            <p:cNvSpPr/>
            <p:nvPr/>
          </p:nvSpPr>
          <p:spPr>
            <a:xfrm>
              <a:off x="1018545" y="2933049"/>
              <a:ext cx="1747269" cy="74225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Predictable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Recommendation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Driven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A02CB6BD-723E-1546-BCDA-FD2D431F094C}"/>
                </a:ext>
              </a:extLst>
            </p:cNvPr>
            <p:cNvSpPr/>
            <p:nvPr/>
          </p:nvSpPr>
          <p:spPr>
            <a:xfrm>
              <a:off x="1018545" y="2190788"/>
              <a:ext cx="1716451" cy="64861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Optimized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AI-Agent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C21BF20-F30E-D044-AABC-73EB49226D7C}"/>
                </a:ext>
              </a:extLst>
            </p:cNvPr>
            <p:cNvSpPr/>
            <p:nvPr/>
          </p:nvSpPr>
          <p:spPr>
            <a:xfrm>
              <a:off x="1018545" y="1448527"/>
              <a:ext cx="1716451" cy="648617"/>
            </a:xfrm>
            <a:prstGeom prst="roundRect">
              <a:avLst/>
            </a:prstGeom>
            <a:solidFill>
              <a:srgbClr val="B498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Autonomous </a:t>
              </a: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AI-Learning</a:t>
              </a:r>
            </a:p>
          </p:txBody>
        </p:sp>
      </p:grpSp>
      <p:pic>
        <p:nvPicPr>
          <p:cNvPr id="12" name="Picture 2" descr="Image result for student icon">
            <a:extLst>
              <a:ext uri="{FF2B5EF4-FFF2-40B4-BE49-F238E27FC236}">
                <a16:creationId xmlns:a16="http://schemas.microsoft.com/office/drawing/2014/main" id="{1E9E5F92-7867-BF4A-8030-6E040434D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542" y="1654150"/>
            <a:ext cx="1432544" cy="14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n 12">
            <a:extLst>
              <a:ext uri="{FF2B5EF4-FFF2-40B4-BE49-F238E27FC236}">
                <a16:creationId xmlns:a16="http://schemas.microsoft.com/office/drawing/2014/main" id="{AACAB28C-EFB9-4F42-A4EB-0C3FA986D88A}"/>
              </a:ext>
            </a:extLst>
          </p:cNvPr>
          <p:cNvSpPr/>
          <p:nvPr/>
        </p:nvSpPr>
        <p:spPr>
          <a:xfrm>
            <a:off x="6263271" y="1448527"/>
            <a:ext cx="2203691" cy="1484522"/>
          </a:xfrm>
          <a:prstGeom prst="can">
            <a:avLst>
              <a:gd name="adj" fmla="val 11159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544936-7B92-7D46-9DFC-8A4D59631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279" y="3019735"/>
            <a:ext cx="866637" cy="999286"/>
          </a:xfrm>
          <a:prstGeom prst="rect">
            <a:avLst/>
          </a:prstGeom>
        </p:spPr>
      </p:pic>
      <p:pic>
        <p:nvPicPr>
          <p:cNvPr id="15" name="Picture 2" descr="Image result for person icon">
            <a:extLst>
              <a:ext uri="{FF2B5EF4-FFF2-40B4-BE49-F238E27FC236}">
                <a16:creationId xmlns:a16="http://schemas.microsoft.com/office/drawing/2014/main" id="{DCDBC0B9-0623-D943-B50F-161763281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356" y="2144494"/>
            <a:ext cx="388039" cy="41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242">
            <a:extLst>
              <a:ext uri="{FF2B5EF4-FFF2-40B4-BE49-F238E27FC236}">
                <a16:creationId xmlns:a16="http://schemas.microsoft.com/office/drawing/2014/main" id="{6C3F743F-22EC-9A4E-95D1-2A44FF611F43}"/>
              </a:ext>
            </a:extLst>
          </p:cNvPr>
          <p:cNvGrpSpPr/>
          <p:nvPr/>
        </p:nvGrpSpPr>
        <p:grpSpPr>
          <a:xfrm>
            <a:off x="6606938" y="1693336"/>
            <a:ext cx="1515452" cy="1066724"/>
            <a:chOff x="3505200" y="4267200"/>
            <a:chExt cx="1676400" cy="16002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BBD53C-6ACF-7947-985F-C172D2704458}"/>
                </a:ext>
              </a:extLst>
            </p:cNvPr>
            <p:cNvSpPr/>
            <p:nvPr/>
          </p:nvSpPr>
          <p:spPr bwMode="auto">
            <a:xfrm>
              <a:off x="4191000" y="42672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6616" tIns="58307" rIns="116616" bIns="5830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166031" fontAlgn="base">
                <a:spcBef>
                  <a:spcPct val="0"/>
                </a:spcBef>
                <a:spcAft>
                  <a:spcPct val="0"/>
                </a:spcAft>
              </a:pPr>
              <a:endParaRPr lang="en-US" sz="3061" b="1">
                <a:latin typeface="Arial Narrow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53C1C4B-122A-6248-A666-8E2FF9122505}"/>
                </a:ext>
              </a:extLst>
            </p:cNvPr>
            <p:cNvSpPr/>
            <p:nvPr/>
          </p:nvSpPr>
          <p:spPr bwMode="auto">
            <a:xfrm>
              <a:off x="3886200" y="4724400"/>
              <a:ext cx="228600" cy="228600"/>
            </a:xfrm>
            <a:prstGeom prst="ellipse">
              <a:avLst/>
            </a:prstGeom>
            <a:solidFill>
              <a:srgbClr val="99663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6616" tIns="58307" rIns="116616" bIns="5830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166031" fontAlgn="base">
                <a:spcBef>
                  <a:spcPct val="0"/>
                </a:spcBef>
                <a:spcAft>
                  <a:spcPct val="0"/>
                </a:spcAft>
              </a:pPr>
              <a:endParaRPr lang="en-US" sz="3061" b="1">
                <a:latin typeface="Arial Narrow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31D50BB-5717-094C-8B26-8A8D7FFAEB97}"/>
                </a:ext>
              </a:extLst>
            </p:cNvPr>
            <p:cNvSpPr/>
            <p:nvPr/>
          </p:nvSpPr>
          <p:spPr bwMode="auto">
            <a:xfrm>
              <a:off x="4191000" y="5105400"/>
              <a:ext cx="228600" cy="228600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6616" tIns="58307" rIns="116616" bIns="5830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166031" fontAlgn="base">
                <a:spcBef>
                  <a:spcPct val="0"/>
                </a:spcBef>
                <a:spcAft>
                  <a:spcPct val="0"/>
                </a:spcAft>
              </a:pPr>
              <a:endParaRPr lang="en-US" sz="3061" b="1">
                <a:latin typeface="Arial Narrow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C7BC1EB-FF93-F04C-99E1-BBF3A9D300B3}"/>
                </a:ext>
              </a:extLst>
            </p:cNvPr>
            <p:cNvSpPr/>
            <p:nvPr/>
          </p:nvSpPr>
          <p:spPr bwMode="auto">
            <a:xfrm>
              <a:off x="4724400" y="4495800"/>
              <a:ext cx="228600" cy="228600"/>
            </a:xfrm>
            <a:prstGeom prst="ellipse">
              <a:avLst/>
            </a:prstGeom>
            <a:solidFill>
              <a:schemeClr val="accent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6616" tIns="58307" rIns="116616" bIns="5830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166031" fontAlgn="base">
                <a:spcBef>
                  <a:spcPct val="0"/>
                </a:spcBef>
                <a:spcAft>
                  <a:spcPct val="0"/>
                </a:spcAft>
              </a:pPr>
              <a:endParaRPr lang="en-US" sz="3061" b="1">
                <a:latin typeface="Arial Narrow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D4A6754-3A9E-4749-81F6-191E87DA9822}"/>
                </a:ext>
              </a:extLst>
            </p:cNvPr>
            <p:cNvSpPr/>
            <p:nvPr/>
          </p:nvSpPr>
          <p:spPr bwMode="auto">
            <a:xfrm>
              <a:off x="4648200" y="4953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6616" tIns="58307" rIns="116616" bIns="5830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166031" fontAlgn="base">
                <a:spcBef>
                  <a:spcPct val="0"/>
                </a:spcBef>
                <a:spcAft>
                  <a:spcPct val="0"/>
                </a:spcAft>
              </a:pPr>
              <a:endParaRPr lang="en-US" sz="3061" b="1">
                <a:latin typeface="Arial Narrow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8F521C0-F15C-1740-AC9E-9FF873F96935}"/>
                </a:ext>
              </a:extLst>
            </p:cNvPr>
            <p:cNvSpPr/>
            <p:nvPr/>
          </p:nvSpPr>
          <p:spPr bwMode="auto">
            <a:xfrm>
              <a:off x="3581400" y="5257800"/>
              <a:ext cx="228600" cy="228600"/>
            </a:xfrm>
            <a:prstGeom prst="ellipse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6616" tIns="58307" rIns="116616" bIns="5830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166031" fontAlgn="base">
                <a:spcBef>
                  <a:spcPct val="0"/>
                </a:spcBef>
                <a:spcAft>
                  <a:spcPct val="0"/>
                </a:spcAft>
              </a:pPr>
              <a:endParaRPr lang="en-US" sz="3061" b="1">
                <a:latin typeface="Arial Narrow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DC3AD5F-FFA0-3241-927D-6E3C3BDFF76E}"/>
                </a:ext>
              </a:extLst>
            </p:cNvPr>
            <p:cNvSpPr/>
            <p:nvPr/>
          </p:nvSpPr>
          <p:spPr bwMode="auto">
            <a:xfrm>
              <a:off x="4419600" y="5486400"/>
              <a:ext cx="228600" cy="2286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6616" tIns="58307" rIns="116616" bIns="5830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166031" fontAlgn="base">
                <a:spcBef>
                  <a:spcPct val="0"/>
                </a:spcBef>
                <a:spcAft>
                  <a:spcPct val="0"/>
                </a:spcAft>
              </a:pPr>
              <a:endParaRPr lang="en-US" sz="3061" b="1">
                <a:latin typeface="Arial Narrow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242C66-125B-9A48-8E57-26A80E041F08}"/>
                </a:ext>
              </a:extLst>
            </p:cNvPr>
            <p:cNvSpPr/>
            <p:nvPr/>
          </p:nvSpPr>
          <p:spPr bwMode="auto">
            <a:xfrm>
              <a:off x="3505200" y="4572000"/>
              <a:ext cx="228600" cy="228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6616" tIns="58307" rIns="116616" bIns="5830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166031" fontAlgn="base">
                <a:spcBef>
                  <a:spcPct val="0"/>
                </a:spcBef>
                <a:spcAft>
                  <a:spcPct val="0"/>
                </a:spcAft>
              </a:pPr>
              <a:endParaRPr lang="en-US" sz="3061" b="1">
                <a:latin typeface="Arial Narrow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E36BB91-3448-B146-94AC-89BB7352162E}"/>
                </a:ext>
              </a:extLst>
            </p:cNvPr>
            <p:cNvSpPr/>
            <p:nvPr/>
          </p:nvSpPr>
          <p:spPr bwMode="auto">
            <a:xfrm>
              <a:off x="4953000" y="5334000"/>
              <a:ext cx="228600" cy="228600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6616" tIns="58307" rIns="116616" bIns="5830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166031" fontAlgn="base">
                <a:spcBef>
                  <a:spcPct val="0"/>
                </a:spcBef>
                <a:spcAft>
                  <a:spcPct val="0"/>
                </a:spcAft>
              </a:pPr>
              <a:endParaRPr lang="en-US" sz="3061" b="1">
                <a:latin typeface="Arial Narrow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32F0096-50A0-B944-B027-6CF4A08A564A}"/>
                </a:ext>
              </a:extLst>
            </p:cNvPr>
            <p:cNvCxnSpPr>
              <a:stCxn id="24" idx="7"/>
              <a:endCxn id="17" idx="2"/>
            </p:cNvCxnSpPr>
            <p:nvPr/>
          </p:nvCxnSpPr>
          <p:spPr>
            <a:xfrm flipV="1">
              <a:off x="3700322" y="4381500"/>
              <a:ext cx="490678" cy="22397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0115D00-8AEE-2E4E-B88B-5F8A814B5DAF}"/>
                </a:ext>
              </a:extLst>
            </p:cNvPr>
            <p:cNvCxnSpPr>
              <a:stCxn id="17" idx="6"/>
              <a:endCxn id="20" idx="2"/>
            </p:cNvCxnSpPr>
            <p:nvPr/>
          </p:nvCxnSpPr>
          <p:spPr>
            <a:xfrm>
              <a:off x="4419600" y="4381500"/>
              <a:ext cx="304800" cy="2286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FA23DA2-A9EE-FE49-B687-952A16D53955}"/>
                </a:ext>
              </a:extLst>
            </p:cNvPr>
            <p:cNvCxnSpPr>
              <a:stCxn id="20" idx="3"/>
              <a:endCxn id="21" idx="0"/>
            </p:cNvCxnSpPr>
            <p:nvPr/>
          </p:nvCxnSpPr>
          <p:spPr>
            <a:xfrm>
              <a:off x="4757878" y="4690922"/>
              <a:ext cx="4622" cy="26207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B83DF64-BD7D-B14C-ABAD-5A01DB170FFD}"/>
                </a:ext>
              </a:extLst>
            </p:cNvPr>
            <p:cNvCxnSpPr>
              <a:stCxn id="21" idx="5"/>
              <a:endCxn id="25" idx="1"/>
            </p:cNvCxnSpPr>
            <p:nvPr/>
          </p:nvCxnSpPr>
          <p:spPr>
            <a:xfrm>
              <a:off x="4843322" y="5148122"/>
              <a:ext cx="143156" cy="21935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54111AE-F9BA-6D45-81C1-303E147B9FAD}"/>
                </a:ext>
              </a:extLst>
            </p:cNvPr>
            <p:cNvCxnSpPr>
              <a:stCxn id="25" idx="2"/>
              <a:endCxn id="23" idx="6"/>
            </p:cNvCxnSpPr>
            <p:nvPr/>
          </p:nvCxnSpPr>
          <p:spPr>
            <a:xfrm flipH="1">
              <a:off x="4648200" y="5448300"/>
              <a:ext cx="304800" cy="1524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A512960-E652-D14C-8A96-9CDE8D0B4F12}"/>
                </a:ext>
              </a:extLst>
            </p:cNvPr>
            <p:cNvCxnSpPr>
              <a:endCxn id="19" idx="5"/>
            </p:cNvCxnSpPr>
            <p:nvPr/>
          </p:nvCxnSpPr>
          <p:spPr>
            <a:xfrm flipH="1" flipV="1">
              <a:off x="4386122" y="5300522"/>
              <a:ext cx="105056" cy="21935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10663D-390E-AC48-AC00-8316AC9E0D30}"/>
                </a:ext>
              </a:extLst>
            </p:cNvPr>
            <p:cNvCxnSpPr>
              <a:stCxn id="19" idx="1"/>
              <a:endCxn id="18" idx="5"/>
            </p:cNvCxnSpPr>
            <p:nvPr/>
          </p:nvCxnSpPr>
          <p:spPr>
            <a:xfrm flipH="1" flipV="1">
              <a:off x="4081322" y="4919522"/>
              <a:ext cx="143156" cy="21935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329001B-67CA-C34C-84D2-A425F50AEFA3}"/>
                </a:ext>
              </a:extLst>
            </p:cNvPr>
            <p:cNvCxnSpPr>
              <a:stCxn id="18" idx="3"/>
              <a:endCxn id="22" idx="7"/>
            </p:cNvCxnSpPr>
            <p:nvPr/>
          </p:nvCxnSpPr>
          <p:spPr>
            <a:xfrm flipH="1">
              <a:off x="3776522" y="4919522"/>
              <a:ext cx="143156" cy="37175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39CB1C7-620A-BC4D-86C6-8536AE4CFE26}"/>
                </a:ext>
              </a:extLst>
            </p:cNvPr>
            <p:cNvCxnSpPr>
              <a:stCxn id="24" idx="4"/>
              <a:endCxn id="22" idx="1"/>
            </p:cNvCxnSpPr>
            <p:nvPr/>
          </p:nvCxnSpPr>
          <p:spPr>
            <a:xfrm flipH="1">
              <a:off x="3614878" y="4800600"/>
              <a:ext cx="4622" cy="49067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302324F-E086-224F-9592-489F9FB1F3E7}"/>
                </a:ext>
              </a:extLst>
            </p:cNvPr>
            <p:cNvCxnSpPr>
              <a:stCxn id="19" idx="7"/>
              <a:endCxn id="17" idx="4"/>
            </p:cNvCxnSpPr>
            <p:nvPr/>
          </p:nvCxnSpPr>
          <p:spPr>
            <a:xfrm flipH="1" flipV="1">
              <a:off x="4305300" y="4495800"/>
              <a:ext cx="80822" cy="64307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524D9C1-30CF-5F49-A2E0-B7341DCA800C}"/>
                </a:ext>
              </a:extLst>
            </p:cNvPr>
            <p:cNvCxnSpPr>
              <a:stCxn id="19" idx="3"/>
              <a:endCxn id="22" idx="6"/>
            </p:cNvCxnSpPr>
            <p:nvPr/>
          </p:nvCxnSpPr>
          <p:spPr>
            <a:xfrm flipH="1">
              <a:off x="3810000" y="5300522"/>
              <a:ext cx="414478" cy="7157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11D78A3-765D-E24E-8D07-B62D1BD8633A}"/>
                </a:ext>
              </a:extLst>
            </p:cNvPr>
            <p:cNvSpPr/>
            <p:nvPr/>
          </p:nvSpPr>
          <p:spPr bwMode="auto">
            <a:xfrm>
              <a:off x="3962400" y="5638800"/>
              <a:ext cx="228600" cy="228600"/>
            </a:xfrm>
            <a:prstGeom prst="ellipse">
              <a:avLst/>
            </a:prstGeom>
            <a:solidFill>
              <a:srgbClr val="3366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6616" tIns="58307" rIns="116616" bIns="5830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166031" fontAlgn="base">
                <a:spcBef>
                  <a:spcPct val="0"/>
                </a:spcBef>
                <a:spcAft>
                  <a:spcPct val="0"/>
                </a:spcAft>
              </a:pPr>
              <a:endParaRPr lang="en-US" sz="3061" b="1">
                <a:latin typeface="Arial Narrow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EE885D3-125B-444C-BD63-AA6DAFF583B9}"/>
                </a:ext>
              </a:extLst>
            </p:cNvPr>
            <p:cNvCxnSpPr>
              <a:stCxn id="37" idx="7"/>
              <a:endCxn id="19" idx="4"/>
            </p:cNvCxnSpPr>
            <p:nvPr/>
          </p:nvCxnSpPr>
          <p:spPr>
            <a:xfrm flipV="1">
              <a:off x="4157522" y="5334000"/>
              <a:ext cx="147778" cy="33827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4700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B822-2A8E-2549-B75D-6F1AC291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Teacher and Mentor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395F6-7A32-894A-8141-EA885CB0A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565" y="5678653"/>
            <a:ext cx="10515600" cy="5789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relevance of the teacher and mentor in predicting student success will drop as the automation increases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9FD75-B1ED-CB44-B549-A46ABD47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15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CD85E6-2B9B-F442-A1BD-D905D9D6AF51}"/>
              </a:ext>
            </a:extLst>
          </p:cNvPr>
          <p:cNvCxnSpPr>
            <a:cxnSpLocks/>
          </p:cNvCxnSpPr>
          <p:nvPr/>
        </p:nvCxnSpPr>
        <p:spPr>
          <a:xfrm>
            <a:off x="2895600" y="1853244"/>
            <a:ext cx="6400800" cy="244840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F6C407-04D4-794A-9BD2-A9ACE8936D7D}"/>
              </a:ext>
            </a:extLst>
          </p:cNvPr>
          <p:cNvCxnSpPr>
            <a:cxnSpLocks/>
          </p:cNvCxnSpPr>
          <p:nvPr/>
        </p:nvCxnSpPr>
        <p:spPr>
          <a:xfrm flipV="1">
            <a:off x="2238704" y="1608258"/>
            <a:ext cx="0" cy="32476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99A454-6E85-7040-8CA1-464C0CD96E5C}"/>
              </a:ext>
            </a:extLst>
          </p:cNvPr>
          <p:cNvSpPr txBox="1"/>
          <p:nvPr/>
        </p:nvSpPr>
        <p:spPr>
          <a:xfrm>
            <a:off x="582357" y="1608258"/>
            <a:ext cx="1221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Weight on </a:t>
            </a:r>
          </a:p>
          <a:p>
            <a:r>
              <a:rPr lang="en-US" b="1" dirty="0"/>
              <a:t>Student</a:t>
            </a:r>
          </a:p>
          <a:p>
            <a:r>
              <a:rPr lang="en-US" b="1" dirty="0"/>
              <a:t>Success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F1A085-162E-FF41-AEE2-29A90B7C6DBD}"/>
              </a:ext>
            </a:extLst>
          </p:cNvPr>
          <p:cNvCxnSpPr>
            <a:cxnSpLocks/>
          </p:cNvCxnSpPr>
          <p:nvPr/>
        </p:nvCxnSpPr>
        <p:spPr>
          <a:xfrm>
            <a:off x="2243959" y="4844165"/>
            <a:ext cx="7704083" cy="77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905BACE-506C-3443-8EA2-889C0BB45A12}"/>
              </a:ext>
            </a:extLst>
          </p:cNvPr>
          <p:cNvGrpSpPr/>
          <p:nvPr/>
        </p:nvGrpSpPr>
        <p:grpSpPr>
          <a:xfrm>
            <a:off x="2413681" y="5036773"/>
            <a:ext cx="7094195" cy="369332"/>
            <a:chOff x="2413681" y="5036773"/>
            <a:chExt cx="7094195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FE09A7-CB84-AB4A-915B-11C97A428EAF}"/>
                </a:ext>
              </a:extLst>
            </p:cNvPr>
            <p:cNvSpPr txBox="1"/>
            <p:nvPr/>
          </p:nvSpPr>
          <p:spPr>
            <a:xfrm>
              <a:off x="2413681" y="5036773"/>
              <a:ext cx="836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Level 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E1EB2B-12DC-FA44-ABF7-9BE1DA45354C}"/>
                </a:ext>
              </a:extLst>
            </p:cNvPr>
            <p:cNvSpPr txBox="1"/>
            <p:nvPr/>
          </p:nvSpPr>
          <p:spPr>
            <a:xfrm>
              <a:off x="3665141" y="5036773"/>
              <a:ext cx="836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Level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592062-7586-4442-907D-5AEF2964DF17}"/>
                </a:ext>
              </a:extLst>
            </p:cNvPr>
            <p:cNvSpPr txBox="1"/>
            <p:nvPr/>
          </p:nvSpPr>
          <p:spPr>
            <a:xfrm>
              <a:off x="4916601" y="5036773"/>
              <a:ext cx="836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Level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34701F-19F6-384B-8464-9F520A8C0F60}"/>
                </a:ext>
              </a:extLst>
            </p:cNvPr>
            <p:cNvSpPr txBox="1"/>
            <p:nvPr/>
          </p:nvSpPr>
          <p:spPr>
            <a:xfrm>
              <a:off x="6168061" y="5036773"/>
              <a:ext cx="836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Level 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2E9A25-6973-2B4E-BD3F-C55D79E0AFFB}"/>
                </a:ext>
              </a:extLst>
            </p:cNvPr>
            <p:cNvSpPr txBox="1"/>
            <p:nvPr/>
          </p:nvSpPr>
          <p:spPr>
            <a:xfrm>
              <a:off x="7419521" y="5036773"/>
              <a:ext cx="836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Level 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61A797-042C-EF43-8747-BAF3C7A28001}"/>
                </a:ext>
              </a:extLst>
            </p:cNvPr>
            <p:cNvSpPr txBox="1"/>
            <p:nvPr/>
          </p:nvSpPr>
          <p:spPr>
            <a:xfrm>
              <a:off x="8670980" y="5036773"/>
              <a:ext cx="836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Level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8699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914B-8223-534D-B6D8-5D238F41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AF467-3B6E-4D42-BD05-4D02F34F6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Putting reusable online content online is hard</a:t>
            </a:r>
          </a:p>
          <a:p>
            <a:r>
              <a:rPr lang="en-US" dirty="0"/>
              <a:t>Access to private student information</a:t>
            </a:r>
          </a:p>
          <a:p>
            <a:r>
              <a:rPr lang="en-US" dirty="0"/>
              <a:t>Student records privacy and portability between computer systems</a:t>
            </a:r>
          </a:p>
          <a:p>
            <a:r>
              <a:rPr lang="en-US" dirty="0"/>
              <a:t>Who will rate online content?</a:t>
            </a:r>
          </a:p>
          <a:p>
            <a:r>
              <a:rPr lang="en-US" dirty="0"/>
              <a:t>Will learning content ratings be manipulated by pollical processes?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CC8F8-67DC-7340-B950-10620FDF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43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ADAE-5222-8D46-BDBB-5DDE6A473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Impact for Society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5EDB7-A407-5D4F-9048-9FDDAD3F6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Wikipedia model: free to everyone</a:t>
            </a:r>
          </a:p>
          <a:p>
            <a:r>
              <a:rPr lang="en-US" dirty="0"/>
              <a:t>Lower cost of education</a:t>
            </a:r>
          </a:p>
          <a:p>
            <a:r>
              <a:rPr lang="en-US" dirty="0"/>
              <a:t>Learning should be offered free – just like public schools and public libraries</a:t>
            </a:r>
          </a:p>
          <a:p>
            <a:r>
              <a:rPr lang="en-US" dirty="0"/>
              <a:t>Everyone will have equal access to high-quality education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27171-CBDB-3D4B-9FDF-B1402B46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75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B1DBF-58F8-CC4B-9E6A-EDC90884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31728-FBB3-4546-881E-3849BFC2E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Dan.McCreary@gmail.com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https://www.linkedin.com/in/danmccreary/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B26A8-D02A-9645-9AA5-DBCD2D70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1A1FD2-A257-9B49-BA58-3765B2517CD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4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 flipV="1">
            <a:off x="5628718" y="1041991"/>
            <a:ext cx="1558891" cy="117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74723" y="337043"/>
            <a:ext cx="5710088" cy="1074058"/>
          </a:xfrm>
        </p:spPr>
        <p:txBody>
          <a:bodyPr>
            <a:normAutofit/>
          </a:bodyPr>
          <a:lstStyle/>
          <a:p>
            <a:r>
              <a:rPr lang="en-US" b="1" dirty="0"/>
              <a:t>Hello, my name is</a:t>
            </a:r>
            <a:endParaRPr lang="en-US" b="1" u="sng" dirty="0"/>
          </a:p>
        </p:txBody>
      </p:sp>
      <p:sp>
        <p:nvSpPr>
          <p:cNvPr id="2" name="TextBox 1"/>
          <p:cNvSpPr txBox="1"/>
          <p:nvPr/>
        </p:nvSpPr>
        <p:spPr>
          <a:xfrm rot="21250465">
            <a:off x="5992439" y="429101"/>
            <a:ext cx="984745" cy="79511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4434" b="1" dirty="0">
                <a:latin typeface="Apple Chancery" charset="0"/>
                <a:ea typeface="Apple Chancery" charset="0"/>
                <a:cs typeface="Apple Chancery" charset="0"/>
              </a:rPr>
              <a:t>Dan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89664" y="3719042"/>
            <a:ext cx="1771145" cy="1963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53738" y="1434130"/>
            <a:ext cx="7914941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1718" indent="-311718">
              <a:spcAft>
                <a:spcPts val="409"/>
              </a:spcAft>
              <a:buFont typeface="Arial" charset="0"/>
              <a:buChar char="•"/>
            </a:pPr>
            <a:r>
              <a:rPr lang="en-US" sz="2000" dirty="0"/>
              <a:t>Distinguished Engineer in </a:t>
            </a:r>
            <a:r>
              <a:rPr lang="en-US" sz="2000" b="1" dirty="0"/>
              <a:t>AI and Graph </a:t>
            </a:r>
            <a:r>
              <a:rPr lang="en-US" sz="2000" dirty="0"/>
              <a:t>Technologies at Optum’s Advanced Technology Collaborative</a:t>
            </a:r>
          </a:p>
          <a:p>
            <a:pPr marL="730668" lvl="1" indent="-311718">
              <a:spcAft>
                <a:spcPts val="409"/>
              </a:spcAft>
              <a:buFont typeface="Arial" charset="0"/>
              <a:buChar char="•"/>
            </a:pPr>
            <a:r>
              <a:rPr lang="en-US" sz="2000" dirty="0"/>
              <a:t>Optum is part of United Health Group (Fortune 5)</a:t>
            </a:r>
          </a:p>
          <a:p>
            <a:pPr marL="730668" lvl="1" indent="-311718">
              <a:spcAft>
                <a:spcPts val="409"/>
              </a:spcAft>
              <a:buFont typeface="Arial" charset="0"/>
              <a:buChar char="•"/>
            </a:pPr>
            <a:r>
              <a:rPr lang="en-US" sz="2000" dirty="0"/>
              <a:t>300K+ employees (48,000 IT employees)</a:t>
            </a:r>
          </a:p>
          <a:p>
            <a:pPr marL="311718" indent="-311718">
              <a:spcAft>
                <a:spcPts val="409"/>
              </a:spcAft>
              <a:buFont typeface="Arial" charset="0"/>
              <a:buChar char="•"/>
            </a:pPr>
            <a:r>
              <a:rPr lang="en-US" sz="2000" dirty="0"/>
              <a:t>Co-founder (with Tony Shaw) of the </a:t>
            </a:r>
            <a:r>
              <a:rPr lang="en-US" sz="2000" b="1" dirty="0"/>
              <a:t>NoSQL Now! </a:t>
            </a:r>
            <a:r>
              <a:rPr lang="en-US" sz="2000" dirty="0"/>
              <a:t>conference (now part of Dataversity’s </a:t>
            </a:r>
            <a:r>
              <a:rPr lang="en-US" sz="2000" b="1" dirty="0"/>
              <a:t>Database Now! </a:t>
            </a:r>
            <a:r>
              <a:rPr lang="en-US" sz="2000" dirty="0"/>
              <a:t>conferences)</a:t>
            </a:r>
          </a:p>
          <a:p>
            <a:pPr marL="311718" indent="-311718">
              <a:spcAft>
                <a:spcPts val="409"/>
              </a:spcAft>
              <a:buFont typeface="Arial" charset="0"/>
              <a:buChar char="•"/>
            </a:pPr>
            <a:r>
              <a:rPr lang="en-US" sz="2000" dirty="0"/>
              <a:t>Co-author of "Making Sense of NoSQL" (with Ann Kelly)</a:t>
            </a:r>
          </a:p>
          <a:p>
            <a:pPr marL="311718" indent="-311718">
              <a:spcAft>
                <a:spcPts val="409"/>
              </a:spcAft>
              <a:buFont typeface="Arial" charset="0"/>
              <a:buChar char="•"/>
            </a:pPr>
            <a:r>
              <a:rPr lang="en-US" sz="2000" dirty="0"/>
              <a:t>Background in Solution Architecture</a:t>
            </a:r>
          </a:p>
          <a:p>
            <a:pPr marL="311718" indent="-311718">
              <a:spcAft>
                <a:spcPts val="409"/>
              </a:spcAft>
              <a:buFont typeface="Arial" charset="0"/>
              <a:buChar char="•"/>
            </a:pPr>
            <a:r>
              <a:rPr lang="en-US" sz="2000" dirty="0"/>
              <a:t>Interest in cognitive bias in database selection</a:t>
            </a:r>
          </a:p>
          <a:p>
            <a:pPr marL="311718" indent="-311718">
              <a:spcAft>
                <a:spcPts val="409"/>
              </a:spcAft>
              <a:buFont typeface="Arial" charset="0"/>
              <a:buChar char="•"/>
            </a:pPr>
            <a:r>
              <a:rPr lang="en-US" sz="2000" dirty="0"/>
              <a:t>Cofounder: AI Racing League</a:t>
            </a:r>
          </a:p>
          <a:p>
            <a:pPr marL="311718" indent="-311718">
              <a:spcAft>
                <a:spcPts val="409"/>
              </a:spcAft>
              <a:buFont typeface="Arial" charset="0"/>
              <a:buChar char="•"/>
            </a:pPr>
            <a:r>
              <a:rPr lang="en-US" sz="2000" dirty="0"/>
              <a:t>Active participant in CoderDojo Twin Cities</a:t>
            </a:r>
          </a:p>
          <a:p>
            <a:pPr>
              <a:spcAft>
                <a:spcPts val="409"/>
              </a:spcAft>
            </a:pP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Disclaimer: </a:t>
            </a:r>
            <a:r>
              <a:rPr lang="en-US" sz="2000" dirty="0"/>
              <a:t>All opinions are my own and may not reflect the views of my employer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DE53E-D2FE-1C41-9E9C-49B2C632A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0184-36F0-7340-B2B6-917CC4ADF00C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 descr="A person in a blue shirt&#10;&#10;Description automatically generated">
            <a:extLst>
              <a:ext uri="{FF2B5EF4-FFF2-40B4-BE49-F238E27FC236}">
                <a16:creationId xmlns:a16="http://schemas.microsoft.com/office/drawing/2014/main" id="{C5377554-542C-EF45-A3BB-6797AB70E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9664" y="1423328"/>
            <a:ext cx="2410384" cy="205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1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53AE-4D4C-7E4D-883D-D451C9C9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E56C3-2DD4-DD48-A2F5-C40D2C7E4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key stages of online learning?</a:t>
            </a:r>
          </a:p>
          <a:p>
            <a:r>
              <a:rPr lang="en-US" dirty="0"/>
              <a:t>What  data and AI </a:t>
            </a:r>
            <a:r>
              <a:rPr lang="en-US" b="1" dirty="0"/>
              <a:t>skills</a:t>
            </a:r>
            <a:r>
              <a:rPr lang="en-US" dirty="0"/>
              <a:t> do I need to help schools move online?</a:t>
            </a:r>
          </a:p>
          <a:p>
            <a:r>
              <a:rPr lang="en-US" dirty="0"/>
              <a:t>What are the </a:t>
            </a:r>
            <a:r>
              <a:rPr lang="en-US" b="1" dirty="0"/>
              <a:t>challenges</a:t>
            </a:r>
            <a:r>
              <a:rPr lang="en-US" dirty="0"/>
              <a:t> of learning today?</a:t>
            </a:r>
          </a:p>
          <a:p>
            <a:r>
              <a:rPr lang="en-US" dirty="0"/>
              <a:t>What are knowledge spaces?</a:t>
            </a:r>
          </a:p>
          <a:p>
            <a:r>
              <a:rPr lang="en-US" dirty="0"/>
              <a:t>How can technology make learning easier?</a:t>
            </a:r>
          </a:p>
          <a:p>
            <a:r>
              <a:rPr lang="en-US" dirty="0"/>
              <a:t>What is adaptive learning?</a:t>
            </a:r>
          </a:p>
          <a:p>
            <a:r>
              <a:rPr lang="en-US" dirty="0"/>
              <a:t>How can recommendation engines help?</a:t>
            </a:r>
          </a:p>
          <a:p>
            <a:r>
              <a:rPr lang="en-US" dirty="0"/>
              <a:t>How will NLP and intelligent agents transform education?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C5ECC-9CE9-1D43-830E-1120F5E3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1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F070-2878-6C4D-94AC-59FC260A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 Levels of Self-Driving Cars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316A5-E695-C54F-961A-38B9D9D95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400"/>
              </a:spcBef>
              <a:buNone/>
            </a:pPr>
            <a:r>
              <a:rPr lang="en-US" sz="2000" b="1" dirty="0"/>
              <a:t>Level 0: </a:t>
            </a:r>
            <a:r>
              <a:rPr lang="en-US" sz="2000" dirty="0"/>
              <a:t>The automated system issues warnings and may momentarily intervene but has no sustained vehicle control.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sz="2000" b="1" dirty="0"/>
              <a:t>Level 1 ("hands on"): </a:t>
            </a:r>
            <a:r>
              <a:rPr lang="en-US" sz="2000" dirty="0"/>
              <a:t>The driver and the automated system share control of the vehicle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sz="2000" b="1" dirty="0"/>
              <a:t>Level 2 ("hands off"): </a:t>
            </a:r>
            <a:r>
              <a:rPr lang="en-US" sz="2000" dirty="0"/>
              <a:t>The automated system takes full control of the vehicle: accelerating, braking, and steering 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sz="2000" b="1" dirty="0"/>
              <a:t>Level 3 ("eyes off"): </a:t>
            </a:r>
            <a:r>
              <a:rPr lang="en-US" sz="2000" dirty="0"/>
              <a:t>The driver can safely turn their attention away from the driving tasks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sz="2000" b="1" dirty="0"/>
              <a:t>Level 4 ("mind off"): </a:t>
            </a:r>
            <a:r>
              <a:rPr lang="en-US" sz="2000" dirty="0"/>
              <a:t>As level 3, but no driver attention is ever required for safety, e.g. the driver may safely go to sleep or leave the driver's seat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sz="2000" b="1" dirty="0"/>
              <a:t>Level 5 ("steering wheel optional"): </a:t>
            </a:r>
            <a:r>
              <a:rPr lang="en-US" sz="2000" dirty="0"/>
              <a:t>No human intervention is required at all on all roads all over the world, all year around, in all weather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4E908-E28B-A248-A7B5-1C66E034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2B007-361D-B544-9B9D-7E880ECBBBE5}"/>
              </a:ext>
            </a:extLst>
          </p:cNvPr>
          <p:cNvSpPr txBox="1"/>
          <p:nvPr/>
        </p:nvSpPr>
        <p:spPr>
          <a:xfrm>
            <a:off x="5276193" y="6327568"/>
            <a:ext cx="5806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https://en.wikipedia.org/wiki/Self-driving_car#Classification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3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02FC-30A5-2646-94AA-E6CC1D79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predict student success?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7F6C4-B582-2E47-8A16-4C5597C78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1225"/>
            <a:ext cx="10515600" cy="495738"/>
          </a:xfrm>
        </p:spPr>
        <p:txBody>
          <a:bodyPr/>
          <a:lstStyle/>
          <a:p>
            <a:r>
              <a:rPr lang="en-US" dirty="0"/>
              <a:t>Predicting student success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5AE1D-FA4F-004B-A657-E80031A1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5</a:t>
            </a:fld>
            <a:endParaRPr lang="en-US"/>
          </a:p>
        </p:txBody>
      </p:sp>
      <p:pic>
        <p:nvPicPr>
          <p:cNvPr id="2052" name="Picture 4" descr="Image for post">
            <a:extLst>
              <a:ext uri="{FF2B5EF4-FFF2-40B4-BE49-F238E27FC236}">
                <a16:creationId xmlns:a16="http://schemas.microsoft.com/office/drawing/2014/main" id="{5DA52647-91FB-D74E-839F-E329E17E0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546" y="4827406"/>
            <a:ext cx="8694482" cy="4957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for post">
            <a:extLst>
              <a:ext uri="{FF2B5EF4-FFF2-40B4-BE49-F238E27FC236}">
                <a16:creationId xmlns:a16="http://schemas.microsoft.com/office/drawing/2014/main" id="{36FD065D-BC8B-0E4D-B412-EEB3C9720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651" y="1448592"/>
            <a:ext cx="6571393" cy="2985144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DAFD49-2666-5D49-B7D7-68FD00F26A5A}"/>
              </a:ext>
            </a:extLst>
          </p:cNvPr>
          <p:cNvSpPr txBox="1"/>
          <p:nvPr/>
        </p:nvSpPr>
        <p:spPr>
          <a:xfrm>
            <a:off x="328360" y="2635034"/>
            <a:ext cx="288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success data model: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5ECC4-0E49-FB4E-B2CB-4231E566086A}"/>
              </a:ext>
            </a:extLst>
          </p:cNvPr>
          <p:cNvSpPr txBox="1"/>
          <p:nvPr/>
        </p:nvSpPr>
        <p:spPr>
          <a:xfrm>
            <a:off x="126341" y="4890609"/>
            <a:ext cx="201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Predictive function:</a:t>
            </a:r>
          </a:p>
        </p:txBody>
      </p:sp>
    </p:spTree>
    <p:extLst>
      <p:ext uri="{BB962C8B-B14F-4D97-AF65-F5344CB8AC3E}">
        <p14:creationId xmlns:p14="http://schemas.microsoft.com/office/powerpoint/2010/main" val="145730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ent Arrow 13">
            <a:extLst>
              <a:ext uri="{FF2B5EF4-FFF2-40B4-BE49-F238E27FC236}">
                <a16:creationId xmlns:a16="http://schemas.microsoft.com/office/drawing/2014/main" id="{324468D6-1F41-B441-8591-756E3D9FB58B}"/>
              </a:ext>
            </a:extLst>
          </p:cNvPr>
          <p:cNvSpPr/>
          <p:nvPr/>
        </p:nvSpPr>
        <p:spPr>
          <a:xfrm>
            <a:off x="3015880" y="3837318"/>
            <a:ext cx="805350" cy="456814"/>
          </a:xfrm>
          <a:prstGeom prst="bentArrow">
            <a:avLst>
              <a:gd name="adj1" fmla="val 25000"/>
              <a:gd name="adj2" fmla="val 27452"/>
              <a:gd name="adj3" fmla="val 25000"/>
              <a:gd name="adj4" fmla="val 4375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>
            <a:extLst>
              <a:ext uri="{FF2B5EF4-FFF2-40B4-BE49-F238E27FC236}">
                <a16:creationId xmlns:a16="http://schemas.microsoft.com/office/drawing/2014/main" id="{80E11CBE-EC47-2C4C-BF9B-9D0B2CA67813}"/>
              </a:ext>
            </a:extLst>
          </p:cNvPr>
          <p:cNvSpPr/>
          <p:nvPr/>
        </p:nvSpPr>
        <p:spPr>
          <a:xfrm>
            <a:off x="4644189" y="3160344"/>
            <a:ext cx="929571" cy="476667"/>
          </a:xfrm>
          <a:prstGeom prst="ben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E2800-A96E-EA40-81E8-4E2663F9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Online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1B731-387D-A442-A636-DDEE6D34B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230" y="5432493"/>
            <a:ext cx="7790793" cy="57987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400" dirty="0"/>
              <a:t>A capability-maturity model for online mentoring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55E98E1-5EB4-DE4B-99C3-B0F7B6E27B07}"/>
              </a:ext>
            </a:extLst>
          </p:cNvPr>
          <p:cNvSpPr/>
          <p:nvPr/>
        </p:nvSpPr>
        <p:spPr>
          <a:xfrm>
            <a:off x="890828" y="4948471"/>
            <a:ext cx="1446044" cy="648617"/>
          </a:xfrm>
          <a:prstGeom prst="roundRect">
            <a:avLst/>
          </a:prstGeom>
          <a:solidFill>
            <a:srgbClr val="D897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Initial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Formative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E9FF1CD-6C5A-A741-B77A-78C7601F47AA}"/>
              </a:ext>
            </a:extLst>
          </p:cNvPr>
          <p:cNvSpPr/>
          <p:nvPr/>
        </p:nvSpPr>
        <p:spPr>
          <a:xfrm>
            <a:off x="3821230" y="3650573"/>
            <a:ext cx="1752530" cy="64861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Defined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Concept-Driven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2638313-CF74-B048-AB2B-F20EACC09099}"/>
              </a:ext>
            </a:extLst>
          </p:cNvPr>
          <p:cNvSpPr/>
          <p:nvPr/>
        </p:nvSpPr>
        <p:spPr>
          <a:xfrm>
            <a:off x="2336872" y="4299854"/>
            <a:ext cx="1446044" cy="648617"/>
          </a:xfrm>
          <a:prstGeom prst="roundRect">
            <a:avLst/>
          </a:prstGeom>
          <a:solidFill>
            <a:srgbClr val="EDC0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Coordinated</a:t>
            </a:r>
          </a:p>
        </p:txBody>
      </p:sp>
      <p:sp>
        <p:nvSpPr>
          <p:cNvPr id="13" name="Bent Arrow 12">
            <a:extLst>
              <a:ext uri="{FF2B5EF4-FFF2-40B4-BE49-F238E27FC236}">
                <a16:creationId xmlns:a16="http://schemas.microsoft.com/office/drawing/2014/main" id="{C0BB9DC2-9DB7-6347-B243-94CF414708FF}"/>
              </a:ext>
            </a:extLst>
          </p:cNvPr>
          <p:cNvSpPr/>
          <p:nvPr/>
        </p:nvSpPr>
        <p:spPr>
          <a:xfrm>
            <a:off x="1524000" y="4476300"/>
            <a:ext cx="812872" cy="472171"/>
          </a:xfrm>
          <a:prstGeom prst="ben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7FF9DEF-65D0-794A-993D-7AEECAB41B55}"/>
              </a:ext>
            </a:extLst>
          </p:cNvPr>
          <p:cNvSpPr/>
          <p:nvPr/>
        </p:nvSpPr>
        <p:spPr>
          <a:xfrm>
            <a:off x="5612918" y="3001956"/>
            <a:ext cx="2226196" cy="64861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Predictable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Recommendation-Driven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41A0E3C-86A6-2444-944D-50FE7491B334}"/>
              </a:ext>
            </a:extLst>
          </p:cNvPr>
          <p:cNvSpPr/>
          <p:nvPr/>
        </p:nvSpPr>
        <p:spPr>
          <a:xfrm>
            <a:off x="7839114" y="2352675"/>
            <a:ext cx="1205386" cy="6486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Optimized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AI-Agent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6D03BB06-0B3C-B14F-8707-B1A5BF78FFE2}"/>
              </a:ext>
            </a:extLst>
          </p:cNvPr>
          <p:cNvSpPr/>
          <p:nvPr/>
        </p:nvSpPr>
        <p:spPr>
          <a:xfrm>
            <a:off x="6950317" y="2520230"/>
            <a:ext cx="888797" cy="472171"/>
          </a:xfrm>
          <a:prstGeom prst="ben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7894000-84DA-0F4E-BF75-AC3016591BEC}"/>
              </a:ext>
            </a:extLst>
          </p:cNvPr>
          <p:cNvSpPr/>
          <p:nvPr/>
        </p:nvSpPr>
        <p:spPr>
          <a:xfrm>
            <a:off x="9044500" y="1656066"/>
            <a:ext cx="1505512" cy="648617"/>
          </a:xfrm>
          <a:prstGeom prst="roundRect">
            <a:avLst/>
          </a:prstGeom>
          <a:solidFill>
            <a:srgbClr val="B498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Autonomous </a:t>
            </a:r>
          </a:p>
          <a:p>
            <a:pPr algn="ctr"/>
            <a:r>
              <a:rPr lang="en-US" dirty="0"/>
              <a:t>AI-Learning</a:t>
            </a:r>
          </a:p>
        </p:txBody>
      </p:sp>
      <p:sp>
        <p:nvSpPr>
          <p:cNvPr id="20" name="Bent Arrow 19">
            <a:extLst>
              <a:ext uri="{FF2B5EF4-FFF2-40B4-BE49-F238E27FC236}">
                <a16:creationId xmlns:a16="http://schemas.microsoft.com/office/drawing/2014/main" id="{AF637A31-24C4-004C-9C47-ACF940B2F01A}"/>
              </a:ext>
            </a:extLst>
          </p:cNvPr>
          <p:cNvSpPr/>
          <p:nvPr/>
        </p:nvSpPr>
        <p:spPr>
          <a:xfrm>
            <a:off x="8348123" y="1856508"/>
            <a:ext cx="658612" cy="472171"/>
          </a:xfrm>
          <a:prstGeom prst="ben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4AA4A-45DA-2344-8798-5F0334876735}"/>
              </a:ext>
            </a:extLst>
          </p:cNvPr>
          <p:cNvSpPr txBox="1"/>
          <p:nvPr/>
        </p:nvSpPr>
        <p:spPr>
          <a:xfrm>
            <a:off x="2483135" y="6017426"/>
            <a:ext cx="934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https://medium.com/@dmccreary/how-online-coding-clubs-will-transform-education-550faccff1f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2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0F7A6-BE12-BE49-A354-1E42B794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Necessary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B485A-9EE6-344F-9CFC-F6AE2E1D7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Python</a:t>
            </a:r>
            <a:r>
              <a:rPr lang="en-US" dirty="0"/>
              <a:t> and Computational Thinking</a:t>
            </a:r>
          </a:p>
          <a:p>
            <a:r>
              <a:rPr lang="en-US" b="1" dirty="0"/>
              <a:t>Data Literacy </a:t>
            </a:r>
            <a:r>
              <a:rPr lang="en-US" dirty="0"/>
              <a:t>– how to find and analyze large datasets for training AI models</a:t>
            </a:r>
          </a:p>
          <a:p>
            <a:r>
              <a:rPr lang="en-US" b="1" dirty="0"/>
              <a:t>Data Science </a:t>
            </a:r>
            <a:r>
              <a:rPr lang="en-US" dirty="0"/>
              <a:t>– probability and statistics, linear algebra</a:t>
            </a:r>
          </a:p>
          <a:p>
            <a:r>
              <a:rPr lang="en-US" b="1" dirty="0"/>
              <a:t>Data Structures </a:t>
            </a:r>
            <a:r>
              <a:rPr lang="en-US" dirty="0"/>
              <a:t>– graph!</a:t>
            </a:r>
          </a:p>
          <a:p>
            <a:r>
              <a:rPr lang="en-US" b="1" dirty="0"/>
              <a:t>Databases</a:t>
            </a:r>
            <a:r>
              <a:rPr lang="en-US" dirty="0"/>
              <a:t> – transactions, analytics, reporting</a:t>
            </a:r>
          </a:p>
          <a:p>
            <a:r>
              <a:rPr lang="en-US" b="1" dirty="0"/>
              <a:t>Knowledge representation </a:t>
            </a:r>
            <a:r>
              <a:rPr lang="en-US" dirty="0"/>
              <a:t>– Labeled Property Graph</a:t>
            </a:r>
          </a:p>
          <a:p>
            <a:r>
              <a:rPr lang="en-US" b="1" dirty="0"/>
              <a:t>Web and user experience </a:t>
            </a:r>
            <a:r>
              <a:rPr lang="en-US" dirty="0"/>
              <a:t>– changes every 18 months</a:t>
            </a:r>
          </a:p>
          <a:p>
            <a:pPr lvl="1"/>
            <a:r>
              <a:rPr lang="en-US" dirty="0"/>
              <a:t>React and Google Material components</a:t>
            </a:r>
          </a:p>
          <a:p>
            <a:r>
              <a:rPr lang="en-US" b="1" dirty="0"/>
              <a:t>Machine Learning </a:t>
            </a:r>
            <a:r>
              <a:rPr lang="en-US" dirty="0"/>
              <a:t>– PyTorch</a:t>
            </a:r>
          </a:p>
          <a:p>
            <a:r>
              <a:rPr lang="en-US" b="1" dirty="0"/>
              <a:t>Distributed Graph </a:t>
            </a:r>
            <a:r>
              <a:rPr lang="en-US" dirty="0"/>
              <a:t>- TigerGraph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6DFA1-BD96-1A44-9516-02D05876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1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2C2E4-7440-1947-98F2-5E485396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Level 1: Initial Formative Online Coding Club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FCEE5-A49B-3046-85B9-B95E3F3E9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612" y="4207641"/>
            <a:ext cx="7717221" cy="23173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Online training with mentors</a:t>
            </a:r>
          </a:p>
          <a:p>
            <a:r>
              <a:rPr lang="en-US" dirty="0"/>
              <a:t>Use zoom to work with students</a:t>
            </a:r>
          </a:p>
          <a:p>
            <a:r>
              <a:rPr lang="en-US" dirty="0"/>
              <a:t>Manual matching of a student’s preferences with a mentor’s background</a:t>
            </a:r>
          </a:p>
          <a:p>
            <a:r>
              <a:rPr lang="en-US" dirty="0"/>
              <a:t>Assignments given and reviewed by mentors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D8EC0-A7F7-BD49-A2DA-E3D281A92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8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AD6498-B781-D548-B1E7-18F331F37A61}"/>
              </a:ext>
            </a:extLst>
          </p:cNvPr>
          <p:cNvGrpSpPr/>
          <p:nvPr/>
        </p:nvGrpSpPr>
        <p:grpSpPr>
          <a:xfrm>
            <a:off x="838200" y="1496065"/>
            <a:ext cx="1564693" cy="4453562"/>
            <a:chOff x="1010341" y="1448527"/>
            <a:chExt cx="1755473" cy="4453562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A50D788-0AB5-F74E-A03E-580E4A8A727A}"/>
                </a:ext>
              </a:extLst>
            </p:cNvPr>
            <p:cNvSpPr/>
            <p:nvPr/>
          </p:nvSpPr>
          <p:spPr>
            <a:xfrm>
              <a:off x="1010341" y="5253472"/>
              <a:ext cx="1678252" cy="648617"/>
            </a:xfrm>
            <a:prstGeom prst="roundRect">
              <a:avLst/>
            </a:prstGeom>
            <a:solidFill>
              <a:srgbClr val="D897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Initial </a:t>
              </a: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Formative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629D27A-2892-CC4B-9BB2-C890B9C34F16}"/>
                </a:ext>
              </a:extLst>
            </p:cNvPr>
            <p:cNvSpPr/>
            <p:nvPr/>
          </p:nvSpPr>
          <p:spPr>
            <a:xfrm>
              <a:off x="1018545" y="3768954"/>
              <a:ext cx="1716451" cy="648617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Defined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Concept-Driven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992C5CF-928F-FF41-BBCE-464FE8B3181C}"/>
                </a:ext>
              </a:extLst>
            </p:cNvPr>
            <p:cNvSpPr/>
            <p:nvPr/>
          </p:nvSpPr>
          <p:spPr>
            <a:xfrm>
              <a:off x="1018545" y="4511213"/>
              <a:ext cx="1678252" cy="648617"/>
            </a:xfrm>
            <a:prstGeom prst="roundRect">
              <a:avLst/>
            </a:prstGeom>
            <a:solidFill>
              <a:srgbClr val="EDC0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Managed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Coordinated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83F3114-3074-CF48-B51B-1A2AEAEAD843}"/>
                </a:ext>
              </a:extLst>
            </p:cNvPr>
            <p:cNvSpPr/>
            <p:nvPr/>
          </p:nvSpPr>
          <p:spPr>
            <a:xfrm>
              <a:off x="1018545" y="2933049"/>
              <a:ext cx="1747269" cy="74225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Predictable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Recommendation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Driven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9C04F92-070A-3A49-833A-01A0DBF06D78}"/>
                </a:ext>
              </a:extLst>
            </p:cNvPr>
            <p:cNvSpPr/>
            <p:nvPr/>
          </p:nvSpPr>
          <p:spPr>
            <a:xfrm>
              <a:off x="1018545" y="2190788"/>
              <a:ext cx="1716451" cy="64861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Optimized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AI-Agent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EF5B1434-B2BE-DC4A-AE0A-64A90C8E9063}"/>
                </a:ext>
              </a:extLst>
            </p:cNvPr>
            <p:cNvSpPr/>
            <p:nvPr/>
          </p:nvSpPr>
          <p:spPr>
            <a:xfrm>
              <a:off x="1018545" y="1448527"/>
              <a:ext cx="1716451" cy="648617"/>
            </a:xfrm>
            <a:prstGeom prst="roundRect">
              <a:avLst/>
            </a:prstGeom>
            <a:solidFill>
              <a:srgbClr val="B498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Autonomous 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AI-Learning</a:t>
              </a:r>
            </a:p>
          </p:txBody>
        </p:sp>
      </p:grp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60439ECF-DB66-D045-9B4D-946F93854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216" y="1330291"/>
            <a:ext cx="3654075" cy="227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21C83C-AF1A-4B45-9414-C53659535988}"/>
              </a:ext>
            </a:extLst>
          </p:cNvPr>
          <p:cNvSpPr txBox="1"/>
          <p:nvPr/>
        </p:nvSpPr>
        <p:spPr>
          <a:xfrm>
            <a:off x="3168503" y="1544517"/>
            <a:ext cx="16305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Goals: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Scratch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Python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Robots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DD7318-CD7F-EE4E-84E6-07F7C457B0E4}"/>
              </a:ext>
            </a:extLst>
          </p:cNvPr>
          <p:cNvSpPr txBox="1"/>
          <p:nvPr/>
        </p:nvSpPr>
        <p:spPr>
          <a:xfrm>
            <a:off x="8044709" y="3092280"/>
            <a:ext cx="2325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Mentoring Experience: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Python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Web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CE8D408-5ADB-F045-84D7-817E27AE95CB}"/>
              </a:ext>
            </a:extLst>
          </p:cNvPr>
          <p:cNvCxnSpPr>
            <a:cxnSpLocks/>
          </p:cNvCxnSpPr>
          <p:nvPr/>
        </p:nvCxnSpPr>
        <p:spPr>
          <a:xfrm>
            <a:off x="4306186" y="2349795"/>
            <a:ext cx="3801434" cy="1494886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91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7BD3-3A43-EF45-A70A-E786F35A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511B7-08C0-2647-9037-6427BBCDD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27833"/>
            <a:ext cx="10515600" cy="249129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DF4A5-434F-0F48-AD08-041003A5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1FD2-A257-9B49-BA58-3765B2517CD8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Beginning Python Journey Map">
            <a:extLst>
              <a:ext uri="{FF2B5EF4-FFF2-40B4-BE49-F238E27FC236}">
                <a16:creationId xmlns:a16="http://schemas.microsoft.com/office/drawing/2014/main" id="{D23D8A63-38F9-F647-B0CB-826A6CD1C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1987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C-Simple" id="{7B348A84-04E3-7647-B698-CDCDB31A4D7D}" vid="{B950B42E-3CA1-124C-A872-88D829885C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14423</TotalTime>
  <Words>1156</Words>
  <Application>Microsoft Macintosh PowerPoint</Application>
  <PresentationFormat>Widescreen</PresentationFormat>
  <Paragraphs>259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Apple Chancery</vt:lpstr>
      <vt:lpstr>Arial</vt:lpstr>
      <vt:lpstr>Arial Narrow</vt:lpstr>
      <vt:lpstr>Calibri</vt:lpstr>
      <vt:lpstr>1_Office Theme</vt:lpstr>
      <vt:lpstr>The Evolution of Online Learning</vt:lpstr>
      <vt:lpstr>Hello, my name is</vt:lpstr>
      <vt:lpstr>Key Questions</vt:lpstr>
      <vt:lpstr>Six Levels of Self-Driving Cars</vt:lpstr>
      <vt:lpstr>Can we predict student success?</vt:lpstr>
      <vt:lpstr>Evolution of Online Learning</vt:lpstr>
      <vt:lpstr>Skills Necessary</vt:lpstr>
      <vt:lpstr>Level 1: Initial Formative Online Coding Club</vt:lpstr>
      <vt:lpstr>PowerPoint Presentation</vt:lpstr>
      <vt:lpstr>Level 2: Managed Coordinated</vt:lpstr>
      <vt:lpstr>Level 3: Defined Concept Driven Learning</vt:lpstr>
      <vt:lpstr>Level 4: Predictable Recommendation Driven</vt:lpstr>
      <vt:lpstr>Level 5: Optimized AI-Agent Driven</vt:lpstr>
      <vt:lpstr>Level 6: Fully Autonomous AI-Learning Agent Clubs</vt:lpstr>
      <vt:lpstr>Role of Teacher and Mentor</vt:lpstr>
      <vt:lpstr>Challenges</vt:lpstr>
      <vt:lpstr>Positive Impact for Society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Stages on Online Mentoring</dc:title>
  <dc:creator>Dan McCreary</dc:creator>
  <cp:lastModifiedBy>Dan McCreary</cp:lastModifiedBy>
  <cp:revision>17</cp:revision>
  <dcterms:created xsi:type="dcterms:W3CDTF">2020-05-23T12:26:11Z</dcterms:created>
  <dcterms:modified xsi:type="dcterms:W3CDTF">2020-08-31T01:33:09Z</dcterms:modified>
</cp:coreProperties>
</file>