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1" r:id="rId7"/>
    <p:sldId id="260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AB7942"/>
    <a:srgbClr val="6285C4"/>
    <a:srgbClr val="75BD8F"/>
    <a:srgbClr val="9DDF56"/>
    <a:srgbClr val="77AF90"/>
    <a:srgbClr val="71AF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62"/>
    <p:restoredTop sz="96208"/>
  </p:normalViewPr>
  <p:slideViewPr>
    <p:cSldViewPr snapToGrid="0" snapToObjects="1">
      <p:cViewPr varScale="1">
        <p:scale>
          <a:sx n="128" d="100"/>
          <a:sy n="128" d="100"/>
        </p:scale>
        <p:origin x="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CA778-4E5D-184F-A247-7B2E4445F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81778-B47A-9A4A-949A-6C8046276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2BA07-D7E8-2F49-A360-1E349799B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C100-6DA6-7E47-AB86-E17959480C67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F4E7A-F2D7-A445-A242-2B7A7FC5C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1BAF1-381B-1B40-9198-AC7B75C67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4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B83AE-D8F8-3E42-963B-2A02A3868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B4CA8-95BF-BC49-A954-FB97BD1D0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AB257-268C-4B48-B480-67E0F1B28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C100-6DA6-7E47-AB86-E17959480C67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0D4AA-5814-B346-8F0D-849766C58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F5D3C-BDDF-9F43-842E-96CE03093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72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4333C6-0C33-184E-82B7-2D94FD0D6D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2F9F4E-FBA7-7A46-A66F-C2635DCD5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40EB8-40AC-D34D-B68B-03DC1A7B2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C100-6DA6-7E47-AB86-E17959480C67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3B00C-39EB-7949-94DB-866B6E1C9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5E7AF-351B-554A-B864-29B751BEA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9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9CFDB-7306-D04C-B3EF-1EC358CD4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D0B62-D204-C945-BCCD-4738DB63D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941C4-8B1A-744C-89B0-9ECB1BF92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C100-6DA6-7E47-AB86-E17959480C67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666BE-7DFC-DD40-B33D-259C592F0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DD9E9-46F6-D64A-9726-289360556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40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78F4D-6B55-0D41-95C0-9CFF49ED8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1C9BA-ABBE-D646-9E92-A69641745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DADE9-BA78-2B49-A517-FBC65BDC3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C100-6DA6-7E47-AB86-E17959480C67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D76DD-08D4-054C-B4FB-196A05495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DBEEF-36E4-E544-A0F0-90EEC67E2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51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7AC5-081F-6846-9A2B-0AD71B3E3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517EE-0617-6944-A96F-69180BE6B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E5C746-49DF-4B47-91FC-8DF086250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6403B-FE73-BF44-8533-EE7D71FC7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C100-6DA6-7E47-AB86-E17959480C67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B3159-EB14-BA4D-B06B-B064DFF5B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3DDB2-C4DC-A54F-BCCE-03505D3D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19E0-F87D-ED48-A2DB-1987C30EE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FB006-E3BB-3746-BA65-F031F57DE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0031A-60C0-2343-96D2-61FC079E7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941F78-476A-8548-A1AC-D420A7F47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CAFAE8-7C9D-9D4B-9838-D93ED177E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4A7437-4008-0247-AC48-C1B6E1FB0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C100-6DA6-7E47-AB86-E17959480C67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B3950D-06EE-4B4F-8CD1-16726D236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7C73-C2AC-134C-B55B-7BC7C418D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6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CA7DE-DA7C-0246-A36D-21B319795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D6D427-0669-D84F-856B-486C5F43F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C100-6DA6-7E47-AB86-E17959480C67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6D532B-4F98-CA43-9ECB-B246506DE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6EBAEE-0693-5F49-8500-0F88B4C5A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53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F013A4-A71D-1B4A-88C8-3D4DB5C8F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C100-6DA6-7E47-AB86-E17959480C67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862019-8750-004B-8E5A-F597C0947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B1852-91B0-2248-84F2-6AC1440A9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96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C3B6F-3BE3-EF41-AAE4-60F77176C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3D74B-9DF2-F046-9B65-C38808765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9ECEDC-BB18-0941-BC71-DF263DBFC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DC3D2-FC9A-4F4E-8C90-ACF409415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C100-6DA6-7E47-AB86-E17959480C67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5274B-327A-2B4B-9B9A-BF52C11F5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FC3C6-0281-E447-94A3-60BBC6F61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49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929B3-EDD3-C345-8A46-DB5CCDE6B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05A5D-5509-754A-A114-4ABC2D1BCF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57C04-F15B-F240-979D-8B3CF1219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7C033-BBB8-9446-B58F-2C3678A9E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C100-6DA6-7E47-AB86-E17959480C67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32115-1D52-0A45-9BA3-31EB2458D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54CC3-1533-544C-B482-E6FEE920A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84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7D513-007E-2B4F-8BCA-4EA447042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933BF-FFBB-B84D-8310-453625F88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9852E-CEF0-D04F-A1D5-0AE1342057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7C100-6DA6-7E47-AB86-E17959480C67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10C9F-5D93-3E49-89AE-8AB5F93737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02215-6F52-3D4B-87F8-D02A88D59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7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88907-4DC9-D846-94F9-A9F81EC712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CoderDojo Robot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2B51B-AA9B-0A45-AA9E-4518DC1ECD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67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FA16C-A157-F248-AFA1-440E69529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338773"/>
            <a:ext cx="10515600" cy="644843"/>
          </a:xfrm>
        </p:spPr>
        <p:txBody>
          <a:bodyPr>
            <a:normAutofit fontScale="90000"/>
          </a:bodyPr>
          <a:lstStyle/>
          <a:p>
            <a:r>
              <a:rPr lang="en-US" dirty="0"/>
              <a:t>Motor Driver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80DBB-1CEA-C34E-8B41-75C42D17D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70947"/>
            <a:ext cx="10515600" cy="64484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Arduino Transistor DC Motor Control">
            <a:extLst>
              <a:ext uri="{FF2B5EF4-FFF2-40B4-BE49-F238E27FC236}">
                <a16:creationId xmlns:a16="http://schemas.microsoft.com/office/drawing/2014/main" id="{33E51726-9330-E54B-9BC7-1C79773865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80" t="8347"/>
          <a:stretch/>
        </p:blipFill>
        <p:spPr bwMode="auto">
          <a:xfrm>
            <a:off x="4221479" y="1802523"/>
            <a:ext cx="3487051" cy="361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692AE7-C1FE-2C40-9678-9A6D3C7C2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699" y="1802523"/>
            <a:ext cx="1442375" cy="361776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10BA68-9101-E245-9A8F-6B672CCA1A1D}"/>
              </a:ext>
            </a:extLst>
          </p:cNvPr>
          <p:cNvCxnSpPr/>
          <p:nvPr/>
        </p:nvCxnSpPr>
        <p:spPr>
          <a:xfrm>
            <a:off x="3281074" y="4983480"/>
            <a:ext cx="2921606" cy="32004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6C10E0D-8E37-D14F-B90D-BF5E763779D9}"/>
              </a:ext>
            </a:extLst>
          </p:cNvPr>
          <p:cNvCxnSpPr>
            <a:cxnSpLocks/>
          </p:cNvCxnSpPr>
          <p:nvPr/>
        </p:nvCxnSpPr>
        <p:spPr>
          <a:xfrm flipV="1">
            <a:off x="3162341" y="1996911"/>
            <a:ext cx="3040339" cy="4534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39F5DB-6E80-3348-9ABC-FCE12E576711}"/>
              </a:ext>
            </a:extLst>
          </p:cNvPr>
          <p:cNvCxnSpPr>
            <a:cxnSpLocks/>
          </p:cNvCxnSpPr>
          <p:nvPr/>
        </p:nvCxnSpPr>
        <p:spPr>
          <a:xfrm flipV="1">
            <a:off x="3267117" y="4164574"/>
            <a:ext cx="954362" cy="128026"/>
          </a:xfrm>
          <a:prstGeom prst="line">
            <a:avLst/>
          </a:prstGeom>
          <a:ln w="6350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F2DE8DF-FAA1-344B-924E-E8DE9280131D}"/>
              </a:ext>
            </a:extLst>
          </p:cNvPr>
          <p:cNvSpPr txBox="1"/>
          <p:nvPr/>
        </p:nvSpPr>
        <p:spPr>
          <a:xfrm>
            <a:off x="7708530" y="1920050"/>
            <a:ext cx="23346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Flyback diode to prevent motor from generating current that will destroy the Pico GPIO circuits.</a:t>
            </a:r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F6877E-6AF1-0F4C-B242-AF53955515E9}"/>
              </a:ext>
            </a:extLst>
          </p:cNvPr>
          <p:cNvSpPr/>
          <p:nvPr/>
        </p:nvSpPr>
        <p:spPr>
          <a:xfrm>
            <a:off x="3095625" y="4924425"/>
            <a:ext cx="185449" cy="111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951276-F1A8-6A43-8B72-9BBDC810BBED}"/>
              </a:ext>
            </a:extLst>
          </p:cNvPr>
          <p:cNvSpPr/>
          <p:nvPr/>
        </p:nvSpPr>
        <p:spPr>
          <a:xfrm>
            <a:off x="3081669" y="4073613"/>
            <a:ext cx="185449" cy="111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91F2AC-445E-5549-8720-222A4D573F5C}"/>
              </a:ext>
            </a:extLst>
          </p:cNvPr>
          <p:cNvSpPr/>
          <p:nvPr/>
        </p:nvSpPr>
        <p:spPr>
          <a:xfrm>
            <a:off x="3081668" y="3201439"/>
            <a:ext cx="185449" cy="111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7B7FDB-EF69-584A-B141-C36DEFA6FB98}"/>
              </a:ext>
            </a:extLst>
          </p:cNvPr>
          <p:cNvSpPr txBox="1"/>
          <p:nvPr/>
        </p:nvSpPr>
        <p:spPr>
          <a:xfrm>
            <a:off x="3617199" y="2087403"/>
            <a:ext cx="831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 Volts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6F3650-4CF5-1C4D-8D90-929FAF6DC195}"/>
              </a:ext>
            </a:extLst>
          </p:cNvPr>
          <p:cNvSpPr txBox="1"/>
          <p:nvPr/>
        </p:nvSpPr>
        <p:spPr>
          <a:xfrm>
            <a:off x="3464832" y="507352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GND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E09ABD-7FD9-8D49-A0AB-88C7B0D9082F}"/>
              </a:ext>
            </a:extLst>
          </p:cNvPr>
          <p:cNvSpPr/>
          <p:nvPr/>
        </p:nvSpPr>
        <p:spPr>
          <a:xfrm>
            <a:off x="4221479" y="3841729"/>
            <a:ext cx="226910" cy="287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F23673-2323-074C-BB46-684BB0878A40}"/>
              </a:ext>
            </a:extLst>
          </p:cNvPr>
          <p:cNvSpPr txBox="1"/>
          <p:nvPr/>
        </p:nvSpPr>
        <p:spPr>
          <a:xfrm>
            <a:off x="6386438" y="4309156"/>
            <a:ext cx="23346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NPN Transistor used to</a:t>
            </a:r>
          </a:p>
          <a:p>
            <a:r>
              <a:rPr lang="en-US" dirty="0"/>
              <a:t>switch the the power to the motor</a:t>
            </a:r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EF73F5-DB60-D14F-A9EB-A16AE0702B43}"/>
              </a:ext>
            </a:extLst>
          </p:cNvPr>
          <p:cNvSpPr txBox="1"/>
          <p:nvPr/>
        </p:nvSpPr>
        <p:spPr>
          <a:xfrm>
            <a:off x="6417106" y="3616120"/>
            <a:ext cx="223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 milliamps current</a:t>
            </a:r>
          </a:p>
        </p:txBody>
      </p:sp>
    </p:spTree>
    <p:extLst>
      <p:ext uri="{BB962C8B-B14F-4D97-AF65-F5344CB8AC3E}">
        <p14:creationId xmlns:p14="http://schemas.microsoft.com/office/powerpoint/2010/main" val="2218377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CEBB08F-3871-964A-9B41-62D1492A8EDC}"/>
              </a:ext>
            </a:extLst>
          </p:cNvPr>
          <p:cNvCxnSpPr>
            <a:cxnSpLocks/>
          </p:cNvCxnSpPr>
          <p:nvPr/>
        </p:nvCxnSpPr>
        <p:spPr>
          <a:xfrm flipV="1">
            <a:off x="9141145" y="3568547"/>
            <a:ext cx="0" cy="4282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4D8B626-0916-8447-9610-B7B3C8AFFD34}"/>
              </a:ext>
            </a:extLst>
          </p:cNvPr>
          <p:cNvCxnSpPr>
            <a:cxnSpLocks/>
            <a:endCxn id="40" idx="2"/>
          </p:cNvCxnSpPr>
          <p:nvPr/>
        </p:nvCxnSpPr>
        <p:spPr>
          <a:xfrm flipH="1" flipV="1">
            <a:off x="3420146" y="3540259"/>
            <a:ext cx="10034" cy="4529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C89DA9BD-B9FA-DC4E-9756-FCA2962BD402}"/>
              </a:ext>
            </a:extLst>
          </p:cNvPr>
          <p:cNvSpPr/>
          <p:nvPr/>
        </p:nvSpPr>
        <p:spPr>
          <a:xfrm>
            <a:off x="8056625" y="781298"/>
            <a:ext cx="3835687" cy="18603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467F3CC-6806-9247-9346-6CA57AA402AB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5117182" y="3543802"/>
            <a:ext cx="16535" cy="42205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9AC23AC-6C30-864D-BACD-9ED3866D7597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V="1">
            <a:off x="5117182" y="2511721"/>
            <a:ext cx="156162" cy="3731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71E0C78-19E1-6B4F-8255-2C5E283F3C88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 flipV="1">
            <a:off x="6273778" y="1615593"/>
            <a:ext cx="429637" cy="56665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9C17E5-7DDD-8C44-8DCF-C2E5805855FD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6594098" y="3560655"/>
            <a:ext cx="16535" cy="39091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616C25A-C87B-004C-A558-74D1E884A166}"/>
              </a:ext>
            </a:extLst>
          </p:cNvPr>
          <p:cNvCxnSpPr>
            <a:cxnSpLocks/>
          </p:cNvCxnSpPr>
          <p:nvPr/>
        </p:nvCxnSpPr>
        <p:spPr>
          <a:xfrm flipV="1">
            <a:off x="7870371" y="3537651"/>
            <a:ext cx="0" cy="4282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3604027-C7A1-F448-B7F4-2DD9E18DF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59" y="45132"/>
            <a:ext cx="5806369" cy="597125"/>
          </a:xfrm>
        </p:spPr>
        <p:txBody>
          <a:bodyPr>
            <a:noAutofit/>
          </a:bodyPr>
          <a:lstStyle/>
          <a:p>
            <a:r>
              <a:rPr lang="en-US" sz="1600" b="1" dirty="0"/>
              <a:t>CoderDojo Robots Journey Map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9CC745-A68D-BC4A-B0B3-E158FDF07F39}"/>
              </a:ext>
            </a:extLst>
          </p:cNvPr>
          <p:cNvSpPr/>
          <p:nvPr/>
        </p:nvSpPr>
        <p:spPr>
          <a:xfrm>
            <a:off x="2713604" y="3944618"/>
            <a:ext cx="7024052" cy="15087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E24810-81B5-B14B-8C84-0BED0B66E503}"/>
              </a:ext>
            </a:extLst>
          </p:cNvPr>
          <p:cNvSpPr/>
          <p:nvPr/>
        </p:nvSpPr>
        <p:spPr>
          <a:xfrm>
            <a:off x="4303497" y="2884854"/>
            <a:ext cx="1627369" cy="658948"/>
          </a:xfrm>
          <a:prstGeom prst="rect">
            <a:avLst/>
          </a:prstGeom>
          <a:solidFill>
            <a:srgbClr val="77AF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Display Bot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4E1B94-B7A1-104B-9E8C-1ECC57B889DC}"/>
              </a:ext>
            </a:extLst>
          </p:cNvPr>
          <p:cNvSpPr/>
          <p:nvPr/>
        </p:nvSpPr>
        <p:spPr>
          <a:xfrm>
            <a:off x="4272909" y="1852773"/>
            <a:ext cx="2000869" cy="658948"/>
          </a:xfrm>
          <a:prstGeom prst="rect">
            <a:avLst/>
          </a:prstGeom>
          <a:solidFill>
            <a:srgbClr val="9DDF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Adjusta Bot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EEEC13-FE61-5C43-95F3-0D015731E819}"/>
              </a:ext>
            </a:extLst>
          </p:cNvPr>
          <p:cNvSpPr/>
          <p:nvPr/>
        </p:nvSpPr>
        <p:spPr>
          <a:xfrm>
            <a:off x="6028515" y="2901707"/>
            <a:ext cx="1164235" cy="658948"/>
          </a:xfrm>
          <a:prstGeom prst="rect">
            <a:avLst/>
          </a:prstGeom>
          <a:solidFill>
            <a:srgbClr val="71AF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Servo Bot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78BD61-3FE6-CE44-A48C-40ADF4B3474D}"/>
              </a:ext>
            </a:extLst>
          </p:cNvPr>
          <p:cNvSpPr/>
          <p:nvPr/>
        </p:nvSpPr>
        <p:spPr>
          <a:xfrm>
            <a:off x="5878955" y="956645"/>
            <a:ext cx="1648919" cy="65894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Custom Bot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FF95AF3-8F6F-7346-8F4E-5E901A6AED97}"/>
              </a:ext>
            </a:extLst>
          </p:cNvPr>
          <p:cNvGrpSpPr/>
          <p:nvPr/>
        </p:nvGrpSpPr>
        <p:grpSpPr>
          <a:xfrm>
            <a:off x="608576" y="4865505"/>
            <a:ext cx="1237839" cy="953918"/>
            <a:chOff x="838200" y="4662615"/>
            <a:chExt cx="1237839" cy="95391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B6F4BF5-92B6-704A-9F83-E0CF109290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7487" y="4662615"/>
              <a:ext cx="779263" cy="674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0AECD7-467C-BD4B-B88F-B7482505EB9A}"/>
                </a:ext>
              </a:extLst>
            </p:cNvPr>
            <p:cNvSpPr txBox="1"/>
            <p:nvPr/>
          </p:nvSpPr>
          <p:spPr>
            <a:xfrm>
              <a:off x="838200" y="5247201"/>
              <a:ext cx="12378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mBot ($65)</a:t>
              </a:r>
            </a:p>
          </p:txBody>
        </p:sp>
      </p:grpSp>
      <p:sp>
        <p:nvSpPr>
          <p:cNvPr id="10" name="Freeform 9">
            <a:extLst>
              <a:ext uri="{FF2B5EF4-FFF2-40B4-BE49-F238E27FC236}">
                <a16:creationId xmlns:a16="http://schemas.microsoft.com/office/drawing/2014/main" id="{55982984-6F66-6C4B-A59E-6DDBFC13291E}"/>
              </a:ext>
            </a:extLst>
          </p:cNvPr>
          <p:cNvSpPr/>
          <p:nvPr/>
        </p:nvSpPr>
        <p:spPr>
          <a:xfrm>
            <a:off x="565938" y="4161713"/>
            <a:ext cx="1650412" cy="1785299"/>
          </a:xfrm>
          <a:custGeom>
            <a:avLst/>
            <a:gdLst>
              <a:gd name="connsiteX0" fmla="*/ 0 w 1650412"/>
              <a:gd name="connsiteY0" fmla="*/ 54470 h 1785299"/>
              <a:gd name="connsiteX1" fmla="*/ 1445054 w 1650412"/>
              <a:gd name="connsiteY1" fmla="*/ 457241 h 1785299"/>
              <a:gd name="connsiteX2" fmla="*/ 1532668 w 1650412"/>
              <a:gd name="connsiteY2" fmla="*/ 1785299 h 178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0412" h="1785299" extrusionOk="0">
                <a:moveTo>
                  <a:pt x="0" y="54470"/>
                </a:moveTo>
                <a:cubicBezTo>
                  <a:pt x="203688" y="-166426"/>
                  <a:pt x="1114219" y="229727"/>
                  <a:pt x="1445054" y="457241"/>
                </a:cubicBezTo>
                <a:cubicBezTo>
                  <a:pt x="1875899" y="943534"/>
                  <a:pt x="1541874" y="1569824"/>
                  <a:pt x="1532668" y="1785299"/>
                </a:cubicBezTo>
              </a:path>
            </a:pathLst>
          </a:custGeom>
          <a:noFill/>
          <a:ln w="57150">
            <a:solidFill>
              <a:srgbClr val="C0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64227"/>
                      <a:gd name="connsiteY0" fmla="*/ 35240 h 1766069"/>
                      <a:gd name="connsiteX1" fmla="*/ 1445054 w 1564227"/>
                      <a:gd name="connsiteY1" fmla="*/ 438011 h 1766069"/>
                      <a:gd name="connsiteX2" fmla="*/ 1532668 w 1564227"/>
                      <a:gd name="connsiteY2" fmla="*/ 1766069 h 1766069"/>
                      <a:gd name="connsiteX0" fmla="*/ 0 w 1650412"/>
                      <a:gd name="connsiteY0" fmla="*/ 54470 h 1785299"/>
                      <a:gd name="connsiteX1" fmla="*/ 1445054 w 1650412"/>
                      <a:gd name="connsiteY1" fmla="*/ 457241 h 1785299"/>
                      <a:gd name="connsiteX2" fmla="*/ 1532668 w 1650412"/>
                      <a:gd name="connsiteY2" fmla="*/ 1785299 h 17852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50412" h="1785299" extrusionOk="0">
                        <a:moveTo>
                          <a:pt x="0" y="54470"/>
                        </a:moveTo>
                        <a:cubicBezTo>
                          <a:pt x="253610" y="-135633"/>
                          <a:pt x="1156333" y="213921"/>
                          <a:pt x="1445054" y="457241"/>
                        </a:cubicBezTo>
                        <a:cubicBezTo>
                          <a:pt x="1822807" y="932357"/>
                          <a:pt x="1571262" y="1568890"/>
                          <a:pt x="1532668" y="1785299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9B7790-A9B3-BC4A-B035-FA7DE88FB580}"/>
              </a:ext>
            </a:extLst>
          </p:cNvPr>
          <p:cNvSpPr txBox="1"/>
          <p:nvPr/>
        </p:nvSpPr>
        <p:spPr>
          <a:xfrm>
            <a:off x="670473" y="4403840"/>
            <a:ext cx="1027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Scratch Block</a:t>
            </a:r>
          </a:p>
          <a:p>
            <a:r>
              <a:rPr lang="en-US" sz="1200" dirty="0"/>
              <a:t>Programming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999309-DE15-0444-9ACE-5B2B1753E951}"/>
              </a:ext>
            </a:extLst>
          </p:cNvPr>
          <p:cNvSpPr txBox="1"/>
          <p:nvPr/>
        </p:nvSpPr>
        <p:spPr>
          <a:xfrm rot="1051187">
            <a:off x="470451" y="3891934"/>
            <a:ext cx="14270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Keyboard Skills Wall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665246-851F-C04E-874F-45C9D7F77B6A}"/>
              </a:ext>
            </a:extLst>
          </p:cNvPr>
          <p:cNvSpPr txBox="1"/>
          <p:nvPr/>
        </p:nvSpPr>
        <p:spPr>
          <a:xfrm>
            <a:off x="2216350" y="5670013"/>
            <a:ext cx="15063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Python Programming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17DF13-0871-7A43-8F35-8FB1E0BC7B3B}"/>
              </a:ext>
            </a:extLst>
          </p:cNvPr>
          <p:cNvSpPr txBox="1"/>
          <p:nvPr/>
        </p:nvSpPr>
        <p:spPr>
          <a:xfrm>
            <a:off x="8136423" y="4890214"/>
            <a:ext cx="149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Motor Drivers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F79FF3-A372-FD43-B7BF-DEA0492AC413}"/>
              </a:ext>
            </a:extLst>
          </p:cNvPr>
          <p:cNvSpPr/>
          <p:nvPr/>
        </p:nvSpPr>
        <p:spPr>
          <a:xfrm>
            <a:off x="2748919" y="3992729"/>
            <a:ext cx="1547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Base Bot ($25)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9B6E15-89F0-8647-86CC-2E7D87DEF692}"/>
              </a:ext>
            </a:extLst>
          </p:cNvPr>
          <p:cNvSpPr txBox="1"/>
          <p:nvPr/>
        </p:nvSpPr>
        <p:spPr>
          <a:xfrm>
            <a:off x="6839929" y="4859613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PWM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D0DD98-2E3B-F740-9EDA-85DC229CF020}"/>
              </a:ext>
            </a:extLst>
          </p:cNvPr>
          <p:cNvSpPr txBox="1"/>
          <p:nvPr/>
        </p:nvSpPr>
        <p:spPr>
          <a:xfrm>
            <a:off x="4436242" y="3158728"/>
            <a:ext cx="1539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OLED, Speaker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D47F35-9989-8848-8038-304276384654}"/>
              </a:ext>
            </a:extLst>
          </p:cNvPr>
          <p:cNvSpPr txBox="1"/>
          <p:nvPr/>
        </p:nvSpPr>
        <p:spPr>
          <a:xfrm>
            <a:off x="4272909" y="3991557"/>
            <a:ext cx="2000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Collision Avoidance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B58B3A3-13BC-F34B-B058-5D123A116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984" y="869731"/>
            <a:ext cx="1103219" cy="982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6560AE4-09A3-D14F-9A42-C73B8261BE1E}"/>
              </a:ext>
            </a:extLst>
          </p:cNvPr>
          <p:cNvSpPr txBox="1"/>
          <p:nvPr/>
        </p:nvSpPr>
        <p:spPr>
          <a:xfrm>
            <a:off x="8071502" y="1766107"/>
            <a:ext cx="1200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DonkeyCar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92D852D-AB7C-2A46-A6F2-34F10770662B}"/>
              </a:ext>
            </a:extLst>
          </p:cNvPr>
          <p:cNvSpPr/>
          <p:nvPr/>
        </p:nvSpPr>
        <p:spPr>
          <a:xfrm>
            <a:off x="7306542" y="2906625"/>
            <a:ext cx="1164235" cy="658948"/>
          </a:xfrm>
          <a:prstGeom prst="rect">
            <a:avLst/>
          </a:prstGeom>
          <a:solidFill>
            <a:srgbClr val="6285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Blu Bot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F4FA6EC-0F80-2241-A375-38478366800C}"/>
              </a:ext>
            </a:extLst>
          </p:cNvPr>
          <p:cNvGrpSpPr/>
          <p:nvPr/>
        </p:nvGrpSpPr>
        <p:grpSpPr>
          <a:xfrm>
            <a:off x="2678575" y="2809945"/>
            <a:ext cx="1437795" cy="730312"/>
            <a:chOff x="7566251" y="4428029"/>
            <a:chExt cx="1449991" cy="816374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55C52AF0-BFF2-554F-9246-62442AD42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11985" y="4507803"/>
              <a:ext cx="1404257" cy="736600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E1C5AC4-9CE4-3043-AD9F-AD86B297EC93}"/>
                </a:ext>
              </a:extLst>
            </p:cNvPr>
            <p:cNvSpPr txBox="1"/>
            <p:nvPr/>
          </p:nvSpPr>
          <p:spPr>
            <a:xfrm>
              <a:off x="7566251" y="4428029"/>
              <a:ext cx="1404257" cy="412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Rainbow Bot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8D708229-632A-E943-9DF3-DD17AA73B77D}"/>
              </a:ext>
            </a:extLst>
          </p:cNvPr>
          <p:cNvSpPr/>
          <p:nvPr/>
        </p:nvSpPr>
        <p:spPr>
          <a:xfrm>
            <a:off x="8591920" y="2909599"/>
            <a:ext cx="1164235" cy="65894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IR Bot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CEBDDE2-E7FB-D642-8159-04A1786DDC14}"/>
              </a:ext>
            </a:extLst>
          </p:cNvPr>
          <p:cNvSpPr txBox="1"/>
          <p:nvPr/>
        </p:nvSpPr>
        <p:spPr>
          <a:xfrm>
            <a:off x="9274203" y="941453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Linux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F42DB76-30C5-514B-85F9-F2E17318276C}"/>
              </a:ext>
            </a:extLst>
          </p:cNvPr>
          <p:cNvSpPr txBox="1"/>
          <p:nvPr/>
        </p:nvSpPr>
        <p:spPr>
          <a:xfrm>
            <a:off x="9942348" y="94501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UNIX Shell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059A1AF-AFCA-2341-96D8-B8BAD231A0F0}"/>
              </a:ext>
            </a:extLst>
          </p:cNvPr>
          <p:cNvSpPr txBox="1"/>
          <p:nvPr/>
        </p:nvSpPr>
        <p:spPr>
          <a:xfrm>
            <a:off x="9300844" y="1317909"/>
            <a:ext cx="994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Cameras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A2521E5-2EF5-3E43-868B-0029163CED60}"/>
              </a:ext>
            </a:extLst>
          </p:cNvPr>
          <p:cNvSpPr txBox="1"/>
          <p:nvPr/>
        </p:nvSpPr>
        <p:spPr>
          <a:xfrm>
            <a:off x="9818912" y="1599969"/>
            <a:ext cx="175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Computer Vision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A11D078-6C68-B745-83D1-ED0BC0E2FBB0}"/>
              </a:ext>
            </a:extLst>
          </p:cNvPr>
          <p:cNvSpPr txBox="1"/>
          <p:nvPr/>
        </p:nvSpPr>
        <p:spPr>
          <a:xfrm>
            <a:off x="8850688" y="486757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 Racine League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5390349-30F6-E144-917E-F71BAB3D1BFF}"/>
              </a:ext>
            </a:extLst>
          </p:cNvPr>
          <p:cNvCxnSpPr>
            <a:cxnSpLocks/>
            <a:stCxn id="8" idx="3"/>
            <a:endCxn id="39" idx="1"/>
          </p:cNvCxnSpPr>
          <p:nvPr/>
        </p:nvCxnSpPr>
        <p:spPr>
          <a:xfrm>
            <a:off x="7527874" y="1286119"/>
            <a:ext cx="528751" cy="4253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927D69B-E593-6D45-88AB-BA0428DA8B43}"/>
              </a:ext>
            </a:extLst>
          </p:cNvPr>
          <p:cNvSpPr txBox="1"/>
          <p:nvPr/>
        </p:nvSpPr>
        <p:spPr>
          <a:xfrm>
            <a:off x="7779912" y="4436236"/>
            <a:ext cx="1760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 Sensors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F6DA885-9D96-0443-8F66-DBA2F68AB14E}"/>
              </a:ext>
            </a:extLst>
          </p:cNvPr>
          <p:cNvSpPr txBox="1"/>
          <p:nvPr/>
        </p:nvSpPr>
        <p:spPr>
          <a:xfrm>
            <a:off x="7289877" y="4009504"/>
            <a:ext cx="2361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 Drive Functions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AC1D75E-99F2-814C-AFA4-D807BA0A693F}"/>
              </a:ext>
            </a:extLst>
          </p:cNvPr>
          <p:cNvSpPr txBox="1"/>
          <p:nvPr/>
        </p:nvSpPr>
        <p:spPr>
          <a:xfrm>
            <a:off x="4126456" y="4870659"/>
            <a:ext cx="2620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Breadboards and Jumpers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6131FE8-BEE3-9148-AD1D-306F968634EF}"/>
              </a:ext>
            </a:extLst>
          </p:cNvPr>
          <p:cNvSpPr txBox="1"/>
          <p:nvPr/>
        </p:nvSpPr>
        <p:spPr>
          <a:xfrm>
            <a:off x="5645686" y="4436236"/>
            <a:ext cx="2073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Batteries and Power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6B8F67E-7FD8-3940-92D9-CC03CAF6921E}"/>
              </a:ext>
            </a:extLst>
          </p:cNvPr>
          <p:cNvSpPr txBox="1"/>
          <p:nvPr/>
        </p:nvSpPr>
        <p:spPr>
          <a:xfrm>
            <a:off x="9163346" y="189451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Learning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8AA9D13-D90B-F546-A8D7-C9982C092F08}"/>
              </a:ext>
            </a:extLst>
          </p:cNvPr>
          <p:cNvSpPr txBox="1"/>
          <p:nvPr/>
        </p:nvSpPr>
        <p:spPr>
          <a:xfrm>
            <a:off x="11074107" y="2176465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GPUs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D973E69-C2A8-C142-9389-9EBCEC8799F4}"/>
              </a:ext>
            </a:extLst>
          </p:cNvPr>
          <p:cNvSpPr txBox="1"/>
          <p:nvPr/>
        </p:nvSpPr>
        <p:spPr>
          <a:xfrm>
            <a:off x="8136423" y="2135439"/>
            <a:ext cx="883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RC Cars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B61C965-3D34-B94B-9F12-37413C51899F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2131817" y="4698973"/>
            <a:ext cx="581787" cy="1458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A7D7E5BD-78B2-CC42-B485-3348CAB4B30F}"/>
              </a:ext>
            </a:extLst>
          </p:cNvPr>
          <p:cNvSpPr txBox="1"/>
          <p:nvPr/>
        </p:nvSpPr>
        <p:spPr>
          <a:xfrm>
            <a:off x="1747896" y="2448859"/>
            <a:ext cx="1743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Fancy Color Labs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67683BD-0C18-B144-A642-A93CB37348AA}"/>
              </a:ext>
            </a:extLst>
          </p:cNvPr>
          <p:cNvSpPr txBox="1"/>
          <p:nvPr/>
        </p:nvSpPr>
        <p:spPr>
          <a:xfrm>
            <a:off x="3056756" y="1425941"/>
            <a:ext cx="2554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Tune Parameters Quickly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A645720-C9A9-844A-82DB-5CBD9EA05892}"/>
              </a:ext>
            </a:extLst>
          </p:cNvPr>
          <p:cNvSpPr txBox="1"/>
          <p:nvPr/>
        </p:nvSpPr>
        <p:spPr>
          <a:xfrm>
            <a:off x="4296137" y="2141917"/>
            <a:ext cx="187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Buttons, Encoders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800FA3F-92B5-3E4F-803A-B512AF76A6B6}"/>
              </a:ext>
            </a:extLst>
          </p:cNvPr>
          <p:cNvSpPr txBox="1"/>
          <p:nvPr/>
        </p:nvSpPr>
        <p:spPr>
          <a:xfrm>
            <a:off x="7411142" y="3182329"/>
            <a:ext cx="1115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Bluetooth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50DEE7A-0317-424B-9025-DF49DEF100D1}"/>
              </a:ext>
            </a:extLst>
          </p:cNvPr>
          <p:cNvSpPr txBox="1"/>
          <p:nvPr/>
        </p:nvSpPr>
        <p:spPr>
          <a:xfrm>
            <a:off x="6473345" y="3163413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Servo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02A3F7E-CC2B-484E-B9E8-3E62235B9098}"/>
              </a:ext>
            </a:extLst>
          </p:cNvPr>
          <p:cNvSpPr txBox="1"/>
          <p:nvPr/>
        </p:nvSpPr>
        <p:spPr>
          <a:xfrm>
            <a:off x="3492750" y="3121189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LEDs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3B9BCDD-2D6C-3444-963C-92B12182D30E}"/>
              </a:ext>
            </a:extLst>
          </p:cNvPr>
          <p:cNvSpPr txBox="1"/>
          <p:nvPr/>
        </p:nvSpPr>
        <p:spPr>
          <a:xfrm>
            <a:off x="9919037" y="3059668"/>
            <a:ext cx="145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Wireless Labs</a:t>
            </a:r>
          </a:p>
        </p:txBody>
      </p:sp>
    </p:spTree>
    <p:extLst>
      <p:ext uri="{BB962C8B-B14F-4D97-AF65-F5344CB8AC3E}">
        <p14:creationId xmlns:p14="http://schemas.microsoft.com/office/powerpoint/2010/main" val="721564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8777E-F39A-5840-90B5-C444944B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711" y="111738"/>
            <a:ext cx="10515600" cy="538258"/>
          </a:xfrm>
        </p:spPr>
        <p:txBody>
          <a:bodyPr>
            <a:normAutofit fontScale="90000"/>
          </a:bodyPr>
          <a:lstStyle/>
          <a:p>
            <a:r>
              <a:rPr lang="en-US" dirty="0"/>
              <a:t>Pico Robot Parts List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398BE0A-58EA-1E4E-926C-81645AC5D6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8719325"/>
              </p:ext>
            </p:extLst>
          </p:nvPr>
        </p:nvGraphicFramePr>
        <p:xfrm>
          <a:off x="771181" y="1825625"/>
          <a:ext cx="10582616" cy="367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7605">
                  <a:extLst>
                    <a:ext uri="{9D8B030D-6E8A-4147-A177-3AD203B41FA5}">
                      <a16:colId xmlns:a16="http://schemas.microsoft.com/office/drawing/2014/main" val="1316812929"/>
                    </a:ext>
                  </a:extLst>
                </a:gridCol>
                <a:gridCol w="6092327">
                  <a:extLst>
                    <a:ext uri="{9D8B030D-6E8A-4147-A177-3AD203B41FA5}">
                      <a16:colId xmlns:a16="http://schemas.microsoft.com/office/drawing/2014/main" val="849467549"/>
                    </a:ext>
                  </a:extLst>
                </a:gridCol>
                <a:gridCol w="1482684">
                  <a:extLst>
                    <a:ext uri="{9D8B030D-6E8A-4147-A177-3AD203B41FA5}">
                      <a16:colId xmlns:a16="http://schemas.microsoft.com/office/drawing/2014/main" val="1417310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732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Smart Car Chassis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Includes two 1:48 geared DC hobby motors, wheels, body, power switch and 4 AA cell battery pack.  It does require soldering four wires to the motors and two to the switch.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58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Raspberry Pi Pico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 pin package with headers.  We solder our own headers, but you can also purchase them pre-soldered.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647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Breadboard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½ size 400 tie solderless breadboard with power rails (5v and 3.3v)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312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 of Flight Distance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GYUL530K sensor with I2C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21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Motor Driver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L293 C motor driver board with 5-volt voltage regulator.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296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Total: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$23.00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46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076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D34C3-47CF-F95C-592C-80087EBD7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855"/>
            <a:ext cx="10515600" cy="1325563"/>
          </a:xfrm>
        </p:spPr>
        <p:txBody>
          <a:bodyPr/>
          <a:lstStyle/>
          <a:p>
            <a:r>
              <a:rPr lang="en-US" dirty="0"/>
              <a:t>Motor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82F54-1FCE-32C3-EABA-2CA846D0D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28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AA211-6167-C74B-ACCF-0A2761FF5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87771"/>
            <a:ext cx="10515600" cy="670461"/>
          </a:xfrm>
        </p:spPr>
        <p:txBody>
          <a:bodyPr>
            <a:normAutofit fontScale="90000"/>
          </a:bodyPr>
          <a:lstStyle/>
          <a:p>
            <a:r>
              <a:rPr lang="en-US" dirty="0"/>
              <a:t>Base Bot Circuit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1C427F-3E9F-EB48-A44C-BE51345DC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579" y="758232"/>
            <a:ext cx="2337061" cy="586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934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7F6B-07B5-BA49-8810-745106D16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8C6A0-755A-1E4F-B525-91A60C99B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E99699-3187-EB42-B03C-57E42C224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592898" y="1872900"/>
            <a:ext cx="5481411" cy="350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624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0AB51-55E6-2C4D-B3CC-A4DAE7A02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02920"/>
          </a:xfrm>
        </p:spPr>
        <p:txBody>
          <a:bodyPr>
            <a:normAutofit fontScale="90000"/>
          </a:bodyPr>
          <a:lstStyle/>
          <a:p>
            <a:r>
              <a:rPr lang="en-US" dirty="0"/>
              <a:t>Base Bot Breadboard Connections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4F7588-DEFD-E248-B332-B2336AC5FF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223"/>
          <a:stretch/>
        </p:blipFill>
        <p:spPr>
          <a:xfrm rot="5400000">
            <a:off x="297100" y="1034538"/>
            <a:ext cx="5103497" cy="48179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C8BD7A-77A5-1044-8B64-5FC7E0FBCF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6" r="-1"/>
          <a:stretch/>
        </p:blipFill>
        <p:spPr>
          <a:xfrm rot="10800000">
            <a:off x="5668154" y="3038814"/>
            <a:ext cx="2657036" cy="23942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525047-0E1D-124B-BD7F-B86B8E1EF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200" y="1175385"/>
            <a:ext cx="1770534" cy="13511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922B64-828C-E34E-B4C6-C82C2F95E9F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759"/>
          <a:stretch/>
        </p:blipFill>
        <p:spPr>
          <a:xfrm rot="16200000">
            <a:off x="9521772" y="4968928"/>
            <a:ext cx="1514585" cy="166687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BA9E6C6-0648-6A40-8DDE-86664EBF2B29}"/>
              </a:ext>
            </a:extLst>
          </p:cNvPr>
          <p:cNvCxnSpPr>
            <a:cxnSpLocks/>
            <a:stCxn id="12" idx="2"/>
            <a:endCxn id="11" idx="3"/>
          </p:cNvCxnSpPr>
          <p:nvPr/>
        </p:nvCxnSpPr>
        <p:spPr>
          <a:xfrm>
            <a:off x="10279065" y="4756828"/>
            <a:ext cx="0" cy="2882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509F8E-877B-0F43-8C47-0281A0438081}"/>
              </a:ext>
            </a:extLst>
          </p:cNvPr>
          <p:cNvCxnSpPr>
            <a:cxnSpLocks/>
          </p:cNvCxnSpPr>
          <p:nvPr/>
        </p:nvCxnSpPr>
        <p:spPr>
          <a:xfrm>
            <a:off x="9688743" y="3861013"/>
            <a:ext cx="0" cy="1184062"/>
          </a:xfrm>
          <a:prstGeom prst="line">
            <a:avLst/>
          </a:prstGeom>
          <a:ln w="381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AED3579-6EB6-0A4F-823D-85EA6EF4EF95}"/>
              </a:ext>
            </a:extLst>
          </p:cNvPr>
          <p:cNvGrpSpPr/>
          <p:nvPr/>
        </p:nvGrpSpPr>
        <p:grpSpPr>
          <a:xfrm>
            <a:off x="9948865" y="4020228"/>
            <a:ext cx="660400" cy="736600"/>
            <a:chOff x="9948865" y="4020228"/>
            <a:chExt cx="660400" cy="7366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75F397F-F92B-B548-9D9F-D52049DEC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948865" y="4020228"/>
              <a:ext cx="660400" cy="736600"/>
            </a:xfrm>
            <a:prstGeom prst="rect">
              <a:avLst/>
            </a:prstGeom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20EF850-2854-1745-BFCA-72F6863215A1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>
              <a:off x="10279064" y="4634590"/>
              <a:ext cx="1" cy="12223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F4F87DF-F5A1-E14E-9363-8C568FB8D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48865" y="4634590"/>
              <a:ext cx="15398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6C38A29-8DFA-DF4E-A620-A6360F3AEB17}"/>
              </a:ext>
            </a:extLst>
          </p:cNvPr>
          <p:cNvGrpSpPr/>
          <p:nvPr/>
        </p:nvGrpSpPr>
        <p:grpSpPr>
          <a:xfrm>
            <a:off x="8258074" y="3679723"/>
            <a:ext cx="218602" cy="1179332"/>
            <a:chOff x="8773741" y="3837665"/>
            <a:chExt cx="218602" cy="1179332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F1509A6-C1CE-CD48-B36F-041AE83FCFCD}"/>
                </a:ext>
              </a:extLst>
            </p:cNvPr>
            <p:cNvCxnSpPr>
              <a:cxnSpLocks/>
            </p:cNvCxnSpPr>
            <p:nvPr/>
          </p:nvCxnSpPr>
          <p:spPr>
            <a:xfrm>
              <a:off x="8778875" y="4020228"/>
              <a:ext cx="2134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8448BC9-84CD-5E4B-8C8F-95F5DB8CAF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78875" y="3837665"/>
              <a:ext cx="21346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B0193CD-1DE0-7944-B113-3CBAE5354E4D}"/>
                </a:ext>
              </a:extLst>
            </p:cNvPr>
            <p:cNvCxnSpPr>
              <a:cxnSpLocks/>
            </p:cNvCxnSpPr>
            <p:nvPr/>
          </p:nvCxnSpPr>
          <p:spPr>
            <a:xfrm>
              <a:off x="8773741" y="4495845"/>
              <a:ext cx="2134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470E5F1-8D05-9449-8B3C-EE1EDC88D6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4009" y="4319204"/>
              <a:ext cx="2032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D6D4C82-EC8A-394D-A830-5D584B83FD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73741" y="4837637"/>
              <a:ext cx="21346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AE35401-72E9-684B-BC33-A15B359F74BC}"/>
                </a:ext>
              </a:extLst>
            </p:cNvPr>
            <p:cNvCxnSpPr>
              <a:cxnSpLocks/>
            </p:cNvCxnSpPr>
            <p:nvPr/>
          </p:nvCxnSpPr>
          <p:spPr>
            <a:xfrm>
              <a:off x="8773741" y="5016997"/>
              <a:ext cx="2134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4A94111-5DA2-2545-8B94-3360AA2514F9}"/>
              </a:ext>
            </a:extLst>
          </p:cNvPr>
          <p:cNvCxnSpPr>
            <a:cxnSpLocks/>
          </p:cNvCxnSpPr>
          <p:nvPr/>
        </p:nvCxnSpPr>
        <p:spPr>
          <a:xfrm flipV="1">
            <a:off x="8471542" y="3861013"/>
            <a:ext cx="1217201" cy="25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7BE68EC5-873B-7648-9646-C2B3F542FAA8}"/>
              </a:ext>
            </a:extLst>
          </p:cNvPr>
          <p:cNvCxnSpPr>
            <a:cxnSpLocks/>
          </p:cNvCxnSpPr>
          <p:nvPr/>
        </p:nvCxnSpPr>
        <p:spPr>
          <a:xfrm>
            <a:off x="8461892" y="3679723"/>
            <a:ext cx="1486972" cy="954465"/>
          </a:xfrm>
          <a:prstGeom prst="bentConnector3">
            <a:avLst>
              <a:gd name="adj1" fmla="val 93046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D145954-B826-BA46-A586-23E3ED9EB2CF}"/>
              </a:ext>
            </a:extLst>
          </p:cNvPr>
          <p:cNvGrpSpPr/>
          <p:nvPr/>
        </p:nvGrpSpPr>
        <p:grpSpPr>
          <a:xfrm>
            <a:off x="8465065" y="4026548"/>
            <a:ext cx="898525" cy="474237"/>
            <a:chOff x="9985375" y="1504963"/>
            <a:chExt cx="898525" cy="502920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97E1447-30BB-914E-ADA4-45CC18BED33D}"/>
                </a:ext>
              </a:extLst>
            </p:cNvPr>
            <p:cNvCxnSpPr/>
            <p:nvPr/>
          </p:nvCxnSpPr>
          <p:spPr>
            <a:xfrm>
              <a:off x="9985375" y="1647825"/>
              <a:ext cx="1778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E93E6A5-FC1C-004E-A41F-378DB8067116}"/>
                </a:ext>
              </a:extLst>
            </p:cNvPr>
            <p:cNvCxnSpPr/>
            <p:nvPr/>
          </p:nvCxnSpPr>
          <p:spPr>
            <a:xfrm>
              <a:off x="9985912" y="1835150"/>
              <a:ext cx="17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CBFB3E72-67B9-8C41-8A7C-EA3FA14E0900}"/>
                </a:ext>
              </a:extLst>
            </p:cNvPr>
            <p:cNvSpPr/>
            <p:nvPr/>
          </p:nvSpPr>
          <p:spPr>
            <a:xfrm>
              <a:off x="10107062" y="1504963"/>
              <a:ext cx="660400" cy="50292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0D70692-39C5-5C45-AE97-70ACE2E40864}"/>
                </a:ext>
              </a:extLst>
            </p:cNvPr>
            <p:cNvSpPr/>
            <p:nvPr/>
          </p:nvSpPr>
          <p:spPr>
            <a:xfrm>
              <a:off x="10763251" y="1684655"/>
              <a:ext cx="120649" cy="1206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76C1CFD-A6B8-BB43-9A6F-7290BF629F95}"/>
                </a:ext>
              </a:extLst>
            </p:cNvPr>
            <p:cNvSpPr txBox="1"/>
            <p:nvPr/>
          </p:nvSpPr>
          <p:spPr>
            <a:xfrm>
              <a:off x="10074812" y="1561098"/>
              <a:ext cx="7164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Motor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81149A7-24C2-F04F-B47F-D0551EC0C181}"/>
              </a:ext>
            </a:extLst>
          </p:cNvPr>
          <p:cNvGrpSpPr/>
          <p:nvPr/>
        </p:nvGrpSpPr>
        <p:grpSpPr>
          <a:xfrm>
            <a:off x="8465065" y="4542908"/>
            <a:ext cx="898525" cy="481535"/>
            <a:chOff x="9985375" y="1504963"/>
            <a:chExt cx="898525" cy="50292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664BCE4-E3E2-9A4B-93EB-6DF6337EC3D4}"/>
                </a:ext>
              </a:extLst>
            </p:cNvPr>
            <p:cNvCxnSpPr/>
            <p:nvPr/>
          </p:nvCxnSpPr>
          <p:spPr>
            <a:xfrm>
              <a:off x="9985375" y="1647825"/>
              <a:ext cx="1778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86E57D6-54A1-A543-8D1B-1FA69879BB0B}"/>
                </a:ext>
              </a:extLst>
            </p:cNvPr>
            <p:cNvCxnSpPr/>
            <p:nvPr/>
          </p:nvCxnSpPr>
          <p:spPr>
            <a:xfrm>
              <a:off x="9985912" y="1835150"/>
              <a:ext cx="17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86942D37-937D-FA46-9731-69D98EE252F7}"/>
                </a:ext>
              </a:extLst>
            </p:cNvPr>
            <p:cNvSpPr/>
            <p:nvPr/>
          </p:nvSpPr>
          <p:spPr>
            <a:xfrm>
              <a:off x="10107062" y="1504963"/>
              <a:ext cx="660400" cy="50292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573D0B-CDF6-DE4C-9C9A-E5BFA65446DF}"/>
                </a:ext>
              </a:extLst>
            </p:cNvPr>
            <p:cNvSpPr/>
            <p:nvPr/>
          </p:nvSpPr>
          <p:spPr>
            <a:xfrm>
              <a:off x="10763251" y="1684655"/>
              <a:ext cx="120649" cy="1206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8282442-F385-194E-86E6-F63D2E509238}"/>
                </a:ext>
              </a:extLst>
            </p:cNvPr>
            <p:cNvSpPr txBox="1"/>
            <p:nvPr/>
          </p:nvSpPr>
          <p:spPr>
            <a:xfrm>
              <a:off x="10074812" y="1561098"/>
              <a:ext cx="7164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Motor</a:t>
              </a:r>
            </a:p>
          </p:txBody>
        </p:sp>
      </p:grp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2364A57-710A-8244-A810-16D855E3CC40}"/>
              </a:ext>
            </a:extLst>
          </p:cNvPr>
          <p:cNvCxnSpPr>
            <a:cxnSpLocks/>
          </p:cNvCxnSpPr>
          <p:nvPr/>
        </p:nvCxnSpPr>
        <p:spPr>
          <a:xfrm>
            <a:off x="5421826" y="4859055"/>
            <a:ext cx="24632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3A5C2864-B391-4649-94C9-09D81CACBE39}"/>
              </a:ext>
            </a:extLst>
          </p:cNvPr>
          <p:cNvSpPr/>
          <p:nvPr/>
        </p:nvSpPr>
        <p:spPr>
          <a:xfrm>
            <a:off x="3545378" y="5137267"/>
            <a:ext cx="203662" cy="1330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B5BCCDA-3ECD-EE4A-8425-24F8C1D6B0F6}"/>
              </a:ext>
            </a:extLst>
          </p:cNvPr>
          <p:cNvSpPr/>
          <p:nvPr/>
        </p:nvSpPr>
        <p:spPr>
          <a:xfrm>
            <a:off x="3545378" y="4041958"/>
            <a:ext cx="203662" cy="1330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71C96E3-D26F-A745-BC34-8FD7B847B6A2}"/>
              </a:ext>
            </a:extLst>
          </p:cNvPr>
          <p:cNvSpPr/>
          <p:nvPr/>
        </p:nvSpPr>
        <p:spPr>
          <a:xfrm>
            <a:off x="3545378" y="2940520"/>
            <a:ext cx="203662" cy="1330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B23637D-0F1C-E646-A924-B9EF60C8537A}"/>
              </a:ext>
            </a:extLst>
          </p:cNvPr>
          <p:cNvSpPr/>
          <p:nvPr/>
        </p:nvSpPr>
        <p:spPr>
          <a:xfrm>
            <a:off x="1950660" y="5137267"/>
            <a:ext cx="203662" cy="1330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25CC071-032F-C742-9EC6-DD51079A688F}"/>
              </a:ext>
            </a:extLst>
          </p:cNvPr>
          <p:cNvSpPr/>
          <p:nvPr/>
        </p:nvSpPr>
        <p:spPr>
          <a:xfrm>
            <a:off x="1950660" y="4041958"/>
            <a:ext cx="203662" cy="1330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15CF580-D89A-B648-BB58-125F070656E6}"/>
              </a:ext>
            </a:extLst>
          </p:cNvPr>
          <p:cNvSpPr/>
          <p:nvPr/>
        </p:nvSpPr>
        <p:spPr>
          <a:xfrm>
            <a:off x="1950660" y="2940520"/>
            <a:ext cx="203662" cy="1330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6A12DA0-6B62-D045-A4D3-05BDE771467A}"/>
              </a:ext>
            </a:extLst>
          </p:cNvPr>
          <p:cNvSpPr/>
          <p:nvPr/>
        </p:nvSpPr>
        <p:spPr>
          <a:xfrm>
            <a:off x="3545378" y="1849629"/>
            <a:ext cx="203662" cy="1330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3D34FC8-D941-064E-AA3E-880A4BBFA42E}"/>
              </a:ext>
            </a:extLst>
          </p:cNvPr>
          <p:cNvSpPr/>
          <p:nvPr/>
        </p:nvSpPr>
        <p:spPr>
          <a:xfrm>
            <a:off x="1950660" y="1849629"/>
            <a:ext cx="203662" cy="1330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D1FE7CF-0904-164F-9E45-3AD27CBB83DD}"/>
              </a:ext>
            </a:extLst>
          </p:cNvPr>
          <p:cNvSpPr/>
          <p:nvPr/>
        </p:nvSpPr>
        <p:spPr>
          <a:xfrm>
            <a:off x="3545378" y="1454727"/>
            <a:ext cx="203662" cy="1330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21D2FCC-EAA5-1943-9BE2-79F4CD16529C}"/>
              </a:ext>
            </a:extLst>
          </p:cNvPr>
          <p:cNvSpPr/>
          <p:nvPr/>
        </p:nvSpPr>
        <p:spPr>
          <a:xfrm>
            <a:off x="3474719" y="1450570"/>
            <a:ext cx="270164" cy="13300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VBUS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9BDDFA1-BE7A-DD48-9596-7036AF886B9A}"/>
              </a:ext>
            </a:extLst>
          </p:cNvPr>
          <p:cNvSpPr/>
          <p:nvPr/>
        </p:nvSpPr>
        <p:spPr>
          <a:xfrm>
            <a:off x="3474719" y="1637864"/>
            <a:ext cx="270164" cy="13300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VSYS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69F47F1-E2DC-214A-ADCE-F577FCBD881B}"/>
              </a:ext>
            </a:extLst>
          </p:cNvPr>
          <p:cNvSpPr/>
          <p:nvPr/>
        </p:nvSpPr>
        <p:spPr>
          <a:xfrm>
            <a:off x="3408218" y="2296540"/>
            <a:ext cx="365759" cy="13300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3.3 OUT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C55E8EC-3031-5943-B794-E589107AC0EC}"/>
              </a:ext>
            </a:extLst>
          </p:cNvPr>
          <p:cNvCxnSpPr>
            <a:cxnSpLocks/>
          </p:cNvCxnSpPr>
          <p:nvPr/>
        </p:nvCxnSpPr>
        <p:spPr>
          <a:xfrm flipV="1">
            <a:off x="3885216" y="1325880"/>
            <a:ext cx="2342984" cy="10348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9D527FC-374E-FF4B-AEC9-18F51A7FDBB0}"/>
              </a:ext>
            </a:extLst>
          </p:cNvPr>
          <p:cNvCxnSpPr>
            <a:cxnSpLocks/>
          </p:cNvCxnSpPr>
          <p:nvPr/>
        </p:nvCxnSpPr>
        <p:spPr>
          <a:xfrm flipV="1">
            <a:off x="4921135" y="1637864"/>
            <a:ext cx="1332002" cy="61488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B597C3E-FAC3-8B4A-AF33-16E3D1925F29}"/>
              </a:ext>
            </a:extLst>
          </p:cNvPr>
          <p:cNvCxnSpPr>
            <a:cxnSpLocks/>
          </p:cNvCxnSpPr>
          <p:nvPr/>
        </p:nvCxnSpPr>
        <p:spPr>
          <a:xfrm flipV="1">
            <a:off x="3862877" y="2011578"/>
            <a:ext cx="2501499" cy="342145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BAD07BE-F208-C14C-927E-41037C460492}"/>
              </a:ext>
            </a:extLst>
          </p:cNvPr>
          <p:cNvSpPr/>
          <p:nvPr/>
        </p:nvSpPr>
        <p:spPr>
          <a:xfrm>
            <a:off x="3343795" y="5366534"/>
            <a:ext cx="403166" cy="1330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I2C0 SCL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F46731A-3543-2942-BD9C-382BC292F480}"/>
              </a:ext>
            </a:extLst>
          </p:cNvPr>
          <p:cNvSpPr/>
          <p:nvPr/>
        </p:nvSpPr>
        <p:spPr>
          <a:xfrm>
            <a:off x="3352107" y="5566252"/>
            <a:ext cx="403166" cy="1330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I2C0 SDA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579D09F-C505-F44C-B5A9-A4CBAF416790}"/>
              </a:ext>
            </a:extLst>
          </p:cNvPr>
          <p:cNvCxnSpPr>
            <a:cxnSpLocks/>
          </p:cNvCxnSpPr>
          <p:nvPr/>
        </p:nvCxnSpPr>
        <p:spPr>
          <a:xfrm flipV="1">
            <a:off x="3886836" y="2351997"/>
            <a:ext cx="2517577" cy="3280756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3E3BFC3-FE51-D349-9514-2342FD9C6822}"/>
              </a:ext>
            </a:extLst>
          </p:cNvPr>
          <p:cNvCxnSpPr>
            <a:cxnSpLocks/>
          </p:cNvCxnSpPr>
          <p:nvPr/>
        </p:nvCxnSpPr>
        <p:spPr>
          <a:xfrm flipV="1">
            <a:off x="5421827" y="4859055"/>
            <a:ext cx="1732" cy="1493550"/>
          </a:xfrm>
          <a:prstGeom prst="line">
            <a:avLst/>
          </a:prstGeom>
          <a:ln w="381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97BFDB6-5B1D-334B-93DE-89D3B607149C}"/>
              </a:ext>
            </a:extLst>
          </p:cNvPr>
          <p:cNvCxnSpPr>
            <a:cxnSpLocks/>
          </p:cNvCxnSpPr>
          <p:nvPr/>
        </p:nvCxnSpPr>
        <p:spPr>
          <a:xfrm flipH="1">
            <a:off x="775612" y="6352605"/>
            <a:ext cx="4646215" cy="0"/>
          </a:xfrm>
          <a:prstGeom prst="line">
            <a:avLst/>
          </a:prstGeom>
          <a:ln w="381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D6F0A19-08BE-D344-A4C9-8565DF58682A}"/>
              </a:ext>
            </a:extLst>
          </p:cNvPr>
          <p:cNvCxnSpPr>
            <a:cxnSpLocks/>
          </p:cNvCxnSpPr>
          <p:nvPr/>
        </p:nvCxnSpPr>
        <p:spPr>
          <a:xfrm flipV="1">
            <a:off x="775612" y="5746085"/>
            <a:ext cx="0" cy="606520"/>
          </a:xfrm>
          <a:prstGeom prst="line">
            <a:avLst/>
          </a:prstGeom>
          <a:ln w="381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4F90F0E-4297-8442-9448-CD6E2D96CCF9}"/>
              </a:ext>
            </a:extLst>
          </p:cNvPr>
          <p:cNvCxnSpPr>
            <a:cxnSpLocks/>
          </p:cNvCxnSpPr>
          <p:nvPr/>
        </p:nvCxnSpPr>
        <p:spPr>
          <a:xfrm flipV="1">
            <a:off x="4921135" y="4687151"/>
            <a:ext cx="763023" cy="20532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00DAC38-0E3D-3242-9111-09739D24CA36}"/>
              </a:ext>
            </a:extLst>
          </p:cNvPr>
          <p:cNvCxnSpPr>
            <a:cxnSpLocks/>
          </p:cNvCxnSpPr>
          <p:nvPr/>
        </p:nvCxnSpPr>
        <p:spPr>
          <a:xfrm flipV="1">
            <a:off x="3838477" y="3992375"/>
            <a:ext cx="1947256" cy="325938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859C4BD-7F77-4F47-AA4E-3F70E833B6B3}"/>
              </a:ext>
            </a:extLst>
          </p:cNvPr>
          <p:cNvCxnSpPr>
            <a:cxnSpLocks/>
          </p:cNvCxnSpPr>
          <p:nvPr/>
        </p:nvCxnSpPr>
        <p:spPr>
          <a:xfrm flipV="1">
            <a:off x="3839049" y="4153550"/>
            <a:ext cx="1933084" cy="389358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CCBCFB8E-1646-824F-B65F-E39F1BA1AEF9}"/>
              </a:ext>
            </a:extLst>
          </p:cNvPr>
          <p:cNvCxnSpPr>
            <a:cxnSpLocks/>
          </p:cNvCxnSpPr>
          <p:nvPr/>
        </p:nvCxnSpPr>
        <p:spPr>
          <a:xfrm flipV="1">
            <a:off x="3862876" y="4337903"/>
            <a:ext cx="1884701" cy="434817"/>
          </a:xfrm>
          <a:prstGeom prst="line">
            <a:avLst/>
          </a:prstGeom>
          <a:ln w="57150">
            <a:solidFill>
              <a:srgbClr val="AB79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7DB3B8DD-1CCF-CE43-B7BA-340D744806FA}"/>
              </a:ext>
            </a:extLst>
          </p:cNvPr>
          <p:cNvCxnSpPr>
            <a:cxnSpLocks/>
          </p:cNvCxnSpPr>
          <p:nvPr/>
        </p:nvCxnSpPr>
        <p:spPr>
          <a:xfrm flipV="1">
            <a:off x="3873418" y="4542908"/>
            <a:ext cx="1884701" cy="434817"/>
          </a:xfrm>
          <a:prstGeom prst="line">
            <a:avLst/>
          </a:prstGeom>
          <a:ln w="571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54DC7D75-2F76-2F47-97E8-43BD84B5345F}"/>
              </a:ext>
            </a:extLst>
          </p:cNvPr>
          <p:cNvSpPr txBox="1"/>
          <p:nvPr/>
        </p:nvSpPr>
        <p:spPr>
          <a:xfrm>
            <a:off x="9990313" y="3373896"/>
            <a:ext cx="800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</a:t>
            </a:r>
          </a:p>
          <a:p>
            <a:r>
              <a:rPr lang="en-US" dirty="0"/>
              <a:t>Switch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D07F656B-F766-C24C-AF03-FD4DE6921BE5}"/>
              </a:ext>
            </a:extLst>
          </p:cNvPr>
          <p:cNvCxnSpPr>
            <a:cxnSpLocks/>
          </p:cNvCxnSpPr>
          <p:nvPr/>
        </p:nvCxnSpPr>
        <p:spPr>
          <a:xfrm flipH="1">
            <a:off x="821664" y="829219"/>
            <a:ext cx="326559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019F1AB-3590-0D42-B84E-2A77C56C8C30}"/>
              </a:ext>
            </a:extLst>
          </p:cNvPr>
          <p:cNvCxnSpPr>
            <a:cxnSpLocks/>
          </p:cNvCxnSpPr>
          <p:nvPr/>
        </p:nvCxnSpPr>
        <p:spPr>
          <a:xfrm>
            <a:off x="4087258" y="829219"/>
            <a:ext cx="0" cy="912177"/>
          </a:xfrm>
          <a:prstGeom prst="line">
            <a:avLst/>
          </a:prstGeom>
          <a:ln w="381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51B2928D-379F-9E44-8B56-9AF9F7927235}"/>
              </a:ext>
            </a:extLst>
          </p:cNvPr>
          <p:cNvCxnSpPr>
            <a:cxnSpLocks/>
          </p:cNvCxnSpPr>
          <p:nvPr/>
        </p:nvCxnSpPr>
        <p:spPr>
          <a:xfrm>
            <a:off x="821664" y="829219"/>
            <a:ext cx="0" cy="754354"/>
          </a:xfrm>
          <a:prstGeom prst="line">
            <a:avLst/>
          </a:prstGeom>
          <a:ln w="381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7F62C529-5089-974D-8B65-082145005F6B}"/>
              </a:ext>
            </a:extLst>
          </p:cNvPr>
          <p:cNvSpPr txBox="1"/>
          <p:nvPr/>
        </p:nvSpPr>
        <p:spPr>
          <a:xfrm>
            <a:off x="797837" y="6045642"/>
            <a:ext cx="1473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5V Power Rail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BFE02BC7-F8D5-7146-8CD0-A946D1AB3A22}"/>
              </a:ext>
            </a:extLst>
          </p:cNvPr>
          <p:cNvSpPr txBox="1"/>
          <p:nvPr/>
        </p:nvSpPr>
        <p:spPr>
          <a:xfrm>
            <a:off x="8800363" y="330998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6V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1CE7AC0F-8415-EC4C-B76A-6ED7490DD161}"/>
              </a:ext>
            </a:extLst>
          </p:cNvPr>
          <p:cNvSpPr txBox="1"/>
          <p:nvPr/>
        </p:nvSpPr>
        <p:spPr>
          <a:xfrm>
            <a:off x="5322847" y="108317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3.3V</a:t>
            </a: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10FB839-088D-7C46-A1AF-213931CD9779}"/>
              </a:ext>
            </a:extLst>
          </p:cNvPr>
          <p:cNvCxnSpPr>
            <a:cxnSpLocks/>
          </p:cNvCxnSpPr>
          <p:nvPr/>
        </p:nvCxnSpPr>
        <p:spPr>
          <a:xfrm flipV="1">
            <a:off x="3888915" y="2899315"/>
            <a:ext cx="1032220" cy="1394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027DA886-E971-4A4B-9075-6916CE5C73AC}"/>
              </a:ext>
            </a:extLst>
          </p:cNvPr>
          <p:cNvSpPr txBox="1"/>
          <p:nvPr/>
        </p:nvSpPr>
        <p:spPr>
          <a:xfrm>
            <a:off x="5668152" y="5464769"/>
            <a:ext cx="2739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L293 Mini 4 Channel</a:t>
            </a:r>
          </a:p>
          <a:p>
            <a:pPr algn="ctr"/>
            <a:r>
              <a:rPr lang="en-US" dirty="0"/>
              <a:t>Motor Driver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A1DBDE4D-0D7E-7F47-A313-311D0A695E59}"/>
              </a:ext>
            </a:extLst>
          </p:cNvPr>
          <p:cNvSpPr txBox="1"/>
          <p:nvPr/>
        </p:nvSpPr>
        <p:spPr>
          <a:xfrm>
            <a:off x="6106089" y="771246"/>
            <a:ext cx="303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VL53L0X Time-of-Flight Sensor</a:t>
            </a:r>
          </a:p>
        </p:txBody>
      </p:sp>
    </p:spTree>
    <p:extLst>
      <p:ext uri="{BB962C8B-B14F-4D97-AF65-F5344CB8AC3E}">
        <p14:creationId xmlns:p14="http://schemas.microsoft.com/office/powerpoint/2010/main" val="941945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7F57F-7EC1-8A47-978D-9E2BF64A3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 Regulator Input/Output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335BE-6F93-534C-9089-1CAB2C2B2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94959"/>
            <a:ext cx="10515600" cy="782003"/>
          </a:xfrm>
        </p:spPr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solarbotics.net</a:t>
            </a:r>
            <a:r>
              <a:rPr lang="en-US" dirty="0"/>
              <a:t>/library/datasheets/78M05.pdf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B59CAD-9BD8-7342-A922-6D38CF565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539" y="2209800"/>
            <a:ext cx="6672125" cy="284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798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C76D-0841-7E4E-BFAF-FBEE70D03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227965"/>
            <a:ext cx="10515600" cy="640715"/>
          </a:xfrm>
        </p:spPr>
        <p:txBody>
          <a:bodyPr>
            <a:normAutofit fontScale="90000"/>
          </a:bodyPr>
          <a:lstStyle/>
          <a:p>
            <a:r>
              <a:rPr lang="en-US" dirty="0"/>
              <a:t>Voltage Curve Close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BC2D5-9BFE-9248-B0F0-913768E04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6038124"/>
            <a:ext cx="10515600" cy="919163"/>
          </a:xfrm>
        </p:spPr>
        <p:txBody>
          <a:bodyPr/>
          <a:lstStyle/>
          <a:p>
            <a:r>
              <a:rPr lang="en-US" dirty="0"/>
              <a:t>Voltage Curve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805BC2-B582-7842-A951-2A04D65604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88" t="14988" r="67832" b="18108"/>
          <a:stretch/>
        </p:blipFill>
        <p:spPr>
          <a:xfrm>
            <a:off x="3482340" y="1041914"/>
            <a:ext cx="4861560" cy="4822976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02ECFAF2-E1B3-CC45-AF07-D8BC978CA894}"/>
              </a:ext>
            </a:extLst>
          </p:cNvPr>
          <p:cNvGrpSpPr/>
          <p:nvPr/>
        </p:nvGrpSpPr>
        <p:grpSpPr>
          <a:xfrm>
            <a:off x="4282440" y="1615440"/>
            <a:ext cx="3596640" cy="3429000"/>
            <a:chOff x="4282440" y="1615440"/>
            <a:chExt cx="3596640" cy="3429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7A0D28F-E1A3-6148-8B3A-12AA8F05B930}"/>
                </a:ext>
              </a:extLst>
            </p:cNvPr>
            <p:cNvCxnSpPr>
              <a:cxnSpLocks/>
            </p:cNvCxnSpPr>
            <p:nvPr/>
          </p:nvCxnSpPr>
          <p:spPr>
            <a:xfrm>
              <a:off x="6080760" y="1615440"/>
              <a:ext cx="0" cy="3429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E67827F-DCA5-2B4C-AE01-684B4E2522AB}"/>
                </a:ext>
              </a:extLst>
            </p:cNvPr>
            <p:cNvCxnSpPr>
              <a:cxnSpLocks/>
            </p:cNvCxnSpPr>
            <p:nvPr/>
          </p:nvCxnSpPr>
          <p:spPr>
            <a:xfrm>
              <a:off x="5721096" y="1615440"/>
              <a:ext cx="0" cy="3429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CE2E43F-7338-064D-9D18-03484C591EE1}"/>
                </a:ext>
              </a:extLst>
            </p:cNvPr>
            <p:cNvCxnSpPr>
              <a:cxnSpLocks/>
            </p:cNvCxnSpPr>
            <p:nvPr/>
          </p:nvCxnSpPr>
          <p:spPr>
            <a:xfrm>
              <a:off x="5361432" y="1615440"/>
              <a:ext cx="0" cy="3429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A028C04-4A69-B842-944B-1957E4EE138D}"/>
                </a:ext>
              </a:extLst>
            </p:cNvPr>
            <p:cNvCxnSpPr>
              <a:cxnSpLocks/>
            </p:cNvCxnSpPr>
            <p:nvPr/>
          </p:nvCxnSpPr>
          <p:spPr>
            <a:xfrm>
              <a:off x="5001768" y="1615440"/>
              <a:ext cx="0" cy="3429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768B53E-E8A4-0140-A4D2-8325DFC6DE63}"/>
                </a:ext>
              </a:extLst>
            </p:cNvPr>
            <p:cNvCxnSpPr>
              <a:cxnSpLocks/>
            </p:cNvCxnSpPr>
            <p:nvPr/>
          </p:nvCxnSpPr>
          <p:spPr>
            <a:xfrm>
              <a:off x="4282440" y="1615440"/>
              <a:ext cx="0" cy="3429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A55EDFC-3F50-1D4A-80F4-24D26BC2F1C5}"/>
                </a:ext>
              </a:extLst>
            </p:cNvPr>
            <p:cNvCxnSpPr>
              <a:cxnSpLocks/>
            </p:cNvCxnSpPr>
            <p:nvPr/>
          </p:nvCxnSpPr>
          <p:spPr>
            <a:xfrm>
              <a:off x="4642104" y="1615440"/>
              <a:ext cx="0" cy="3429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C2EDE5B-9AFE-F14B-B776-3AAE856754AC}"/>
                </a:ext>
              </a:extLst>
            </p:cNvPr>
            <p:cNvCxnSpPr>
              <a:cxnSpLocks/>
            </p:cNvCxnSpPr>
            <p:nvPr/>
          </p:nvCxnSpPr>
          <p:spPr>
            <a:xfrm>
              <a:off x="7879080" y="1615440"/>
              <a:ext cx="0" cy="3429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34C78B2-7095-C646-9D82-722CF95ECC64}"/>
                </a:ext>
              </a:extLst>
            </p:cNvPr>
            <p:cNvCxnSpPr>
              <a:cxnSpLocks/>
            </p:cNvCxnSpPr>
            <p:nvPr/>
          </p:nvCxnSpPr>
          <p:spPr>
            <a:xfrm>
              <a:off x="7519416" y="1615440"/>
              <a:ext cx="0" cy="3429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F8FFBA1-9D9A-DC43-B02D-15C971970566}"/>
                </a:ext>
              </a:extLst>
            </p:cNvPr>
            <p:cNvCxnSpPr>
              <a:cxnSpLocks/>
            </p:cNvCxnSpPr>
            <p:nvPr/>
          </p:nvCxnSpPr>
          <p:spPr>
            <a:xfrm>
              <a:off x="7159752" y="1615440"/>
              <a:ext cx="0" cy="3429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1D0204B-F6D8-264F-9AA5-9F1690B44FCE}"/>
                </a:ext>
              </a:extLst>
            </p:cNvPr>
            <p:cNvCxnSpPr>
              <a:cxnSpLocks/>
            </p:cNvCxnSpPr>
            <p:nvPr/>
          </p:nvCxnSpPr>
          <p:spPr>
            <a:xfrm>
              <a:off x="6440424" y="1615440"/>
              <a:ext cx="0" cy="3429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76C6103-799C-E449-8F17-F53E17D45FB9}"/>
                </a:ext>
              </a:extLst>
            </p:cNvPr>
            <p:cNvCxnSpPr>
              <a:cxnSpLocks/>
            </p:cNvCxnSpPr>
            <p:nvPr/>
          </p:nvCxnSpPr>
          <p:spPr>
            <a:xfrm>
              <a:off x="6800088" y="1615440"/>
              <a:ext cx="0" cy="3429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7248786-4C86-FB42-ADBB-F8B7DB052D09}"/>
              </a:ext>
            </a:extLst>
          </p:cNvPr>
          <p:cNvSpPr txBox="1"/>
          <p:nvPr/>
        </p:nvSpPr>
        <p:spPr>
          <a:xfrm>
            <a:off x="6237484" y="5445499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6v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B62E59-7C58-E948-83FE-9138E3373FAB}"/>
              </a:ext>
            </a:extLst>
          </p:cNvPr>
          <p:cNvSpPr txBox="1"/>
          <p:nvPr/>
        </p:nvSpPr>
        <p:spPr>
          <a:xfrm>
            <a:off x="5886964" y="5445499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5v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EFD327-3958-5645-8521-176DC153F712}"/>
              </a:ext>
            </a:extLst>
          </p:cNvPr>
          <p:cNvSpPr txBox="1"/>
          <p:nvPr/>
        </p:nvSpPr>
        <p:spPr>
          <a:xfrm>
            <a:off x="7263260" y="54333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9v</a:t>
            </a:r>
          </a:p>
        </p:txBody>
      </p:sp>
    </p:spTree>
    <p:extLst>
      <p:ext uri="{BB962C8B-B14F-4D97-AF65-F5344CB8AC3E}">
        <p14:creationId xmlns:p14="http://schemas.microsoft.com/office/powerpoint/2010/main" val="609067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24523</TotalTime>
  <Words>307</Words>
  <Application>Microsoft Macintosh PowerPoint</Application>
  <PresentationFormat>Widescreen</PresentationFormat>
  <Paragraphs>92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CoderDojo Robot Figures</vt:lpstr>
      <vt:lpstr>CoderDojo Robots Journey Map</vt:lpstr>
      <vt:lpstr>Pico Robot Parts List</vt:lpstr>
      <vt:lpstr>Motor Circuit</vt:lpstr>
      <vt:lpstr>Base Bot Circuit Diagram</vt:lpstr>
      <vt:lpstr>PowerPoint Presentation</vt:lpstr>
      <vt:lpstr>Base Bot Breadboard Connections</vt:lpstr>
      <vt:lpstr>Voltage Regulator Input/Output Curve</vt:lpstr>
      <vt:lpstr>Voltage Curve Close Up</vt:lpstr>
      <vt:lpstr>Motor Driver Circuit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McCreary</dc:creator>
  <cp:lastModifiedBy>McCreary, Dan G</cp:lastModifiedBy>
  <cp:revision>31</cp:revision>
  <dcterms:created xsi:type="dcterms:W3CDTF">2021-05-23T13:02:29Z</dcterms:created>
  <dcterms:modified xsi:type="dcterms:W3CDTF">2022-12-16T15:29:18Z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8a73c85-e524-44a6-bd58-7df7ef87be8f_Enabled">
    <vt:lpwstr>true</vt:lpwstr>
  </property>
  <property fmtid="{D5CDD505-2E9C-101B-9397-08002B2CF9AE}" pid="3" name="MSIP_Label_a8a73c85-e524-44a6-bd58-7df7ef87be8f_SetDate">
    <vt:lpwstr>2022-12-16T15:29:18Z</vt:lpwstr>
  </property>
  <property fmtid="{D5CDD505-2E9C-101B-9397-08002B2CF9AE}" pid="4" name="MSIP_Label_a8a73c85-e524-44a6-bd58-7df7ef87be8f_Method">
    <vt:lpwstr>Standard</vt:lpwstr>
  </property>
  <property fmtid="{D5CDD505-2E9C-101B-9397-08002B2CF9AE}" pid="5" name="MSIP_Label_a8a73c85-e524-44a6-bd58-7df7ef87be8f_Name">
    <vt:lpwstr>Internal Label</vt:lpwstr>
  </property>
  <property fmtid="{D5CDD505-2E9C-101B-9397-08002B2CF9AE}" pid="6" name="MSIP_Label_a8a73c85-e524-44a6-bd58-7df7ef87be8f_SiteId">
    <vt:lpwstr>db05faca-c82a-4b9d-b9c5-0f64b6755421</vt:lpwstr>
  </property>
  <property fmtid="{D5CDD505-2E9C-101B-9397-08002B2CF9AE}" pid="7" name="MSIP_Label_a8a73c85-e524-44a6-bd58-7df7ef87be8f_ActionId">
    <vt:lpwstr>ab196a8a-f2d1-4ca8-a378-2325e71074ad</vt:lpwstr>
  </property>
  <property fmtid="{D5CDD505-2E9C-101B-9397-08002B2CF9AE}" pid="8" name="MSIP_Label_a8a73c85-e524-44a6-bd58-7df7ef87be8f_ContentBits">
    <vt:lpwstr>0</vt:lpwstr>
  </property>
</Properties>
</file>