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70" r:id="rId13"/>
    <p:sldId id="269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3"/>
    <p:restoredTop sz="96327"/>
  </p:normalViewPr>
  <p:slideViewPr>
    <p:cSldViewPr snapToGrid="0">
      <p:cViewPr varScale="1">
        <p:scale>
          <a:sx n="135" d="100"/>
          <a:sy n="135" d="100"/>
        </p:scale>
        <p:origin x="2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7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1325563"/>
          </a:xfrm>
        </p:spPr>
        <p:txBody>
          <a:bodyPr/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7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1104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1539"/>
            <a:ext cx="7886700" cy="47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506F-F051-A04A-8800-64295FEA50C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85B3-A51B-324D-95C5-1845DDAB7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F9B498-BC6D-6CD7-32B2-B620B30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368"/>
            <a:ext cx="7886700" cy="10075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Motor Circuit</a:t>
            </a:r>
          </a:p>
        </p:txBody>
      </p:sp>
      <p:pic>
        <p:nvPicPr>
          <p:cNvPr id="1028" name="Picture 4" descr="dc motor Icon - Free PNG &amp; SVG 3160467 - Noun Project">
            <a:extLst>
              <a:ext uri="{FF2B5EF4-FFF2-40B4-BE49-F238E27FC236}">
                <a16:creationId xmlns:a16="http://schemas.microsoft.com/office/drawing/2014/main" id="{E51B2238-D051-305A-C691-1CB62898E1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>
            <a:off x="538921" y="1820965"/>
            <a:ext cx="2540000" cy="132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ttery Icon - Free PNG &amp; SVG 187469 - Noun Project">
            <a:extLst>
              <a:ext uri="{FF2B5EF4-FFF2-40B4-BE49-F238E27FC236}">
                <a16:creationId xmlns:a16="http://schemas.microsoft.com/office/drawing/2014/main" id="{573CF639-5444-4C46-00FC-A6C8A171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8650" y="4162632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98C69F6-54FE-1330-4490-95B9A60BD3AC}"/>
              </a:ext>
            </a:extLst>
          </p:cNvPr>
          <p:cNvGrpSpPr/>
          <p:nvPr/>
        </p:nvGrpSpPr>
        <p:grpSpPr>
          <a:xfrm>
            <a:off x="6065080" y="1211918"/>
            <a:ext cx="2540000" cy="2540000"/>
            <a:chOff x="6065080" y="1211918"/>
            <a:chExt cx="2540000" cy="2540000"/>
          </a:xfrm>
        </p:grpSpPr>
        <p:pic>
          <p:nvPicPr>
            <p:cNvPr id="1032" name="Picture 8" descr="Toggle-switch Icons - Free SVG &amp; PNG Toggle-switch Images - Noun Project">
              <a:extLst>
                <a:ext uri="{FF2B5EF4-FFF2-40B4-BE49-F238E27FC236}">
                  <a16:creationId xmlns:a16="http://schemas.microsoft.com/office/drawing/2014/main" id="{E87A5D9A-B3EE-48A1-6DA3-42FBE90B7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065080" y="1211918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191AD5-CFF7-A46D-4A39-D4899C397666}"/>
                </a:ext>
              </a:extLst>
            </p:cNvPr>
            <p:cNvSpPr/>
            <p:nvPr/>
          </p:nvSpPr>
          <p:spPr>
            <a:xfrm>
              <a:off x="6065080" y="1779995"/>
              <a:ext cx="365537" cy="36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7DEC7-D287-9971-9FD6-13CD32392889}"/>
              </a:ext>
            </a:extLst>
          </p:cNvPr>
          <p:cNvCxnSpPr>
            <a:cxnSpLocks/>
            <a:endCxn id="1032" idx="2"/>
          </p:cNvCxnSpPr>
          <p:nvPr/>
        </p:nvCxnSpPr>
        <p:spPr>
          <a:xfrm>
            <a:off x="3078921" y="2106773"/>
            <a:ext cx="2986159" cy="37514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87233C-52A1-BC56-F58F-64EDA3943F9D}"/>
              </a:ext>
            </a:extLst>
          </p:cNvPr>
          <p:cNvCxnSpPr>
            <a:cxnSpLocks/>
          </p:cNvCxnSpPr>
          <p:nvPr/>
        </p:nvCxnSpPr>
        <p:spPr>
          <a:xfrm flipV="1">
            <a:off x="4922351" y="3016391"/>
            <a:ext cx="1175028" cy="1156747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304C21-F5E0-9FFA-B935-7063F193C27B}"/>
              </a:ext>
            </a:extLst>
          </p:cNvPr>
          <p:cNvCxnSpPr>
            <a:cxnSpLocks/>
          </p:cNvCxnSpPr>
          <p:nvPr/>
        </p:nvCxnSpPr>
        <p:spPr>
          <a:xfrm>
            <a:off x="2981739" y="2695368"/>
            <a:ext cx="964096" cy="139139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22EADD-08B0-02F2-5EA4-71AE01708D64}"/>
              </a:ext>
            </a:extLst>
          </p:cNvPr>
          <p:cNvSpPr txBox="1"/>
          <p:nvPr/>
        </p:nvSpPr>
        <p:spPr>
          <a:xfrm>
            <a:off x="6652594" y="3563544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Switch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6D7AF7-A617-D8E3-9E3A-E751460DFE08}"/>
              </a:ext>
            </a:extLst>
          </p:cNvPr>
          <p:cNvSpPr txBox="1"/>
          <p:nvPr/>
        </p:nvSpPr>
        <p:spPr>
          <a:xfrm>
            <a:off x="1334603" y="3167390"/>
            <a:ext cx="11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99AC9-B8A8-1432-BDF8-16D792FDB7C7}"/>
              </a:ext>
            </a:extLst>
          </p:cNvPr>
          <p:cNvSpPr txBox="1"/>
          <p:nvPr/>
        </p:nvSpPr>
        <p:spPr>
          <a:xfrm>
            <a:off x="5352844" y="5319499"/>
            <a:ext cx="1424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Battery</a:t>
            </a:r>
          </a:p>
          <a:p>
            <a:pPr algn="ctr"/>
            <a:r>
              <a:rPr lang="en-US" sz="2800" b="1" dirty="0"/>
              <a:t>Pack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CBFD-089B-4B8A-09E2-9A93FEE543C4}"/>
              </a:ext>
            </a:extLst>
          </p:cNvPr>
          <p:cNvSpPr txBox="1"/>
          <p:nvPr/>
        </p:nvSpPr>
        <p:spPr>
          <a:xfrm>
            <a:off x="2623732" y="4467299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4D1C1-9E40-B2AF-13A8-3447DEDD51CC}"/>
              </a:ext>
            </a:extLst>
          </p:cNvPr>
          <p:cNvSpPr txBox="1"/>
          <p:nvPr/>
        </p:nvSpPr>
        <p:spPr>
          <a:xfrm>
            <a:off x="5352844" y="4511145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8545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C420-2515-78C0-7571-4CA6AE7C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Time-of-Flight Distance 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47C6-CEC4-4E76-290E-9A6897B9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563" y="1509898"/>
            <a:ext cx="3356941" cy="348470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VL53L0X is a low-cost ($3.00) time-of-flight sensor sends out a light pulse and measures the time it takes to bounce back</a:t>
            </a:r>
          </a:p>
          <a:p>
            <a:r>
              <a:rPr lang="en-US" sz="2000" b="0" i="0" dirty="0">
                <a:solidFill>
                  <a:srgbClr val="0F1111"/>
                </a:solidFill>
                <a:effectLst/>
                <a:latin typeface="Amazon Ember"/>
              </a:rPr>
              <a:t>The sensor uses a IIC interface to send distance data to the microcontroller</a:t>
            </a:r>
          </a:p>
          <a:p>
            <a:r>
              <a:rPr lang="en-US" sz="2000" dirty="0">
                <a:solidFill>
                  <a:srgbClr val="0F1111"/>
                </a:solidFill>
                <a:latin typeface="Amazon Ember"/>
              </a:rPr>
              <a:t>Light travels about 1 foot every nanosecond so the stopwatch in the sensor must be accurate to the 1/100th of a nanosecond!</a:t>
            </a:r>
            <a:endParaRPr lang="en-US" sz="2000" b="0" i="0" dirty="0">
              <a:solidFill>
                <a:srgbClr val="0F1111"/>
              </a:solidFill>
              <a:effectLst/>
              <a:latin typeface="Amazon Ember"/>
            </a:endParaRPr>
          </a:p>
          <a:p>
            <a:endParaRPr lang="en-US" sz="2000" dirty="0"/>
          </a:p>
        </p:txBody>
      </p:sp>
      <p:pic>
        <p:nvPicPr>
          <p:cNvPr id="3074" name="Picture 2" descr="VL53L0X Time of Flight Sensor (2m Precision Distance Measurements ) –  Future Electronics Egypt">
            <a:extLst>
              <a:ext uri="{FF2B5EF4-FFF2-40B4-BE49-F238E27FC236}">
                <a16:creationId xmlns:a16="http://schemas.microsoft.com/office/drawing/2014/main" id="{EFE1E03B-DC19-4014-FCB4-7BE519FEC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91081" y="1320492"/>
            <a:ext cx="1643397" cy="15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03C277-FA10-161B-24E1-2889B4AB21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948" y="1123122"/>
            <a:ext cx="880099" cy="1915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BF3B8-F84D-3E06-E9AD-E8AE16CED0AD}"/>
              </a:ext>
            </a:extLst>
          </p:cNvPr>
          <p:cNvSpPr txBox="1"/>
          <p:nvPr/>
        </p:nvSpPr>
        <p:spPr>
          <a:xfrm>
            <a:off x="1192696" y="5784574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= C * 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BEA534-1E09-698D-8BBA-23EEC231572B}"/>
              </a:ext>
            </a:extLst>
          </p:cNvPr>
          <p:cNvCxnSpPr>
            <a:cxnSpLocks/>
          </p:cNvCxnSpPr>
          <p:nvPr/>
        </p:nvCxnSpPr>
        <p:spPr>
          <a:xfrm>
            <a:off x="2253467" y="6176963"/>
            <a:ext cx="9571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15E396-7361-410A-B338-1C0942DD4766}"/>
              </a:ext>
            </a:extLst>
          </p:cNvPr>
          <p:cNvSpPr txBox="1"/>
          <p:nvPr/>
        </p:nvSpPr>
        <p:spPr>
          <a:xfrm>
            <a:off x="2534478" y="6176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C6628-132C-61A2-6574-852DD7F34330}"/>
              </a:ext>
            </a:extLst>
          </p:cNvPr>
          <p:cNvSpPr txBox="1"/>
          <p:nvPr/>
        </p:nvSpPr>
        <p:spPr>
          <a:xfrm>
            <a:off x="4000054" y="5969240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 = 186,000 miles per second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21AE6-42F0-99F9-6017-9019E8A8B88F}"/>
              </a:ext>
            </a:extLst>
          </p:cNvPr>
          <p:cNvSpPr/>
          <p:nvPr/>
        </p:nvSpPr>
        <p:spPr>
          <a:xfrm>
            <a:off x="559437" y="3617890"/>
            <a:ext cx="1002299" cy="1440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6136420A-2BB5-8142-82C8-853FAEE30FED}"/>
              </a:ext>
            </a:extLst>
          </p:cNvPr>
          <p:cNvSpPr/>
          <p:nvPr/>
        </p:nvSpPr>
        <p:spPr>
          <a:xfrm>
            <a:off x="3443660" y="3576969"/>
            <a:ext cx="1142718" cy="1104865"/>
          </a:xfrm>
          <a:prstGeom prst="donut">
            <a:avLst>
              <a:gd name="adj" fmla="val 93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344529CB-3251-C463-5B9D-ACF2BBC9C035}"/>
              </a:ext>
            </a:extLst>
          </p:cNvPr>
          <p:cNvSpPr/>
          <p:nvPr/>
        </p:nvSpPr>
        <p:spPr>
          <a:xfrm>
            <a:off x="3660371" y="3783878"/>
            <a:ext cx="720840" cy="704154"/>
          </a:xfrm>
          <a:prstGeom prst="donut">
            <a:avLst>
              <a:gd name="adj" fmla="val 1416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6E574A-3738-6B8F-EF56-DAB335998284}"/>
              </a:ext>
            </a:extLst>
          </p:cNvPr>
          <p:cNvSpPr/>
          <p:nvPr/>
        </p:nvSpPr>
        <p:spPr>
          <a:xfrm>
            <a:off x="3929919" y="4047639"/>
            <a:ext cx="170199" cy="163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9B40A-FE67-9D4F-5250-4FF5E6F5C96C}"/>
              </a:ext>
            </a:extLst>
          </p:cNvPr>
          <p:cNvSpPr txBox="1"/>
          <p:nvPr/>
        </p:nvSpPr>
        <p:spPr>
          <a:xfrm>
            <a:off x="3617706" y="477232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8F8170-B598-9CAD-5CEC-48EF50CF3646}"/>
              </a:ext>
            </a:extLst>
          </p:cNvPr>
          <p:cNvSpPr/>
          <p:nvPr/>
        </p:nvSpPr>
        <p:spPr>
          <a:xfrm>
            <a:off x="773966" y="4211163"/>
            <a:ext cx="573242" cy="5641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294A2-A132-759A-159C-E0AEE7D2A1CD}"/>
              </a:ext>
            </a:extLst>
          </p:cNvPr>
          <p:cNvSpPr/>
          <p:nvPr/>
        </p:nvSpPr>
        <p:spPr>
          <a:xfrm rot="16200000">
            <a:off x="1302918" y="3876709"/>
            <a:ext cx="67310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Emitter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D1BCF-5C0B-9856-F79C-95EF471B7FD5}"/>
              </a:ext>
            </a:extLst>
          </p:cNvPr>
          <p:cNvSpPr/>
          <p:nvPr/>
        </p:nvSpPr>
        <p:spPr>
          <a:xfrm rot="16200000">
            <a:off x="1255813" y="4596583"/>
            <a:ext cx="767310" cy="15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485807-4D34-25A8-CDF3-0442B6DF75B0}"/>
              </a:ext>
            </a:extLst>
          </p:cNvPr>
          <p:cNvCxnSpPr>
            <a:endCxn id="18" idx="7"/>
          </p:cNvCxnSpPr>
          <p:nvPr/>
        </p:nvCxnSpPr>
        <p:spPr>
          <a:xfrm flipV="1">
            <a:off x="1035050" y="4293778"/>
            <a:ext cx="228209" cy="19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DF6317-51C3-DF1E-C29C-05AB2CD8D60D}"/>
              </a:ext>
            </a:extLst>
          </p:cNvPr>
          <p:cNvSpPr txBox="1"/>
          <p:nvPr/>
        </p:nvSpPr>
        <p:spPr>
          <a:xfrm>
            <a:off x="652959" y="4717608"/>
            <a:ext cx="842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Stopwatch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7355F-379E-02B6-39B5-7D3935CE3DE0}"/>
              </a:ext>
            </a:extLst>
          </p:cNvPr>
          <p:cNvGrpSpPr/>
          <p:nvPr/>
        </p:nvGrpSpPr>
        <p:grpSpPr>
          <a:xfrm>
            <a:off x="2268738" y="3799311"/>
            <a:ext cx="873303" cy="194577"/>
            <a:chOff x="2268738" y="3799311"/>
            <a:chExt cx="873303" cy="1945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E48B0D3-3398-C187-47A6-D4E1ED382E7B}"/>
                </a:ext>
              </a:extLst>
            </p:cNvPr>
            <p:cNvSpPr/>
            <p:nvPr/>
          </p:nvSpPr>
          <p:spPr>
            <a:xfrm>
              <a:off x="2957713" y="379931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5677B1-EADF-AE1D-6A1B-2773C0B5E21F}"/>
                </a:ext>
              </a:extLst>
            </p:cNvPr>
            <p:cNvSpPr/>
            <p:nvPr/>
          </p:nvSpPr>
          <p:spPr>
            <a:xfrm>
              <a:off x="2268738" y="3828463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97007F-DD64-47A0-6AC4-DB797865DA37}"/>
              </a:ext>
            </a:extLst>
          </p:cNvPr>
          <p:cNvGrpSpPr/>
          <p:nvPr/>
        </p:nvGrpSpPr>
        <p:grpSpPr>
          <a:xfrm rot="10800000">
            <a:off x="2316290" y="4577026"/>
            <a:ext cx="873303" cy="194577"/>
            <a:chOff x="2147189" y="4336101"/>
            <a:chExt cx="873303" cy="1945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53349F-715B-24FB-EF83-E2324A2BE00F}"/>
                </a:ext>
              </a:extLst>
            </p:cNvPr>
            <p:cNvSpPr/>
            <p:nvPr/>
          </p:nvSpPr>
          <p:spPr>
            <a:xfrm>
              <a:off x="2836164" y="4336101"/>
              <a:ext cx="184328" cy="1945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C216ACF-1E6C-4DD5-A61A-29A46BFE3ACC}"/>
                </a:ext>
              </a:extLst>
            </p:cNvPr>
            <p:cNvSpPr/>
            <p:nvPr/>
          </p:nvSpPr>
          <p:spPr>
            <a:xfrm>
              <a:off x="2147189" y="4350367"/>
              <a:ext cx="688975" cy="165425"/>
            </a:xfrm>
            <a:custGeom>
              <a:avLst/>
              <a:gdLst>
                <a:gd name="connsiteX0" fmla="*/ 0 w 698500"/>
                <a:gd name="connsiteY0" fmla="*/ 82713 h 152603"/>
                <a:gd name="connsiteX1" fmla="*/ 114300 w 698500"/>
                <a:gd name="connsiteY1" fmla="*/ 12863 h 152603"/>
                <a:gd name="connsiteX2" fmla="*/ 203200 w 698500"/>
                <a:gd name="connsiteY2" fmla="*/ 92238 h 152603"/>
                <a:gd name="connsiteX3" fmla="*/ 292100 w 698500"/>
                <a:gd name="connsiteY3" fmla="*/ 136688 h 152603"/>
                <a:gd name="connsiteX4" fmla="*/ 387350 w 698500"/>
                <a:gd name="connsiteY4" fmla="*/ 63663 h 152603"/>
                <a:gd name="connsiteX5" fmla="*/ 460375 w 698500"/>
                <a:gd name="connsiteY5" fmla="*/ 163 h 152603"/>
                <a:gd name="connsiteX6" fmla="*/ 555625 w 698500"/>
                <a:gd name="connsiteY6" fmla="*/ 82713 h 152603"/>
                <a:gd name="connsiteX7" fmla="*/ 603250 w 698500"/>
                <a:gd name="connsiteY7" fmla="*/ 152563 h 152603"/>
                <a:gd name="connsiteX8" fmla="*/ 698500 w 698500"/>
                <a:gd name="connsiteY8" fmla="*/ 73188 h 152603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03250 w 698500"/>
                <a:gd name="connsiteY7" fmla="*/ 152617 h 152659"/>
                <a:gd name="connsiteX8" fmla="*/ 698500 w 698500"/>
                <a:gd name="connsiteY8" fmla="*/ 73242 h 152659"/>
                <a:gd name="connsiteX0" fmla="*/ 0 w 698500"/>
                <a:gd name="connsiteY0" fmla="*/ 82767 h 152659"/>
                <a:gd name="connsiteX1" fmla="*/ 114300 w 698500"/>
                <a:gd name="connsiteY1" fmla="*/ 12917 h 152659"/>
                <a:gd name="connsiteX2" fmla="*/ 203200 w 698500"/>
                <a:gd name="connsiteY2" fmla="*/ 92292 h 152659"/>
                <a:gd name="connsiteX3" fmla="*/ 292100 w 698500"/>
                <a:gd name="connsiteY3" fmla="*/ 136742 h 152659"/>
                <a:gd name="connsiteX4" fmla="*/ 387350 w 698500"/>
                <a:gd name="connsiteY4" fmla="*/ 63717 h 152659"/>
                <a:gd name="connsiteX5" fmla="*/ 460375 w 698500"/>
                <a:gd name="connsiteY5" fmla="*/ 217 h 152659"/>
                <a:gd name="connsiteX6" fmla="*/ 539750 w 698500"/>
                <a:gd name="connsiteY6" fmla="*/ 85942 h 152659"/>
                <a:gd name="connsiteX7" fmla="*/ 612775 w 698500"/>
                <a:gd name="connsiteY7" fmla="*/ 152617 h 152659"/>
                <a:gd name="connsiteX8" fmla="*/ 698500 w 698500"/>
                <a:gd name="connsiteY8" fmla="*/ 73242 h 152659"/>
                <a:gd name="connsiteX0" fmla="*/ 0 w 688975"/>
                <a:gd name="connsiteY0" fmla="*/ 98642 h 152659"/>
                <a:gd name="connsiteX1" fmla="*/ 104775 w 688975"/>
                <a:gd name="connsiteY1" fmla="*/ 12917 h 152659"/>
                <a:gd name="connsiteX2" fmla="*/ 193675 w 688975"/>
                <a:gd name="connsiteY2" fmla="*/ 92292 h 152659"/>
                <a:gd name="connsiteX3" fmla="*/ 282575 w 688975"/>
                <a:gd name="connsiteY3" fmla="*/ 136742 h 152659"/>
                <a:gd name="connsiteX4" fmla="*/ 377825 w 688975"/>
                <a:gd name="connsiteY4" fmla="*/ 63717 h 152659"/>
                <a:gd name="connsiteX5" fmla="*/ 450850 w 688975"/>
                <a:gd name="connsiteY5" fmla="*/ 217 h 152659"/>
                <a:gd name="connsiteX6" fmla="*/ 530225 w 688975"/>
                <a:gd name="connsiteY6" fmla="*/ 85942 h 152659"/>
                <a:gd name="connsiteX7" fmla="*/ 603250 w 688975"/>
                <a:gd name="connsiteY7" fmla="*/ 152617 h 152659"/>
                <a:gd name="connsiteX8" fmla="*/ 688975 w 688975"/>
                <a:gd name="connsiteY8" fmla="*/ 73242 h 152659"/>
                <a:gd name="connsiteX0" fmla="*/ 0 w 688975"/>
                <a:gd name="connsiteY0" fmla="*/ 98666 h 165644"/>
                <a:gd name="connsiteX1" fmla="*/ 104775 w 688975"/>
                <a:gd name="connsiteY1" fmla="*/ 12941 h 165644"/>
                <a:gd name="connsiteX2" fmla="*/ 193675 w 688975"/>
                <a:gd name="connsiteY2" fmla="*/ 92316 h 165644"/>
                <a:gd name="connsiteX3" fmla="*/ 285750 w 688975"/>
                <a:gd name="connsiteY3" fmla="*/ 165341 h 165644"/>
                <a:gd name="connsiteX4" fmla="*/ 377825 w 688975"/>
                <a:gd name="connsiteY4" fmla="*/ 63741 h 165644"/>
                <a:gd name="connsiteX5" fmla="*/ 450850 w 688975"/>
                <a:gd name="connsiteY5" fmla="*/ 241 h 165644"/>
                <a:gd name="connsiteX6" fmla="*/ 530225 w 688975"/>
                <a:gd name="connsiteY6" fmla="*/ 85966 h 165644"/>
                <a:gd name="connsiteX7" fmla="*/ 603250 w 688975"/>
                <a:gd name="connsiteY7" fmla="*/ 152641 h 165644"/>
                <a:gd name="connsiteX8" fmla="*/ 688975 w 688975"/>
                <a:gd name="connsiteY8" fmla="*/ 73266 h 165644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653"/>
                <a:gd name="connsiteX1" fmla="*/ 104775 w 688975"/>
                <a:gd name="connsiteY1" fmla="*/ 3416 h 165653"/>
                <a:gd name="connsiteX2" fmla="*/ 193675 w 688975"/>
                <a:gd name="connsiteY2" fmla="*/ 92316 h 165653"/>
                <a:gd name="connsiteX3" fmla="*/ 285750 w 688975"/>
                <a:gd name="connsiteY3" fmla="*/ 165341 h 165653"/>
                <a:gd name="connsiteX4" fmla="*/ 377825 w 688975"/>
                <a:gd name="connsiteY4" fmla="*/ 63741 h 165653"/>
                <a:gd name="connsiteX5" fmla="*/ 450850 w 688975"/>
                <a:gd name="connsiteY5" fmla="*/ 241 h 165653"/>
                <a:gd name="connsiteX6" fmla="*/ 530225 w 688975"/>
                <a:gd name="connsiteY6" fmla="*/ 85966 h 165653"/>
                <a:gd name="connsiteX7" fmla="*/ 603250 w 688975"/>
                <a:gd name="connsiteY7" fmla="*/ 152641 h 165653"/>
                <a:gd name="connsiteX8" fmla="*/ 688975 w 688975"/>
                <a:gd name="connsiteY8" fmla="*/ 73266 h 165653"/>
                <a:gd name="connsiteX0" fmla="*/ 0 w 688975"/>
                <a:gd name="connsiteY0" fmla="*/ 98666 h 165379"/>
                <a:gd name="connsiteX1" fmla="*/ 104775 w 688975"/>
                <a:gd name="connsiteY1" fmla="*/ 3416 h 165379"/>
                <a:gd name="connsiteX2" fmla="*/ 193675 w 688975"/>
                <a:gd name="connsiteY2" fmla="*/ 92316 h 165379"/>
                <a:gd name="connsiteX3" fmla="*/ 285750 w 688975"/>
                <a:gd name="connsiteY3" fmla="*/ 165341 h 165379"/>
                <a:gd name="connsiteX4" fmla="*/ 377825 w 688975"/>
                <a:gd name="connsiteY4" fmla="*/ 63741 h 165379"/>
                <a:gd name="connsiteX5" fmla="*/ 450850 w 688975"/>
                <a:gd name="connsiteY5" fmla="*/ 241 h 165379"/>
                <a:gd name="connsiteX6" fmla="*/ 530225 w 688975"/>
                <a:gd name="connsiteY6" fmla="*/ 85966 h 165379"/>
                <a:gd name="connsiteX7" fmla="*/ 603250 w 688975"/>
                <a:gd name="connsiteY7" fmla="*/ 152641 h 165379"/>
                <a:gd name="connsiteX8" fmla="*/ 688975 w 688975"/>
                <a:gd name="connsiteY8" fmla="*/ 73266 h 165379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31 h 165144"/>
                <a:gd name="connsiteX1" fmla="*/ 104775 w 688975"/>
                <a:gd name="connsiteY1" fmla="*/ 3181 h 165144"/>
                <a:gd name="connsiteX2" fmla="*/ 193675 w 688975"/>
                <a:gd name="connsiteY2" fmla="*/ 92081 h 165144"/>
                <a:gd name="connsiteX3" fmla="*/ 285750 w 688975"/>
                <a:gd name="connsiteY3" fmla="*/ 165106 h 165144"/>
                <a:gd name="connsiteX4" fmla="*/ 377825 w 688975"/>
                <a:gd name="connsiteY4" fmla="*/ 63506 h 165144"/>
                <a:gd name="connsiteX5" fmla="*/ 450850 w 688975"/>
                <a:gd name="connsiteY5" fmla="*/ 6 h 165144"/>
                <a:gd name="connsiteX6" fmla="*/ 530225 w 688975"/>
                <a:gd name="connsiteY6" fmla="*/ 85731 h 165144"/>
                <a:gd name="connsiteX7" fmla="*/ 603250 w 688975"/>
                <a:gd name="connsiteY7" fmla="*/ 152406 h 165144"/>
                <a:gd name="connsiteX8" fmla="*/ 688975 w 688975"/>
                <a:gd name="connsiteY8" fmla="*/ 73031 h 165144"/>
                <a:gd name="connsiteX0" fmla="*/ 0 w 688975"/>
                <a:gd name="connsiteY0" fmla="*/ 98440 h 165182"/>
                <a:gd name="connsiteX1" fmla="*/ 104775 w 688975"/>
                <a:gd name="connsiteY1" fmla="*/ 3190 h 165182"/>
                <a:gd name="connsiteX2" fmla="*/ 193675 w 688975"/>
                <a:gd name="connsiteY2" fmla="*/ 92090 h 165182"/>
                <a:gd name="connsiteX3" fmla="*/ 285750 w 688975"/>
                <a:gd name="connsiteY3" fmla="*/ 165115 h 165182"/>
                <a:gd name="connsiteX4" fmla="*/ 374650 w 688975"/>
                <a:gd name="connsiteY4" fmla="*/ 79390 h 165182"/>
                <a:gd name="connsiteX5" fmla="*/ 450850 w 688975"/>
                <a:gd name="connsiteY5" fmla="*/ 15 h 165182"/>
                <a:gd name="connsiteX6" fmla="*/ 530225 w 688975"/>
                <a:gd name="connsiteY6" fmla="*/ 85740 h 165182"/>
                <a:gd name="connsiteX7" fmla="*/ 603250 w 688975"/>
                <a:gd name="connsiteY7" fmla="*/ 152415 h 165182"/>
                <a:gd name="connsiteX8" fmla="*/ 688975 w 688975"/>
                <a:gd name="connsiteY8" fmla="*/ 73040 h 165182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4"/>
                <a:gd name="connsiteX1" fmla="*/ 104775 w 688975"/>
                <a:gd name="connsiteY1" fmla="*/ 3192 h 165184"/>
                <a:gd name="connsiteX2" fmla="*/ 193675 w 688975"/>
                <a:gd name="connsiteY2" fmla="*/ 92092 h 165184"/>
                <a:gd name="connsiteX3" fmla="*/ 285750 w 688975"/>
                <a:gd name="connsiteY3" fmla="*/ 165117 h 165184"/>
                <a:gd name="connsiteX4" fmla="*/ 374650 w 688975"/>
                <a:gd name="connsiteY4" fmla="*/ 79392 h 165184"/>
                <a:gd name="connsiteX5" fmla="*/ 450850 w 688975"/>
                <a:gd name="connsiteY5" fmla="*/ 17 h 165184"/>
                <a:gd name="connsiteX6" fmla="*/ 530225 w 688975"/>
                <a:gd name="connsiteY6" fmla="*/ 85742 h 165184"/>
                <a:gd name="connsiteX7" fmla="*/ 603250 w 688975"/>
                <a:gd name="connsiteY7" fmla="*/ 152417 h 165184"/>
                <a:gd name="connsiteX8" fmla="*/ 688975 w 688975"/>
                <a:gd name="connsiteY8" fmla="*/ 73042 h 165184"/>
                <a:gd name="connsiteX0" fmla="*/ 0 w 688975"/>
                <a:gd name="connsiteY0" fmla="*/ 98442 h 165189"/>
                <a:gd name="connsiteX1" fmla="*/ 104775 w 688975"/>
                <a:gd name="connsiteY1" fmla="*/ 3192 h 165189"/>
                <a:gd name="connsiteX2" fmla="*/ 193675 w 688975"/>
                <a:gd name="connsiteY2" fmla="*/ 92092 h 165189"/>
                <a:gd name="connsiteX3" fmla="*/ 285750 w 688975"/>
                <a:gd name="connsiteY3" fmla="*/ 165117 h 165189"/>
                <a:gd name="connsiteX4" fmla="*/ 374650 w 688975"/>
                <a:gd name="connsiteY4" fmla="*/ 79392 h 165189"/>
                <a:gd name="connsiteX5" fmla="*/ 450850 w 688975"/>
                <a:gd name="connsiteY5" fmla="*/ 17 h 165189"/>
                <a:gd name="connsiteX6" fmla="*/ 530225 w 688975"/>
                <a:gd name="connsiteY6" fmla="*/ 85742 h 165189"/>
                <a:gd name="connsiteX7" fmla="*/ 603250 w 688975"/>
                <a:gd name="connsiteY7" fmla="*/ 152417 h 165189"/>
                <a:gd name="connsiteX8" fmla="*/ 688975 w 688975"/>
                <a:gd name="connsiteY8" fmla="*/ 73042 h 165189"/>
                <a:gd name="connsiteX0" fmla="*/ 0 w 688975"/>
                <a:gd name="connsiteY0" fmla="*/ 98678 h 165425"/>
                <a:gd name="connsiteX1" fmla="*/ 104775 w 688975"/>
                <a:gd name="connsiteY1" fmla="*/ 3428 h 165425"/>
                <a:gd name="connsiteX2" fmla="*/ 193675 w 688975"/>
                <a:gd name="connsiteY2" fmla="*/ 92328 h 165425"/>
                <a:gd name="connsiteX3" fmla="*/ 285750 w 688975"/>
                <a:gd name="connsiteY3" fmla="*/ 165353 h 165425"/>
                <a:gd name="connsiteX4" fmla="*/ 374650 w 688975"/>
                <a:gd name="connsiteY4" fmla="*/ 79628 h 165425"/>
                <a:gd name="connsiteX5" fmla="*/ 450850 w 688975"/>
                <a:gd name="connsiteY5" fmla="*/ 253 h 165425"/>
                <a:gd name="connsiteX6" fmla="*/ 530225 w 688975"/>
                <a:gd name="connsiteY6" fmla="*/ 85978 h 165425"/>
                <a:gd name="connsiteX7" fmla="*/ 603250 w 688975"/>
                <a:gd name="connsiteY7" fmla="*/ 152653 h 165425"/>
                <a:gd name="connsiteX8" fmla="*/ 688975 w 688975"/>
                <a:gd name="connsiteY8" fmla="*/ 73278 h 16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8975" h="165425">
                  <a:moveTo>
                    <a:pt x="0" y="98678"/>
                  </a:moveTo>
                  <a:cubicBezTo>
                    <a:pt x="40216" y="62959"/>
                    <a:pt x="34396" y="1311"/>
                    <a:pt x="104775" y="3428"/>
                  </a:cubicBezTo>
                  <a:cubicBezTo>
                    <a:pt x="175154" y="5545"/>
                    <a:pt x="188913" y="62166"/>
                    <a:pt x="193675" y="92328"/>
                  </a:cubicBezTo>
                  <a:cubicBezTo>
                    <a:pt x="198437" y="122490"/>
                    <a:pt x="255588" y="167470"/>
                    <a:pt x="285750" y="165353"/>
                  </a:cubicBezTo>
                  <a:cubicBezTo>
                    <a:pt x="315912" y="163236"/>
                    <a:pt x="366183" y="113495"/>
                    <a:pt x="374650" y="79628"/>
                  </a:cubicBezTo>
                  <a:cubicBezTo>
                    <a:pt x="383117" y="45761"/>
                    <a:pt x="402696" y="-3980"/>
                    <a:pt x="450850" y="253"/>
                  </a:cubicBezTo>
                  <a:cubicBezTo>
                    <a:pt x="499004" y="4486"/>
                    <a:pt x="527050" y="60578"/>
                    <a:pt x="530225" y="85978"/>
                  </a:cubicBezTo>
                  <a:cubicBezTo>
                    <a:pt x="533400" y="111378"/>
                    <a:pt x="579437" y="154241"/>
                    <a:pt x="603250" y="152653"/>
                  </a:cubicBezTo>
                  <a:cubicBezTo>
                    <a:pt x="649288" y="151065"/>
                    <a:pt x="665163" y="82274"/>
                    <a:pt x="688975" y="732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A76152-78D3-2D2F-EC41-D3DFC9171055}"/>
              </a:ext>
            </a:extLst>
          </p:cNvPr>
          <p:cNvCxnSpPr>
            <a:cxnSpLocks/>
          </p:cNvCxnSpPr>
          <p:nvPr/>
        </p:nvCxnSpPr>
        <p:spPr>
          <a:xfrm>
            <a:off x="1724220" y="3952635"/>
            <a:ext cx="264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786A41-D52B-43B1-D652-6AF543FD3B3E}"/>
              </a:ext>
            </a:extLst>
          </p:cNvPr>
          <p:cNvCxnSpPr>
            <a:cxnSpLocks/>
          </p:cNvCxnSpPr>
          <p:nvPr/>
        </p:nvCxnSpPr>
        <p:spPr>
          <a:xfrm flipH="1">
            <a:off x="1712779" y="4674315"/>
            <a:ext cx="3494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6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58C0-F295-68B2-9972-D519E11A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Sensor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51DFF-DC58-605E-D50A-07BDCFCDA8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1347" y="1779146"/>
            <a:ext cx="1442375" cy="36177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46BA-B6BD-A8F2-8A68-B9EF2C68794B}"/>
              </a:ext>
            </a:extLst>
          </p:cNvPr>
          <p:cNvCxnSpPr>
            <a:cxnSpLocks/>
          </p:cNvCxnSpPr>
          <p:nvPr/>
        </p:nvCxnSpPr>
        <p:spPr>
          <a:xfrm flipV="1">
            <a:off x="3249765" y="3211902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3E1D37-B189-BC5A-66B4-F463EA9377F3}"/>
              </a:ext>
            </a:extLst>
          </p:cNvPr>
          <p:cNvCxnSpPr>
            <a:cxnSpLocks/>
          </p:cNvCxnSpPr>
          <p:nvPr/>
        </p:nvCxnSpPr>
        <p:spPr>
          <a:xfrm flipV="1">
            <a:off x="3078273" y="2854834"/>
            <a:ext cx="2573655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DDF63B-AF4D-E296-4E81-9F50897D3AB5}"/>
              </a:ext>
            </a:extLst>
          </p:cNvPr>
          <p:cNvCxnSpPr>
            <a:cxnSpLocks/>
          </p:cNvCxnSpPr>
          <p:nvPr/>
        </p:nvCxnSpPr>
        <p:spPr>
          <a:xfrm>
            <a:off x="3109772" y="3588026"/>
            <a:ext cx="937400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07F6EF9-54F0-2D82-099F-F4CD950772D9}"/>
              </a:ext>
            </a:extLst>
          </p:cNvPr>
          <p:cNvSpPr/>
          <p:nvPr/>
        </p:nvSpPr>
        <p:spPr>
          <a:xfrm>
            <a:off x="3078273" y="4901048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8D0A-F2BA-9DB4-E6B1-BE6426444D5D}"/>
              </a:ext>
            </a:extLst>
          </p:cNvPr>
          <p:cNvSpPr/>
          <p:nvPr/>
        </p:nvSpPr>
        <p:spPr>
          <a:xfrm>
            <a:off x="3064317" y="4050236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D3FE76-6951-CE8D-4517-7B1E6665F0AF}"/>
              </a:ext>
            </a:extLst>
          </p:cNvPr>
          <p:cNvSpPr/>
          <p:nvPr/>
        </p:nvSpPr>
        <p:spPr>
          <a:xfrm>
            <a:off x="3064316" y="3178062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C6AB-EABD-0207-1D91-CA8EC9F9BCEE}"/>
              </a:ext>
            </a:extLst>
          </p:cNvPr>
          <p:cNvSpPr txBox="1"/>
          <p:nvPr/>
        </p:nvSpPr>
        <p:spPr>
          <a:xfrm>
            <a:off x="3334967" y="2501741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0D64A9-8F1D-1300-196C-0B04163C66F4}"/>
              </a:ext>
            </a:extLst>
          </p:cNvPr>
          <p:cNvSpPr/>
          <p:nvPr/>
        </p:nvSpPr>
        <p:spPr>
          <a:xfrm>
            <a:off x="4204127" y="3818352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A08C0-B8E6-5DD8-0E5C-3138B71DF050}"/>
              </a:ext>
            </a:extLst>
          </p:cNvPr>
          <p:cNvCxnSpPr>
            <a:cxnSpLocks/>
          </p:cNvCxnSpPr>
          <p:nvPr/>
        </p:nvCxnSpPr>
        <p:spPr>
          <a:xfrm flipV="1">
            <a:off x="4844580" y="3210800"/>
            <a:ext cx="0" cy="1555163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AF149-5CCC-9B68-009D-C9582613047A}"/>
              </a:ext>
            </a:extLst>
          </p:cNvPr>
          <p:cNvCxnSpPr>
            <a:cxnSpLocks/>
          </p:cNvCxnSpPr>
          <p:nvPr/>
        </p:nvCxnSpPr>
        <p:spPr>
          <a:xfrm>
            <a:off x="4844580" y="4765963"/>
            <a:ext cx="85658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57BDF2-88EA-0451-6A1E-14E6DEFCDC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 rot="2758370">
            <a:off x="5307718" y="3003853"/>
            <a:ext cx="673100" cy="60960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0CFBD2A-E099-79C8-D9ED-793E1FD0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329954" y="3914932"/>
            <a:ext cx="742416" cy="6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089BEE-0D33-FBBF-F17A-5DD6A9726B95}"/>
              </a:ext>
            </a:extLst>
          </p:cNvPr>
          <p:cNvCxnSpPr>
            <a:cxnSpLocks/>
          </p:cNvCxnSpPr>
          <p:nvPr/>
        </p:nvCxnSpPr>
        <p:spPr>
          <a:xfrm flipH="1" flipV="1">
            <a:off x="5701162" y="3784357"/>
            <a:ext cx="2" cy="2528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FA6708-A401-2295-C5D9-713B2E4F2F0E}"/>
              </a:ext>
            </a:extLst>
          </p:cNvPr>
          <p:cNvCxnSpPr>
            <a:cxnSpLocks/>
          </p:cNvCxnSpPr>
          <p:nvPr/>
        </p:nvCxnSpPr>
        <p:spPr>
          <a:xfrm>
            <a:off x="4063410" y="3813043"/>
            <a:ext cx="1637752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3F456E-B4FB-619C-390B-F2100FF92EA5}"/>
              </a:ext>
            </a:extLst>
          </p:cNvPr>
          <p:cNvCxnSpPr>
            <a:cxnSpLocks/>
          </p:cNvCxnSpPr>
          <p:nvPr/>
        </p:nvCxnSpPr>
        <p:spPr>
          <a:xfrm flipV="1">
            <a:off x="4047172" y="3588027"/>
            <a:ext cx="0" cy="225016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C4F9B-2BD8-45B9-70C3-35C7432B7149}"/>
              </a:ext>
            </a:extLst>
          </p:cNvPr>
          <p:cNvCxnSpPr>
            <a:cxnSpLocks/>
          </p:cNvCxnSpPr>
          <p:nvPr/>
        </p:nvCxnSpPr>
        <p:spPr>
          <a:xfrm flipV="1">
            <a:off x="5701163" y="4540346"/>
            <a:ext cx="0" cy="225617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6529585-5272-6BDD-A85C-B51996BBBF27}"/>
              </a:ext>
            </a:extLst>
          </p:cNvPr>
          <p:cNvSpPr txBox="1"/>
          <p:nvPr/>
        </p:nvSpPr>
        <p:spPr>
          <a:xfrm>
            <a:off x="6015722" y="4097031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5EEDA-64B9-9E5D-9AE2-5676453CFBC9}"/>
              </a:ext>
            </a:extLst>
          </p:cNvPr>
          <p:cNvSpPr txBox="1"/>
          <p:nvPr/>
        </p:nvSpPr>
        <p:spPr>
          <a:xfrm>
            <a:off x="5776560" y="3104521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Resistor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D6299-BB2A-86C9-F7B0-157AF35BDC1B}"/>
              </a:ext>
            </a:extLst>
          </p:cNvPr>
          <p:cNvSpPr txBox="1"/>
          <p:nvPr/>
        </p:nvSpPr>
        <p:spPr>
          <a:xfrm>
            <a:off x="3308542" y="2898923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062F01-4190-28B0-307A-E447C79B747E}"/>
              </a:ext>
            </a:extLst>
          </p:cNvPr>
          <p:cNvSpPr txBox="1"/>
          <p:nvPr/>
        </p:nvSpPr>
        <p:spPr>
          <a:xfrm>
            <a:off x="3303464" y="325892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</p:spTree>
    <p:extLst>
      <p:ext uri="{BB962C8B-B14F-4D97-AF65-F5344CB8AC3E}">
        <p14:creationId xmlns:p14="http://schemas.microsoft.com/office/powerpoint/2010/main" val="393495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C6AB-2C1C-8A29-1286-EC01E881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21" y="18256"/>
            <a:ext cx="8497957" cy="792450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Cytron Maker Pi RP2040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6B07-3A31-179C-C9E5-59D5B94F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8" y="5307291"/>
            <a:ext cx="8006303" cy="1366886"/>
          </a:xfrm>
        </p:spPr>
        <p:txBody>
          <a:bodyPr>
            <a:noAutofit/>
          </a:bodyPr>
          <a:lstStyle/>
          <a:p>
            <a:r>
              <a:rPr lang="en-US" sz="1600" dirty="0"/>
              <a:t>Low-cost board ($12) built around RP2040</a:t>
            </a:r>
          </a:p>
          <a:p>
            <a:r>
              <a:rPr lang="en-US" sz="1600" dirty="0"/>
              <a:t>Grove ports eliminate the need for any soldering</a:t>
            </a:r>
          </a:p>
          <a:p>
            <a:r>
              <a:rPr lang="en-US" sz="1600" dirty="0"/>
              <a:t>Many features that make it easy to build fun robots! 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bit.ly</a:t>
            </a:r>
            <a:r>
              <a:rPr lang="en-US" sz="1600" dirty="0"/>
              <a:t>/cytron-maker-pi-rp2040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FD3D89-8FA1-4095-0A4A-7827799A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8" y="871467"/>
            <a:ext cx="8333402" cy="42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90817-7E30-2E15-7770-79C36FFB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437" y="5303090"/>
            <a:ext cx="1358289" cy="136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4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08FF-38B2-3C96-8CEF-9731CEFD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Avoidance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5641-2AA9-4DCC-93CF-B1FDFBC8E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81" y="1381539"/>
            <a:ext cx="4301568" cy="4795424"/>
          </a:xfrm>
        </p:spPr>
        <p:txBody>
          <a:bodyPr/>
          <a:lstStyle/>
          <a:p>
            <a:r>
              <a:rPr lang="en-US" dirty="0"/>
              <a:t>Built around the Cytron Maker Pi RP2040 and a “Smart Car” chassis</a:t>
            </a:r>
          </a:p>
          <a:p>
            <a:r>
              <a:rPr lang="en-US" dirty="0"/>
              <a:t>Low-cost (under $20)</a:t>
            </a:r>
          </a:p>
          <a:p>
            <a:r>
              <a:rPr lang="en-US" dirty="0"/>
              <a:t>Hundreds of sample lesson plans using motors, servos, sensors, LEDs and displays</a:t>
            </a:r>
          </a:p>
        </p:txBody>
      </p:sp>
      <p:pic>
        <p:nvPicPr>
          <p:cNvPr id="4098" name="Picture 2" descr="Optum Time of Flight Robot">
            <a:extLst>
              <a:ext uri="{FF2B5EF4-FFF2-40B4-BE49-F238E27FC236}">
                <a16:creationId xmlns:a16="http://schemas.microsoft.com/office/drawing/2014/main" id="{E59BBFC4-00C0-2A28-2EC3-32416A4D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21" y="1381539"/>
            <a:ext cx="3574473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9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542E-9A60-6727-E2B2-414FF07C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21" y="18255"/>
            <a:ext cx="8497957" cy="806693"/>
          </a:xfrm>
        </p:spPr>
        <p:txBody>
          <a:bodyPr/>
          <a:lstStyle/>
          <a:p>
            <a:r>
              <a:rPr lang="en-US" dirty="0"/>
              <a:t>MicroPython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4EA4-E134-ED05-E696-CD2FB883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" y="4212291"/>
            <a:ext cx="6490252" cy="142020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Many robot teaching labs are moving away from C/Arduino to MicroPython</a:t>
            </a:r>
          </a:p>
          <a:p>
            <a:r>
              <a:rPr lang="en-US" sz="1800" dirty="0"/>
              <a:t>Python is the most popular language in schools and the preferred language for most robotics projects</a:t>
            </a:r>
          </a:p>
          <a:p>
            <a:r>
              <a:rPr lang="en-US" sz="1800" dirty="0"/>
              <a:t>MicroPython has thousands of drivers and sample code for many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E4F81-9EA6-FB62-39DE-124748A2165B}"/>
              </a:ext>
            </a:extLst>
          </p:cNvPr>
          <p:cNvSpPr txBox="1"/>
          <p:nvPr/>
        </p:nvSpPr>
        <p:spPr>
          <a:xfrm>
            <a:off x="552864" y="6094348"/>
            <a:ext cx="432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www.coderdojotc.org</a:t>
            </a:r>
            <a:r>
              <a:rPr lang="en-US" dirty="0"/>
              <a:t>/micropython/</a:t>
            </a:r>
          </a:p>
        </p:txBody>
      </p:sp>
      <p:pic>
        <p:nvPicPr>
          <p:cNvPr id="1030" name="Picture 6" descr="Micropython logo">
            <a:extLst>
              <a:ext uri="{FF2B5EF4-FFF2-40B4-BE49-F238E27FC236}">
                <a16:creationId xmlns:a16="http://schemas.microsoft.com/office/drawing/2014/main" id="{9940AAE3-B424-232D-18EB-15C5D722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864" y="940171"/>
            <a:ext cx="8038271" cy="29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172F6-80A3-64B0-B09E-DFE3BE725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58" y="4922393"/>
            <a:ext cx="1838738" cy="17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9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86A84D0-F49A-4A1E-1A3F-67464BAC5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8967" y="346661"/>
            <a:ext cx="3221083" cy="23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D3190-DD46-5CD0-0755-11B48E9D58FE}"/>
              </a:ext>
            </a:extLst>
          </p:cNvPr>
          <p:cNvSpPr txBox="1"/>
          <p:nvPr/>
        </p:nvSpPr>
        <p:spPr>
          <a:xfrm>
            <a:off x="2441714" y="2714784"/>
            <a:ext cx="316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www.codesavvy.org</a:t>
            </a:r>
            <a:r>
              <a:rPr lang="en-US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5B889-8242-4DCC-56AA-A60247BF89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7303" y="1104087"/>
            <a:ext cx="1659890" cy="1593934"/>
          </a:xfrm>
          <a:prstGeom prst="rect">
            <a:avLst/>
          </a:prstGeom>
        </p:spPr>
      </p:pic>
      <p:pic>
        <p:nvPicPr>
          <p:cNvPr id="7" name="Picture 6" descr="A picture containing text, microphone&#10;&#10;Description automatically generated">
            <a:extLst>
              <a:ext uri="{FF2B5EF4-FFF2-40B4-BE49-F238E27FC236}">
                <a16:creationId xmlns:a16="http://schemas.microsoft.com/office/drawing/2014/main" id="{23D63226-A0E9-EDEC-4BAE-7DF6754341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3762" y="4464817"/>
            <a:ext cx="1851654" cy="1624444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61241F98-119E-C4B1-E25D-FCC4FCB3E03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9936" y="4277631"/>
            <a:ext cx="2006300" cy="18964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5F76119-566D-F84A-414B-378C1DF4B7D9}"/>
              </a:ext>
            </a:extLst>
          </p:cNvPr>
          <p:cNvGrpSpPr/>
          <p:nvPr/>
        </p:nvGrpSpPr>
        <p:grpSpPr>
          <a:xfrm>
            <a:off x="3692151" y="4522659"/>
            <a:ext cx="2231571" cy="1508760"/>
            <a:chOff x="1502229" y="6065519"/>
            <a:chExt cx="3115491" cy="16306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3B8095-40AE-B57C-107F-1DF153AB0039}"/>
                </a:ext>
              </a:extLst>
            </p:cNvPr>
            <p:cNvSpPr/>
            <p:nvPr/>
          </p:nvSpPr>
          <p:spPr>
            <a:xfrm>
              <a:off x="1502229" y="6065519"/>
              <a:ext cx="3115491" cy="1630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4" descr="technovation minnesota logo">
              <a:extLst>
                <a:ext uri="{FF2B5EF4-FFF2-40B4-BE49-F238E27FC236}">
                  <a16:creationId xmlns:a16="http://schemas.microsoft.com/office/drawing/2014/main" id="{CF787488-6FD1-FB21-4CFF-BE0C23CD13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8877" y="6297868"/>
              <a:ext cx="2710723" cy="1171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FE62CCF7-5718-B056-EF7F-8E660B732247}"/>
              </a:ext>
            </a:extLst>
          </p:cNvPr>
          <p:cNvSpPr txBox="1">
            <a:spLocks/>
          </p:cNvSpPr>
          <p:nvPr/>
        </p:nvSpPr>
        <p:spPr>
          <a:xfrm>
            <a:off x="5029200" y="6896252"/>
            <a:ext cx="1844040" cy="1180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Coding</a:t>
            </a:r>
            <a:br>
              <a:rPr lang="en-US" sz="3600" b="1" dirty="0"/>
            </a:br>
            <a:r>
              <a:rPr lang="en-US" sz="3600" b="1" dirty="0"/>
              <a:t>Clubs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52B2-42FB-FC85-77E9-38005E86263E}"/>
              </a:ext>
            </a:extLst>
          </p:cNvPr>
          <p:cNvSpPr txBox="1"/>
          <p:nvPr/>
        </p:nvSpPr>
        <p:spPr>
          <a:xfrm>
            <a:off x="1083528" y="3505012"/>
            <a:ext cx="730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Savvy Explorer Clubs (Coder Dojo Twin Cities and Rebecca Coder Dojo)</a:t>
            </a:r>
          </a:p>
        </p:txBody>
      </p:sp>
    </p:spTree>
    <p:extLst>
      <p:ext uri="{BB962C8B-B14F-4D97-AF65-F5344CB8AC3E}">
        <p14:creationId xmlns:p14="http://schemas.microsoft.com/office/powerpoint/2010/main" val="229950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D36-DA08-9F08-2E0B-79064B72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pic>
        <p:nvPicPr>
          <p:cNvPr id="3" name="Picture 4" descr="dc motor Icon - Free PNG &amp; SVG 3160467 - Noun Project">
            <a:extLst>
              <a:ext uri="{FF2B5EF4-FFF2-40B4-BE49-F238E27FC236}">
                <a16:creationId xmlns:a16="http://schemas.microsoft.com/office/drawing/2014/main" id="{57B28ABA-C85B-D412-50C7-69C47B2A0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>
            <a:off x="3343889" y="2878430"/>
            <a:ext cx="2115805" cy="110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635810-0480-E1E6-6E51-FE6A2159AFEE}"/>
              </a:ext>
            </a:extLst>
          </p:cNvPr>
          <p:cNvCxnSpPr>
            <a:cxnSpLocks/>
          </p:cNvCxnSpPr>
          <p:nvPr/>
        </p:nvCxnSpPr>
        <p:spPr>
          <a:xfrm>
            <a:off x="5325164" y="3429000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6FB836-D183-C28E-4A96-4ECB2906A03D}"/>
              </a:ext>
            </a:extLst>
          </p:cNvPr>
          <p:cNvCxnSpPr>
            <a:cxnSpLocks/>
          </p:cNvCxnSpPr>
          <p:nvPr/>
        </p:nvCxnSpPr>
        <p:spPr>
          <a:xfrm>
            <a:off x="1899477" y="3442252"/>
            <a:ext cx="1294297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71624-D0E7-F1F8-10E3-394BE92E0997}"/>
              </a:ext>
            </a:extLst>
          </p:cNvPr>
          <p:cNvCxnSpPr>
            <a:cxnSpLocks/>
          </p:cNvCxnSpPr>
          <p:nvPr/>
        </p:nvCxnSpPr>
        <p:spPr>
          <a:xfrm flipH="1" flipV="1">
            <a:off x="6482420" y="2527852"/>
            <a:ext cx="26805" cy="18288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2392AA-5F13-9DC2-29FD-712BCC6F8CE2}"/>
              </a:ext>
            </a:extLst>
          </p:cNvPr>
          <p:cNvCxnSpPr>
            <a:cxnSpLocks/>
          </p:cNvCxnSpPr>
          <p:nvPr/>
        </p:nvCxnSpPr>
        <p:spPr>
          <a:xfrm flipV="1">
            <a:off x="2032451" y="2598306"/>
            <a:ext cx="0" cy="175834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BA7B75-3175-5CF3-978E-4309878E59AD}"/>
              </a:ext>
            </a:extLst>
          </p:cNvPr>
          <p:cNvCxnSpPr>
            <a:cxnSpLocks/>
          </p:cNvCxnSpPr>
          <p:nvPr/>
        </p:nvCxnSpPr>
        <p:spPr>
          <a:xfrm flipV="1">
            <a:off x="6473485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92DBAE-2FB2-141B-EF02-FF58A0C71072}"/>
              </a:ext>
            </a:extLst>
          </p:cNvPr>
          <p:cNvCxnSpPr>
            <a:cxnSpLocks/>
          </p:cNvCxnSpPr>
          <p:nvPr/>
        </p:nvCxnSpPr>
        <p:spPr>
          <a:xfrm flipV="1">
            <a:off x="1959564" y="2043116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DDFCA7-48EB-8099-F01A-18A554B399D4}"/>
              </a:ext>
            </a:extLst>
          </p:cNvPr>
          <p:cNvCxnSpPr>
            <a:cxnSpLocks/>
          </p:cNvCxnSpPr>
          <p:nvPr/>
        </p:nvCxnSpPr>
        <p:spPr>
          <a:xfrm flipV="1">
            <a:off x="2032451" y="4477683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B06B7-C9E7-2293-6E03-F1AD57A711BE}"/>
              </a:ext>
            </a:extLst>
          </p:cNvPr>
          <p:cNvCxnSpPr>
            <a:cxnSpLocks/>
          </p:cNvCxnSpPr>
          <p:nvPr/>
        </p:nvCxnSpPr>
        <p:spPr>
          <a:xfrm flipV="1">
            <a:off x="6495822" y="4386255"/>
            <a:ext cx="473967" cy="49136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CDFF83-CA82-8AA3-246A-A1E29A74F04C}"/>
              </a:ext>
            </a:extLst>
          </p:cNvPr>
          <p:cNvCxnSpPr>
            <a:cxnSpLocks/>
          </p:cNvCxnSpPr>
          <p:nvPr/>
        </p:nvCxnSpPr>
        <p:spPr>
          <a:xfrm flipV="1">
            <a:off x="2032451" y="4992753"/>
            <a:ext cx="0" cy="125896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10A510-E811-C3EA-7C8F-F9344B83BAFF}"/>
              </a:ext>
            </a:extLst>
          </p:cNvPr>
          <p:cNvCxnSpPr>
            <a:cxnSpLocks/>
          </p:cNvCxnSpPr>
          <p:nvPr/>
        </p:nvCxnSpPr>
        <p:spPr>
          <a:xfrm flipV="1">
            <a:off x="6509225" y="4867130"/>
            <a:ext cx="0" cy="1384583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F8D60-76DA-5F5D-4D88-334D6A4685EC}"/>
              </a:ext>
            </a:extLst>
          </p:cNvPr>
          <p:cNvCxnSpPr>
            <a:cxnSpLocks/>
          </p:cNvCxnSpPr>
          <p:nvPr/>
        </p:nvCxnSpPr>
        <p:spPr>
          <a:xfrm flipV="1">
            <a:off x="2032451" y="1163943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C6E4A8-1BEA-B121-47FA-A6F89F688A14}"/>
              </a:ext>
            </a:extLst>
          </p:cNvPr>
          <p:cNvCxnSpPr>
            <a:cxnSpLocks/>
          </p:cNvCxnSpPr>
          <p:nvPr/>
        </p:nvCxnSpPr>
        <p:spPr>
          <a:xfrm flipV="1">
            <a:off x="6482420" y="1219201"/>
            <a:ext cx="0" cy="77418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E56AAFFD-EAD1-52BF-C723-E610D7AEABB4}"/>
              </a:ext>
            </a:extLst>
          </p:cNvPr>
          <p:cNvSpPr/>
          <p:nvPr/>
        </p:nvSpPr>
        <p:spPr>
          <a:xfrm>
            <a:off x="6848162" y="952501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CC517222-B20A-DF5C-43C7-B6ADFB90E333}"/>
              </a:ext>
            </a:extLst>
          </p:cNvPr>
          <p:cNvSpPr/>
          <p:nvPr/>
        </p:nvSpPr>
        <p:spPr>
          <a:xfrm>
            <a:off x="1107183" y="821357"/>
            <a:ext cx="526774" cy="533400"/>
          </a:xfrm>
          <a:prstGeom prst="plus">
            <a:avLst>
              <a:gd name="adj" fmla="val 438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EC646F-8CD0-C9E3-AB0B-3B350E9062AE}"/>
              </a:ext>
            </a:extLst>
          </p:cNvPr>
          <p:cNvSpPr txBox="1"/>
          <p:nvPr/>
        </p:nvSpPr>
        <p:spPr>
          <a:xfrm>
            <a:off x="6701612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B72EF-4DB8-8ED6-6A5D-EAEF4A7EDD18}"/>
              </a:ext>
            </a:extLst>
          </p:cNvPr>
          <p:cNvSpPr txBox="1"/>
          <p:nvPr/>
        </p:nvSpPr>
        <p:spPr>
          <a:xfrm>
            <a:off x="1139691" y="5880477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26F1-856A-4E1D-2A29-6E9A9DFE51F2}"/>
              </a:ext>
            </a:extLst>
          </p:cNvPr>
          <p:cNvSpPr txBox="1"/>
          <p:nvPr/>
        </p:nvSpPr>
        <p:spPr>
          <a:xfrm>
            <a:off x="7111548" y="1993388"/>
            <a:ext cx="99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66196-CD12-7949-0713-8BADCA6D227B}"/>
              </a:ext>
            </a:extLst>
          </p:cNvPr>
          <p:cNvSpPr txBox="1"/>
          <p:nvPr/>
        </p:nvSpPr>
        <p:spPr>
          <a:xfrm>
            <a:off x="7111548" y="4501111"/>
            <a:ext cx="99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7B23F-84E3-D2C7-63D1-7AE7C2572A5F}"/>
              </a:ext>
            </a:extLst>
          </p:cNvPr>
          <p:cNvSpPr txBox="1"/>
          <p:nvPr/>
        </p:nvSpPr>
        <p:spPr>
          <a:xfrm>
            <a:off x="506904" y="2076211"/>
            <a:ext cx="10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9202D-20F7-5652-A41F-45270A3EBCD6}"/>
              </a:ext>
            </a:extLst>
          </p:cNvPr>
          <p:cNvSpPr txBox="1"/>
          <p:nvPr/>
        </p:nvSpPr>
        <p:spPr>
          <a:xfrm>
            <a:off x="506904" y="4538698"/>
            <a:ext cx="10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Switch 3</a:t>
            </a:r>
          </a:p>
        </p:txBody>
      </p:sp>
    </p:spTree>
    <p:extLst>
      <p:ext uri="{BB962C8B-B14F-4D97-AF65-F5344CB8AC3E}">
        <p14:creationId xmlns:p14="http://schemas.microsoft.com/office/powerpoint/2010/main" val="3344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F665-DE4D-3C58-1AC4-E855A92C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42" y="690"/>
            <a:ext cx="8227115" cy="892624"/>
          </a:xfrm>
        </p:spPr>
        <p:txBody>
          <a:bodyPr/>
          <a:lstStyle/>
          <a:p>
            <a:r>
              <a:rPr lang="en-US" dirty="0"/>
              <a:t>Pulse Width Modulation</a:t>
            </a:r>
          </a:p>
        </p:txBody>
      </p:sp>
      <p:pic>
        <p:nvPicPr>
          <p:cNvPr id="1026" name="Picture 2" descr="What is PWM: Pulse Width Modulation">
            <a:extLst>
              <a:ext uri="{FF2B5EF4-FFF2-40B4-BE49-F238E27FC236}">
                <a16:creationId xmlns:a16="http://schemas.microsoft.com/office/drawing/2014/main" id="{51DB7697-6B4B-3595-7ED0-EAABBADB3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3944" y="893313"/>
            <a:ext cx="6973404" cy="55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FF9BF-EA67-0E75-A17F-29E2C2EA5577}"/>
              </a:ext>
            </a:extLst>
          </p:cNvPr>
          <p:cNvSpPr txBox="1"/>
          <p:nvPr/>
        </p:nvSpPr>
        <p:spPr>
          <a:xfrm>
            <a:off x="546652" y="1326252"/>
            <a:ext cx="4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0BFD8-46AF-9716-0229-9D6CCC72248F}"/>
              </a:ext>
            </a:extLst>
          </p:cNvPr>
          <p:cNvSpPr txBox="1"/>
          <p:nvPr/>
        </p:nvSpPr>
        <p:spPr>
          <a:xfrm>
            <a:off x="546652" y="2467149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B72A7-4196-956D-1502-85EB2CC22E55}"/>
              </a:ext>
            </a:extLst>
          </p:cNvPr>
          <p:cNvSpPr txBox="1"/>
          <p:nvPr/>
        </p:nvSpPr>
        <p:spPr>
          <a:xfrm>
            <a:off x="539950" y="360804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C238D-355F-76E9-E48D-6B7BBB5C9A40}"/>
              </a:ext>
            </a:extLst>
          </p:cNvPr>
          <p:cNvSpPr txBox="1"/>
          <p:nvPr/>
        </p:nvSpPr>
        <p:spPr>
          <a:xfrm>
            <a:off x="581853" y="4645029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3D4F6-8AA0-38AF-3528-C796F102FD6C}"/>
              </a:ext>
            </a:extLst>
          </p:cNvPr>
          <p:cNvSpPr txBox="1"/>
          <p:nvPr/>
        </p:nvSpPr>
        <p:spPr>
          <a:xfrm>
            <a:off x="553969" y="5781402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Fastest</a:t>
            </a:r>
          </a:p>
        </p:txBody>
      </p:sp>
    </p:spTree>
    <p:extLst>
      <p:ext uri="{BB962C8B-B14F-4D97-AF65-F5344CB8AC3E}">
        <p14:creationId xmlns:p14="http://schemas.microsoft.com/office/powerpoint/2010/main" val="19264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88E0-9D27-EF67-5C95-C9DE3F1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E4E32-D903-E7CF-B5FA-6F0DB87932FD}"/>
              </a:ext>
            </a:extLst>
          </p:cNvPr>
          <p:cNvSpPr/>
          <p:nvPr/>
        </p:nvSpPr>
        <p:spPr>
          <a:xfrm>
            <a:off x="3165266" y="2594114"/>
            <a:ext cx="3220278" cy="2445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D764D-8BC4-BF70-C82E-62B32A41005F}"/>
              </a:ext>
            </a:extLst>
          </p:cNvPr>
          <p:cNvSpPr txBox="1"/>
          <p:nvPr/>
        </p:nvSpPr>
        <p:spPr>
          <a:xfrm>
            <a:off x="1043787" y="15842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</a:t>
            </a:r>
          </a:p>
        </p:txBody>
      </p:sp>
      <p:pic>
        <p:nvPicPr>
          <p:cNvPr id="5" name="Picture 6" descr="Battery Icon - Free PNG &amp; SVG 187469 - Noun Project">
            <a:extLst>
              <a:ext uri="{FF2B5EF4-FFF2-40B4-BE49-F238E27FC236}">
                <a16:creationId xmlns:a16="http://schemas.microsoft.com/office/drawing/2014/main" id="{AE79C857-C642-B8CD-3463-D0E94D953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39" r="14870"/>
          <a:stretch/>
        </p:blipFill>
        <p:spPr bwMode="auto">
          <a:xfrm rot="5400000">
            <a:off x="626344" y="2434910"/>
            <a:ext cx="834886" cy="11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32E47-8F66-975E-5A1F-43F0F13EF77A}"/>
              </a:ext>
            </a:extLst>
          </p:cNvPr>
          <p:cNvSpPr txBox="1"/>
          <p:nvPr/>
        </p:nvSpPr>
        <p:spPr>
          <a:xfrm>
            <a:off x="6712405" y="165459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C74BB0-590C-6E64-21AC-B463043857CC}"/>
              </a:ext>
            </a:extLst>
          </p:cNvPr>
          <p:cNvCxnSpPr>
            <a:cxnSpLocks/>
          </p:cNvCxnSpPr>
          <p:nvPr/>
        </p:nvCxnSpPr>
        <p:spPr>
          <a:xfrm>
            <a:off x="1831182" y="2852530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9C852F-9102-3410-DD5A-92FD990AF2CA}"/>
              </a:ext>
            </a:extLst>
          </p:cNvPr>
          <p:cNvCxnSpPr>
            <a:cxnSpLocks/>
          </p:cNvCxnSpPr>
          <p:nvPr/>
        </p:nvCxnSpPr>
        <p:spPr>
          <a:xfrm>
            <a:off x="1831182" y="3223589"/>
            <a:ext cx="133408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5897D7-141B-9176-CA30-BED773E5D036}"/>
              </a:ext>
            </a:extLst>
          </p:cNvPr>
          <p:cNvSpPr txBox="1"/>
          <p:nvPr/>
        </p:nvSpPr>
        <p:spPr>
          <a:xfrm>
            <a:off x="1781871" y="2296806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High Power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3A087-F2FD-E39D-3436-FA60D33D68EB}"/>
              </a:ext>
            </a:extLst>
          </p:cNvPr>
          <p:cNvSpPr/>
          <p:nvPr/>
        </p:nvSpPr>
        <p:spPr>
          <a:xfrm>
            <a:off x="467140" y="4005470"/>
            <a:ext cx="1666839" cy="11694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AFCB44-0E71-5973-EBF8-7B527FCBFFAE}"/>
              </a:ext>
            </a:extLst>
          </p:cNvPr>
          <p:cNvCxnSpPr>
            <a:cxnSpLocks/>
          </p:cNvCxnSpPr>
          <p:nvPr/>
        </p:nvCxnSpPr>
        <p:spPr>
          <a:xfrm>
            <a:off x="2133979" y="4217504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F564A4-F387-1656-B375-1D1EFDF57BA3}"/>
              </a:ext>
            </a:extLst>
          </p:cNvPr>
          <p:cNvCxnSpPr>
            <a:cxnSpLocks/>
          </p:cNvCxnSpPr>
          <p:nvPr/>
        </p:nvCxnSpPr>
        <p:spPr>
          <a:xfrm>
            <a:off x="2133979" y="4429539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7AE8FA-F592-EFB6-2EBC-B5A7A9F28E94}"/>
              </a:ext>
            </a:extLst>
          </p:cNvPr>
          <p:cNvCxnSpPr>
            <a:cxnSpLocks/>
          </p:cNvCxnSpPr>
          <p:nvPr/>
        </p:nvCxnSpPr>
        <p:spPr>
          <a:xfrm>
            <a:off x="2133979" y="4860235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F5FB85-4680-D41C-8BFE-220187A55076}"/>
              </a:ext>
            </a:extLst>
          </p:cNvPr>
          <p:cNvCxnSpPr>
            <a:cxnSpLocks/>
          </p:cNvCxnSpPr>
          <p:nvPr/>
        </p:nvCxnSpPr>
        <p:spPr>
          <a:xfrm>
            <a:off x="2133979" y="5072271"/>
            <a:ext cx="103128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56B7220-5F5E-101A-AEE3-97563BC9F1CF}"/>
              </a:ext>
            </a:extLst>
          </p:cNvPr>
          <p:cNvSpPr txBox="1"/>
          <p:nvPr/>
        </p:nvSpPr>
        <p:spPr>
          <a:xfrm>
            <a:off x="7187766" y="2668956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1</a:t>
            </a:r>
          </a:p>
        </p:txBody>
      </p:sp>
      <p:pic>
        <p:nvPicPr>
          <p:cNvPr id="20" name="Picture 4" descr="dc motor Icon - Free PNG &amp; SVG 3160467 - Noun Project">
            <a:extLst>
              <a:ext uri="{FF2B5EF4-FFF2-40B4-BE49-F238E27FC236}">
                <a16:creationId xmlns:a16="http://schemas.microsoft.com/office/drawing/2014/main" id="{19779DB7-9925-9DCF-1D83-1848F6CF5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 rot="10800000">
            <a:off x="7066541" y="3011557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c motor Icon - Free PNG &amp; SVG 3160467 - Noun Project">
            <a:extLst>
              <a:ext uri="{FF2B5EF4-FFF2-40B4-BE49-F238E27FC236}">
                <a16:creationId xmlns:a16="http://schemas.microsoft.com/office/drawing/2014/main" id="{21550C1F-B5A9-817A-2533-2E361A443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76" t="23783" r="-5076" b="24174"/>
          <a:stretch/>
        </p:blipFill>
        <p:spPr bwMode="auto">
          <a:xfrm rot="10800000">
            <a:off x="7021441" y="4121258"/>
            <a:ext cx="1306173" cy="6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F7A706-C78D-D291-3CDD-F557E2EFF3F9}"/>
              </a:ext>
            </a:extLst>
          </p:cNvPr>
          <p:cNvSpPr txBox="1"/>
          <p:nvPr/>
        </p:nvSpPr>
        <p:spPr>
          <a:xfrm>
            <a:off x="7146010" y="3816413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Motor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B318A-0DF0-2E63-22AE-55FC2D7265B5}"/>
              </a:ext>
            </a:extLst>
          </p:cNvPr>
          <p:cNvCxnSpPr>
            <a:cxnSpLocks/>
          </p:cNvCxnSpPr>
          <p:nvPr/>
        </p:nvCxnSpPr>
        <p:spPr>
          <a:xfrm flipV="1">
            <a:off x="6385544" y="31658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1CD40-4418-F96E-19E9-FB111BFE9E72}"/>
              </a:ext>
            </a:extLst>
          </p:cNvPr>
          <p:cNvCxnSpPr>
            <a:cxnSpLocks/>
          </p:cNvCxnSpPr>
          <p:nvPr/>
        </p:nvCxnSpPr>
        <p:spPr>
          <a:xfrm flipV="1">
            <a:off x="6385544" y="3492696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32D5D7-2CC1-BAB5-E590-8DE8217C0000}"/>
              </a:ext>
            </a:extLst>
          </p:cNvPr>
          <p:cNvCxnSpPr>
            <a:cxnSpLocks/>
          </p:cNvCxnSpPr>
          <p:nvPr/>
        </p:nvCxnSpPr>
        <p:spPr>
          <a:xfrm flipV="1">
            <a:off x="6385544" y="4322490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6DD053-827C-2E45-4487-0AC99062AB40}"/>
              </a:ext>
            </a:extLst>
          </p:cNvPr>
          <p:cNvCxnSpPr>
            <a:cxnSpLocks/>
          </p:cNvCxnSpPr>
          <p:nvPr/>
        </p:nvCxnSpPr>
        <p:spPr>
          <a:xfrm flipV="1">
            <a:off x="6385544" y="4605714"/>
            <a:ext cx="807922" cy="90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CD235A-6338-C66B-1392-221523645167}"/>
              </a:ext>
            </a:extLst>
          </p:cNvPr>
          <p:cNvSpPr txBox="1"/>
          <p:nvPr/>
        </p:nvSpPr>
        <p:spPr>
          <a:xfrm>
            <a:off x="2228310" y="445690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BCEBA-640A-52B7-2A3B-6670A0FFC835}"/>
              </a:ext>
            </a:extLst>
          </p:cNvPr>
          <p:cNvSpPr txBox="1"/>
          <p:nvPr/>
        </p:nvSpPr>
        <p:spPr>
          <a:xfrm>
            <a:off x="1933721" y="5316773"/>
            <a:ext cx="1431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Low Power</a:t>
            </a:r>
          </a:p>
          <a:p>
            <a:pPr algn="ctr"/>
            <a:r>
              <a:rPr lang="en-US" b="1" dirty="0"/>
              <a:t>PWM Signals</a:t>
            </a:r>
          </a:p>
          <a:p>
            <a:pPr algn="ctr"/>
            <a:r>
              <a:rPr lang="en-US" b="1" dirty="0"/>
              <a:t>1 milliamp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5DC4A0-A954-8633-1F2A-28862AFBF80D}"/>
              </a:ext>
            </a:extLst>
          </p:cNvPr>
          <p:cNvGrpSpPr/>
          <p:nvPr/>
        </p:nvGrpSpPr>
        <p:grpSpPr>
          <a:xfrm>
            <a:off x="2228310" y="3878470"/>
            <a:ext cx="780575" cy="128795"/>
            <a:chOff x="2228310" y="3878470"/>
            <a:chExt cx="780575" cy="12879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D3E1E9-B397-EBD0-7DBE-5C20FF4F298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407F0C-5DEA-5752-0AE4-AE03F7D15F7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3F94D9-1BC8-6BB0-D6F2-A6DF0854694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94D38B-5002-A265-DFD1-AD910CFC4CF3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AC98CD7-B636-8B33-3F55-A01CF37FA33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EDEBB2-CCDB-379F-76CE-0F91B2A5B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5E7DC9-D3B2-1C17-01EB-2EC4CE0C5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CB4FF3-9309-3E1F-CCD5-5F1D88DDF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D4A992-1762-763B-D935-27250244F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CAEB654-8AAF-8F18-F29F-E1C289870CA2}"/>
              </a:ext>
            </a:extLst>
          </p:cNvPr>
          <p:cNvSpPr txBox="1"/>
          <p:nvPr/>
        </p:nvSpPr>
        <p:spPr>
          <a:xfrm>
            <a:off x="6124984" y="4917640"/>
            <a:ext cx="1515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High</a:t>
            </a:r>
          </a:p>
          <a:p>
            <a:pPr algn="ctr"/>
            <a:r>
              <a:rPr lang="en-US" b="1" dirty="0"/>
              <a:t>Power</a:t>
            </a:r>
          </a:p>
          <a:p>
            <a:pPr algn="ctr"/>
            <a:r>
              <a:rPr lang="en-US" b="1" dirty="0"/>
              <a:t>100 milliamps</a:t>
            </a:r>
          </a:p>
        </p:txBody>
      </p:sp>
    </p:spTree>
    <p:extLst>
      <p:ext uri="{BB962C8B-B14F-4D97-AF65-F5344CB8AC3E}">
        <p14:creationId xmlns:p14="http://schemas.microsoft.com/office/powerpoint/2010/main" val="434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B816-0DD8-5E42-94A0-946DE72E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C6257-03DE-4FEE-C18A-02FA12A23E6F}"/>
              </a:ext>
            </a:extLst>
          </p:cNvPr>
          <p:cNvSpPr/>
          <p:nvPr/>
        </p:nvSpPr>
        <p:spPr>
          <a:xfrm>
            <a:off x="3401864" y="2108048"/>
            <a:ext cx="1666839" cy="2641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2DD396-56E6-C340-032C-9B4D1E477251}"/>
              </a:ext>
            </a:extLst>
          </p:cNvPr>
          <p:cNvGrpSpPr/>
          <p:nvPr/>
        </p:nvGrpSpPr>
        <p:grpSpPr>
          <a:xfrm>
            <a:off x="5068703" y="2350920"/>
            <a:ext cx="780575" cy="128795"/>
            <a:chOff x="2228310" y="3878470"/>
            <a:chExt cx="780575" cy="12879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DEF66D-D78B-FB22-4AEA-99055695BD0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754C8A-FCAF-9690-3ABF-4678CC0A9FB2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71B9B3-E5F7-1C3A-899A-674C378C41D6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8AEE4E-DE26-64F6-C8BE-EFE427E9FD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CBE0AF-4ECE-D529-204B-3E333FF9EE62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2BB8F8-8F12-43ED-042F-D1B9C6198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ACDD0D-C0D7-EEEE-1671-D8B7BDC97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F50E31-6920-DAED-81DE-903873015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F74CE0-CD38-E340-3189-21D85812B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CE7C4E-C001-7FF2-043C-9B754D088B70}"/>
              </a:ext>
            </a:extLst>
          </p:cNvPr>
          <p:cNvSpPr txBox="1"/>
          <p:nvPr/>
        </p:nvSpPr>
        <p:spPr>
          <a:xfrm>
            <a:off x="5476232" y="1672975"/>
            <a:ext cx="16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 Outputs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9F01C7-CA21-B1B4-49FD-6ACC09B8A30E}"/>
              </a:ext>
            </a:extLst>
          </p:cNvPr>
          <p:cNvGrpSpPr/>
          <p:nvPr/>
        </p:nvGrpSpPr>
        <p:grpSpPr>
          <a:xfrm>
            <a:off x="5068703" y="2718996"/>
            <a:ext cx="780575" cy="128795"/>
            <a:chOff x="2228310" y="3878470"/>
            <a:chExt cx="780575" cy="1287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1BBCD4-5E3B-A6CA-F4D2-9D292762E92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D7FAF9-F527-5E9C-8A7B-C7FDA1276F9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AA36C2-85FB-9BBE-CB65-8B8CE4EBDD41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F48FAA-7672-D57E-3022-6221CDC0E965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FAF1F6-62F4-944E-5451-1D016954A375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74A062-85BD-17A6-1D7E-BBE9CFF09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2BFE3-8C54-EB78-AC1A-751CFF718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503568-C9F7-4FE8-D6CB-96E809F2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5FF422-D7BF-0CD1-E9E3-95A828A97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7A0B9-D9B9-77C7-1345-C20931D1CD8D}"/>
              </a:ext>
            </a:extLst>
          </p:cNvPr>
          <p:cNvGrpSpPr/>
          <p:nvPr/>
        </p:nvGrpSpPr>
        <p:grpSpPr>
          <a:xfrm>
            <a:off x="5085945" y="3085276"/>
            <a:ext cx="780575" cy="128795"/>
            <a:chOff x="2228310" y="3878470"/>
            <a:chExt cx="780575" cy="12879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75DAB4-1D6E-8456-26B9-8C0CDA3B6A78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89AE76-F75E-7F92-58BC-C91B55E1720D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0788AA-397D-E02A-770E-D1E290A0D2B0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B59967-82B8-2E8F-E2A3-1B77525AFBA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0C441-77DC-495B-83F1-465137858D7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E05E5-41C8-3413-75D9-5D7B62B4A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32E3E6-4729-5456-A1E0-3841CF959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98837B-8C1D-D736-AB5F-88B09E4D0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9023DB-A2D4-F9BF-9E44-C7502AA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CFD4DC7-70DC-3F5E-6642-A6BB4733BAFC}"/>
              </a:ext>
            </a:extLst>
          </p:cNvPr>
          <p:cNvSpPr/>
          <p:nvPr/>
        </p:nvSpPr>
        <p:spPr>
          <a:xfrm>
            <a:off x="3699105" y="309531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E10F3-A5F2-8917-6906-BE2DDD65A556}"/>
              </a:ext>
            </a:extLst>
          </p:cNvPr>
          <p:cNvSpPr/>
          <p:nvPr/>
        </p:nvSpPr>
        <p:spPr>
          <a:xfrm>
            <a:off x="3680117" y="3922632"/>
            <a:ext cx="1017142" cy="550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(RAM)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C0CEA8-1271-6A76-C333-AE3642BCE6F3}"/>
              </a:ext>
            </a:extLst>
          </p:cNvPr>
          <p:cNvSpPr txBox="1"/>
          <p:nvPr/>
        </p:nvSpPr>
        <p:spPr>
          <a:xfrm>
            <a:off x="1486339" y="1625512"/>
            <a:ext cx="169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Inputs (sensors)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22EEF7-58B3-641F-9344-A6007036A71D}"/>
              </a:ext>
            </a:extLst>
          </p:cNvPr>
          <p:cNvGrpSpPr/>
          <p:nvPr/>
        </p:nvGrpSpPr>
        <p:grpSpPr>
          <a:xfrm>
            <a:off x="2621289" y="2286522"/>
            <a:ext cx="780575" cy="128795"/>
            <a:chOff x="2228310" y="3878470"/>
            <a:chExt cx="780575" cy="12879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0E62B5-0D64-D306-9AFB-6ADCD7569F13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9A9640-D270-8836-CC98-72E33F35EEA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A851EC-7DBF-916F-1CD0-9AE4A246068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0386FF-8E7B-882A-55EB-1AEA320CBCD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63C344-1EE0-0562-D611-099A737BC8AF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0711DC-DDD6-EAF3-678D-1D26922B2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F38986C-F9EA-35CE-78B6-A160A50E0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46E8EB-3A87-5277-2B03-AAD48428B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EAB9FE-BD8E-774D-567C-2B5D3C747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7DC0A-1BB7-87E9-7DF3-88952CBBA321}"/>
              </a:ext>
            </a:extLst>
          </p:cNvPr>
          <p:cNvGrpSpPr/>
          <p:nvPr/>
        </p:nvGrpSpPr>
        <p:grpSpPr>
          <a:xfrm>
            <a:off x="2604518" y="2656743"/>
            <a:ext cx="780575" cy="128795"/>
            <a:chOff x="2228310" y="3878470"/>
            <a:chExt cx="780575" cy="12879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07DB9-3F2F-F9FB-D420-1BEDE38D81EB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BC6F01-DF98-F91D-2542-F217FA2F4673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565EB2-EFAE-B191-9D61-F9F1F6139DB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975FF9-C4B9-C707-7394-391121D70FEA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0CBDB2-40CC-1B6B-C1A9-07D180BB852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E94542-A094-3947-7824-54A44CE9C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AC699E-EB8E-8BAD-69C8-27CD306AD4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8A23DA-FE4C-4EB7-DA12-06DDBF6CA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DC4D470-29ED-AFBF-8CED-5D0F9F6AA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23F5B64-D043-2927-1DDD-15B1C68E615D}"/>
              </a:ext>
            </a:extLst>
          </p:cNvPr>
          <p:cNvGrpSpPr/>
          <p:nvPr/>
        </p:nvGrpSpPr>
        <p:grpSpPr>
          <a:xfrm>
            <a:off x="2604047" y="3028218"/>
            <a:ext cx="780575" cy="128795"/>
            <a:chOff x="2228310" y="3878470"/>
            <a:chExt cx="780575" cy="12879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1AF632-1226-DBB9-24A9-5973D0FED57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6F348F-F3D3-3E81-6721-EFDBF8B23744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D7E549-3762-476B-31DE-4AA7E13DD70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CFA1F3-BC12-6AD4-80C8-1C0C1F18EAB7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55146B-C0E7-4CC3-66BD-BBCBAAEDBFFA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F580F0-8D35-60C1-62FD-D80F81529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E42CE2-2519-1961-BF69-3F7ABE166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E7C7679-AAC0-9DDA-1525-8CE37C7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49CF3D7-54C1-B800-DF4A-D83D8698D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90ED5C-648C-C9DC-DE01-070A683310FE}"/>
              </a:ext>
            </a:extLst>
          </p:cNvPr>
          <p:cNvGrpSpPr/>
          <p:nvPr/>
        </p:nvGrpSpPr>
        <p:grpSpPr>
          <a:xfrm>
            <a:off x="2571787" y="3961129"/>
            <a:ext cx="804877" cy="148437"/>
            <a:chOff x="2487657" y="3144310"/>
            <a:chExt cx="804877" cy="14843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E72191-3CF5-4C2F-6F8B-9BE810B24305}"/>
                </a:ext>
              </a:extLst>
            </p:cNvPr>
            <p:cNvCxnSpPr>
              <a:cxnSpLocks/>
            </p:cNvCxnSpPr>
            <p:nvPr/>
          </p:nvCxnSpPr>
          <p:spPr>
            <a:xfrm>
              <a:off x="2494717" y="3291573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1BCCD42D-2F7C-BFEE-C310-ABC3A4C5E8EB}"/>
                </a:ext>
              </a:extLst>
            </p:cNvPr>
            <p:cNvSpPr/>
            <p:nvPr/>
          </p:nvSpPr>
          <p:spPr>
            <a:xfrm>
              <a:off x="2487657" y="3144310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4DA13-5089-AF0C-49F7-D52B16CEA9B5}"/>
              </a:ext>
            </a:extLst>
          </p:cNvPr>
          <p:cNvGrpSpPr/>
          <p:nvPr/>
        </p:nvGrpSpPr>
        <p:grpSpPr>
          <a:xfrm>
            <a:off x="2561755" y="4349818"/>
            <a:ext cx="804879" cy="154315"/>
            <a:chOff x="2477625" y="3532999"/>
            <a:chExt cx="804879" cy="154315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6F3CC4-2ED6-1D51-8144-40297EA9275E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87" y="3687314"/>
              <a:ext cx="797817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580740F-CB47-E9DA-290F-EC0224BD43BD}"/>
                </a:ext>
              </a:extLst>
            </p:cNvPr>
            <p:cNvSpPr/>
            <p:nvPr/>
          </p:nvSpPr>
          <p:spPr>
            <a:xfrm>
              <a:off x="2477625" y="3532999"/>
              <a:ext cx="804877" cy="148437"/>
            </a:xfrm>
            <a:custGeom>
              <a:avLst/>
              <a:gdLst>
                <a:gd name="connsiteX0" fmla="*/ 0 w 716692"/>
                <a:gd name="connsiteY0" fmla="*/ 96566 h 145993"/>
                <a:gd name="connsiteX1" fmla="*/ 155342 w 716692"/>
                <a:gd name="connsiteY1" fmla="*/ 1242 h 145993"/>
                <a:gd name="connsiteX2" fmla="*/ 240074 w 716692"/>
                <a:gd name="connsiteY2" fmla="*/ 47139 h 145993"/>
                <a:gd name="connsiteX3" fmla="*/ 317745 w 716692"/>
                <a:gd name="connsiteY3" fmla="*/ 117749 h 145993"/>
                <a:gd name="connsiteX4" fmla="*/ 434252 w 716692"/>
                <a:gd name="connsiteY4" fmla="*/ 142462 h 145993"/>
                <a:gd name="connsiteX5" fmla="*/ 543697 w 716692"/>
                <a:gd name="connsiteY5" fmla="*/ 71852 h 145993"/>
                <a:gd name="connsiteX6" fmla="*/ 663734 w 716692"/>
                <a:gd name="connsiteY6" fmla="*/ 82444 h 145993"/>
                <a:gd name="connsiteX7" fmla="*/ 716692 w 716692"/>
                <a:gd name="connsiteY7" fmla="*/ 145993 h 145993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  <a:gd name="connsiteX0" fmla="*/ 0 w 723035"/>
                <a:gd name="connsiteY0" fmla="*/ 148437 h 148437"/>
                <a:gd name="connsiteX1" fmla="*/ 161685 w 723035"/>
                <a:gd name="connsiteY1" fmla="*/ 3686 h 148437"/>
                <a:gd name="connsiteX2" fmla="*/ 246417 w 723035"/>
                <a:gd name="connsiteY2" fmla="*/ 49583 h 148437"/>
                <a:gd name="connsiteX3" fmla="*/ 324088 w 723035"/>
                <a:gd name="connsiteY3" fmla="*/ 120193 h 148437"/>
                <a:gd name="connsiteX4" fmla="*/ 440595 w 723035"/>
                <a:gd name="connsiteY4" fmla="*/ 144906 h 148437"/>
                <a:gd name="connsiteX5" fmla="*/ 550040 w 723035"/>
                <a:gd name="connsiteY5" fmla="*/ 74296 h 148437"/>
                <a:gd name="connsiteX6" fmla="*/ 670077 w 723035"/>
                <a:gd name="connsiteY6" fmla="*/ 84888 h 148437"/>
                <a:gd name="connsiteX7" fmla="*/ 723035 w 723035"/>
                <a:gd name="connsiteY7" fmla="*/ 148437 h 14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035" h="148437">
                  <a:moveTo>
                    <a:pt x="0" y="148437"/>
                  </a:moveTo>
                  <a:cubicBezTo>
                    <a:pt x="35465" y="80181"/>
                    <a:pt x="120615" y="20162"/>
                    <a:pt x="161685" y="3686"/>
                  </a:cubicBezTo>
                  <a:cubicBezTo>
                    <a:pt x="202755" y="-12790"/>
                    <a:pt x="219350" y="30165"/>
                    <a:pt x="246417" y="49583"/>
                  </a:cubicBezTo>
                  <a:cubicBezTo>
                    <a:pt x="273484" y="69001"/>
                    <a:pt x="291725" y="104306"/>
                    <a:pt x="324088" y="120193"/>
                  </a:cubicBezTo>
                  <a:cubicBezTo>
                    <a:pt x="356451" y="136080"/>
                    <a:pt x="402936" y="152555"/>
                    <a:pt x="440595" y="144906"/>
                  </a:cubicBezTo>
                  <a:cubicBezTo>
                    <a:pt x="478254" y="137257"/>
                    <a:pt x="511793" y="84299"/>
                    <a:pt x="550040" y="74296"/>
                  </a:cubicBezTo>
                  <a:cubicBezTo>
                    <a:pt x="588287" y="64293"/>
                    <a:pt x="641245" y="72531"/>
                    <a:pt x="670077" y="84888"/>
                  </a:cubicBezTo>
                  <a:cubicBezTo>
                    <a:pt x="698909" y="97245"/>
                    <a:pt x="708913" y="139022"/>
                    <a:pt x="723035" y="148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2D91D3E-DC0D-DB28-2530-299385D30BFC}"/>
              </a:ext>
            </a:extLst>
          </p:cNvPr>
          <p:cNvSpPr txBox="1"/>
          <p:nvPr/>
        </p:nvSpPr>
        <p:spPr>
          <a:xfrm>
            <a:off x="1480997" y="2534330"/>
            <a:ext cx="7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Digital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515286A-89FC-75F0-DFB3-8C8633A5DBD9}"/>
              </a:ext>
            </a:extLst>
          </p:cNvPr>
          <p:cNvSpPr txBox="1"/>
          <p:nvPr/>
        </p:nvSpPr>
        <p:spPr>
          <a:xfrm>
            <a:off x="1430662" y="40353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Analog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F652B8-8034-6160-A794-B95F11BBC6A6}"/>
              </a:ext>
            </a:extLst>
          </p:cNvPr>
          <p:cNvGrpSpPr/>
          <p:nvPr/>
        </p:nvGrpSpPr>
        <p:grpSpPr>
          <a:xfrm>
            <a:off x="2578371" y="3424183"/>
            <a:ext cx="780575" cy="128795"/>
            <a:chOff x="2228310" y="3878470"/>
            <a:chExt cx="780575" cy="12879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ED01FED-1F60-F128-492D-0663D27C3877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E036FD4-462B-6684-E359-20EABDD6A618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DE02E-55F5-807B-055A-2648391538F9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A1057DD-91D2-F947-7C36-F6445D6B2209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B0A1B9F-3DDC-B286-D7F8-026CA3D09463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9D318CB-6AC1-8852-6E35-B3CAA03C65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12AE45B-1C57-1C65-7481-1B65ABC34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0E1D08-9945-614D-72B2-C0850BBA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1EDD81F-A577-EB2C-7EA2-25B1A0B6D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D7419F-2ABA-1754-7D4F-0EB9866C015F}"/>
              </a:ext>
            </a:extLst>
          </p:cNvPr>
          <p:cNvGrpSpPr/>
          <p:nvPr/>
        </p:nvGrpSpPr>
        <p:grpSpPr>
          <a:xfrm>
            <a:off x="5086691" y="3407456"/>
            <a:ext cx="780575" cy="128795"/>
            <a:chOff x="2228310" y="3878470"/>
            <a:chExt cx="780575" cy="12879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814AAE5-5D05-E14F-BD50-0865DB8093C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E6325E-4A85-7216-3214-C4ABD231127F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7EEE56-68A6-D848-D38B-3D3FD75A11E4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605CA3-2B20-037B-BB7B-AE06D8FFCFF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384B4EA-B00A-E5EC-3B2C-A5471159B47E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4B33F2-5B65-7EDC-F9E9-5C4C83134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3B8F7BC-549E-4FF9-9E1B-F93245C66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D36060-261C-5308-1BBC-D214E455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51E89E-DE8D-6F03-818C-88EC7D552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081B3F-9AFB-CD64-F805-C4E6F59640B0}"/>
              </a:ext>
            </a:extLst>
          </p:cNvPr>
          <p:cNvGrpSpPr/>
          <p:nvPr/>
        </p:nvGrpSpPr>
        <p:grpSpPr>
          <a:xfrm>
            <a:off x="5086691" y="3775532"/>
            <a:ext cx="780575" cy="128795"/>
            <a:chOff x="2228310" y="3878470"/>
            <a:chExt cx="780575" cy="12879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0E08EB4-3D72-E361-06F7-5BAB95C90894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FE4DF2-F65F-A77F-C28F-73790B98C7B0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E66E06-CEAA-33A6-6A56-D67E53CB22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425A5D-2965-89FB-2ECA-56BA8F0349AD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D4A4433-2364-212F-8595-165732996EA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3C74BA-F93B-C296-1651-C137DDAD1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24A129D-D8BF-D597-CE60-EB292D7CC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98E8650-7462-AE28-70A5-A6A7B16D3C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A399E76-8115-D4B9-43EC-9217C9A85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2495DD6-6DD7-26A5-A305-23BF5F96897A}"/>
              </a:ext>
            </a:extLst>
          </p:cNvPr>
          <p:cNvGrpSpPr/>
          <p:nvPr/>
        </p:nvGrpSpPr>
        <p:grpSpPr>
          <a:xfrm>
            <a:off x="5103933" y="4141812"/>
            <a:ext cx="780575" cy="128795"/>
            <a:chOff x="2228310" y="3878470"/>
            <a:chExt cx="780575" cy="12879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165944F-D60C-6F32-E372-C51E5FCEF8C5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30E398-FBB3-F5DF-DE27-955062EC3F9C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2966D-717B-D4B8-0A70-9F3B21B3C02F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255E3FB-6550-CE46-CA5A-714009818941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630C987-26F3-155F-2FF0-4358CA24EA80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40C7DE5-0F1F-E5D8-A1B2-7B8C69C07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67856F8-519C-9357-9415-CD3F2083D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283FE6A-D2A6-2A1B-D06E-6B5A99305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609D5CC-D0B5-42CB-1019-E20816B5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A1381BB-68D7-BB5F-ACFE-D06292F2994B}"/>
              </a:ext>
            </a:extLst>
          </p:cNvPr>
          <p:cNvSpPr/>
          <p:nvPr/>
        </p:nvSpPr>
        <p:spPr>
          <a:xfrm>
            <a:off x="6646091" y="2807545"/>
            <a:ext cx="1195884" cy="916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0EA3793-DFA9-F988-8DA2-C1A8679408C6}"/>
              </a:ext>
            </a:extLst>
          </p:cNvPr>
          <p:cNvSpPr/>
          <p:nvPr/>
        </p:nvSpPr>
        <p:spPr>
          <a:xfrm>
            <a:off x="6646091" y="2182055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9BF881-C540-2D4E-6F0B-8A71F294D144}"/>
              </a:ext>
            </a:extLst>
          </p:cNvPr>
          <p:cNvSpPr/>
          <p:nvPr/>
        </p:nvSpPr>
        <p:spPr>
          <a:xfrm>
            <a:off x="6646091" y="4452879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881CBF-98AD-05CD-370A-318DCA03366C}"/>
              </a:ext>
            </a:extLst>
          </p:cNvPr>
          <p:cNvSpPr/>
          <p:nvPr/>
        </p:nvSpPr>
        <p:spPr>
          <a:xfrm>
            <a:off x="6646091" y="3775532"/>
            <a:ext cx="1195884" cy="536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Speaker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505040-5AAD-2D11-0826-E14031075E46}"/>
              </a:ext>
            </a:extLst>
          </p:cNvPr>
          <p:cNvGrpSpPr/>
          <p:nvPr/>
        </p:nvGrpSpPr>
        <p:grpSpPr>
          <a:xfrm>
            <a:off x="5085945" y="4489960"/>
            <a:ext cx="780575" cy="128795"/>
            <a:chOff x="2228310" y="3878470"/>
            <a:chExt cx="780575" cy="128795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F75EBD7-B712-CAA0-B10A-A9D9136E09A9}"/>
                </a:ext>
              </a:extLst>
            </p:cNvPr>
            <p:cNvCxnSpPr/>
            <p:nvPr/>
          </p:nvCxnSpPr>
          <p:spPr>
            <a:xfrm>
              <a:off x="222831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494EF03-ADFA-04AC-EE4A-5DD975FFDFB6}"/>
                </a:ext>
              </a:extLst>
            </p:cNvPr>
            <p:cNvCxnSpPr/>
            <p:nvPr/>
          </p:nvCxnSpPr>
          <p:spPr>
            <a:xfrm>
              <a:off x="238442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4335BA-0B49-59A8-2092-E2A4B7ACC35C}"/>
                </a:ext>
              </a:extLst>
            </p:cNvPr>
            <p:cNvCxnSpPr/>
            <p:nvPr/>
          </p:nvCxnSpPr>
          <p:spPr>
            <a:xfrm>
              <a:off x="2540540" y="4005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018C37C-5674-D434-1C22-B490FB01FCEF}"/>
                </a:ext>
              </a:extLst>
            </p:cNvPr>
            <p:cNvCxnSpPr/>
            <p:nvPr/>
          </p:nvCxnSpPr>
          <p:spPr>
            <a:xfrm>
              <a:off x="2696655" y="3878470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1EBE465-4007-C0CA-0CEE-6DC9E5B084F8}"/>
                </a:ext>
              </a:extLst>
            </p:cNvPr>
            <p:cNvCxnSpPr/>
            <p:nvPr/>
          </p:nvCxnSpPr>
          <p:spPr>
            <a:xfrm>
              <a:off x="2852770" y="4007265"/>
              <a:ext cx="1561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A42A6FB-98CA-35ED-4A33-910956503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42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907F1EE-B153-0309-5809-4FBE44476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054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F08410B-F137-DD43-5B61-AAB9DC246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6655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B53C5DE-C89C-5A26-63DC-92D6AB1DA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770" y="3878470"/>
              <a:ext cx="0" cy="127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19C2-25DE-2698-EDEC-CEB6CDAA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5" y="136524"/>
            <a:ext cx="8227115" cy="790419"/>
          </a:xfrm>
        </p:spPr>
        <p:txBody>
          <a:bodyPr/>
          <a:lstStyle/>
          <a:p>
            <a:r>
              <a:rPr lang="en-US" dirty="0"/>
              <a:t>Breadboard</a:t>
            </a:r>
          </a:p>
        </p:txBody>
      </p:sp>
      <p:pic>
        <p:nvPicPr>
          <p:cNvPr id="3" name="Google Shape;356;p42">
            <a:extLst>
              <a:ext uri="{FF2B5EF4-FFF2-40B4-BE49-F238E27FC236}">
                <a16:creationId xmlns:a16="http://schemas.microsoft.com/office/drawing/2014/main" id="{613BC859-7591-EC75-D32B-8C167FC55D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71803" y="2410767"/>
            <a:ext cx="28956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57;p42">
            <a:extLst>
              <a:ext uri="{FF2B5EF4-FFF2-40B4-BE49-F238E27FC236}">
                <a16:creationId xmlns:a16="http://schemas.microsoft.com/office/drawing/2014/main" id="{13FD2B8B-446E-B39B-DBD6-AAA03ACE99FF}"/>
              </a:ext>
            </a:extLst>
          </p:cNvPr>
          <p:cNvSpPr txBox="1"/>
          <p:nvPr/>
        </p:nvSpPr>
        <p:spPr>
          <a:xfrm>
            <a:off x="4042353" y="1514242"/>
            <a:ext cx="135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Rail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(Bus Strips)</a:t>
            </a:r>
            <a:endParaRPr dirty="0"/>
          </a:p>
        </p:txBody>
      </p:sp>
      <p:cxnSp>
        <p:nvCxnSpPr>
          <p:cNvPr id="5" name="Google Shape;358;p42">
            <a:extLst>
              <a:ext uri="{FF2B5EF4-FFF2-40B4-BE49-F238E27FC236}">
                <a16:creationId xmlns:a16="http://schemas.microsoft.com/office/drawing/2014/main" id="{1A02FBD7-DA78-D3F6-E5FC-0A542C3BB6D9}"/>
              </a:ext>
            </a:extLst>
          </p:cNvPr>
          <p:cNvCxnSpPr>
            <a:stCxn id="4" idx="1"/>
          </p:cNvCxnSpPr>
          <p:nvPr/>
        </p:nvCxnSpPr>
        <p:spPr>
          <a:xfrm flipH="1">
            <a:off x="3522153" y="1781692"/>
            <a:ext cx="5202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359;p42">
            <a:extLst>
              <a:ext uri="{FF2B5EF4-FFF2-40B4-BE49-F238E27FC236}">
                <a16:creationId xmlns:a16="http://schemas.microsoft.com/office/drawing/2014/main" id="{88BA5473-D29C-0905-94DC-8B1D7D643DD6}"/>
              </a:ext>
            </a:extLst>
          </p:cNvPr>
          <p:cNvCxnSpPr>
            <a:cxnSpLocks/>
          </p:cNvCxnSpPr>
          <p:nvPr/>
        </p:nvCxnSpPr>
        <p:spPr>
          <a:xfrm>
            <a:off x="5318015" y="1781692"/>
            <a:ext cx="6336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60;p42">
            <a:extLst>
              <a:ext uri="{FF2B5EF4-FFF2-40B4-BE49-F238E27FC236}">
                <a16:creationId xmlns:a16="http://schemas.microsoft.com/office/drawing/2014/main" id="{888DA041-7D5B-A1F8-D137-8C0374A9ECD6}"/>
              </a:ext>
            </a:extLst>
          </p:cNvPr>
          <p:cNvCxnSpPr/>
          <p:nvPr/>
        </p:nvCxnSpPr>
        <p:spPr>
          <a:xfrm rot="10800000">
            <a:off x="4672728" y="4630896"/>
            <a:ext cx="2002500" cy="7164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361;p42">
            <a:extLst>
              <a:ext uri="{FF2B5EF4-FFF2-40B4-BE49-F238E27FC236}">
                <a16:creationId xmlns:a16="http://schemas.microsoft.com/office/drawing/2014/main" id="{2BA64C40-D43F-EC37-EB31-61525055433D}"/>
              </a:ext>
            </a:extLst>
          </p:cNvPr>
          <p:cNvSpPr txBox="1"/>
          <p:nvPr/>
        </p:nvSpPr>
        <p:spPr>
          <a:xfrm>
            <a:off x="6714896" y="4937979"/>
            <a:ext cx="2249485" cy="6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slot (center trough)</a:t>
            </a:r>
            <a:endParaRPr dirty="0"/>
          </a:p>
        </p:txBody>
      </p:sp>
      <p:cxnSp>
        <p:nvCxnSpPr>
          <p:cNvPr id="9" name="Google Shape;362;p42">
            <a:extLst>
              <a:ext uri="{FF2B5EF4-FFF2-40B4-BE49-F238E27FC236}">
                <a16:creationId xmlns:a16="http://schemas.microsoft.com/office/drawing/2014/main" id="{BFF8D648-B12E-BF76-1350-58FCB3996E29}"/>
              </a:ext>
            </a:extLst>
          </p:cNvPr>
          <p:cNvCxnSpPr/>
          <p:nvPr/>
        </p:nvCxnSpPr>
        <p:spPr>
          <a:xfrm>
            <a:off x="2585438" y="2451651"/>
            <a:ext cx="793500" cy="27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3;p42">
            <a:extLst>
              <a:ext uri="{FF2B5EF4-FFF2-40B4-BE49-F238E27FC236}">
                <a16:creationId xmlns:a16="http://schemas.microsoft.com/office/drawing/2014/main" id="{A172D6AD-B073-9E7D-0C1A-41A6C3581275}"/>
              </a:ext>
            </a:extLst>
          </p:cNvPr>
          <p:cNvSpPr txBox="1"/>
          <p:nvPr/>
        </p:nvSpPr>
        <p:spPr>
          <a:xfrm>
            <a:off x="1309776" y="2202701"/>
            <a:ext cx="1414534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for +5 V</a:t>
            </a:r>
            <a:endParaRPr dirty="0"/>
          </a:p>
        </p:txBody>
      </p:sp>
      <p:sp>
        <p:nvSpPr>
          <p:cNvPr id="11" name="Google Shape;364;p42">
            <a:extLst>
              <a:ext uri="{FF2B5EF4-FFF2-40B4-BE49-F238E27FC236}">
                <a16:creationId xmlns:a16="http://schemas.microsoft.com/office/drawing/2014/main" id="{BE414A70-AE67-9D8D-346A-18D37DBD2107}"/>
              </a:ext>
            </a:extLst>
          </p:cNvPr>
          <p:cNvSpPr txBox="1"/>
          <p:nvPr/>
        </p:nvSpPr>
        <p:spPr>
          <a:xfrm>
            <a:off x="6567299" y="2121645"/>
            <a:ext cx="245128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(Black) for GND</a:t>
            </a:r>
            <a:endParaRPr dirty="0"/>
          </a:p>
        </p:txBody>
      </p:sp>
      <p:cxnSp>
        <p:nvCxnSpPr>
          <p:cNvPr id="12" name="Google Shape;365;p42">
            <a:extLst>
              <a:ext uri="{FF2B5EF4-FFF2-40B4-BE49-F238E27FC236}">
                <a16:creationId xmlns:a16="http://schemas.microsoft.com/office/drawing/2014/main" id="{A62DE33E-62B5-66B0-D368-9CC2F1FCF3CC}"/>
              </a:ext>
            </a:extLst>
          </p:cNvPr>
          <p:cNvCxnSpPr/>
          <p:nvPr/>
        </p:nvCxnSpPr>
        <p:spPr>
          <a:xfrm flipH="1">
            <a:off x="6030453" y="2505566"/>
            <a:ext cx="1152600" cy="416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366;p42">
            <a:extLst>
              <a:ext uri="{FF2B5EF4-FFF2-40B4-BE49-F238E27FC236}">
                <a16:creationId xmlns:a16="http://schemas.microsoft.com/office/drawing/2014/main" id="{D1DC4EDA-3831-D6BB-588C-EAA5C2D8F42A}"/>
              </a:ext>
            </a:extLst>
          </p:cNvPr>
          <p:cNvCxnSpPr/>
          <p:nvPr/>
        </p:nvCxnSpPr>
        <p:spPr>
          <a:xfrm rot="10800000" flipH="1">
            <a:off x="3117903" y="4691258"/>
            <a:ext cx="808500" cy="3642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7;p42">
            <a:extLst>
              <a:ext uri="{FF2B5EF4-FFF2-40B4-BE49-F238E27FC236}">
                <a16:creationId xmlns:a16="http://schemas.microsoft.com/office/drawing/2014/main" id="{2D2A5ABB-4123-92E8-1683-C263DC33E708}"/>
              </a:ext>
            </a:extLst>
          </p:cNvPr>
          <p:cNvSpPr txBox="1"/>
          <p:nvPr/>
        </p:nvSpPr>
        <p:spPr>
          <a:xfrm>
            <a:off x="391925" y="4847109"/>
            <a:ext cx="272597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internal row</a:t>
            </a:r>
            <a:r>
              <a:rPr lang="en" b="1" dirty="0"/>
              <a:t> connectors</a:t>
            </a:r>
            <a:endParaRPr b="1" dirty="0"/>
          </a:p>
        </p:txBody>
      </p:sp>
      <p:sp>
        <p:nvSpPr>
          <p:cNvPr id="15" name="Google Shape;363;p42">
            <a:extLst>
              <a:ext uri="{FF2B5EF4-FFF2-40B4-BE49-F238E27FC236}">
                <a16:creationId xmlns:a16="http://schemas.microsoft.com/office/drawing/2014/main" id="{DFBF8683-92EF-1E43-357F-8558A0AF8A46}"/>
              </a:ext>
            </a:extLst>
          </p:cNvPr>
          <p:cNvSpPr txBox="1"/>
          <p:nvPr/>
        </p:nvSpPr>
        <p:spPr>
          <a:xfrm>
            <a:off x="6513091" y="3218878"/>
            <a:ext cx="245129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column for 3.3 V</a:t>
            </a:r>
            <a:endParaRPr dirty="0"/>
          </a:p>
        </p:txBody>
      </p:sp>
      <p:cxnSp>
        <p:nvCxnSpPr>
          <p:cNvPr id="16" name="Google Shape;362;p42">
            <a:extLst>
              <a:ext uri="{FF2B5EF4-FFF2-40B4-BE49-F238E27FC236}">
                <a16:creationId xmlns:a16="http://schemas.microsoft.com/office/drawing/2014/main" id="{8800BA19-5DB1-84EF-8F69-0D29A95977D4}"/>
              </a:ext>
            </a:extLst>
          </p:cNvPr>
          <p:cNvCxnSpPr>
            <a:cxnSpLocks/>
          </p:cNvCxnSpPr>
          <p:nvPr/>
        </p:nvCxnSpPr>
        <p:spPr>
          <a:xfrm flipH="1">
            <a:off x="5834573" y="3554056"/>
            <a:ext cx="1098111" cy="15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22F2D0-ABF6-FE91-B403-1380F5666B9E}"/>
              </a:ext>
            </a:extLst>
          </p:cNvPr>
          <p:cNvSpPr txBox="1"/>
          <p:nvPr/>
        </p:nvSpPr>
        <p:spPr>
          <a:xfrm>
            <a:off x="125412" y="2850225"/>
            <a:ext cx="311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numbered</a:t>
            </a:r>
            <a:r>
              <a:rPr lang="en-US" b="1" dirty="0"/>
              <a:t> rows</a:t>
            </a:r>
            <a:r>
              <a:rPr lang="en-US" dirty="0"/>
              <a:t> run across</a:t>
            </a:r>
          </a:p>
          <a:p>
            <a:pPr algn="ctr"/>
            <a:r>
              <a:rPr lang="en-US" dirty="0"/>
              <a:t>(horizontal center connections)</a:t>
            </a:r>
          </a:p>
        </p:txBody>
      </p:sp>
      <p:cxnSp>
        <p:nvCxnSpPr>
          <p:cNvPr id="18" name="Google Shape;366;p42">
            <a:extLst>
              <a:ext uri="{FF2B5EF4-FFF2-40B4-BE49-F238E27FC236}">
                <a16:creationId xmlns:a16="http://schemas.microsoft.com/office/drawing/2014/main" id="{809600B9-3664-F43C-0530-532F8CB194F6}"/>
              </a:ext>
            </a:extLst>
          </p:cNvPr>
          <p:cNvCxnSpPr>
            <a:cxnSpLocks/>
          </p:cNvCxnSpPr>
          <p:nvPr/>
        </p:nvCxnSpPr>
        <p:spPr>
          <a:xfrm>
            <a:off x="1162841" y="3510507"/>
            <a:ext cx="909898" cy="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7EC932-6681-04C0-C0F1-27A5377042A4}"/>
              </a:ext>
            </a:extLst>
          </p:cNvPr>
          <p:cNvSpPr txBox="1"/>
          <p:nvPr/>
        </p:nvSpPr>
        <p:spPr>
          <a:xfrm>
            <a:off x="203476" y="3793270"/>
            <a:ext cx="277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  <a:r>
              <a:rPr lang="en-US" b="1" dirty="0"/>
              <a:t> columns</a:t>
            </a:r>
            <a:r>
              <a:rPr lang="en-US" dirty="0"/>
              <a:t> share ground</a:t>
            </a:r>
          </a:p>
          <a:p>
            <a:pPr algn="ctr"/>
            <a:r>
              <a:rPr lang="en-US" dirty="0"/>
              <a:t>and power</a:t>
            </a:r>
          </a:p>
          <a:p>
            <a:pPr algn="ctr"/>
            <a:r>
              <a:rPr lang="en-US" dirty="0"/>
              <a:t> (vertical edge connections)</a:t>
            </a:r>
          </a:p>
        </p:txBody>
      </p:sp>
      <p:cxnSp>
        <p:nvCxnSpPr>
          <p:cNvPr id="20" name="Google Shape;366;p42">
            <a:extLst>
              <a:ext uri="{FF2B5EF4-FFF2-40B4-BE49-F238E27FC236}">
                <a16:creationId xmlns:a16="http://schemas.microsoft.com/office/drawing/2014/main" id="{711659AD-6C11-4105-4F2C-E2C60681C528}"/>
              </a:ext>
            </a:extLst>
          </p:cNvPr>
          <p:cNvCxnSpPr>
            <a:cxnSpLocks/>
          </p:cNvCxnSpPr>
          <p:nvPr/>
        </p:nvCxnSpPr>
        <p:spPr>
          <a:xfrm flipV="1">
            <a:off x="3021818" y="3946677"/>
            <a:ext cx="9749" cy="6763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371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960" y="1381539"/>
            <a:ext cx="5093798" cy="4795424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$4.00 at Microcenter in St. Louis Park</a:t>
            </a:r>
          </a:p>
          <a:p>
            <a:r>
              <a:rPr lang="en-US" sz="2400" dirty="0"/>
              <a:t>Uses the powerful RP2040 microcontroller</a:t>
            </a:r>
          </a:p>
          <a:p>
            <a:r>
              <a:rPr lang="en-US" sz="2400" dirty="0"/>
              <a:t>264K SRAM (100x Arduino Uno)</a:t>
            </a:r>
          </a:p>
          <a:p>
            <a:r>
              <a:rPr lang="en-US" sz="2400" dirty="0"/>
              <a:t>2MB flash memory</a:t>
            </a:r>
          </a:p>
          <a:p>
            <a:r>
              <a:rPr lang="en-US" sz="2400" dirty="0"/>
              <a:t>26 × multi-function digital input or output pins</a:t>
            </a:r>
          </a:p>
          <a:p>
            <a:r>
              <a:rPr lang="en-US" sz="2400" dirty="0"/>
              <a:t>3 12-bit analogue inputs</a:t>
            </a:r>
          </a:p>
          <a:p>
            <a:r>
              <a:rPr lang="en-US" sz="2400" dirty="0"/>
              <a:t>16 controllable PWM channels</a:t>
            </a:r>
          </a:p>
          <a:p>
            <a:r>
              <a:rPr lang="en-US" sz="2400" dirty="0"/>
              <a:t>2 SPI, 2 I2C, and 2 UART channels</a:t>
            </a:r>
          </a:p>
          <a:p>
            <a:r>
              <a:rPr lang="en-US" sz="2400" dirty="0"/>
              <a:t>Accurate clock and timer on-chip</a:t>
            </a:r>
          </a:p>
          <a:p>
            <a:r>
              <a:rPr lang="en-US" sz="2400" dirty="0"/>
              <a:t>8 Raspberry Pi Programmable I/O (PIO) state machines</a:t>
            </a:r>
          </a:p>
          <a:p>
            <a:r>
              <a:rPr lang="en-US" sz="2400" dirty="0"/>
              <a:t>Temperature sensor</a:t>
            </a:r>
          </a:p>
          <a:p>
            <a:r>
              <a:rPr lang="en-US" sz="2400" dirty="0"/>
              <a:t>Dual core ARM Cortex-M0+ RISC processors</a:t>
            </a:r>
          </a:p>
          <a:p>
            <a:r>
              <a:rPr lang="en-US" sz="2400" dirty="0"/>
              <a:t>8 × Programmable I/O (PIO) state machines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59C61-F94C-A236-913B-7714BED0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46" y="1958007"/>
            <a:ext cx="1529818" cy="3837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9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1733-0861-76F6-287B-AABA4AB9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 Pico W (wireless)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033F7F-DB07-F5B6-50A8-DEB194C2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986" y="1381539"/>
            <a:ext cx="5093798" cy="3786809"/>
          </a:xfrm>
        </p:spPr>
        <p:txBody>
          <a:bodyPr>
            <a:normAutofit/>
          </a:bodyPr>
          <a:lstStyle/>
          <a:p>
            <a:r>
              <a:rPr lang="en-US" sz="2400" dirty="0"/>
              <a:t>$6.00 at Microcenter in St. Louis Park</a:t>
            </a:r>
          </a:p>
          <a:p>
            <a:r>
              <a:rPr lang="en-US" sz="2400" dirty="0"/>
              <a:t>All the same features as the Pico plus:</a:t>
            </a:r>
          </a:p>
          <a:p>
            <a:r>
              <a:rPr lang="en-US" sz="2400" dirty="0"/>
              <a:t> 2.4GHz 802.11n wireless LA</a:t>
            </a:r>
          </a:p>
          <a:p>
            <a:r>
              <a:rPr lang="en-US" sz="2400" dirty="0"/>
              <a:t>Bluetooth will eventually also be supported (libraries missing)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60A67-B675-D7B3-971F-3C205D52CD64}"/>
              </a:ext>
            </a:extLst>
          </p:cNvPr>
          <p:cNvSpPr txBox="1"/>
          <p:nvPr/>
        </p:nvSpPr>
        <p:spPr>
          <a:xfrm>
            <a:off x="593216" y="1196873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USB Connector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020D30-FC41-D3B6-4649-47EF4081D41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90055" y="1566205"/>
            <a:ext cx="0" cy="39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2FC0101-EEB3-8F62-AF87-E5F9F666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4" y="1958007"/>
            <a:ext cx="1809337" cy="4267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592C75-5AFE-2A91-F64E-731D70923A4E}"/>
              </a:ext>
            </a:extLst>
          </p:cNvPr>
          <p:cNvSpPr/>
          <p:nvPr/>
        </p:nvSpPr>
        <p:spPr>
          <a:xfrm>
            <a:off x="1232452" y="4691270"/>
            <a:ext cx="993913" cy="864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BB5A-1AE7-683C-5B3C-6250B258F07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226365" y="5168348"/>
            <a:ext cx="805070" cy="872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A52A32-AE3D-63A8-F374-7410614CC8A4}"/>
              </a:ext>
            </a:extLst>
          </p:cNvPr>
          <p:cNvSpPr txBox="1"/>
          <p:nvPr/>
        </p:nvSpPr>
        <p:spPr>
          <a:xfrm>
            <a:off x="3031435" y="5856151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Chip</a:t>
            </a:r>
          </a:p>
        </p:txBody>
      </p:sp>
    </p:spTree>
    <p:extLst>
      <p:ext uri="{BB962C8B-B14F-4D97-AF65-F5344CB8AC3E}">
        <p14:creationId xmlns:p14="http://schemas.microsoft.com/office/powerpoint/2010/main" val="16118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614-ABF6-F138-4466-C88B737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Ultrasonic “Ping” Distance Sensor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2EE102F-8CBC-C1F0-3AEE-D39DC0A7AD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654" y="4207985"/>
            <a:ext cx="3588215" cy="171636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dirty="0">
                <a:effectLst/>
                <a:latin typeface="YouTube Sans"/>
              </a:rPr>
              <a:t>HC-SR04 is a low-</a:t>
            </a:r>
            <a:r>
              <a:rPr lang="en-US" dirty="0">
                <a:latin typeface="YouTube Sans"/>
              </a:rPr>
              <a:t>cost </a:t>
            </a:r>
            <a:r>
              <a:rPr lang="en-US" i="0" dirty="0">
                <a:effectLst/>
                <a:latin typeface="YouTube Sans"/>
              </a:rPr>
              <a:t>ultrasonic </a:t>
            </a:r>
            <a:r>
              <a:rPr lang="en-US" dirty="0">
                <a:latin typeface="YouTube Sans"/>
              </a:rPr>
              <a:t>d</a:t>
            </a:r>
            <a:r>
              <a:rPr lang="en-US" i="0" dirty="0">
                <a:effectLst/>
                <a:latin typeface="YouTube Sans"/>
              </a:rPr>
              <a:t>istance </a:t>
            </a:r>
            <a:r>
              <a:rPr lang="en-US" dirty="0">
                <a:latin typeface="YouTube Sans"/>
              </a:rPr>
              <a:t>s</a:t>
            </a:r>
            <a:r>
              <a:rPr lang="en-US" i="0" dirty="0">
                <a:effectLst/>
                <a:latin typeface="YouTube Sans"/>
              </a:rPr>
              <a:t>ensor that you can find for about $3.00</a:t>
            </a:r>
          </a:p>
          <a:p>
            <a:pPr algn="l"/>
            <a:r>
              <a:rPr lang="en-US" dirty="0">
                <a:latin typeface="YouTube Sans"/>
              </a:rPr>
              <a:t>Uses “echolocation” to measure the time that a sound pulse takes to bounce off an object</a:t>
            </a:r>
            <a:endParaRPr lang="en-US" i="0" dirty="0">
              <a:effectLst/>
              <a:latin typeface="YouTube Sans"/>
            </a:endParaRPr>
          </a:p>
        </p:txBody>
      </p:sp>
      <p:pic>
        <p:nvPicPr>
          <p:cNvPr id="2050" name="Picture 2" descr="Introduction to HC-SR04 (Ultrasonic Sensor) - The Engineering Projects">
            <a:extLst>
              <a:ext uri="{FF2B5EF4-FFF2-40B4-BE49-F238E27FC236}">
                <a16:creationId xmlns:a16="http://schemas.microsoft.com/office/drawing/2014/main" id="{EFCFCA54-5A73-BF75-EF7D-419206C9F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2990" y="933648"/>
            <a:ext cx="6115329" cy="29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C-SR04 | Mbed">
            <a:extLst>
              <a:ext uri="{FF2B5EF4-FFF2-40B4-BE49-F238E27FC236}">
                <a16:creationId xmlns:a16="http://schemas.microsoft.com/office/drawing/2014/main" id="{B26AFF90-9D5E-383C-E9F6-FA13A508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24" y="4065104"/>
            <a:ext cx="3916422" cy="247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29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549</Words>
  <Application>Microsoft Macintosh PowerPoint</Application>
  <PresentationFormat>On-screen Show (4:3)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Amazon Ember</vt:lpstr>
      <vt:lpstr>Arial</vt:lpstr>
      <vt:lpstr>Calibri</vt:lpstr>
      <vt:lpstr>Source Sans Pro</vt:lpstr>
      <vt:lpstr>YouTube Sans</vt:lpstr>
      <vt:lpstr>Office Theme</vt:lpstr>
      <vt:lpstr>Motor Circuit</vt:lpstr>
      <vt:lpstr>H-Bridge</vt:lpstr>
      <vt:lpstr>Pulse Width Modulation</vt:lpstr>
      <vt:lpstr>Motor Controller</vt:lpstr>
      <vt:lpstr>Microcontroller</vt:lpstr>
      <vt:lpstr>Breadboard</vt:lpstr>
      <vt:lpstr>Raspberry Pi Pico</vt:lpstr>
      <vt:lpstr>Raspberry Pi Pico W (wireless)</vt:lpstr>
      <vt:lpstr>Ultrasonic “Ping” Distance Sensor</vt:lpstr>
      <vt:lpstr>Time-of-Flight Distance Sensor</vt:lpstr>
      <vt:lpstr>Light Sensor Circuit</vt:lpstr>
      <vt:lpstr>Cytron Maker Pi RP2040</vt:lpstr>
      <vt:lpstr>Collision Avoidance Robot</vt:lpstr>
      <vt:lpstr>MicroPython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Circuit</dc:title>
  <dc:creator>McCreary, Dan G</dc:creator>
  <cp:lastModifiedBy>McCreary, Dan G</cp:lastModifiedBy>
  <cp:revision>12</cp:revision>
  <cp:lastPrinted>2022-12-16T13:24:59Z</cp:lastPrinted>
  <dcterms:created xsi:type="dcterms:W3CDTF">2022-12-15T22:37:57Z</dcterms:created>
  <dcterms:modified xsi:type="dcterms:W3CDTF">2022-12-16T18:17:22Z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2022-12-15T22:49:49Z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0597c787-5415-407f-b063-2b085fa1db32</vt:lpwstr>
  </property>
  <property fmtid="{D5CDD505-2E9C-101B-9397-08002B2CF9AE}" pid="8" name="MSIP_Label_a8a73c85-e524-44a6-bd58-7df7ef87be8f_ContentBits">
    <vt:lpwstr>0</vt:lpwstr>
  </property>
</Properties>
</file>