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2.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2.png" ContentType="image/png"/>
  <Override PartName="/ppt/media/image20.png" ContentType="image/png"/>
  <Override PartName="/ppt/media/image19.png" ContentType="image/png"/>
  <Override PartName="/ppt/media/image17.png" ContentType="image/png"/>
  <Override PartName="/ppt/media/image16.png" ContentType="image/png"/>
  <Override PartName="/ppt/media/image15.jpeg" ContentType="image/jpeg"/>
  <Override PartName="/ppt/media/image11.jpeg" ContentType="image/jpeg"/>
  <Override PartName="/ppt/media/image8.png" ContentType="image/png"/>
  <Override PartName="/ppt/media/image21.png" ContentType="image/png"/>
  <Override PartName="/ppt/media/image7.jpeg" ContentType="image/jpeg"/>
  <Override PartName="/ppt/media/image6.png" ContentType="image/png"/>
  <Override PartName="/ppt/media/image10.jpeg" ContentType="image/jpeg"/>
  <Override PartName="/ppt/media/image5.png" ContentType="image/png"/>
  <Override PartName="/ppt/media/image18.png" ContentType="image/png"/>
  <Override PartName="/ppt/media/image4.png" ContentType="image/png"/>
  <Override PartName="/ppt/media/image13.jpeg" ContentType="image/jpeg"/>
  <Override PartName="/ppt/media/image12.jpeg" ContentType="image/jpeg"/>
  <Override PartName="/ppt/media/image3.png" ContentType="image/png"/>
  <Override PartName="/ppt/media/image9.jpeg" ContentType="image/jpeg"/>
  <Override PartName="/ppt/media/image2.png" ContentType="image/png"/>
  <Override PartName="/ppt/media/image14.jpeg" ContentType="image/jpe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756000" y="5078520"/>
            <a:ext cx="6047640" cy="4811040"/>
          </a:xfrm>
          <a:prstGeom prst="rect">
            <a:avLst/>
          </a:prstGeom>
        </p:spPr>
        <p:txBody>
          <a:bodyPr lIns="0" rIns="0" tIns="0" bIns="0"/>
          <a:p>
            <a:r>
              <a:rPr lang="en-IE" sz="2000">
                <a:latin typeface="Arial"/>
              </a:rPr>
              <a:t>Click to edit the notes format</a:t>
            </a:r>
            <a:endParaRPr/>
          </a:p>
        </p:txBody>
      </p:sp>
      <p:sp>
        <p:nvSpPr>
          <p:cNvPr id="109" name="PlaceHolder 2"/>
          <p:cNvSpPr>
            <a:spLocks noGrp="1"/>
          </p:cNvSpPr>
          <p:nvPr>
            <p:ph type="hdr"/>
          </p:nvPr>
        </p:nvSpPr>
        <p:spPr>
          <a:xfrm>
            <a:off x="0" y="0"/>
            <a:ext cx="3280680" cy="534240"/>
          </a:xfrm>
          <a:prstGeom prst="rect">
            <a:avLst/>
          </a:prstGeom>
        </p:spPr>
        <p:txBody>
          <a:bodyPr lIns="0" rIns="0" tIns="0" bIns="0"/>
          <a:p>
            <a:r>
              <a:rPr lang="en-IE" sz="1400">
                <a:latin typeface="Times New Roman"/>
              </a:rPr>
              <a:t>&lt;header&gt;</a:t>
            </a:r>
            <a:endParaRPr/>
          </a:p>
        </p:txBody>
      </p:sp>
      <p:sp>
        <p:nvSpPr>
          <p:cNvPr id="110" name="PlaceHolder 3"/>
          <p:cNvSpPr>
            <a:spLocks noGrp="1"/>
          </p:cNvSpPr>
          <p:nvPr>
            <p:ph type="dt"/>
          </p:nvPr>
        </p:nvSpPr>
        <p:spPr>
          <a:xfrm>
            <a:off x="4278960" y="0"/>
            <a:ext cx="3280680" cy="534240"/>
          </a:xfrm>
          <a:prstGeom prst="rect">
            <a:avLst/>
          </a:prstGeom>
        </p:spPr>
        <p:txBody>
          <a:bodyPr lIns="0" rIns="0" tIns="0" bIns="0"/>
          <a:p>
            <a:pPr algn="r"/>
            <a:r>
              <a:rPr lang="en-IE" sz="1400">
                <a:latin typeface="Times New Roman"/>
              </a:rPr>
              <a:t>&lt;date/time&gt;</a:t>
            </a:r>
            <a:endParaRPr/>
          </a:p>
        </p:txBody>
      </p:sp>
      <p:sp>
        <p:nvSpPr>
          <p:cNvPr id="111" name="PlaceHolder 4"/>
          <p:cNvSpPr>
            <a:spLocks noGrp="1"/>
          </p:cNvSpPr>
          <p:nvPr>
            <p:ph type="ftr"/>
          </p:nvPr>
        </p:nvSpPr>
        <p:spPr>
          <a:xfrm>
            <a:off x="0" y="10157400"/>
            <a:ext cx="3280680" cy="534240"/>
          </a:xfrm>
          <a:prstGeom prst="rect">
            <a:avLst/>
          </a:prstGeom>
        </p:spPr>
        <p:txBody>
          <a:bodyPr lIns="0" rIns="0" tIns="0" bIns="0" anchor="b"/>
          <a:p>
            <a:r>
              <a:rPr lang="en-IE" sz="1400">
                <a:latin typeface="Times New Roman"/>
              </a:rPr>
              <a:t>&lt;footer&gt;</a:t>
            </a:r>
            <a:endParaRPr/>
          </a:p>
        </p:txBody>
      </p:sp>
      <p:sp>
        <p:nvSpPr>
          <p:cNvPr id="112" name="PlaceHolder 5"/>
          <p:cNvSpPr>
            <a:spLocks noGrp="1"/>
          </p:cNvSpPr>
          <p:nvPr>
            <p:ph type="sldNum"/>
          </p:nvPr>
        </p:nvSpPr>
        <p:spPr>
          <a:xfrm>
            <a:off x="4278960" y="10157400"/>
            <a:ext cx="3280680" cy="534240"/>
          </a:xfrm>
          <a:prstGeom prst="rect">
            <a:avLst/>
          </a:prstGeom>
        </p:spPr>
        <p:txBody>
          <a:bodyPr lIns="0" rIns="0" tIns="0" bIns="0" anchor="b"/>
          <a:p>
            <a:pPr algn="r"/>
            <a:fld id="{5046DC1E-6790-44CA-BA4D-9C471BFD1316}" type="slidenum">
              <a:rPr lang="en-IE"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756000" y="5078520"/>
            <a:ext cx="6046920" cy="4810320"/>
          </a:xfrm>
          <a:prstGeom prst="rect">
            <a:avLst/>
          </a:prstGeom>
        </p:spPr>
        <p:txBody>
          <a:bodyPr lIns="0" rIns="0" tIns="0" bIns="0"/>
          <a:p>
            <a:endParaRPr/>
          </a:p>
        </p:txBody>
      </p:sp>
      <p:sp>
        <p:nvSpPr>
          <p:cNvPr id="173" name="CustomShape 2"/>
          <p:cNvSpPr/>
          <p:nvPr/>
        </p:nvSpPr>
        <p:spPr>
          <a:xfrm>
            <a:off x="4278960" y="10157400"/>
            <a:ext cx="3279960" cy="533520"/>
          </a:xfrm>
          <a:prstGeom prst="rect">
            <a:avLst/>
          </a:prstGeom>
          <a:noFill/>
          <a:ln>
            <a:noFill/>
          </a:ln>
        </p:spPr>
        <p:txBody>
          <a:bodyPr lIns="0" rIns="0" tIns="0" bIns="0" anchor="b"/>
          <a:p>
            <a:pPr>
              <a:lnSpc>
                <a:spcPct val="100000"/>
              </a:lnSpc>
            </a:pPr>
            <a:fld id="{CBF202A4-9EA3-4ABA-A643-8BB1C7F1DC9A}" type="slidenum">
              <a:rPr lang="en-IE" sz="1400">
                <a:solidFill>
                  <a:srgbClr val="000000"/>
                </a:solidFill>
                <a:latin typeface="Times New Roman"/>
                <a:ea typeface="DejaVu Sans"/>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756000" y="5078520"/>
            <a:ext cx="6046920" cy="4810320"/>
          </a:xfrm>
          <a:prstGeom prst="rect">
            <a:avLst/>
          </a:prstGeom>
        </p:spPr>
        <p:txBody>
          <a:bodyPr lIns="0" rIns="0" tIns="0" bIns="0"/>
          <a:p>
            <a:endParaRPr/>
          </a:p>
          <a:p>
            <a:r>
              <a:rPr lang="en-IE" sz="2000">
                <a:latin typeface="Arial"/>
              </a:rPr>
              <a:t>Why are we here at Coderdojo. 1. To learn how to code. To have fun.</a:t>
            </a:r>
            <a:endParaRPr/>
          </a:p>
          <a:p>
            <a:r>
              <a:rPr lang="en-IE" sz="2000">
                <a:latin typeface="Arial"/>
              </a:rPr>
              <a:t>Coding is fun. You get to make machines do cool things. </a:t>
            </a:r>
            <a:endParaRPr/>
          </a:p>
          <a:p>
            <a:pPr>
              <a:lnSpc>
                <a:spcPct val="100000"/>
              </a:lnSpc>
              <a:buFont typeface="StarSymbol"/>
              <a:buChar char="-"/>
            </a:pPr>
            <a:r>
              <a:rPr lang="en-IE" sz="2000">
                <a:latin typeface="Arial"/>
              </a:rPr>
              <a:t>Mobile Apps – </a:t>
            </a:r>
            <a:endParaRPr/>
          </a:p>
          <a:p>
            <a:pPr>
              <a:lnSpc>
                <a:spcPct val="100000"/>
              </a:lnSpc>
              <a:buFont typeface="StarSymbol"/>
              <a:buChar char="-"/>
            </a:pPr>
            <a:r>
              <a:rPr lang="en-IE" sz="2000">
                <a:latin typeface="Arial"/>
              </a:rPr>
              <a:t> </a:t>
            </a:r>
            <a:r>
              <a:rPr lang="en-IE" sz="2000">
                <a:latin typeface="Arial"/>
              </a:rPr>
              <a:t>Computer games –  any of ye have Xbox or Wii?  We’ll make one today</a:t>
            </a:r>
            <a:endParaRPr/>
          </a:p>
          <a:p>
            <a:pPr>
              <a:lnSpc>
                <a:spcPct val="100000"/>
              </a:lnSpc>
              <a:buFont typeface="StarSymbol"/>
              <a:buChar char="-"/>
            </a:pPr>
            <a:r>
              <a:rPr lang="en-IE" sz="2000">
                <a:latin typeface="Arial"/>
              </a:rPr>
              <a:t> </a:t>
            </a:r>
            <a:r>
              <a:rPr lang="en-IE" sz="2000">
                <a:latin typeface="Arial"/>
              </a:rPr>
              <a:t>Nasa Mars Explorer – needs software and coders to make it work – (a bit like Robot game from last week).</a:t>
            </a:r>
            <a:endParaRPr/>
          </a:p>
          <a:p>
            <a:pPr>
              <a:lnSpc>
                <a:spcPct val="100000"/>
              </a:lnSpc>
              <a:buFont typeface="StarSymbol"/>
              <a:buChar char="-"/>
            </a:pPr>
            <a:r>
              <a:rPr lang="en-IE" sz="2000">
                <a:latin typeface="Arial"/>
              </a:rPr>
              <a:t> </a:t>
            </a:r>
            <a:r>
              <a:rPr lang="en-IE" sz="2000">
                <a:latin typeface="Arial"/>
              </a:rPr>
              <a:t>Cars – all cars, from my car to F1 fararri,  need code to work. </a:t>
            </a:r>
            <a:endParaRPr/>
          </a:p>
          <a:p>
            <a:pPr>
              <a:lnSpc>
                <a:spcPct val="100000"/>
              </a:lnSpc>
              <a:buFont typeface="StarSymbol"/>
              <a:buChar char="-"/>
            </a:pPr>
            <a:r>
              <a:rPr lang="en-IE" sz="2000">
                <a:latin typeface="Arial"/>
              </a:rPr>
              <a:t> </a:t>
            </a:r>
            <a:r>
              <a:rPr lang="en-IE" sz="2000">
                <a:latin typeface="Arial"/>
              </a:rPr>
              <a:t>web sites and applications  like facebook...</a:t>
            </a:r>
            <a:endParaRPr/>
          </a:p>
        </p:txBody>
      </p:sp>
      <p:sp>
        <p:nvSpPr>
          <p:cNvPr id="167" name="CustomShape 2"/>
          <p:cNvSpPr/>
          <p:nvPr/>
        </p:nvSpPr>
        <p:spPr>
          <a:xfrm>
            <a:off x="4278960" y="10157400"/>
            <a:ext cx="3279960" cy="533520"/>
          </a:xfrm>
          <a:prstGeom prst="rect">
            <a:avLst/>
          </a:prstGeom>
          <a:noFill/>
          <a:ln>
            <a:noFill/>
          </a:ln>
        </p:spPr>
        <p:txBody>
          <a:bodyPr lIns="0" rIns="0" tIns="0" bIns="0" anchor="b"/>
          <a:p>
            <a:pPr algn="r">
              <a:lnSpc>
                <a:spcPct val="100000"/>
              </a:lnSpc>
            </a:pPr>
            <a:fld id="{746F2CB2-E579-443B-8C23-570D7B575BA3}" type="slidenum">
              <a:rPr lang="en-IE" sz="1400">
                <a:solidFill>
                  <a:srgbClr val="000000"/>
                </a:solidFill>
                <a:latin typeface="Times New Roman"/>
                <a:ea typeface="DejaVu Sans"/>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756000" y="5078520"/>
            <a:ext cx="6046920" cy="4810320"/>
          </a:xfrm>
          <a:prstGeom prst="rect">
            <a:avLst/>
          </a:prstGeom>
        </p:spPr>
        <p:txBody>
          <a:bodyPr lIns="0" rIns="0" tIns="0" bIns="0"/>
          <a:p>
            <a:r>
              <a:rPr lang="en-IE" sz="2000">
                <a:latin typeface="Arial"/>
              </a:rPr>
              <a:t>There’s lots of them. They let you give the computer instructions/tell it what to do. Remember the robot game we played in the last few weeks</a:t>
            </a:r>
            <a:endParaRPr/>
          </a:p>
          <a:p>
            <a:r>
              <a:rPr lang="en-IE" sz="2000">
                <a:latin typeface="Arial"/>
              </a:rPr>
              <a:t>Computers have their own language called binary. Programming languages, like scratch, make it easier for us to create cool programmes.</a:t>
            </a:r>
            <a:endParaRPr/>
          </a:p>
        </p:txBody>
      </p:sp>
      <p:sp>
        <p:nvSpPr>
          <p:cNvPr id="169" name="CustomShape 2"/>
          <p:cNvSpPr/>
          <p:nvPr/>
        </p:nvSpPr>
        <p:spPr>
          <a:xfrm>
            <a:off x="4278960" y="10157400"/>
            <a:ext cx="3279960" cy="533520"/>
          </a:xfrm>
          <a:prstGeom prst="rect">
            <a:avLst/>
          </a:prstGeom>
          <a:noFill/>
          <a:ln>
            <a:noFill/>
          </a:ln>
        </p:spPr>
        <p:txBody>
          <a:bodyPr lIns="0" rIns="0" tIns="0" bIns="0" anchor="b"/>
          <a:p>
            <a:pPr algn="r">
              <a:lnSpc>
                <a:spcPct val="100000"/>
              </a:lnSpc>
            </a:pPr>
            <a:fld id="{DF269DD9-DD38-4BAD-9DFD-B7461284157F}" type="slidenum">
              <a:rPr lang="en-IE" sz="1400">
                <a:solidFill>
                  <a:srgbClr val="000000"/>
                </a:solidFill>
                <a:latin typeface="Times New Roman"/>
                <a:ea typeface="DejaVu Sans"/>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756000" y="5078520"/>
            <a:ext cx="6046920" cy="4810320"/>
          </a:xfrm>
          <a:prstGeom prst="rect">
            <a:avLst/>
          </a:prstGeom>
        </p:spPr>
        <p:txBody>
          <a:bodyPr lIns="0" rIns="0" tIns="0" bIns="0"/>
          <a:p>
            <a:endParaRPr/>
          </a:p>
        </p:txBody>
      </p:sp>
      <p:sp>
        <p:nvSpPr>
          <p:cNvPr id="171" name="CustomShape 2"/>
          <p:cNvSpPr/>
          <p:nvPr/>
        </p:nvSpPr>
        <p:spPr>
          <a:xfrm>
            <a:off x="4278960" y="10157400"/>
            <a:ext cx="3279960" cy="533520"/>
          </a:xfrm>
          <a:prstGeom prst="rect">
            <a:avLst/>
          </a:prstGeom>
          <a:noFill/>
          <a:ln>
            <a:noFill/>
          </a:ln>
        </p:spPr>
        <p:txBody>
          <a:bodyPr lIns="0" rIns="0" tIns="0" bIns="0" anchor="b"/>
          <a:p>
            <a:pPr algn="r">
              <a:lnSpc>
                <a:spcPct val="100000"/>
              </a:lnSpc>
            </a:pPr>
            <a:fld id="{171ABC10-D0DE-4135-97D4-E5B95616184A}" type="slidenum">
              <a:rPr lang="en-IE" sz="1400">
                <a:solidFill>
                  <a:srgbClr val="000000"/>
                </a:solidFill>
                <a:latin typeface="Times New Roman"/>
                <a:ea typeface="DejaVu Sans"/>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4" name="" descr=""/>
          <p:cNvPicPr/>
          <p:nvPr/>
        </p:nvPicPr>
        <p:blipFill>
          <a:blip r:embed="rId2"/>
          <a:stretch>
            <a:fillRect/>
          </a:stretch>
        </p:blipFill>
        <p:spPr>
          <a:xfrm>
            <a:off x="2292480" y="1768680"/>
            <a:ext cx="5494680" cy="4384080"/>
          </a:xfrm>
          <a:prstGeom prst="rect">
            <a:avLst/>
          </a:prstGeom>
          <a:ln>
            <a:noFill/>
          </a:ln>
        </p:spPr>
      </p:pic>
      <p:pic>
        <p:nvPicPr>
          <p:cNvPr id="35"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0" name="" descr=""/>
          <p:cNvPicPr/>
          <p:nvPr/>
        </p:nvPicPr>
        <p:blipFill>
          <a:blip r:embed="rId2"/>
          <a:stretch>
            <a:fillRect/>
          </a:stretch>
        </p:blipFill>
        <p:spPr>
          <a:xfrm>
            <a:off x="2292480" y="1768680"/>
            <a:ext cx="5494680" cy="4384080"/>
          </a:xfrm>
          <a:prstGeom prst="rect">
            <a:avLst/>
          </a:prstGeom>
          <a:ln>
            <a:noFill/>
          </a:ln>
        </p:spPr>
      </p:pic>
      <p:pic>
        <p:nvPicPr>
          <p:cNvPr id="71"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5"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9"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0"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84"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85"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86"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0"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4"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96"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97"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01"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02"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04"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05"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06" name="" descr=""/>
          <p:cNvPicPr/>
          <p:nvPr/>
        </p:nvPicPr>
        <p:blipFill>
          <a:blip r:embed="rId2"/>
          <a:stretch>
            <a:fillRect/>
          </a:stretch>
        </p:blipFill>
        <p:spPr>
          <a:xfrm>
            <a:off x="2292480" y="1768680"/>
            <a:ext cx="5494680" cy="4384080"/>
          </a:xfrm>
          <a:prstGeom prst="rect">
            <a:avLst/>
          </a:prstGeom>
          <a:ln>
            <a:noFill/>
          </a:ln>
        </p:spPr>
      </p:pic>
      <p:pic>
        <p:nvPicPr>
          <p:cNvPr id="107"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800"/>
          </a:xfrm>
          <a:prstGeom prst="rect">
            <a:avLst/>
          </a:prstGeom>
        </p:spPr>
        <p:txBody>
          <a:bodyPr lIns="0" rIns="0" tIns="0" bIns="0" anchor="ctr"/>
          <a:p>
            <a:r>
              <a:rPr lang="en-IE">
                <a:latin typeface="Arial"/>
              </a:rPr>
              <a:t>Click to edit the title text format</a:t>
            </a:r>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E" sz="3200">
                <a:latin typeface="Arial"/>
              </a:rPr>
              <a:t>Click to edit the outline text format</a:t>
            </a:r>
            <a:endParaRPr/>
          </a:p>
          <a:p>
            <a:pPr lvl="1">
              <a:buSzPct val="75000"/>
              <a:buFont typeface="StarSymbol"/>
              <a:buChar char=""/>
            </a:pPr>
            <a:r>
              <a:rPr lang="en-IE" sz="2800">
                <a:latin typeface="Arial"/>
              </a:rPr>
              <a:t>Second Outline Level</a:t>
            </a:r>
            <a:endParaRPr/>
          </a:p>
          <a:p>
            <a:pPr lvl="2">
              <a:buSzPct val="45000"/>
              <a:buFont typeface="StarSymbol"/>
              <a:buChar char=""/>
            </a:pPr>
            <a:r>
              <a:rPr lang="en-IE" sz="2400">
                <a:latin typeface="Arial"/>
              </a:rPr>
              <a:t>Third Outline Level</a:t>
            </a:r>
            <a:endParaRPr/>
          </a:p>
          <a:p>
            <a:pPr lvl="3">
              <a:buSzPct val="75000"/>
              <a:buFont typeface="StarSymbol"/>
              <a:buChar char=""/>
            </a:pPr>
            <a:r>
              <a:rPr lang="en-IE" sz="2000">
                <a:latin typeface="Arial"/>
              </a:rPr>
              <a:t>Fourth Outline Level</a:t>
            </a:r>
            <a:endParaRPr/>
          </a:p>
          <a:p>
            <a:pPr lvl="4">
              <a:buSzPct val="45000"/>
              <a:buFont typeface="StarSymbol"/>
              <a:buChar char=""/>
            </a:pPr>
            <a:r>
              <a:rPr lang="en-IE" sz="2000">
                <a:latin typeface="Arial"/>
              </a:rPr>
              <a:t>Fifth Outline Level</a:t>
            </a:r>
            <a:endParaRPr/>
          </a:p>
          <a:p>
            <a:pPr lvl="5">
              <a:buSzPct val="45000"/>
              <a:buFont typeface="StarSymbol"/>
              <a:buChar char=""/>
            </a:pPr>
            <a:r>
              <a:rPr lang="en-IE" sz="2000">
                <a:latin typeface="Arial"/>
              </a:rPr>
              <a:t>Sixth Outline Level</a:t>
            </a:r>
            <a:endParaRPr/>
          </a:p>
          <a:p>
            <a:pPr lvl="6">
              <a:buSzPct val="45000"/>
              <a:buFont typeface="StarSymbol"/>
              <a:buChar char=""/>
            </a:pPr>
            <a:r>
              <a:rPr lang="en-IE"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lang="en-IE"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E" sz="3200">
                <a:latin typeface="Arial"/>
              </a:rPr>
              <a:t>Click to edit the outline text format</a:t>
            </a:r>
            <a:endParaRPr/>
          </a:p>
          <a:p>
            <a:pPr lvl="1">
              <a:buSzPct val="75000"/>
              <a:buFont typeface="StarSymbol"/>
              <a:buChar char=""/>
            </a:pPr>
            <a:r>
              <a:rPr lang="en-IE" sz="2800">
                <a:latin typeface="Arial"/>
              </a:rPr>
              <a:t>Second Outline Level</a:t>
            </a:r>
            <a:endParaRPr/>
          </a:p>
          <a:p>
            <a:pPr lvl="2">
              <a:buSzPct val="45000"/>
              <a:buFont typeface="StarSymbol"/>
              <a:buChar char=""/>
            </a:pPr>
            <a:r>
              <a:rPr lang="en-IE" sz="2400">
                <a:latin typeface="Arial"/>
              </a:rPr>
              <a:t>Third Outline Level</a:t>
            </a:r>
            <a:endParaRPr/>
          </a:p>
          <a:p>
            <a:pPr lvl="3">
              <a:buSzPct val="75000"/>
              <a:buFont typeface="StarSymbol"/>
              <a:buChar char=""/>
            </a:pPr>
            <a:r>
              <a:rPr lang="en-IE" sz="2000">
                <a:latin typeface="Arial"/>
              </a:rPr>
              <a:t>Fourth Outline Level</a:t>
            </a:r>
            <a:endParaRPr/>
          </a:p>
          <a:p>
            <a:pPr lvl="4">
              <a:buSzPct val="45000"/>
              <a:buFont typeface="StarSymbol"/>
              <a:buChar char=""/>
            </a:pPr>
            <a:r>
              <a:rPr lang="en-IE" sz="2000">
                <a:latin typeface="Arial"/>
              </a:rPr>
              <a:t>Fifth Outline Level</a:t>
            </a:r>
            <a:endParaRPr/>
          </a:p>
          <a:p>
            <a:pPr lvl="5">
              <a:buSzPct val="45000"/>
              <a:buFont typeface="StarSymbol"/>
              <a:buChar char=""/>
            </a:pPr>
            <a:r>
              <a:rPr lang="en-IE" sz="2000">
                <a:latin typeface="Arial"/>
              </a:rPr>
              <a:t>Sixth Outline Level</a:t>
            </a:r>
            <a:endParaRPr/>
          </a:p>
          <a:p>
            <a:pPr lvl="6">
              <a:buSzPct val="45000"/>
              <a:buFont typeface="StarSymbol"/>
              <a:buChar char=""/>
            </a:pPr>
            <a:r>
              <a:rPr lang="en-IE"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r>
              <a:rPr lang="en-IE" sz="4400">
                <a:latin typeface="Arial"/>
              </a:rPr>
              <a:t>Click to edit the title text format</a:t>
            </a:r>
            <a:endParaRPr/>
          </a:p>
        </p:txBody>
      </p:sp>
      <p:sp>
        <p:nvSpPr>
          <p:cNvPr id="73"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E" sz="3200">
                <a:latin typeface="Arial"/>
              </a:rPr>
              <a:t>Click to edit the outline text format</a:t>
            </a:r>
            <a:endParaRPr/>
          </a:p>
          <a:p>
            <a:pPr lvl="1">
              <a:buSzPct val="75000"/>
              <a:buFont typeface="StarSymbol"/>
              <a:buChar char=""/>
            </a:pPr>
            <a:r>
              <a:rPr lang="en-IE" sz="2800">
                <a:latin typeface="Arial"/>
              </a:rPr>
              <a:t>Second Outline Level</a:t>
            </a:r>
            <a:endParaRPr/>
          </a:p>
          <a:p>
            <a:pPr lvl="2">
              <a:buSzPct val="45000"/>
              <a:buFont typeface="StarSymbol"/>
              <a:buChar char=""/>
            </a:pPr>
            <a:r>
              <a:rPr lang="en-IE" sz="2400">
                <a:latin typeface="Arial"/>
              </a:rPr>
              <a:t>Third Outline Level</a:t>
            </a:r>
            <a:endParaRPr/>
          </a:p>
          <a:p>
            <a:pPr lvl="3">
              <a:buSzPct val="75000"/>
              <a:buFont typeface="StarSymbol"/>
              <a:buChar char=""/>
            </a:pPr>
            <a:r>
              <a:rPr lang="en-IE" sz="2000">
                <a:latin typeface="Arial"/>
              </a:rPr>
              <a:t>Fourth Outline Level</a:t>
            </a:r>
            <a:endParaRPr/>
          </a:p>
          <a:p>
            <a:pPr lvl="4">
              <a:buSzPct val="45000"/>
              <a:buFont typeface="StarSymbol"/>
              <a:buChar char=""/>
            </a:pPr>
            <a:r>
              <a:rPr lang="en-IE" sz="2000">
                <a:latin typeface="Arial"/>
              </a:rPr>
              <a:t>Fifth Outline Level</a:t>
            </a:r>
            <a:endParaRPr/>
          </a:p>
          <a:p>
            <a:pPr lvl="5">
              <a:buSzPct val="45000"/>
              <a:buFont typeface="StarSymbol"/>
              <a:buChar char=""/>
            </a:pPr>
            <a:r>
              <a:rPr lang="en-IE" sz="2000">
                <a:latin typeface="Arial"/>
              </a:rPr>
              <a:t>Sixth Outline Level</a:t>
            </a:r>
            <a:endParaRPr/>
          </a:p>
          <a:p>
            <a:pPr lvl="6">
              <a:buSzPct val="45000"/>
              <a:buFont typeface="StarSymbol"/>
              <a:buChar char=""/>
            </a:pPr>
            <a:r>
              <a:rPr lang="en-IE"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6" Type="http://schemas.openxmlformats.org/officeDocument/2006/relationships/slideLayout" Target="../slideLayouts/slideLayout13.xml"/><Relationship Id="rId7"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1512720" y="4282920"/>
            <a:ext cx="7055640" cy="1931400"/>
          </a:xfrm>
          <a:prstGeom prst="rect">
            <a:avLst/>
          </a:prstGeom>
          <a:noFill/>
          <a:ln>
            <a:noFill/>
          </a:ln>
        </p:spPr>
        <p:txBody>
          <a:bodyPr lIns="0" rIns="0" tIns="0" bIns="0"/>
          <a:p>
            <a:pPr algn="ctr">
              <a:lnSpc>
                <a:spcPct val="100000"/>
              </a:lnSpc>
            </a:pPr>
            <a:r>
              <a:rPr lang="en-IE" sz="3200">
                <a:solidFill>
                  <a:srgbClr val="8b8b8b"/>
                </a:solidFill>
                <a:latin typeface="Arial"/>
                <a:ea typeface="Droid Sans Fallback"/>
              </a:rPr>
              <a:t>Beginning</a:t>
            </a:r>
            <a:endParaRPr/>
          </a:p>
        </p:txBody>
      </p:sp>
      <p:pic>
        <p:nvPicPr>
          <p:cNvPr id="114" name="Picture 2" descr=""/>
          <p:cNvPicPr/>
          <p:nvPr/>
        </p:nvPicPr>
        <p:blipFill>
          <a:blip r:embed="rId1"/>
          <a:stretch>
            <a:fillRect/>
          </a:stretch>
        </p:blipFill>
        <p:spPr>
          <a:xfrm>
            <a:off x="3452760" y="843120"/>
            <a:ext cx="3412800" cy="3412440"/>
          </a:xfrm>
          <a:prstGeom prst="rect">
            <a:avLst/>
          </a:prstGeom>
          <a:ln>
            <a:noFill/>
          </a:ln>
        </p:spPr>
      </p:pic>
      <p:sp>
        <p:nvSpPr>
          <p:cNvPr id="115" name="CustomShape 2"/>
          <p:cNvSpPr/>
          <p:nvPr/>
        </p:nvSpPr>
        <p:spPr>
          <a:xfrm>
            <a:off x="155520" y="-144360"/>
            <a:ext cx="304200" cy="304200"/>
          </a:xfrm>
          <a:prstGeom prst="rect">
            <a:avLst/>
          </a:prstGeom>
          <a:noFill/>
          <a:ln>
            <a:noFill/>
          </a:ln>
        </p:spPr>
      </p:sp>
      <p:sp>
        <p:nvSpPr>
          <p:cNvPr id="116" name="CustomShape 3"/>
          <p:cNvSpPr/>
          <p:nvPr/>
        </p:nvSpPr>
        <p:spPr>
          <a:xfrm>
            <a:off x="307800" y="7920"/>
            <a:ext cx="304200" cy="304200"/>
          </a:xfrm>
          <a:prstGeom prst="rect">
            <a:avLst/>
          </a:prstGeom>
          <a:noFill/>
          <a:ln>
            <a:noFill/>
          </a:ln>
        </p:spPr>
      </p:sp>
      <p:pic>
        <p:nvPicPr>
          <p:cNvPr id="117" name="Picture 6" descr=""/>
          <p:cNvPicPr/>
          <p:nvPr/>
        </p:nvPicPr>
        <p:blipFill>
          <a:blip r:embed="rId2"/>
          <a:stretch>
            <a:fillRect/>
          </a:stretch>
        </p:blipFill>
        <p:spPr>
          <a:xfrm>
            <a:off x="2016000" y="4788000"/>
            <a:ext cx="5723640" cy="19328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504000" y="301320"/>
            <a:ext cx="9070920" cy="1261440"/>
          </a:xfrm>
          <a:prstGeom prst="rect">
            <a:avLst/>
          </a:prstGeom>
          <a:noFill/>
          <a:ln>
            <a:noFill/>
          </a:ln>
        </p:spPr>
        <p:txBody>
          <a:bodyPr lIns="0" rIns="0" tIns="0" bIns="0" anchor="ctr"/>
          <a:p>
            <a:pPr>
              <a:lnSpc>
                <a:spcPct val="100000"/>
              </a:lnSpc>
            </a:pPr>
            <a:r>
              <a:rPr lang="en-IE" sz="4400">
                <a:latin typeface="Arial"/>
              </a:rPr>
              <a:t>Step 6: Python Functions - random</a:t>
            </a:r>
            <a:endParaRPr/>
          </a:p>
        </p:txBody>
      </p:sp>
      <p:sp>
        <p:nvSpPr>
          <p:cNvPr id="152" name="CustomShape 2"/>
          <p:cNvSpPr/>
          <p:nvPr/>
        </p:nvSpPr>
        <p:spPr>
          <a:xfrm>
            <a:off x="504000" y="1769040"/>
            <a:ext cx="9070920" cy="4383720"/>
          </a:xfrm>
          <a:prstGeom prst="rect">
            <a:avLst/>
          </a:prstGeom>
          <a:noFill/>
          <a:ln>
            <a:noFill/>
          </a:ln>
        </p:spPr>
        <p:txBody>
          <a:bodyPr lIns="0" rIns="0" tIns="0" bIns="0"/>
          <a:p>
            <a:pPr>
              <a:lnSpc>
                <a:spcPct val="100000"/>
              </a:lnSpc>
              <a:buSzPct val="45000"/>
              <a:buFont typeface="StarSymbol"/>
              <a:buChar char="l"/>
            </a:pPr>
            <a:r>
              <a:rPr lang="en-IE" sz="3200">
                <a:latin typeface="Arial"/>
                <a:ea typeface="Droid Sans Fallback"/>
              </a:rPr>
              <a:t>Python has lots of functions help you write programs</a:t>
            </a:r>
            <a:endParaRPr/>
          </a:p>
          <a:p>
            <a:pPr>
              <a:lnSpc>
                <a:spcPct val="100000"/>
              </a:lnSpc>
              <a:buSzPct val="45000"/>
              <a:buFont typeface="StarSymbol"/>
              <a:buChar char="l"/>
            </a:pPr>
            <a:r>
              <a:rPr lang="en-IE" sz="3200">
                <a:latin typeface="Arial"/>
                <a:ea typeface="Droid Sans Fallback"/>
              </a:rPr>
              <a:t>Let's tell Python to pick a random number. Get the "random" library by typing this:</a:t>
            </a:r>
            <a:endParaRPr/>
          </a:p>
          <a:p>
            <a:pPr>
              <a:lnSpc>
                <a:spcPct val="100000"/>
              </a:lnSpc>
              <a:buSzPct val="45000"/>
              <a:buFont typeface="StarSymbol"/>
              <a:buChar char="l"/>
            </a:pPr>
            <a:r>
              <a:rPr lang="en-IE" sz="3200">
                <a:latin typeface="Arial"/>
                <a:ea typeface="Droid Sans Fallback"/>
              </a:rPr>
              <a:t>	</a:t>
            </a:r>
            <a:r>
              <a:rPr lang="en-IE" sz="3200">
                <a:latin typeface="Arial"/>
                <a:ea typeface="Droid Sans Fallback"/>
              </a:rPr>
              <a:t>	</a:t>
            </a:r>
            <a:r>
              <a:rPr lang="en-IE" sz="3200">
                <a:latin typeface="Arial"/>
                <a:ea typeface="Droid Sans Fallback"/>
              </a:rPr>
              <a:t>&gt;&gt;&gt; </a:t>
            </a:r>
            <a:r>
              <a:rPr b="1" lang="en-IE" sz="3200">
                <a:latin typeface="Arial"/>
                <a:ea typeface="Droid Sans Fallback"/>
              </a:rPr>
              <a:t>import random</a:t>
            </a:r>
            <a:endParaRPr/>
          </a:p>
          <a:p>
            <a:pPr>
              <a:lnSpc>
                <a:spcPct val="100000"/>
              </a:lnSpc>
              <a:buSzPct val="45000"/>
              <a:buFont typeface="StarSymbol"/>
              <a:buChar char="l"/>
            </a:pPr>
            <a:r>
              <a:rPr lang="en-IE" sz="3200">
                <a:latin typeface="Arial"/>
                <a:ea typeface="Droid Sans Fallback"/>
              </a:rPr>
              <a:t>Now we can say "random.randint(1,100)" to pick a random number from 1 to 100.</a:t>
            </a:r>
            <a:endParaRPr/>
          </a:p>
          <a:p>
            <a:pPr>
              <a:lnSpc>
                <a:spcPct val="100000"/>
              </a:lnSpc>
              <a:buSzPct val="45000"/>
              <a:buFont typeface="StarSymbol"/>
              <a:buChar char="l"/>
            </a:pPr>
            <a:r>
              <a:rPr lang="en-IE" sz="3200">
                <a:latin typeface="Arial"/>
                <a:ea typeface="Droid Sans Fallback"/>
              </a:rPr>
              <a:t>	</a:t>
            </a:r>
            <a:r>
              <a:rPr lang="en-IE" sz="3200">
                <a:latin typeface="Arial"/>
                <a:ea typeface="Droid Sans Fallback"/>
              </a:rPr>
              <a:t>&gt;&gt;&gt; </a:t>
            </a:r>
            <a:r>
              <a:rPr b="1" lang="en-IE" sz="3200">
                <a:latin typeface="Arial"/>
                <a:ea typeface="Droid Sans Fallback"/>
              </a:rPr>
              <a:t>random.randint(1,100)</a:t>
            </a:r>
            <a:endParaRPr/>
          </a:p>
          <a:p>
            <a:pPr>
              <a:lnSpc>
                <a:spcPct val="100000"/>
              </a:lnSpc>
              <a:buSzPct val="45000"/>
              <a:buFont typeface="StarSymbol"/>
              <a:buChar char="l"/>
            </a:pPr>
            <a:r>
              <a:rPr b="1" lang="en-IE" sz="3200">
                <a:latin typeface="Arial"/>
                <a:ea typeface="Droid Sans Fallback"/>
              </a:rPr>
              <a:t>	</a:t>
            </a:r>
            <a:r>
              <a:rPr lang="en-IE" sz="3200">
                <a:latin typeface="Arial"/>
                <a:ea typeface="Droid Sans Fallback"/>
              </a:rPr>
              <a:t>45</a:t>
            </a:r>
            <a:endParaRPr/>
          </a:p>
          <a:p>
            <a:pPr>
              <a:lnSpc>
                <a:spcPct val="100000"/>
              </a:lnSpc>
              <a:buSzPct val="45000"/>
              <a:buFont typeface="StarSymbol"/>
              <a:buChar char="l"/>
            </a:pPr>
            <a:r>
              <a:rPr lang="en-IE" sz="3200">
                <a:latin typeface="Arial"/>
                <a:ea typeface="Droid Sans Fallback"/>
              </a:rPr>
              <a:t>	</a:t>
            </a:r>
            <a:r>
              <a:rPr lang="en-IE" sz="3200">
                <a:latin typeface="Arial"/>
                <a:ea typeface="Droid Sans Fallback"/>
              </a:rPr>
              <a:t>&gt;&gt;&gt;</a:t>
            </a:r>
            <a:endParaRPr/>
          </a:p>
          <a:p>
            <a:pPr>
              <a:lnSpc>
                <a:spcPct val="100000"/>
              </a:lnSpc>
              <a:buSzPct val="45000"/>
              <a:buFont typeface="StarSymbol"/>
              <a:buChar char="l"/>
            </a:pPr>
            <a:r>
              <a:rPr lang="en-IE" sz="3200">
                <a:latin typeface="Arial"/>
                <a:ea typeface="Droid Sans Fallback"/>
              </a:rPr>
              <a:t>Which random number did you get???</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504000" y="301320"/>
            <a:ext cx="9070920" cy="1261440"/>
          </a:xfrm>
          <a:prstGeom prst="rect">
            <a:avLst/>
          </a:prstGeom>
          <a:noFill/>
          <a:ln>
            <a:noFill/>
          </a:ln>
        </p:spPr>
        <p:txBody>
          <a:bodyPr lIns="0" rIns="0" tIns="0" bIns="0" anchor="ctr"/>
          <a:p>
            <a:pPr>
              <a:lnSpc>
                <a:spcPct val="100000"/>
              </a:lnSpc>
            </a:pPr>
            <a:r>
              <a:rPr lang="en-IE" sz="4400">
                <a:latin typeface="Arial"/>
              </a:rPr>
              <a:t>Step 7: Python Functions – len and str</a:t>
            </a:r>
            <a:endParaRPr/>
          </a:p>
        </p:txBody>
      </p:sp>
      <p:sp>
        <p:nvSpPr>
          <p:cNvPr id="154" name="CustomShape 2"/>
          <p:cNvSpPr/>
          <p:nvPr/>
        </p:nvSpPr>
        <p:spPr>
          <a:xfrm>
            <a:off x="504000" y="1769040"/>
            <a:ext cx="9070920" cy="5538600"/>
          </a:xfrm>
          <a:prstGeom prst="rect">
            <a:avLst/>
          </a:prstGeom>
          <a:noFill/>
          <a:ln>
            <a:noFill/>
          </a:ln>
        </p:spPr>
        <p:txBody>
          <a:bodyPr lIns="0" rIns="0" tIns="0" bIns="0"/>
          <a:p>
            <a:pPr>
              <a:lnSpc>
                <a:spcPct val="100000"/>
              </a:lnSpc>
              <a:buSzPct val="45000"/>
              <a:buFont typeface="StarSymbol"/>
              <a:buChar char="l"/>
            </a:pPr>
            <a:r>
              <a:rPr lang="en-IE" sz="3200">
                <a:latin typeface="Arial"/>
                <a:ea typeface="Droid Sans Fallback"/>
              </a:rPr>
              <a:t>Coders often call words “strings”. </a:t>
            </a:r>
            <a:endParaRPr/>
          </a:p>
          <a:p>
            <a:pPr>
              <a:lnSpc>
                <a:spcPct val="100000"/>
              </a:lnSpc>
              <a:buSzPct val="45000"/>
              <a:buFont typeface="StarSymbol"/>
              <a:buChar char="l"/>
            </a:pPr>
            <a:r>
              <a:rPr lang="en-IE" sz="3200">
                <a:latin typeface="Arial"/>
                <a:ea typeface="Droid Sans Fallback"/>
              </a:rPr>
              <a:t>The “len” function will count how many letters are in a word. Try the following:</a:t>
            </a:r>
            <a:endParaRPr/>
          </a:p>
          <a:p>
            <a:pPr>
              <a:lnSpc>
                <a:spcPct val="100000"/>
              </a:lnSpc>
              <a:buSzPct val="45000"/>
              <a:buFont typeface="StarSymbol"/>
              <a:buChar char="l"/>
            </a:pPr>
            <a:r>
              <a:rPr lang="en-IE" sz="3200">
                <a:latin typeface="Arial"/>
                <a:ea typeface="Droid Sans Fallback"/>
              </a:rPr>
              <a:t>	</a:t>
            </a:r>
            <a:r>
              <a:rPr lang="en-IE" sz="3200">
                <a:latin typeface="Arial"/>
                <a:ea typeface="Droid Sans Fallback"/>
              </a:rPr>
              <a:t>&gt;&gt;&gt; </a:t>
            </a:r>
            <a:r>
              <a:rPr b="1" lang="en-IE" sz="3200">
                <a:latin typeface="Arial"/>
                <a:ea typeface="Droid Sans Fallback"/>
              </a:rPr>
              <a:t>len(secret)</a:t>
            </a:r>
            <a:endParaRPr/>
          </a:p>
          <a:p>
            <a:pPr>
              <a:lnSpc>
                <a:spcPct val="100000"/>
              </a:lnSpc>
              <a:buSzPct val="45000"/>
              <a:buFont typeface="StarSymbol"/>
              <a:buChar char="l"/>
            </a:pPr>
            <a:r>
              <a:rPr b="1" lang="en-IE" sz="3200">
                <a:latin typeface="Arial"/>
                <a:ea typeface="Droid Sans Fallback"/>
              </a:rPr>
              <a:t>	</a:t>
            </a:r>
            <a:r>
              <a:rPr b="1" lang="en-IE" sz="3200">
                <a:latin typeface="Arial"/>
                <a:ea typeface="Droid Sans Fallback"/>
              </a:rPr>
              <a:t>9</a:t>
            </a:r>
            <a:endParaRPr/>
          </a:p>
          <a:p>
            <a:pPr>
              <a:lnSpc>
                <a:spcPct val="100000"/>
              </a:lnSpc>
              <a:buSzPct val="45000"/>
              <a:buFont typeface="StarSymbol"/>
              <a:buChar char="l"/>
            </a:pPr>
            <a:r>
              <a:rPr b="1" lang="en-IE" sz="3200">
                <a:latin typeface="Arial"/>
                <a:ea typeface="Droid Sans Fallback"/>
              </a:rPr>
              <a:t>This means that there is 9 letters in the word “crocodile”. Remember we used secret to remember the word crocodile</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504000" y="301320"/>
            <a:ext cx="9070920" cy="1261440"/>
          </a:xfrm>
          <a:prstGeom prst="rect">
            <a:avLst/>
          </a:prstGeom>
          <a:noFill/>
          <a:ln>
            <a:noFill/>
          </a:ln>
        </p:spPr>
        <p:txBody>
          <a:bodyPr lIns="0" rIns="0" tIns="0" bIns="0" anchor="ctr"/>
          <a:p>
            <a:pPr>
              <a:lnSpc>
                <a:spcPct val="100000"/>
              </a:lnSpc>
            </a:pPr>
            <a:r>
              <a:rPr lang="en-IE" sz="4400">
                <a:latin typeface="Arial"/>
              </a:rPr>
              <a:t>Step 8: Words and Numbers</a:t>
            </a:r>
            <a:endParaRPr/>
          </a:p>
        </p:txBody>
      </p:sp>
      <p:sp>
        <p:nvSpPr>
          <p:cNvPr id="156" name="CustomShape 2"/>
          <p:cNvSpPr/>
          <p:nvPr/>
        </p:nvSpPr>
        <p:spPr>
          <a:xfrm>
            <a:off x="504000" y="1769040"/>
            <a:ext cx="6479640" cy="5322600"/>
          </a:xfrm>
          <a:prstGeom prst="rect">
            <a:avLst/>
          </a:prstGeom>
          <a:noFill/>
          <a:ln>
            <a:noFill/>
          </a:ln>
        </p:spPr>
        <p:txBody>
          <a:bodyPr lIns="0" rIns="0" tIns="0" bIns="0"/>
          <a:p>
            <a:r>
              <a:rPr lang="en-IE" sz="2000">
                <a:latin typeface="Arial"/>
                <a:ea typeface="Droid Sans Fallback"/>
              </a:rPr>
              <a:t>What happens when you try to use words in maths? Try the this:</a:t>
            </a:r>
            <a:endParaRPr/>
          </a:p>
          <a:p>
            <a:endParaRPr/>
          </a:p>
          <a:p>
            <a:r>
              <a:rPr lang="en-IE" sz="2000">
                <a:latin typeface="Arial"/>
                <a:ea typeface="Droid Sans Fallback"/>
              </a:rPr>
              <a:t>	</a:t>
            </a:r>
            <a:r>
              <a:rPr lang="en-IE" sz="2000">
                <a:latin typeface="Arial"/>
                <a:ea typeface="Droid Sans Fallback"/>
              </a:rPr>
              <a:t>&gt;&gt;&gt; </a:t>
            </a:r>
            <a:r>
              <a:rPr b="1" lang="en-IE" sz="2000">
                <a:latin typeface="Arial"/>
                <a:ea typeface="Droid Sans Fallback"/>
              </a:rPr>
              <a:t>print('red' + 'yellow')</a:t>
            </a:r>
            <a:endParaRPr/>
          </a:p>
          <a:p>
            <a:r>
              <a:rPr b="1" lang="en-IE" sz="2000">
                <a:latin typeface="Arial"/>
                <a:ea typeface="Droid Sans Fallback"/>
              </a:rPr>
              <a:t>	</a:t>
            </a:r>
            <a:r>
              <a:rPr lang="en-IE" sz="2000">
                <a:latin typeface="Arial"/>
                <a:ea typeface="Droid Sans Fallback"/>
              </a:rPr>
              <a:t>redyellow</a:t>
            </a:r>
            <a:endParaRPr/>
          </a:p>
          <a:p>
            <a:r>
              <a:rPr lang="en-IE" sz="2000">
                <a:latin typeface="Arial"/>
                <a:ea typeface="Droid Sans Fallback"/>
              </a:rPr>
              <a:t>	</a:t>
            </a:r>
            <a:r>
              <a:rPr lang="en-IE" sz="2000">
                <a:latin typeface="Arial"/>
                <a:ea typeface="Droid Sans Fallback"/>
              </a:rPr>
              <a:t>&gt;&gt;&gt; </a:t>
            </a:r>
            <a:r>
              <a:rPr b="1" lang="en-IE" sz="2000">
                <a:latin typeface="Arial"/>
                <a:ea typeface="Droid Sans Fallback"/>
              </a:rPr>
              <a:t>print('red' * 3)</a:t>
            </a:r>
            <a:endParaRPr/>
          </a:p>
          <a:p>
            <a:r>
              <a:rPr b="1" lang="en-IE" sz="2000">
                <a:latin typeface="Arial"/>
                <a:ea typeface="Droid Sans Fallback"/>
              </a:rPr>
              <a:t>	</a:t>
            </a:r>
            <a:r>
              <a:rPr lang="en-IE" sz="2000">
                <a:latin typeface="Arial"/>
                <a:ea typeface="Droid Sans Fallback"/>
              </a:rPr>
              <a:t>redredred</a:t>
            </a:r>
            <a:endParaRPr/>
          </a:p>
          <a:p>
            <a:r>
              <a:rPr lang="en-IE" sz="2000">
                <a:latin typeface="Arial"/>
                <a:ea typeface="Droid Sans Fallback"/>
              </a:rPr>
              <a:t>	</a:t>
            </a:r>
            <a:r>
              <a:rPr lang="en-IE" sz="2000">
                <a:latin typeface="Arial"/>
                <a:ea typeface="Droid Sans Fallback"/>
              </a:rPr>
              <a:t>&gt;&gt;&gt; </a:t>
            </a:r>
            <a:r>
              <a:rPr b="1" lang="en-IE" sz="2000">
                <a:latin typeface="Arial"/>
                <a:ea typeface="Droid Sans Fallback"/>
              </a:rPr>
              <a:t>print('red' + 3)</a:t>
            </a:r>
            <a:r>
              <a:rPr b="1" lang="en-IE" sz="2000">
                <a:latin typeface="Arial"/>
                <a:ea typeface="Droid Sans Fallback"/>
              </a:rPr>
              <a:t>	</a:t>
            </a:r>
            <a:endParaRPr/>
          </a:p>
          <a:p>
            <a:r>
              <a:rPr b="1" lang="en-IE" sz="2000">
                <a:latin typeface="Arial"/>
                <a:ea typeface="Droid Sans Fallback"/>
              </a:rPr>
              <a:t>	</a:t>
            </a:r>
            <a:r>
              <a:rPr lang="en-IE" sz="2000">
                <a:latin typeface="Arial"/>
                <a:ea typeface="Droid Sans Fallback"/>
              </a:rPr>
              <a:t>Traceback (most recent call last):</a:t>
            </a:r>
            <a:endParaRPr/>
          </a:p>
          <a:p>
            <a:r>
              <a:rPr lang="en-IE" sz="2000">
                <a:latin typeface="Arial"/>
                <a:ea typeface="Droid Sans Fallback"/>
              </a:rPr>
              <a:t>	</a:t>
            </a:r>
            <a:r>
              <a:rPr lang="en-IE" sz="2000">
                <a:latin typeface="Arial"/>
                <a:ea typeface="Droid Sans Fallback"/>
              </a:rPr>
              <a:t>File "", line 1, in</a:t>
            </a:r>
            <a:endParaRPr/>
          </a:p>
          <a:p>
            <a:r>
              <a:rPr lang="en-IE" sz="2000">
                <a:latin typeface="Arial"/>
                <a:ea typeface="Droid Sans Fallback"/>
              </a:rPr>
              <a:t>	</a:t>
            </a:r>
            <a:r>
              <a:rPr lang="en-IE" sz="2000">
                <a:latin typeface="Arial"/>
                <a:ea typeface="Droid Sans Fallback"/>
              </a:rPr>
              <a:t>TypeError: cannot concatenate 'str' and 'int' objects</a:t>
            </a:r>
            <a:endParaRPr/>
          </a:p>
          <a:p>
            <a:pPr>
              <a:lnSpc>
                <a:spcPct val="100000"/>
              </a:lnSpc>
            </a:pPr>
            <a:r>
              <a:rPr lang="en-IE" sz="2000">
                <a:latin typeface="Arial"/>
                <a:ea typeface="Droid Sans Fallback"/>
              </a:rPr>
              <a:t>	</a:t>
            </a:r>
            <a:r>
              <a:rPr lang="en-IE" sz="2000">
                <a:latin typeface="Arial"/>
                <a:ea typeface="Droid Sans Fallback"/>
              </a:rPr>
              <a:t>&gt;&gt;&gt;</a:t>
            </a:r>
            <a:endParaRPr/>
          </a:p>
          <a:p>
            <a:pPr>
              <a:lnSpc>
                <a:spcPct val="100000"/>
              </a:lnSpc>
              <a:buSzPct val="45000"/>
              <a:buFont typeface="StarSymbol"/>
              <a:buChar char="l"/>
            </a:pPr>
            <a:r>
              <a:rPr lang="en-IE" sz="2000">
                <a:latin typeface="Arial"/>
                <a:ea typeface="Droid Sans Fallback"/>
              </a:rPr>
              <a:t>A word that you put in quotes is just a string of letters called a "str" in python. </a:t>
            </a:r>
            <a:endParaRPr/>
          </a:p>
          <a:p>
            <a:pPr>
              <a:lnSpc>
                <a:spcPct val="100000"/>
              </a:lnSpc>
              <a:buSzPct val="45000"/>
              <a:buFont typeface="StarSymbol"/>
              <a:buChar char="l"/>
            </a:pPr>
            <a:r>
              <a:rPr lang="en-IE" sz="2000">
                <a:latin typeface="Arial"/>
                <a:ea typeface="Droid Sans Fallback"/>
              </a:rPr>
              <a:t>Numbers that don't have a decimal point are integers and are called "int" in python.</a:t>
            </a:r>
            <a:endParaRPr/>
          </a:p>
          <a:p>
            <a:pPr>
              <a:lnSpc>
                <a:spcPct val="100000"/>
              </a:lnSpc>
              <a:buSzPct val="45000"/>
              <a:buFont typeface="StarSymbol"/>
              <a:buChar char="l"/>
            </a:pPr>
            <a:r>
              <a:rPr lang="en-IE" sz="2000">
                <a:latin typeface="Arial"/>
                <a:ea typeface="Droid Sans Fallback"/>
              </a:rPr>
              <a:t>You can't add a str and an int. But you can turn a number into a string if you use the str() function. Try this:</a:t>
            </a:r>
            <a:endParaRPr/>
          </a:p>
          <a:p>
            <a:pPr>
              <a:lnSpc>
                <a:spcPct val="100000"/>
              </a:lnSpc>
              <a:buSzPct val="45000"/>
              <a:buFont typeface="StarSymbol"/>
              <a:buChar char="l"/>
            </a:pPr>
            <a:endParaRPr/>
          </a:p>
          <a:p>
            <a:pPr>
              <a:lnSpc>
                <a:spcPct val="100000"/>
              </a:lnSpc>
              <a:buSzPct val="45000"/>
              <a:buFont typeface="StarSymbol"/>
              <a:buChar char="l"/>
            </a:pPr>
            <a:r>
              <a:rPr lang="en-IE" sz="2000">
                <a:latin typeface="Arial"/>
                <a:ea typeface="Droid Sans Fallback"/>
              </a:rPr>
              <a:t>	</a:t>
            </a:r>
            <a:r>
              <a:rPr lang="en-IE" sz="2000">
                <a:latin typeface="Arial"/>
                <a:ea typeface="Droid Sans Fallback"/>
              </a:rPr>
              <a:t>&gt;&gt;&gt;</a:t>
            </a:r>
            <a:r>
              <a:rPr b="1" lang="en-IE" sz="2000">
                <a:latin typeface="Arial"/>
                <a:ea typeface="Droid Sans Fallback"/>
              </a:rPr>
              <a:t>print 'red' + str(3)</a:t>
            </a:r>
            <a:endParaRPr/>
          </a:p>
          <a:p>
            <a:pPr>
              <a:lnSpc>
                <a:spcPct val="100000"/>
              </a:lnSpc>
              <a:buSzPct val="45000"/>
              <a:buFont typeface="StarSymbol"/>
              <a:buChar char="l"/>
            </a:pPr>
            <a:r>
              <a:rPr b="1" lang="en-IE" sz="2000">
                <a:latin typeface="Arial"/>
                <a:ea typeface="Droid Sans Fallback"/>
              </a:rPr>
              <a:t>	</a:t>
            </a:r>
            <a:r>
              <a:rPr lang="en-IE" sz="2000">
                <a:latin typeface="Arial"/>
                <a:ea typeface="Droid Sans Fallback"/>
              </a:rPr>
              <a:t>red3</a:t>
            </a:r>
            <a:endParaRPr/>
          </a:p>
        </p:txBody>
      </p:sp>
      <p:sp>
        <p:nvSpPr>
          <p:cNvPr id="157" name="CustomShape 3"/>
          <p:cNvSpPr/>
          <p:nvPr/>
        </p:nvSpPr>
        <p:spPr>
          <a:xfrm>
            <a:off x="7272720" y="1763640"/>
            <a:ext cx="1799640" cy="863280"/>
          </a:xfrm>
          <a:prstGeom prst="borderCallout1">
            <a:avLst>
              <a:gd name="adj1" fmla="val 18750"/>
              <a:gd name="adj2" fmla="val -8333"/>
              <a:gd name="adj3" fmla="val 110897"/>
              <a:gd name="adj4" fmla="val -273065"/>
            </a:avLst>
          </a:prstGeom>
          <a:solidFill>
            <a:srgbClr val="4f81bd"/>
          </a:solidFill>
          <a:ln w="25560">
            <a:solidFill>
              <a:srgbClr val="3a5f8b"/>
            </a:solidFill>
            <a:round/>
          </a:ln>
        </p:spPr>
        <p:txBody>
          <a:bodyPr lIns="90000" rIns="90000" tIns="45000" bIns="45000" anchor="ctr"/>
          <a:p>
            <a:pPr algn="ctr">
              <a:lnSpc>
                <a:spcPct val="100000"/>
              </a:lnSpc>
            </a:pPr>
            <a:r>
              <a:rPr lang="en-IE" sz="1400">
                <a:solidFill>
                  <a:srgbClr val="ffffff"/>
                </a:solidFill>
                <a:latin typeface="Calibri"/>
              </a:rPr>
              <a:t>If you add two words, it sticks them together</a:t>
            </a:r>
            <a:endParaRPr/>
          </a:p>
        </p:txBody>
      </p:sp>
      <p:sp>
        <p:nvSpPr>
          <p:cNvPr id="158" name="CustomShape 4"/>
          <p:cNvSpPr/>
          <p:nvPr/>
        </p:nvSpPr>
        <p:spPr>
          <a:xfrm>
            <a:off x="7272720" y="2771640"/>
            <a:ext cx="1799640" cy="1151280"/>
          </a:xfrm>
          <a:prstGeom prst="borderCallout1">
            <a:avLst>
              <a:gd name="adj1" fmla="val 18750"/>
              <a:gd name="adj2" fmla="val -8333"/>
              <a:gd name="adj3" fmla="val 31531"/>
              <a:gd name="adj4" fmla="val -271525"/>
            </a:avLst>
          </a:prstGeom>
          <a:solidFill>
            <a:srgbClr val="4f81bd"/>
          </a:solidFill>
          <a:ln w="25560">
            <a:solidFill>
              <a:srgbClr val="3a5f8b"/>
            </a:solidFill>
            <a:round/>
          </a:ln>
        </p:spPr>
        <p:txBody>
          <a:bodyPr lIns="90000" rIns="90000" tIns="45000" bIns="45000" anchor="ctr"/>
          <a:p>
            <a:pPr algn="ctr">
              <a:lnSpc>
                <a:spcPct val="100000"/>
              </a:lnSpc>
            </a:pPr>
            <a:r>
              <a:rPr lang="en-IE" sz="1400">
                <a:solidFill>
                  <a:srgbClr val="ffffff"/>
                </a:solidFill>
                <a:latin typeface="Calibri"/>
              </a:rPr>
              <a:t>If you multiply a  word by 3, it makes three copies</a:t>
            </a:r>
            <a:endParaRPr/>
          </a:p>
        </p:txBody>
      </p:sp>
      <p:sp>
        <p:nvSpPr>
          <p:cNvPr id="159" name="CustomShape 5"/>
          <p:cNvSpPr/>
          <p:nvPr/>
        </p:nvSpPr>
        <p:spPr>
          <a:xfrm>
            <a:off x="7254720" y="4068000"/>
            <a:ext cx="1799640" cy="1151280"/>
          </a:xfrm>
          <a:prstGeom prst="borderCallout1">
            <a:avLst>
              <a:gd name="adj1" fmla="val 18750"/>
              <a:gd name="adj2" fmla="val -8333"/>
              <a:gd name="adj3" fmla="val -10557"/>
              <a:gd name="adj4" fmla="val -214574"/>
            </a:avLst>
          </a:prstGeom>
          <a:solidFill>
            <a:srgbClr val="4f81bd"/>
          </a:solidFill>
          <a:ln w="25560">
            <a:solidFill>
              <a:srgbClr val="3a5f8b"/>
            </a:solidFill>
            <a:round/>
          </a:ln>
        </p:spPr>
        <p:txBody>
          <a:bodyPr lIns="90000" rIns="90000" tIns="45000" bIns="45000" anchor="ctr"/>
          <a:p>
            <a:pPr algn="ctr">
              <a:lnSpc>
                <a:spcPct val="100000"/>
              </a:lnSpc>
            </a:pPr>
            <a:r>
              <a:rPr lang="en-IE" sz="1400">
                <a:solidFill>
                  <a:srgbClr val="ffffff"/>
                </a:solidFill>
                <a:latin typeface="Calibri"/>
              </a:rPr>
              <a:t>Python doesn't know how to add a word and a number!!</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504000" y="301320"/>
            <a:ext cx="9070920" cy="1261440"/>
          </a:xfrm>
          <a:prstGeom prst="rect">
            <a:avLst/>
          </a:prstGeom>
          <a:noFill/>
          <a:ln>
            <a:noFill/>
          </a:ln>
        </p:spPr>
        <p:txBody>
          <a:bodyPr lIns="0" rIns="0" tIns="0" bIns="0" anchor="ctr"/>
          <a:p>
            <a:pPr>
              <a:lnSpc>
                <a:spcPct val="100000"/>
              </a:lnSpc>
            </a:pPr>
            <a:r>
              <a:rPr lang="en-IE" sz="4400">
                <a:latin typeface="Arial"/>
              </a:rPr>
              <a:t>Step 9: Repeating Things</a:t>
            </a:r>
            <a:endParaRPr/>
          </a:p>
        </p:txBody>
      </p:sp>
      <p:sp>
        <p:nvSpPr>
          <p:cNvPr id="161" name="CustomShape 2"/>
          <p:cNvSpPr/>
          <p:nvPr/>
        </p:nvSpPr>
        <p:spPr>
          <a:xfrm>
            <a:off x="504000" y="1769040"/>
            <a:ext cx="9070920" cy="5466600"/>
          </a:xfrm>
          <a:prstGeom prst="rect">
            <a:avLst/>
          </a:prstGeom>
          <a:noFill/>
          <a:ln>
            <a:noFill/>
          </a:ln>
        </p:spPr>
        <p:txBody>
          <a:bodyPr lIns="0" rIns="0" tIns="0" bIns="0"/>
          <a:p>
            <a:pPr>
              <a:lnSpc>
                <a:spcPct val="100000"/>
              </a:lnSpc>
              <a:buSzPct val="45000"/>
              <a:buFont typeface="StarSymbol"/>
              <a:buChar char="l"/>
            </a:pPr>
            <a:r>
              <a:rPr lang="en-IE" sz="3200">
                <a:latin typeface="Arial"/>
                <a:ea typeface="Droid Sans Fallback"/>
              </a:rPr>
              <a:t>Remember this in Scratch:</a:t>
            </a:r>
            <a:endParaRPr/>
          </a:p>
          <a:p>
            <a:pPr>
              <a:lnSpc>
                <a:spcPct val="100000"/>
              </a:lnSpc>
              <a:buSzPct val="45000"/>
              <a:buFont typeface="StarSymbol"/>
              <a:buChar char="l"/>
            </a:pPr>
            <a:r>
              <a:rPr lang="en-IE" sz="3200">
                <a:latin typeface="Arial"/>
                <a:ea typeface="Droid Sans Fallback"/>
              </a:rPr>
              <a:t>In Python, we can repeat things using a “for” command.</a:t>
            </a:r>
            <a:endParaRPr/>
          </a:p>
          <a:p>
            <a:pPr>
              <a:lnSpc>
                <a:spcPct val="100000"/>
              </a:lnSpc>
              <a:buSzPct val="45000"/>
              <a:buFont typeface="StarSymbol"/>
              <a:buChar char="l"/>
            </a:pPr>
            <a:r>
              <a:rPr lang="en-IE" sz="3200">
                <a:latin typeface="Arial"/>
                <a:ea typeface="Droid Sans Fallback"/>
              </a:rPr>
              <a:t>If you say "for </a:t>
            </a:r>
            <a:r>
              <a:rPr i="1" lang="en-IE" sz="3200">
                <a:latin typeface="Arial"/>
                <a:ea typeface="Droid Sans Fallback"/>
              </a:rPr>
              <a:t>something </a:t>
            </a:r>
            <a:r>
              <a:rPr lang="en-IE" sz="3200">
                <a:latin typeface="Arial"/>
                <a:ea typeface="Droid Sans Fallback"/>
              </a:rPr>
              <a:t>in </a:t>
            </a:r>
            <a:r>
              <a:rPr i="1" lang="en-IE" sz="3200">
                <a:latin typeface="Arial"/>
                <a:ea typeface="Droid Sans Fallback"/>
              </a:rPr>
              <a:t>something</a:t>
            </a:r>
            <a:r>
              <a:rPr lang="en-IE" sz="3200">
                <a:latin typeface="Arial"/>
                <a:ea typeface="Droid Sans Fallback"/>
              </a:rPr>
              <a:t>:" with a colon (:) at the end, python will look for any </a:t>
            </a:r>
            <a:r>
              <a:rPr b="1" lang="en-IE" sz="3200">
                <a:latin typeface="Arial"/>
                <a:ea typeface="Droid Sans Fallback"/>
              </a:rPr>
              <a:t>indented </a:t>
            </a:r>
            <a:r>
              <a:rPr lang="en-IE" sz="3200">
                <a:latin typeface="Arial"/>
                <a:ea typeface="Droid Sans Fallback"/>
              </a:rPr>
              <a:t>lines afterwards and repeat them. Try this:</a:t>
            </a:r>
            <a:endParaRPr/>
          </a:p>
          <a:p>
            <a:pPr>
              <a:lnSpc>
                <a:spcPct val="100000"/>
              </a:lnSpc>
              <a:buSzPct val="45000"/>
              <a:buFont typeface="StarSymbol"/>
              <a:buChar char="l"/>
            </a:pPr>
            <a:r>
              <a:rPr lang="en-IE" sz="3200">
                <a:latin typeface="Courier New"/>
                <a:ea typeface="Droid Sans Fallback"/>
              </a:rPr>
              <a:t>&gt;&gt;&gt; </a:t>
            </a:r>
            <a:r>
              <a:rPr b="1" lang="en-IE" sz="3200">
                <a:latin typeface="Courier New"/>
                <a:ea typeface="Droid Sans Fallback"/>
              </a:rPr>
              <a:t>for letter in secret:</a:t>
            </a:r>
            <a:endParaRPr/>
          </a:p>
          <a:p>
            <a:pPr>
              <a:lnSpc>
                <a:spcPct val="100000"/>
              </a:lnSpc>
              <a:buSzPct val="45000"/>
              <a:buFont typeface="StarSymbol"/>
              <a:buChar char="l"/>
            </a:pPr>
            <a:r>
              <a:rPr lang="en-IE" sz="3200">
                <a:latin typeface="Courier New"/>
                <a:ea typeface="Droid Sans Fallback"/>
              </a:rPr>
              <a:t>...    </a:t>
            </a:r>
            <a:r>
              <a:rPr b="1" lang="en-IE" sz="3200">
                <a:latin typeface="Courier New"/>
                <a:ea typeface="Droid Sans Fallback"/>
              </a:rPr>
              <a:t>print(letter)</a:t>
            </a:r>
            <a:endParaRPr/>
          </a:p>
          <a:p>
            <a:pPr>
              <a:lnSpc>
                <a:spcPct val="100000"/>
              </a:lnSpc>
              <a:buSzPct val="45000"/>
              <a:buFont typeface="StarSymbol"/>
              <a:buChar char="l"/>
            </a:pPr>
            <a:r>
              <a:rPr lang="en-IE" sz="3200">
                <a:latin typeface="Courier New"/>
                <a:ea typeface="Droid Sans Fallback"/>
              </a:rPr>
              <a:t>...</a:t>
            </a:r>
            <a:endParaRPr/>
          </a:p>
          <a:p>
            <a:pPr>
              <a:lnSpc>
                <a:spcPct val="100000"/>
              </a:lnSpc>
              <a:buSzPct val="45000"/>
              <a:buFont typeface="StarSymbol"/>
              <a:buChar char="l"/>
            </a:pPr>
            <a:r>
              <a:rPr lang="en-IE" sz="3200">
                <a:latin typeface="Courier New"/>
                <a:ea typeface="Droid Sans Fallback"/>
              </a:rPr>
              <a:t>c</a:t>
            </a:r>
            <a:endParaRPr/>
          </a:p>
          <a:p>
            <a:pPr>
              <a:lnSpc>
                <a:spcPct val="100000"/>
              </a:lnSpc>
              <a:buSzPct val="45000"/>
              <a:buFont typeface="StarSymbol"/>
              <a:buChar char="l"/>
            </a:pPr>
            <a:r>
              <a:rPr lang="en-IE" sz="3200">
                <a:latin typeface="Courier New"/>
                <a:ea typeface="Droid Sans Fallback"/>
              </a:rPr>
              <a:t>r</a:t>
            </a:r>
            <a:endParaRPr/>
          </a:p>
          <a:p>
            <a:pPr>
              <a:lnSpc>
                <a:spcPct val="100000"/>
              </a:lnSpc>
              <a:buSzPct val="45000"/>
              <a:buFont typeface="StarSymbol"/>
              <a:buChar char="l"/>
            </a:pPr>
            <a:r>
              <a:rPr lang="en-IE" sz="3200">
                <a:latin typeface="Courier New"/>
                <a:ea typeface="Droid Sans Fallback"/>
              </a:rPr>
              <a:t>o</a:t>
            </a:r>
            <a:endParaRPr/>
          </a:p>
          <a:p>
            <a:pPr>
              <a:lnSpc>
                <a:spcPct val="100000"/>
              </a:lnSpc>
              <a:buSzPct val="45000"/>
              <a:buFont typeface="StarSymbol"/>
              <a:buChar char="l"/>
            </a:pPr>
            <a:r>
              <a:rPr lang="en-IE" sz="3200">
                <a:latin typeface="Courier New"/>
                <a:ea typeface="Droid Sans Fallback"/>
              </a:rPr>
              <a:t>c</a:t>
            </a:r>
            <a:endParaRPr/>
          </a:p>
          <a:p>
            <a:pPr>
              <a:lnSpc>
                <a:spcPct val="100000"/>
              </a:lnSpc>
              <a:buSzPct val="45000"/>
              <a:buFont typeface="StarSymbol"/>
              <a:buChar char="l"/>
            </a:pPr>
            <a:r>
              <a:rPr lang="en-IE" sz="3200">
                <a:latin typeface="Courier New"/>
                <a:ea typeface="Droid Sans Fallback"/>
              </a:rPr>
              <a:t>o</a:t>
            </a:r>
            <a:endParaRPr/>
          </a:p>
          <a:p>
            <a:pPr>
              <a:lnSpc>
                <a:spcPct val="100000"/>
              </a:lnSpc>
              <a:buSzPct val="45000"/>
              <a:buFont typeface="StarSymbol"/>
              <a:buChar char="l"/>
            </a:pPr>
            <a:r>
              <a:rPr lang="en-IE" sz="3200">
                <a:latin typeface="Courier New"/>
                <a:ea typeface="Droid Sans Fallback"/>
              </a:rPr>
              <a:t>d</a:t>
            </a:r>
            <a:endParaRPr/>
          </a:p>
          <a:p>
            <a:pPr>
              <a:lnSpc>
                <a:spcPct val="100000"/>
              </a:lnSpc>
              <a:buSzPct val="45000"/>
              <a:buFont typeface="StarSymbol"/>
              <a:buChar char="l"/>
            </a:pPr>
            <a:r>
              <a:rPr lang="en-IE" sz="3200">
                <a:latin typeface="Courier New"/>
                <a:ea typeface="Droid Sans Fallback"/>
              </a:rPr>
              <a:t>i</a:t>
            </a:r>
            <a:endParaRPr/>
          </a:p>
          <a:p>
            <a:pPr>
              <a:lnSpc>
                <a:spcPct val="100000"/>
              </a:lnSpc>
              <a:buSzPct val="45000"/>
              <a:buFont typeface="StarSymbol"/>
              <a:buChar char="l"/>
            </a:pPr>
            <a:r>
              <a:rPr lang="en-IE" sz="3200">
                <a:latin typeface="Courier New"/>
                <a:ea typeface="Droid Sans Fallback"/>
              </a:rPr>
              <a:t>l</a:t>
            </a:r>
            <a:endParaRPr/>
          </a:p>
          <a:p>
            <a:pPr>
              <a:lnSpc>
                <a:spcPct val="100000"/>
              </a:lnSpc>
              <a:buSzPct val="45000"/>
              <a:buFont typeface="StarSymbol"/>
              <a:buChar char="l"/>
            </a:pPr>
            <a:r>
              <a:rPr lang="en-IE" sz="3200">
                <a:latin typeface="Courier New"/>
                <a:ea typeface="Droid Sans Fallback"/>
              </a:rPr>
              <a:t>e</a:t>
            </a:r>
            <a:endParaRPr/>
          </a:p>
          <a:p>
            <a:pPr>
              <a:lnSpc>
                <a:spcPct val="100000"/>
              </a:lnSpc>
              <a:buSzPct val="45000"/>
              <a:buFont typeface="StarSymbol"/>
              <a:buChar char="l"/>
            </a:pPr>
            <a:r>
              <a:rPr lang="en-IE" sz="3200">
                <a:latin typeface="Arial"/>
                <a:ea typeface="Droid Sans Fallback"/>
              </a:rPr>
              <a:t>It is saying "for every letter in the secret, do this next thing." The computer repeats "print letter" nine times, once for each letter in ‘crocodile’.</a:t>
            </a:r>
            <a:endParaRPr/>
          </a:p>
          <a:p>
            <a:pPr>
              <a:lnSpc>
                <a:spcPct val="100000"/>
              </a:lnSpc>
              <a:buSzPct val="45000"/>
              <a:buFont typeface="StarSymbol"/>
              <a:buChar char="l"/>
            </a:pPr>
            <a:r>
              <a:rPr lang="en-IE" sz="3200">
                <a:latin typeface="This"/>
                <a:ea typeface="Droid Sans Fallback"/>
              </a:rPr>
              <a:t>This can be tricky. If it doesn’t work try again or ask a mentor for help.</a:t>
            </a:r>
            <a:endParaRPr/>
          </a:p>
          <a:p>
            <a:pPr>
              <a:lnSpc>
                <a:spcPct val="100000"/>
              </a:lnSpc>
            </a:pPr>
            <a:endParaRPr/>
          </a:p>
        </p:txBody>
      </p:sp>
      <p:pic>
        <p:nvPicPr>
          <p:cNvPr id="162" name="Picture 2" descr=""/>
          <p:cNvPicPr/>
          <p:nvPr/>
        </p:nvPicPr>
        <p:blipFill>
          <a:blip r:embed="rId1"/>
          <a:stretch>
            <a:fillRect/>
          </a:stretch>
        </p:blipFill>
        <p:spPr>
          <a:xfrm>
            <a:off x="4752360" y="1547640"/>
            <a:ext cx="923040" cy="6757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504000" y="301320"/>
            <a:ext cx="9070920" cy="1261440"/>
          </a:xfrm>
          <a:prstGeom prst="rect">
            <a:avLst/>
          </a:prstGeom>
          <a:noFill/>
          <a:ln>
            <a:noFill/>
          </a:ln>
        </p:spPr>
        <p:txBody>
          <a:bodyPr lIns="0" rIns="0" tIns="0" bIns="0" anchor="ctr"/>
          <a:p>
            <a:pPr>
              <a:lnSpc>
                <a:spcPct val="100000"/>
              </a:lnSpc>
              <a:buSzPct val="45000"/>
              <a:buFont typeface="StarSymbol"/>
              <a:buChar char="l"/>
            </a:pPr>
            <a:r>
              <a:rPr lang="en-IE" sz="4400">
                <a:latin typeface="Arial"/>
              </a:rPr>
              <a:t>Step 10: Create a Program</a:t>
            </a:r>
            <a:endParaRPr/>
          </a:p>
        </p:txBody>
      </p:sp>
      <p:sp>
        <p:nvSpPr>
          <p:cNvPr id="164" name="CustomShape 2"/>
          <p:cNvSpPr/>
          <p:nvPr/>
        </p:nvSpPr>
        <p:spPr>
          <a:xfrm>
            <a:off x="504000" y="1769040"/>
            <a:ext cx="9070920" cy="4383720"/>
          </a:xfrm>
          <a:prstGeom prst="rect">
            <a:avLst/>
          </a:prstGeom>
          <a:noFill/>
          <a:ln>
            <a:noFill/>
          </a:ln>
        </p:spPr>
        <p:txBody>
          <a:bodyPr lIns="0" rIns="0" tIns="0" bIns="0"/>
          <a:p>
            <a:pPr>
              <a:lnSpc>
                <a:spcPct val="100000"/>
              </a:lnSpc>
              <a:buSzPct val="45000"/>
              <a:buFont typeface="StarSymbol"/>
              <a:buChar char="l"/>
            </a:pPr>
            <a:r>
              <a:rPr lang="en-IE" sz="2000">
                <a:latin typeface="Arial"/>
                <a:ea typeface="Droid Sans Fallback"/>
              </a:rPr>
              <a:t>Now we will start to use python to make a game of hangman.</a:t>
            </a:r>
            <a:endParaRPr/>
          </a:p>
          <a:p>
            <a:pPr>
              <a:lnSpc>
                <a:spcPct val="100000"/>
              </a:lnSpc>
              <a:buSzPct val="45000"/>
              <a:buFont typeface="StarSymbol"/>
              <a:buChar char="l"/>
            </a:pPr>
            <a:r>
              <a:rPr lang="en-IE" sz="2000">
                <a:latin typeface="Arial"/>
                <a:ea typeface="Droid Sans Fallback"/>
              </a:rPr>
              <a:t>A python program is just a file with code in it. Let's make one.</a:t>
            </a:r>
            <a:endParaRPr/>
          </a:p>
          <a:p>
            <a:pPr lvl="1">
              <a:lnSpc>
                <a:spcPct val="100000"/>
              </a:lnSpc>
              <a:buSzPct val="75000"/>
              <a:buFont typeface="StarSymbol"/>
              <a:buChar char="l"/>
            </a:pPr>
            <a:r>
              <a:rPr lang="en-IE" sz="2000">
                <a:latin typeface="Arial"/>
                <a:ea typeface="Droid Sans Fallback"/>
              </a:rPr>
              <a:t>In Wings, go to File -&gt; New </a:t>
            </a:r>
            <a:endParaRPr/>
          </a:p>
          <a:p>
            <a:pPr>
              <a:lnSpc>
                <a:spcPct val="100000"/>
              </a:lnSpc>
              <a:buSzPct val="45000"/>
              <a:buFont typeface="StarSymbol"/>
              <a:buChar char="l"/>
            </a:pPr>
            <a:r>
              <a:rPr lang="en-IE" sz="2000">
                <a:latin typeface="Arial"/>
                <a:ea typeface="Droid Sans Fallback"/>
              </a:rPr>
              <a:t>Now type in the following into the Editor and Save the file with the name “hangman1.py" on your desktop.</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45000"/>
              <a:buFont typeface="StarSymbol"/>
              <a:buChar char="l"/>
            </a:pPr>
            <a:r>
              <a:rPr lang="en-IE" sz="2000">
                <a:latin typeface="Arial"/>
                <a:ea typeface="Droid Sans Fallback"/>
              </a:rPr>
              <a:t>To run your program, click on the Run button. You should see ‘time to play hangman’ appear in you shell. Put some other lines of code in and run it. Next week we’ll continue to code Hangman…</a:t>
            </a:r>
            <a:endParaRPr/>
          </a:p>
        </p:txBody>
      </p:sp>
      <p:pic>
        <p:nvPicPr>
          <p:cNvPr id="165" name="Picture 2" descr=""/>
          <p:cNvPicPr/>
          <p:nvPr/>
        </p:nvPicPr>
        <p:blipFill>
          <a:blip r:embed="rId1"/>
          <a:stretch>
            <a:fillRect/>
          </a:stretch>
        </p:blipFill>
        <p:spPr>
          <a:xfrm>
            <a:off x="936000" y="3384000"/>
            <a:ext cx="3752280" cy="16567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435960" y="-268200"/>
            <a:ext cx="9072000" cy="1259280"/>
          </a:xfrm>
          <a:prstGeom prst="rect">
            <a:avLst/>
          </a:prstGeom>
          <a:noFill/>
          <a:ln>
            <a:noFill/>
          </a:ln>
        </p:spPr>
        <p:txBody>
          <a:bodyPr lIns="0" rIns="0" tIns="0" bIns="0" anchor="ctr"/>
          <a:p>
            <a:pPr>
              <a:lnSpc>
                <a:spcPct val="100000"/>
              </a:lnSpc>
            </a:pPr>
            <a:r>
              <a:rPr lang="en-IE" sz="4400">
                <a:latin typeface="Arial"/>
              </a:rPr>
              <a:t>Why code...</a:t>
            </a:r>
            <a:endParaRPr/>
          </a:p>
        </p:txBody>
      </p:sp>
      <p:sp>
        <p:nvSpPr>
          <p:cNvPr id="119" name="CustomShape 2"/>
          <p:cNvSpPr/>
          <p:nvPr/>
        </p:nvSpPr>
        <p:spPr>
          <a:xfrm>
            <a:off x="277200" y="763560"/>
            <a:ext cx="9072000" cy="4988160"/>
          </a:xfrm>
          <a:prstGeom prst="rect">
            <a:avLst/>
          </a:prstGeom>
          <a:noFill/>
          <a:ln>
            <a:noFill/>
          </a:ln>
        </p:spPr>
        <p:txBody>
          <a:bodyPr lIns="0" rIns="0" tIns="0" bIns="0"/>
          <a:p>
            <a:pPr>
              <a:lnSpc>
                <a:spcPct val="100000"/>
              </a:lnSpc>
              <a:buSzPct val="45000"/>
              <a:buFont typeface="StarSymbol"/>
              <a:buChar char="l"/>
            </a:pPr>
            <a:r>
              <a:rPr lang="en-IE" sz="3200">
                <a:latin typeface="Arial"/>
                <a:ea typeface="Droid Sans Fallback"/>
              </a:rPr>
              <a:t>Code is fun! Code is everywhere...</a:t>
            </a:r>
            <a:endParaRPr/>
          </a:p>
        </p:txBody>
      </p:sp>
      <p:sp>
        <p:nvSpPr>
          <p:cNvPr id="120" name="CustomShape 3"/>
          <p:cNvSpPr/>
          <p:nvPr/>
        </p:nvSpPr>
        <p:spPr>
          <a:xfrm>
            <a:off x="171360" y="-159120"/>
            <a:ext cx="335160" cy="335160"/>
          </a:xfrm>
          <a:prstGeom prst="rect">
            <a:avLst/>
          </a:prstGeom>
          <a:noFill/>
          <a:ln>
            <a:noFill/>
          </a:ln>
        </p:spPr>
      </p:sp>
      <p:pic>
        <p:nvPicPr>
          <p:cNvPr id="121" name="Picture 4" descr=""/>
          <p:cNvPicPr/>
          <p:nvPr/>
        </p:nvPicPr>
        <p:blipFill>
          <a:blip r:embed="rId1"/>
          <a:stretch>
            <a:fillRect/>
          </a:stretch>
        </p:blipFill>
        <p:spPr>
          <a:xfrm>
            <a:off x="0" y="2509920"/>
            <a:ext cx="3160440" cy="3491640"/>
          </a:xfrm>
          <a:prstGeom prst="rect">
            <a:avLst/>
          </a:prstGeom>
          <a:ln>
            <a:noFill/>
          </a:ln>
        </p:spPr>
      </p:pic>
      <p:pic>
        <p:nvPicPr>
          <p:cNvPr id="122" name="Picture 6" descr=""/>
          <p:cNvPicPr/>
          <p:nvPr/>
        </p:nvPicPr>
        <p:blipFill>
          <a:blip r:embed="rId2"/>
          <a:stretch>
            <a:fillRect/>
          </a:stretch>
        </p:blipFill>
        <p:spPr>
          <a:xfrm>
            <a:off x="2738160" y="1716120"/>
            <a:ext cx="2782080" cy="1994040"/>
          </a:xfrm>
          <a:prstGeom prst="rect">
            <a:avLst/>
          </a:prstGeom>
          <a:ln>
            <a:noFill/>
          </a:ln>
        </p:spPr>
      </p:pic>
      <p:pic>
        <p:nvPicPr>
          <p:cNvPr id="123" name="Picture 8" descr=""/>
          <p:cNvPicPr/>
          <p:nvPr/>
        </p:nvPicPr>
        <p:blipFill>
          <a:blip r:embed="rId3"/>
          <a:stretch>
            <a:fillRect/>
          </a:stretch>
        </p:blipFill>
        <p:spPr>
          <a:xfrm>
            <a:off x="2579400" y="4255920"/>
            <a:ext cx="3889080" cy="2414880"/>
          </a:xfrm>
          <a:prstGeom prst="rect">
            <a:avLst/>
          </a:prstGeom>
          <a:ln>
            <a:noFill/>
          </a:ln>
        </p:spPr>
      </p:pic>
      <p:pic>
        <p:nvPicPr>
          <p:cNvPr id="124" name="Picture 10" descr=""/>
          <p:cNvPicPr/>
          <p:nvPr/>
        </p:nvPicPr>
        <p:blipFill>
          <a:blip r:embed="rId4"/>
          <a:stretch>
            <a:fillRect/>
          </a:stretch>
        </p:blipFill>
        <p:spPr>
          <a:xfrm>
            <a:off x="5754600" y="1874880"/>
            <a:ext cx="3432960" cy="1616040"/>
          </a:xfrm>
          <a:prstGeom prst="rect">
            <a:avLst/>
          </a:prstGeom>
          <a:ln>
            <a:noFill/>
          </a:ln>
        </p:spPr>
      </p:pic>
      <p:pic>
        <p:nvPicPr>
          <p:cNvPr id="125" name="Picture 14" descr=""/>
          <p:cNvPicPr/>
          <p:nvPr/>
        </p:nvPicPr>
        <p:blipFill>
          <a:blip r:embed="rId5"/>
          <a:stretch>
            <a:fillRect/>
          </a:stretch>
        </p:blipFill>
        <p:spPr>
          <a:xfrm>
            <a:off x="6627960" y="4017960"/>
            <a:ext cx="3174480" cy="31741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504000" y="301320"/>
            <a:ext cx="9070920" cy="1261440"/>
          </a:xfrm>
          <a:prstGeom prst="rect">
            <a:avLst/>
          </a:prstGeom>
          <a:noFill/>
          <a:ln>
            <a:noFill/>
          </a:ln>
        </p:spPr>
        <p:txBody>
          <a:bodyPr lIns="0" rIns="0" tIns="0" bIns="0" anchor="ctr"/>
          <a:p>
            <a:pPr>
              <a:lnSpc>
                <a:spcPct val="100000"/>
              </a:lnSpc>
            </a:pPr>
            <a:r>
              <a:rPr lang="en-IE" sz="4400">
                <a:latin typeface="Arial"/>
              </a:rPr>
              <a:t>Plan for Today</a:t>
            </a:r>
            <a:endParaRPr/>
          </a:p>
        </p:txBody>
      </p:sp>
      <p:sp>
        <p:nvSpPr>
          <p:cNvPr id="127" name="CustomShape 2"/>
          <p:cNvSpPr/>
          <p:nvPr/>
        </p:nvSpPr>
        <p:spPr>
          <a:xfrm>
            <a:off x="503640" y="1475640"/>
            <a:ext cx="9070920" cy="4383720"/>
          </a:xfrm>
          <a:prstGeom prst="rect">
            <a:avLst/>
          </a:prstGeom>
          <a:noFill/>
          <a:ln>
            <a:noFill/>
          </a:ln>
        </p:spPr>
        <p:txBody>
          <a:bodyPr lIns="0" rIns="0" tIns="0" bIns="0"/>
          <a:p>
            <a:pPr>
              <a:lnSpc>
                <a:spcPct val="100000"/>
              </a:lnSpc>
              <a:buSzPct val="45000"/>
              <a:buFont typeface="StarSymbol"/>
              <a:buChar char="l"/>
            </a:pPr>
            <a:r>
              <a:rPr lang="en-IE" sz="3200">
                <a:latin typeface="Arial"/>
                <a:ea typeface="Droid Sans Fallback"/>
              </a:rPr>
              <a:t>Use a new programming language...</a:t>
            </a:r>
            <a:endParaRPr/>
          </a:p>
          <a:p>
            <a:pPr>
              <a:lnSpc>
                <a:spcPct val="100000"/>
              </a:lnSpc>
            </a:pPr>
            <a:endParaRPr/>
          </a:p>
          <a:p>
            <a:pPr>
              <a:lnSpc>
                <a:spcPct val="100000"/>
              </a:lnSpc>
            </a:pPr>
            <a:endParaRPr/>
          </a:p>
          <a:p>
            <a:pPr>
              <a:lnSpc>
                <a:spcPct val="100000"/>
              </a:lnSpc>
              <a:buSzPct val="45000"/>
              <a:buFont typeface="StarSymbol"/>
              <a:buChar char="l"/>
            </a:pPr>
            <a:r>
              <a:rPr lang="en-IE" sz="3200">
                <a:latin typeface="Arial"/>
                <a:ea typeface="Droid Sans Fallback"/>
              </a:rPr>
              <a:t>Use an IDE (Integrated Development Environment)</a:t>
            </a:r>
            <a:endParaRPr/>
          </a:p>
          <a:p>
            <a:pPr>
              <a:lnSpc>
                <a:spcPct val="100000"/>
              </a:lnSpc>
              <a:buSzPct val="45000"/>
              <a:buFont typeface="StarSymbol"/>
              <a:buChar char="l"/>
            </a:pPr>
            <a:r>
              <a:rPr lang="en-IE" sz="3200">
                <a:latin typeface="Arial"/>
                <a:ea typeface="Droid Sans Fallback"/>
              </a:rPr>
              <a:t>Remembering things in Python (Memory and naming)</a:t>
            </a:r>
            <a:endParaRPr/>
          </a:p>
          <a:p>
            <a:pPr>
              <a:lnSpc>
                <a:spcPct val="100000"/>
              </a:lnSpc>
              <a:buSzPct val="45000"/>
              <a:buFont typeface="StarSymbol"/>
              <a:buChar char="l"/>
            </a:pPr>
            <a:r>
              <a:rPr lang="en-IE" sz="3200">
                <a:latin typeface="Arial"/>
                <a:ea typeface="Droid Sans Fallback"/>
              </a:rPr>
              <a:t>Computer arithmetic (Maths)</a:t>
            </a:r>
            <a:endParaRPr/>
          </a:p>
          <a:p>
            <a:pPr>
              <a:lnSpc>
                <a:spcPct val="100000"/>
              </a:lnSpc>
              <a:buSzPct val="45000"/>
              <a:buFont typeface="StarSymbol"/>
              <a:buChar char="l"/>
            </a:pPr>
            <a:r>
              <a:rPr lang="en-IE" sz="3200">
                <a:latin typeface="Arial"/>
                <a:ea typeface="Droid Sans Fallback"/>
              </a:rPr>
              <a:t>Using python libraries</a:t>
            </a:r>
            <a:endParaRPr/>
          </a:p>
          <a:p>
            <a:pPr>
              <a:lnSpc>
                <a:spcPct val="100000"/>
              </a:lnSpc>
              <a:buSzPct val="45000"/>
              <a:buFont typeface="StarSymbol"/>
              <a:buChar char="l"/>
            </a:pPr>
            <a:r>
              <a:rPr lang="en-IE" sz="3200">
                <a:latin typeface="Arial"/>
                <a:ea typeface="Droid Sans Fallback"/>
              </a:rPr>
              <a:t>Be Cool.</a:t>
            </a:r>
            <a:endParaRPr/>
          </a:p>
        </p:txBody>
      </p:sp>
      <p:pic>
        <p:nvPicPr>
          <p:cNvPr id="128" name="Picture 4" descr=""/>
          <p:cNvPicPr/>
          <p:nvPr/>
        </p:nvPicPr>
        <p:blipFill>
          <a:blip r:embed="rId1"/>
          <a:stretch>
            <a:fillRect/>
          </a:stretch>
        </p:blipFill>
        <p:spPr>
          <a:xfrm>
            <a:off x="1440000" y="2051640"/>
            <a:ext cx="4062960" cy="13644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504000" y="301320"/>
            <a:ext cx="9070920" cy="1261440"/>
          </a:xfrm>
          <a:prstGeom prst="rect">
            <a:avLst/>
          </a:prstGeom>
          <a:noFill/>
          <a:ln>
            <a:noFill/>
          </a:ln>
        </p:spPr>
        <p:txBody>
          <a:bodyPr lIns="0" rIns="0" tIns="0" bIns="0" anchor="ctr"/>
          <a:p>
            <a:pPr>
              <a:lnSpc>
                <a:spcPct val="100000"/>
              </a:lnSpc>
            </a:pPr>
            <a:r>
              <a:rPr lang="en-IE" sz="4400">
                <a:latin typeface="Arial"/>
              </a:rPr>
              <a:t>“</a:t>
            </a:r>
            <a:r>
              <a:rPr lang="en-IE" sz="4400">
                <a:latin typeface="Arial"/>
              </a:rPr>
              <a:t>Above all, be cool...”</a:t>
            </a:r>
            <a:endParaRPr/>
          </a:p>
        </p:txBody>
      </p:sp>
      <p:sp>
        <p:nvSpPr>
          <p:cNvPr id="130" name="CustomShape 2"/>
          <p:cNvSpPr/>
          <p:nvPr/>
        </p:nvSpPr>
        <p:spPr>
          <a:xfrm>
            <a:off x="594720" y="1874880"/>
            <a:ext cx="9072000" cy="4988160"/>
          </a:xfrm>
          <a:prstGeom prst="rect">
            <a:avLst/>
          </a:prstGeom>
          <a:noFill/>
          <a:ln>
            <a:noFill/>
          </a:ln>
        </p:spPr>
        <p:txBody>
          <a:bodyPr lIns="0" rIns="0" tIns="0" bIns="0"/>
          <a:p>
            <a:pPr>
              <a:lnSpc>
                <a:spcPct val="100000"/>
              </a:lnSpc>
              <a:buSzPct val="45000"/>
              <a:buFont typeface="StarSymbol"/>
              <a:buChar char="l"/>
            </a:pPr>
            <a:r>
              <a:rPr lang="en-IE" sz="3200">
                <a:latin typeface="Arial"/>
                <a:ea typeface="Droid Sans Fallback"/>
              </a:rPr>
              <a:t>Coders need to stay in the “coding zone”</a:t>
            </a:r>
            <a:endParaRPr/>
          </a:p>
          <a:p>
            <a:pPr lvl="1">
              <a:lnSpc>
                <a:spcPct val="100000"/>
              </a:lnSpc>
              <a:buSzPct val="75000"/>
              <a:buFont typeface="StarSymbol"/>
              <a:buChar char="l"/>
            </a:pPr>
            <a:r>
              <a:rPr lang="en-IE" sz="2800">
                <a:latin typeface="Arial"/>
                <a:ea typeface="Droid Sans Fallback"/>
              </a:rPr>
              <a:t>We’ll take a break at 5ish.</a:t>
            </a:r>
            <a:endParaRPr/>
          </a:p>
          <a:p>
            <a:pPr lvl="1">
              <a:lnSpc>
                <a:spcPct val="100000"/>
              </a:lnSpc>
              <a:buSzPct val="75000"/>
              <a:buFont typeface="StarSymbol"/>
              <a:buChar char="l"/>
            </a:pPr>
            <a:r>
              <a:rPr lang="en-IE" sz="2800">
                <a:latin typeface="Arial"/>
                <a:ea typeface="Droid Sans Fallback"/>
              </a:rPr>
              <a:t>Don’t leave without telling a mentor</a:t>
            </a:r>
            <a:endParaRPr/>
          </a:p>
          <a:p>
            <a:pPr>
              <a:lnSpc>
                <a:spcPct val="100000"/>
              </a:lnSpc>
              <a:buSzPct val="45000"/>
              <a:buFont typeface="StarSymbol"/>
              <a:buChar char="l"/>
            </a:pPr>
            <a:r>
              <a:rPr lang="en-IE" sz="3200">
                <a:latin typeface="Arial"/>
                <a:ea typeface="Droid Sans Fallback"/>
              </a:rPr>
              <a:t>Help each other. </a:t>
            </a:r>
            <a:endParaRPr/>
          </a:p>
          <a:p>
            <a:pPr>
              <a:lnSpc>
                <a:spcPct val="100000"/>
              </a:lnSpc>
              <a:buSzPct val="45000"/>
              <a:buFont typeface="StarSymbol"/>
              <a:buChar char="l"/>
            </a:pPr>
            <a:r>
              <a:rPr lang="en-IE" sz="3200">
                <a:latin typeface="Arial"/>
                <a:ea typeface="Droid Sans Fallback"/>
              </a:rPr>
              <a:t>Ask lots of questions.</a:t>
            </a:r>
            <a:endParaRPr/>
          </a:p>
          <a:p>
            <a:pPr>
              <a:lnSpc>
                <a:spcPct val="100000"/>
              </a:lnSpc>
              <a:buSzPct val="45000"/>
              <a:buFont typeface="StarSymbol"/>
              <a:buChar char="l"/>
            </a:pPr>
            <a:r>
              <a:rPr lang="en-IE" sz="3200">
                <a:latin typeface="Arial"/>
                <a:ea typeface="Droid Sans Fallback"/>
              </a:rPr>
              <a:t>Concentrate…</a:t>
            </a:r>
            <a:endParaRPr/>
          </a:p>
          <a:p>
            <a:pPr>
              <a:lnSpc>
                <a:spcPct val="100000"/>
              </a:lnSpc>
              <a:buSzPct val="45000"/>
              <a:buFont typeface="StarSymbol"/>
              <a:buChar char="l"/>
            </a:pPr>
            <a:r>
              <a:rPr lang="en-IE" sz="3200">
                <a:latin typeface="Arial"/>
                <a:ea typeface="Droid Sans Fallback"/>
              </a:rPr>
              <a:t>Share your code!!!</a:t>
            </a:r>
            <a:endParaRPr/>
          </a:p>
          <a:p>
            <a:pPr>
              <a:lnSpc>
                <a:spcPct val="100000"/>
              </a:lnSpc>
            </a:pPr>
            <a:endParaRPr/>
          </a:p>
          <a:p>
            <a:pPr>
              <a:lnSpc>
                <a:spcPct val="100000"/>
              </a:lnSpc>
            </a:pPr>
            <a:endParaRPr/>
          </a:p>
          <a:p>
            <a:pPr>
              <a:lnSpc>
                <a:spcPct val="100000"/>
              </a:lnSpc>
            </a:pPr>
            <a:endParaRPr/>
          </a:p>
        </p:txBody>
      </p:sp>
      <p:pic>
        <p:nvPicPr>
          <p:cNvPr id="131" name="Picture 2" descr=""/>
          <p:cNvPicPr/>
          <p:nvPr/>
        </p:nvPicPr>
        <p:blipFill>
          <a:blip r:embed="rId1"/>
          <a:stretch>
            <a:fillRect/>
          </a:stretch>
        </p:blipFill>
        <p:spPr>
          <a:xfrm>
            <a:off x="5643000" y="4500000"/>
            <a:ext cx="3701160" cy="21121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1368000" y="0"/>
            <a:ext cx="9070920" cy="1261440"/>
          </a:xfrm>
          <a:prstGeom prst="rect">
            <a:avLst/>
          </a:prstGeom>
          <a:noFill/>
          <a:ln>
            <a:noFill/>
          </a:ln>
        </p:spPr>
        <p:txBody>
          <a:bodyPr lIns="0" rIns="0" tIns="0" bIns="0" anchor="ctr"/>
          <a:p>
            <a:pPr>
              <a:lnSpc>
                <a:spcPct val="100000"/>
              </a:lnSpc>
            </a:pPr>
            <a:r>
              <a:rPr lang="en-IE" sz="4400">
                <a:latin typeface="Arial"/>
              </a:rPr>
              <a:t>Step 1: Install Python</a:t>
            </a:r>
            <a:endParaRPr/>
          </a:p>
        </p:txBody>
      </p:sp>
      <p:sp>
        <p:nvSpPr>
          <p:cNvPr id="133" name="CustomShape 2"/>
          <p:cNvSpPr/>
          <p:nvPr/>
        </p:nvSpPr>
        <p:spPr>
          <a:xfrm>
            <a:off x="504720" y="1440000"/>
            <a:ext cx="9070920" cy="2627280"/>
          </a:xfrm>
          <a:prstGeom prst="rect">
            <a:avLst/>
          </a:prstGeom>
          <a:noFill/>
          <a:ln>
            <a:noFill/>
          </a:ln>
        </p:spPr>
        <p:txBody>
          <a:bodyPr lIns="0" rIns="0" tIns="0" bIns="0" anchor="ctr"/>
          <a:p>
            <a:pPr>
              <a:lnSpc>
                <a:spcPct val="100000"/>
              </a:lnSpc>
              <a:buSzPct val="45000"/>
              <a:buFont typeface="StarSymbol"/>
              <a:buChar char="l"/>
            </a:pPr>
            <a:r>
              <a:rPr lang="en-IE" sz="4400">
                <a:latin typeface="Arial"/>
              </a:rPr>
              <a:t>You need to download Python to you laptop.</a:t>
            </a:r>
            <a:endParaRPr/>
          </a:p>
          <a:p>
            <a:pPr lvl="2">
              <a:lnSpc>
                <a:spcPct val="100000"/>
              </a:lnSpc>
              <a:buSzPct val="45000"/>
              <a:buFont typeface="StarSymbol"/>
              <a:buChar char="l"/>
            </a:pPr>
            <a:r>
              <a:rPr lang="en-IE" sz="3200">
                <a:latin typeface="Arial"/>
              </a:rPr>
              <a:t>Open an</a:t>
            </a:r>
            <a:r>
              <a:rPr b="1" lang="en-IE" sz="3200">
                <a:latin typeface="Arial"/>
              </a:rPr>
              <a:t> Internet Browser </a:t>
            </a:r>
            <a:r>
              <a:rPr lang="en-IE" sz="3200">
                <a:latin typeface="Arial"/>
              </a:rPr>
              <a:t>and type this address into the </a:t>
            </a:r>
            <a:r>
              <a:rPr b="1" lang="en-IE" sz="3200">
                <a:latin typeface="Arial"/>
              </a:rPr>
              <a:t>Address Field</a:t>
            </a:r>
            <a:r>
              <a:rPr lang="en-IE" sz="3200">
                <a:latin typeface="Arial"/>
              </a:rPr>
              <a:t>:</a:t>
            </a:r>
            <a:endParaRPr/>
          </a:p>
          <a:p>
            <a:pPr>
              <a:lnSpc>
                <a:spcPct val="100000"/>
              </a:lnSpc>
            </a:pPr>
            <a:r>
              <a:rPr lang="en-IE" sz="3200" u="sng">
                <a:solidFill>
                  <a:srgbClr val="0000ff"/>
                </a:solidFill>
                <a:latin typeface="Arial"/>
              </a:rPr>
              <a:t>https://www.python.org/</a:t>
            </a:r>
            <a:endParaRPr/>
          </a:p>
          <a:p>
            <a:pPr lvl="3">
              <a:lnSpc>
                <a:spcPct val="100000"/>
              </a:lnSpc>
              <a:buSzPct val="45000"/>
              <a:buFont typeface="Arial"/>
              <a:buChar char="•"/>
            </a:pPr>
            <a:r>
              <a:rPr lang="en-IE" sz="3200">
                <a:solidFill>
                  <a:srgbClr val="0000ff"/>
                </a:solidFill>
                <a:latin typeface="Arial"/>
              </a:rPr>
              <a:t>The mentors can help you with this…</a:t>
            </a:r>
            <a:endParaRPr/>
          </a:p>
        </p:txBody>
      </p:sp>
      <p:pic>
        <p:nvPicPr>
          <p:cNvPr id="134" name="" descr=""/>
          <p:cNvPicPr/>
          <p:nvPr/>
        </p:nvPicPr>
        <p:blipFill>
          <a:blip r:embed="rId1"/>
          <a:srcRect l="0" t="0" r="0" b="-1963352"/>
          <a:stretch>
            <a:fillRect/>
          </a:stretch>
        </p:blipFill>
        <p:spPr>
          <a:xfrm>
            <a:off x="1728360" y="4536000"/>
            <a:ext cx="5831280" cy="30236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504000" y="301320"/>
            <a:ext cx="9070920" cy="1261440"/>
          </a:xfrm>
          <a:prstGeom prst="rect">
            <a:avLst/>
          </a:prstGeom>
          <a:noFill/>
          <a:ln>
            <a:noFill/>
          </a:ln>
        </p:spPr>
        <p:txBody>
          <a:bodyPr lIns="0" rIns="0" tIns="0" bIns="0" anchor="ctr"/>
          <a:p>
            <a:pPr>
              <a:lnSpc>
                <a:spcPct val="100000"/>
              </a:lnSpc>
            </a:pPr>
            <a:r>
              <a:rPr lang="en-IE" sz="4400">
                <a:latin typeface="Arial"/>
              </a:rPr>
              <a:t>Step 2: Get Wings</a:t>
            </a:r>
            <a:endParaRPr/>
          </a:p>
        </p:txBody>
      </p:sp>
      <p:sp>
        <p:nvSpPr>
          <p:cNvPr id="136" name="CustomShape 2"/>
          <p:cNvSpPr/>
          <p:nvPr/>
        </p:nvSpPr>
        <p:spPr>
          <a:xfrm>
            <a:off x="504000" y="1769040"/>
            <a:ext cx="9070920" cy="2226240"/>
          </a:xfrm>
          <a:prstGeom prst="rect">
            <a:avLst/>
          </a:prstGeom>
          <a:noFill/>
          <a:ln>
            <a:noFill/>
          </a:ln>
        </p:spPr>
        <p:txBody>
          <a:bodyPr lIns="0" rIns="0" tIns="0" bIns="0"/>
          <a:p>
            <a:pPr lvl="2">
              <a:lnSpc>
                <a:spcPct val="100000"/>
              </a:lnSpc>
              <a:buSzPct val="45000"/>
              <a:buFont typeface="StarSymbol"/>
              <a:buChar char="l"/>
            </a:pPr>
            <a:r>
              <a:rPr lang="en-IE" sz="3200">
                <a:latin typeface="Arial"/>
              </a:rPr>
              <a:t>In your </a:t>
            </a:r>
            <a:r>
              <a:rPr b="1" lang="en-IE" sz="3200">
                <a:latin typeface="Arial"/>
              </a:rPr>
              <a:t>Internet Browser, </a:t>
            </a:r>
            <a:r>
              <a:rPr lang="en-IE" sz="3200">
                <a:latin typeface="Arial"/>
              </a:rPr>
              <a:t>type this address into the </a:t>
            </a:r>
            <a:r>
              <a:rPr b="1" lang="en-IE" sz="3200">
                <a:latin typeface="Arial"/>
              </a:rPr>
              <a:t>Address Field</a:t>
            </a:r>
            <a:r>
              <a:rPr lang="en-IE" sz="3200">
                <a:latin typeface="Arial"/>
              </a:rPr>
              <a:t>:</a:t>
            </a:r>
            <a:endParaRPr/>
          </a:p>
          <a:p>
            <a:pPr lvl="3">
              <a:lnSpc>
                <a:spcPct val="100000"/>
              </a:lnSpc>
              <a:buSzPct val="45000"/>
              <a:buFont typeface="StarSymbol"/>
              <a:buChar char="l"/>
            </a:pPr>
            <a:r>
              <a:rPr lang="en-IE" sz="2800" u="sng">
                <a:solidFill>
                  <a:srgbClr val="0000ff"/>
                </a:solidFill>
                <a:latin typeface="Arial"/>
              </a:rPr>
              <a:t>http://wingware.com/downloads/wingide-101</a:t>
            </a:r>
            <a:endParaRPr/>
          </a:p>
          <a:p>
            <a:pPr lvl="2">
              <a:lnSpc>
                <a:spcPct val="100000"/>
              </a:lnSpc>
              <a:buSzPct val="45000"/>
              <a:buFont typeface="StarSymbol"/>
              <a:buChar char="l"/>
            </a:pPr>
            <a:r>
              <a:rPr lang="en-IE" sz="3200">
                <a:solidFill>
                  <a:srgbClr val="0000ff"/>
                </a:solidFill>
                <a:latin typeface="Arial"/>
              </a:rPr>
              <a:t>Click on “Installer” button</a:t>
            </a:r>
            <a:endParaRPr/>
          </a:p>
          <a:p>
            <a:pPr lvl="2">
              <a:lnSpc>
                <a:spcPct val="100000"/>
              </a:lnSpc>
              <a:buSzPct val="45000"/>
              <a:buFont typeface="StarSymbol"/>
              <a:buChar char="l"/>
            </a:pPr>
            <a:r>
              <a:rPr lang="en-IE" sz="3200">
                <a:solidFill>
                  <a:srgbClr val="0000ff"/>
                </a:solidFill>
                <a:latin typeface="Arial"/>
              </a:rPr>
              <a:t>You may need help from a mentor for this…</a:t>
            </a:r>
            <a:endParaRPr/>
          </a:p>
          <a:p>
            <a:pPr>
              <a:lnSpc>
                <a:spcPct val="100000"/>
              </a:lnSpc>
            </a:pPr>
            <a:r>
              <a:rPr lang="en-IE" sz="2800">
                <a:solidFill>
                  <a:srgbClr val="0000ff"/>
                </a:solidFill>
                <a:latin typeface="Arial"/>
              </a:rPr>
              <a:t>	</a:t>
            </a:r>
            <a:endParaRPr/>
          </a:p>
        </p:txBody>
      </p:sp>
      <p:pic>
        <p:nvPicPr>
          <p:cNvPr id="137" name="Picture 2" descr=""/>
          <p:cNvPicPr/>
          <p:nvPr/>
        </p:nvPicPr>
        <p:blipFill>
          <a:blip r:embed="rId1"/>
          <a:stretch>
            <a:fillRect/>
          </a:stretch>
        </p:blipFill>
        <p:spPr>
          <a:xfrm>
            <a:off x="2232000" y="3563640"/>
            <a:ext cx="5659920" cy="3120480"/>
          </a:xfrm>
          <a:prstGeom prst="rect">
            <a:avLst/>
          </a:prstGeom>
          <a:ln>
            <a:noFill/>
          </a:ln>
        </p:spPr>
      </p:pic>
      <p:sp>
        <p:nvSpPr>
          <p:cNvPr id="138" name="CustomShape 3"/>
          <p:cNvSpPr/>
          <p:nvPr/>
        </p:nvSpPr>
        <p:spPr>
          <a:xfrm rot="18345600">
            <a:off x="4335480" y="1757880"/>
            <a:ext cx="410400" cy="5324040"/>
          </a:xfrm>
          <a:prstGeom prst="downArrow">
            <a:avLst>
              <a:gd name="adj1" fmla="val 50000"/>
              <a:gd name="adj2" fmla="val 50000"/>
            </a:avLst>
          </a:prstGeom>
          <a:solidFill>
            <a:srgbClr val="4f81bd"/>
          </a:solidFill>
          <a:ln w="25560">
            <a:solidFill>
              <a:srgbClr val="3a5f8b"/>
            </a:solidFill>
            <a:round/>
          </a:ln>
        </p:spPr>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504000" y="301320"/>
            <a:ext cx="9070920" cy="1261440"/>
          </a:xfrm>
          <a:prstGeom prst="rect">
            <a:avLst/>
          </a:prstGeom>
          <a:noFill/>
          <a:ln>
            <a:noFill/>
          </a:ln>
        </p:spPr>
        <p:txBody>
          <a:bodyPr lIns="0" rIns="0" tIns="0" bIns="0" anchor="ctr"/>
          <a:p>
            <a:pPr>
              <a:lnSpc>
                <a:spcPct val="100000"/>
              </a:lnSpc>
            </a:pPr>
            <a:r>
              <a:rPr lang="en-IE" sz="4400">
                <a:latin typeface="Arial"/>
              </a:rPr>
              <a:t>Step 3: Find the Python Shell</a:t>
            </a:r>
            <a:endParaRPr/>
          </a:p>
        </p:txBody>
      </p:sp>
      <p:sp>
        <p:nvSpPr>
          <p:cNvPr id="140" name="CustomShape 2"/>
          <p:cNvSpPr/>
          <p:nvPr/>
        </p:nvSpPr>
        <p:spPr>
          <a:xfrm>
            <a:off x="504000" y="1769040"/>
            <a:ext cx="9070920" cy="4383720"/>
          </a:xfrm>
          <a:prstGeom prst="rect">
            <a:avLst/>
          </a:prstGeom>
          <a:noFill/>
          <a:ln>
            <a:noFill/>
          </a:ln>
        </p:spPr>
        <p:txBody>
          <a:bodyPr lIns="0" rIns="0" tIns="0" bIns="0"/>
          <a:p>
            <a:pPr>
              <a:lnSpc>
                <a:spcPct val="100000"/>
              </a:lnSpc>
              <a:buSzPct val="45000"/>
              <a:buFont typeface="StarSymbol"/>
              <a:buChar char="l"/>
            </a:pPr>
            <a:r>
              <a:rPr lang="en-IE" sz="3200">
                <a:latin typeface="Arial"/>
                <a:ea typeface="Droid Sans Fallback"/>
              </a:rPr>
              <a:t>Find the “Python Shell” in Wings. The Python Shell allows us to start coding with python straight away...</a:t>
            </a:r>
            <a:endParaRPr/>
          </a:p>
        </p:txBody>
      </p:sp>
      <p:pic>
        <p:nvPicPr>
          <p:cNvPr id="141" name="" descr=""/>
          <p:cNvPicPr/>
          <p:nvPr/>
        </p:nvPicPr>
        <p:blipFill>
          <a:blip r:embed="rId1"/>
          <a:stretch>
            <a:fillRect/>
          </a:stretch>
        </p:blipFill>
        <p:spPr>
          <a:xfrm>
            <a:off x="1428840" y="3168000"/>
            <a:ext cx="5266440" cy="4008240"/>
          </a:xfrm>
          <a:prstGeom prst="rect">
            <a:avLst/>
          </a:prstGeom>
          <a:ln>
            <a:noFill/>
          </a:ln>
        </p:spPr>
      </p:pic>
      <p:sp>
        <p:nvSpPr>
          <p:cNvPr id="142" name="CustomShape 3"/>
          <p:cNvSpPr/>
          <p:nvPr/>
        </p:nvSpPr>
        <p:spPr>
          <a:xfrm>
            <a:off x="4608000" y="2160000"/>
            <a:ext cx="359280" cy="3239280"/>
          </a:xfrm>
          <a:prstGeom prst="rect">
            <a:avLst/>
          </a:prstGeom>
          <a:solidFill>
            <a:srgbClr val="729fcf"/>
          </a:solidFill>
          <a:ln>
            <a:solidFill>
              <a:srgbClr val="3465a4"/>
            </a:solidFill>
          </a:ln>
        </p:spPr>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504000" y="301320"/>
            <a:ext cx="9070920" cy="1261440"/>
          </a:xfrm>
          <a:prstGeom prst="rect">
            <a:avLst/>
          </a:prstGeom>
          <a:noFill/>
          <a:ln>
            <a:noFill/>
          </a:ln>
        </p:spPr>
        <p:txBody>
          <a:bodyPr lIns="0" rIns="0" tIns="0" bIns="0" anchor="ctr"/>
          <a:p>
            <a:pPr>
              <a:lnSpc>
                <a:spcPct val="100000"/>
              </a:lnSpc>
            </a:pPr>
            <a:r>
              <a:rPr lang="en-IE" sz="4400">
                <a:latin typeface="Arial"/>
              </a:rPr>
              <a:t>Step 4: Remembering things</a:t>
            </a:r>
            <a:endParaRPr/>
          </a:p>
        </p:txBody>
      </p:sp>
      <p:sp>
        <p:nvSpPr>
          <p:cNvPr id="144" name="CustomShape 2"/>
          <p:cNvSpPr/>
          <p:nvPr/>
        </p:nvSpPr>
        <p:spPr>
          <a:xfrm>
            <a:off x="504000" y="1440000"/>
            <a:ext cx="9070920" cy="5723640"/>
          </a:xfrm>
          <a:prstGeom prst="rect">
            <a:avLst/>
          </a:prstGeom>
          <a:noFill/>
          <a:ln>
            <a:noFill/>
          </a:ln>
        </p:spPr>
        <p:txBody>
          <a:bodyPr lIns="0" rIns="0" tIns="0" bIns="0"/>
          <a:p>
            <a:pPr>
              <a:lnSpc>
                <a:spcPct val="90000"/>
              </a:lnSpc>
              <a:buSzPct val="45000"/>
              <a:buFont typeface="StarSymbol"/>
              <a:buChar char="l"/>
            </a:pPr>
            <a:r>
              <a:rPr lang="en-IE" sz="3000">
                <a:latin typeface="Arial"/>
                <a:ea typeface="Droid Sans Fallback"/>
              </a:rPr>
              <a:t>Python can remember things, so let's tell it to remember our secret word.</a:t>
            </a:r>
            <a:endParaRPr/>
          </a:p>
          <a:p>
            <a:pPr>
              <a:lnSpc>
                <a:spcPct val="90000"/>
              </a:lnSpc>
              <a:buSzPct val="45000"/>
              <a:buFont typeface="StarSymbol"/>
              <a:buChar char="l"/>
            </a:pPr>
            <a:r>
              <a:rPr lang="en-IE" sz="3000">
                <a:latin typeface="Arial"/>
                <a:ea typeface="Droid Sans Fallback"/>
              </a:rPr>
              <a:t>Type the following into the Python Shell</a:t>
            </a:r>
            <a:endParaRPr/>
          </a:p>
          <a:p>
            <a:pPr>
              <a:lnSpc>
                <a:spcPct val="90000"/>
              </a:lnSpc>
              <a:buSzPct val="45000"/>
              <a:buFont typeface="StarSymbol"/>
              <a:buChar char="l"/>
            </a:pPr>
            <a:endParaRPr/>
          </a:p>
          <a:p>
            <a:pPr>
              <a:lnSpc>
                <a:spcPct val="90000"/>
              </a:lnSpc>
              <a:buSzPct val="45000"/>
              <a:buFont typeface="StarSymbol"/>
              <a:buChar char="l"/>
            </a:pPr>
            <a:r>
              <a:rPr b="1" lang="en-IE" sz="3000">
                <a:latin typeface="Arial"/>
                <a:ea typeface="Droid Sans Fallback"/>
              </a:rPr>
              <a:t>	</a:t>
            </a:r>
            <a:r>
              <a:rPr b="1" lang="en-IE" sz="3000">
                <a:latin typeface="Arial"/>
                <a:ea typeface="Droid Sans Fallback"/>
              </a:rPr>
              <a:t>&gt;&gt;&gt; secret = 'crocodile‘</a:t>
            </a:r>
            <a:endParaRPr/>
          </a:p>
          <a:p>
            <a:pPr>
              <a:lnSpc>
                <a:spcPct val="90000"/>
              </a:lnSpc>
              <a:buSzPct val="45000"/>
              <a:buFont typeface="StarSymbol"/>
              <a:buChar char="l"/>
            </a:pPr>
            <a:r>
              <a:rPr b="1" lang="en-IE" sz="3000">
                <a:latin typeface="Arial"/>
                <a:ea typeface="Droid Sans Fallback"/>
              </a:rPr>
              <a:t>	</a:t>
            </a:r>
            <a:r>
              <a:rPr b="1" lang="en-IE" sz="3000">
                <a:latin typeface="Arial"/>
                <a:ea typeface="Droid Sans Fallback"/>
              </a:rPr>
              <a:t>&gt;&gt;&gt;</a:t>
            </a:r>
            <a:endParaRPr/>
          </a:p>
          <a:p>
            <a:pPr>
              <a:lnSpc>
                <a:spcPct val="90000"/>
              </a:lnSpc>
              <a:buSzPct val="45000"/>
              <a:buFont typeface="StarSymbol"/>
              <a:buChar char="l"/>
            </a:pPr>
            <a:r>
              <a:rPr lang="en-IE" sz="3000">
                <a:latin typeface="Arial"/>
                <a:ea typeface="Droid Sans Fallback"/>
              </a:rPr>
              <a:t>Now tell Python to print something by using the “print” command:</a:t>
            </a:r>
            <a:endParaRPr/>
          </a:p>
          <a:p>
            <a:pPr>
              <a:lnSpc>
                <a:spcPct val="90000"/>
              </a:lnSpc>
              <a:buSzPct val="45000"/>
              <a:buFont typeface="StarSymbol"/>
              <a:buChar char="l"/>
            </a:pPr>
            <a:endParaRPr/>
          </a:p>
          <a:p>
            <a:pPr>
              <a:lnSpc>
                <a:spcPct val="90000"/>
              </a:lnSpc>
              <a:buSzPct val="45000"/>
              <a:buFont typeface="StarSymbol"/>
              <a:buChar char="l"/>
            </a:pPr>
            <a:r>
              <a:rPr lang="en-IE" sz="3000">
                <a:latin typeface="Arial"/>
                <a:ea typeface="Droid Sans Fallback"/>
              </a:rPr>
              <a:t>	</a:t>
            </a:r>
            <a:r>
              <a:rPr b="1" lang="en-IE" sz="3000">
                <a:latin typeface="Arial"/>
                <a:ea typeface="Droid Sans Fallback"/>
              </a:rPr>
              <a:t>&gt;&gt;&gt; print(secret)</a:t>
            </a:r>
            <a:endParaRPr/>
          </a:p>
          <a:p>
            <a:pPr>
              <a:lnSpc>
                <a:spcPct val="90000"/>
              </a:lnSpc>
              <a:buSzPct val="45000"/>
              <a:buFont typeface="StarSymbol"/>
              <a:buChar char="l"/>
            </a:pPr>
            <a:r>
              <a:rPr b="1" lang="en-IE" sz="3000">
                <a:latin typeface="Arial"/>
                <a:ea typeface="Droid Sans Fallback"/>
              </a:rPr>
              <a:t>	</a:t>
            </a:r>
            <a:r>
              <a:rPr b="1" lang="en-IE" sz="3000">
                <a:latin typeface="Arial"/>
                <a:ea typeface="Droid Sans Fallback"/>
              </a:rPr>
              <a:t>crocodile</a:t>
            </a:r>
            <a:endParaRPr/>
          </a:p>
          <a:p>
            <a:pPr>
              <a:lnSpc>
                <a:spcPct val="90000"/>
              </a:lnSpc>
              <a:buSzPct val="45000"/>
              <a:buFont typeface="StarSymbol"/>
              <a:buChar char="l"/>
            </a:pPr>
            <a:r>
              <a:rPr b="1" lang="en-IE" sz="3000">
                <a:latin typeface="Arial"/>
                <a:ea typeface="Droid Sans Fallback"/>
              </a:rPr>
              <a:t>	</a:t>
            </a:r>
            <a:r>
              <a:rPr b="1" lang="en-IE" sz="3000">
                <a:latin typeface="Arial"/>
                <a:ea typeface="Droid Sans Fallback"/>
              </a:rPr>
              <a:t>&gt;&gt;&gt;</a:t>
            </a:r>
            <a:endParaRPr/>
          </a:p>
          <a:p>
            <a:pPr>
              <a:lnSpc>
                <a:spcPct val="90000"/>
              </a:lnSpc>
              <a:buSzPct val="45000"/>
              <a:buFont typeface="StarSymbol"/>
              <a:buChar char="l"/>
            </a:pPr>
            <a:r>
              <a:rPr lang="en-IE" sz="3000">
                <a:latin typeface="Arial"/>
                <a:ea typeface="Droid Sans Fallback"/>
              </a:rPr>
              <a:t>Python will remember the secret until you quit Wings. So you can always go back and print your secret again by saying "print secret.” </a:t>
            </a:r>
            <a:endParaRPr/>
          </a:p>
          <a:p>
            <a:pPr>
              <a:lnSpc>
                <a:spcPct val="90000"/>
              </a:lnSpc>
              <a:buSzPct val="45000"/>
              <a:buFont typeface="StarSymbol"/>
              <a:buChar char="l"/>
            </a:pPr>
            <a:r>
              <a:rPr lang="en-IE" sz="3000">
                <a:latin typeface="Arial"/>
                <a:ea typeface="Droid Sans Fallback"/>
              </a:rPr>
              <a:t>Now try to print something Python doesn't know:</a:t>
            </a:r>
            <a:endParaRPr/>
          </a:p>
          <a:p>
            <a:pPr>
              <a:lnSpc>
                <a:spcPct val="90000"/>
              </a:lnSpc>
              <a:buSzPct val="45000"/>
              <a:buFont typeface="StarSymbol"/>
              <a:buChar char="l"/>
            </a:pPr>
            <a:r>
              <a:rPr lang="en-IE" sz="3000">
                <a:latin typeface="Arial"/>
                <a:ea typeface="Droid Sans Fallback"/>
              </a:rPr>
              <a:t>	</a:t>
            </a:r>
            <a:endParaRPr/>
          </a:p>
          <a:p>
            <a:pPr>
              <a:lnSpc>
                <a:spcPct val="90000"/>
              </a:lnSpc>
              <a:buSzPct val="45000"/>
              <a:buFont typeface="StarSymbol"/>
              <a:buChar char="l"/>
            </a:pPr>
            <a:r>
              <a:rPr b="1" lang="en-IE" sz="3000">
                <a:latin typeface="Arial"/>
                <a:ea typeface="Droid Sans Fallback"/>
              </a:rPr>
              <a:t>	</a:t>
            </a:r>
            <a:r>
              <a:rPr b="1" lang="en-IE" sz="3000">
                <a:latin typeface="Arial"/>
                <a:ea typeface="Droid Sans Fallback"/>
              </a:rPr>
              <a:t>&gt;&gt;&gt; print(number)</a:t>
            </a:r>
            <a:endParaRPr/>
          </a:p>
          <a:p>
            <a:pPr>
              <a:lnSpc>
                <a:spcPct val="90000"/>
              </a:lnSpc>
              <a:buSzPct val="45000"/>
              <a:buFont typeface="StarSymbol"/>
              <a:buChar char="l"/>
            </a:pPr>
            <a:r>
              <a:rPr b="1" lang="en-IE" sz="3000">
                <a:latin typeface="Arial"/>
                <a:ea typeface="Droid Sans Fallback"/>
              </a:rPr>
              <a:t>	</a:t>
            </a:r>
            <a:r>
              <a:rPr b="1" lang="en-IE" sz="3000">
                <a:latin typeface="Arial"/>
                <a:ea typeface="Droid Sans Fallback"/>
              </a:rPr>
              <a:t>Traceback (most recent call last):</a:t>
            </a:r>
            <a:endParaRPr/>
          </a:p>
          <a:p>
            <a:pPr>
              <a:lnSpc>
                <a:spcPct val="90000"/>
              </a:lnSpc>
              <a:buSzPct val="45000"/>
              <a:buFont typeface="StarSymbol"/>
              <a:buChar char="l"/>
            </a:pPr>
            <a:r>
              <a:rPr b="1" lang="en-IE" sz="3000">
                <a:latin typeface="Arial"/>
                <a:ea typeface="Droid Sans Fallback"/>
              </a:rPr>
              <a:t>	</a:t>
            </a:r>
            <a:r>
              <a:rPr b="1" lang="en-IE" sz="3000">
                <a:latin typeface="Arial"/>
                <a:ea typeface="Droid Sans Fallback"/>
              </a:rPr>
              <a:t>File "", line 1, in</a:t>
            </a:r>
            <a:endParaRPr/>
          </a:p>
          <a:p>
            <a:pPr>
              <a:lnSpc>
                <a:spcPct val="90000"/>
              </a:lnSpc>
              <a:buSzPct val="45000"/>
              <a:buFont typeface="StarSymbol"/>
              <a:buChar char="l"/>
            </a:pPr>
            <a:r>
              <a:rPr b="1" lang="en-IE" sz="3000">
                <a:latin typeface="Arial"/>
                <a:ea typeface="Droid Sans Fallback"/>
              </a:rPr>
              <a:t>	</a:t>
            </a:r>
            <a:r>
              <a:rPr b="1" lang="en-IE" sz="3000">
                <a:latin typeface="Arial"/>
                <a:ea typeface="Droid Sans Fallback"/>
              </a:rPr>
              <a:t>NameError: name 'number' is not defined</a:t>
            </a:r>
            <a:endParaRPr/>
          </a:p>
          <a:p>
            <a:pPr>
              <a:lnSpc>
                <a:spcPct val="90000"/>
              </a:lnSpc>
              <a:buSzPct val="45000"/>
              <a:buFont typeface="StarSymbol"/>
              <a:buChar char="l"/>
            </a:pPr>
            <a:r>
              <a:rPr b="1" lang="en-IE" sz="3000">
                <a:latin typeface="Arial"/>
                <a:ea typeface="Droid Sans Fallback"/>
              </a:rPr>
              <a:t>	</a:t>
            </a:r>
            <a:r>
              <a:rPr b="1" lang="en-IE" sz="3000">
                <a:latin typeface="Arial"/>
                <a:ea typeface="Droid Sans Fallback"/>
              </a:rPr>
              <a:t>&gt;&gt;&gt;</a:t>
            </a:r>
            <a:endParaRPr/>
          </a:p>
          <a:p>
            <a:pPr>
              <a:lnSpc>
                <a:spcPct val="90000"/>
              </a:lnSpc>
              <a:buSzPct val="45000"/>
              <a:buFont typeface="StarSymbol"/>
              <a:buChar char="l"/>
            </a:pPr>
            <a:r>
              <a:rPr lang="en-IE" sz="3000">
                <a:latin typeface="Arial"/>
                <a:ea typeface="Droid Sans Fallback"/>
              </a:rPr>
              <a:t>Python didn't know what number was. Try the following code to “tell” Python what number is.</a:t>
            </a:r>
            <a:endParaRPr/>
          </a:p>
          <a:p>
            <a:pPr>
              <a:lnSpc>
                <a:spcPct val="90000"/>
              </a:lnSpc>
              <a:buSzPct val="45000"/>
              <a:buFont typeface="StarSymbol"/>
              <a:buChar char="l"/>
            </a:pPr>
            <a:r>
              <a:rPr b="1" lang="en-IE" sz="3000">
                <a:latin typeface="Arial"/>
                <a:ea typeface="Droid Sans Fallback"/>
              </a:rPr>
              <a:t>	</a:t>
            </a:r>
            <a:endParaRPr/>
          </a:p>
          <a:p>
            <a:pPr>
              <a:lnSpc>
                <a:spcPct val="90000"/>
              </a:lnSpc>
              <a:buSzPct val="45000"/>
              <a:buFont typeface="StarSymbol"/>
              <a:buChar char="l"/>
            </a:pPr>
            <a:r>
              <a:rPr b="1" lang="en-IE" sz="3000">
                <a:latin typeface="Arial"/>
                <a:ea typeface="Droid Sans Fallback"/>
              </a:rPr>
              <a:t>	</a:t>
            </a:r>
            <a:r>
              <a:rPr b="1" lang="en-IE" sz="3000">
                <a:latin typeface="Arial"/>
                <a:ea typeface="Droid Sans Fallback"/>
              </a:rPr>
              <a:t>&gt;&gt;&gt; number = 43</a:t>
            </a:r>
            <a:endParaRPr/>
          </a:p>
          <a:p>
            <a:pPr>
              <a:lnSpc>
                <a:spcPct val="90000"/>
              </a:lnSpc>
              <a:buSzPct val="45000"/>
              <a:buFont typeface="StarSymbol"/>
              <a:buChar char="l"/>
            </a:pPr>
            <a:r>
              <a:rPr b="1" lang="en-IE" sz="3000">
                <a:latin typeface="Arial"/>
                <a:ea typeface="Droid Sans Fallback"/>
              </a:rPr>
              <a:t>	</a:t>
            </a:r>
            <a:r>
              <a:rPr b="1" lang="en-IE" sz="3000">
                <a:latin typeface="Arial"/>
                <a:ea typeface="Droid Sans Fallback"/>
              </a:rPr>
              <a:t>&gt;&gt;&gt; print(number)</a:t>
            </a:r>
            <a:endParaRPr/>
          </a:p>
          <a:p>
            <a:pPr>
              <a:lnSpc>
                <a:spcPct val="90000"/>
              </a:lnSpc>
              <a:buSzPct val="45000"/>
              <a:buFont typeface="StarSymbol"/>
              <a:buChar char="l"/>
            </a:pPr>
            <a:r>
              <a:rPr b="1" lang="en-IE" sz="3000">
                <a:latin typeface="Arial"/>
                <a:ea typeface="Droid Sans Fallback"/>
              </a:rPr>
              <a:t>	</a:t>
            </a:r>
            <a:r>
              <a:rPr b="1" lang="en-IE" sz="3000">
                <a:latin typeface="Arial"/>
                <a:ea typeface="Droid Sans Fallback"/>
              </a:rPr>
              <a:t>43</a:t>
            </a:r>
            <a:endParaRPr/>
          </a:p>
          <a:p>
            <a:pPr>
              <a:lnSpc>
                <a:spcPct val="90000"/>
              </a:lnSpc>
              <a:buSzPct val="45000"/>
              <a:buFont typeface="StarSymbol"/>
              <a:buChar char="l"/>
            </a:pPr>
            <a:r>
              <a:rPr b="1" lang="en-IE" sz="3000">
                <a:latin typeface="Arial"/>
                <a:ea typeface="Droid Sans Fallback"/>
              </a:rPr>
              <a:t>	</a:t>
            </a:r>
            <a:r>
              <a:rPr b="1" lang="en-IE" sz="3000">
                <a:latin typeface="Arial"/>
                <a:ea typeface="Droid Sans Fallback"/>
              </a:rPr>
              <a:t>&gt;&gt;&gt;</a:t>
            </a:r>
            <a:endParaRPr/>
          </a:p>
        </p:txBody>
      </p:sp>
      <p:sp>
        <p:nvSpPr>
          <p:cNvPr id="145" name="CustomShape 3"/>
          <p:cNvSpPr/>
          <p:nvPr/>
        </p:nvSpPr>
        <p:spPr>
          <a:xfrm>
            <a:off x="6476400" y="1830960"/>
            <a:ext cx="2879640" cy="603720"/>
          </a:xfrm>
          <a:prstGeom prst="accentCallout1">
            <a:avLst>
              <a:gd name="adj1" fmla="val 18750"/>
              <a:gd name="adj2" fmla="val -8333"/>
              <a:gd name="adj3" fmla="val 57474"/>
              <a:gd name="adj4" fmla="val -93649"/>
            </a:avLst>
          </a:prstGeom>
          <a:solidFill>
            <a:srgbClr val="4f81bd"/>
          </a:solidFill>
          <a:ln w="25560">
            <a:solidFill>
              <a:srgbClr val="3a5f8b"/>
            </a:solidFill>
            <a:round/>
          </a:ln>
        </p:spPr>
        <p:txBody>
          <a:bodyPr lIns="90000" rIns="90000" tIns="45000" bIns="45000" anchor="ctr"/>
          <a:p>
            <a:pPr algn="ctr">
              <a:lnSpc>
                <a:spcPct val="100000"/>
              </a:lnSpc>
            </a:pPr>
            <a:r>
              <a:rPr lang="en-IE">
                <a:solidFill>
                  <a:srgbClr val="ffffff"/>
                </a:solidFill>
                <a:latin typeface="Calibri"/>
              </a:rPr>
              <a:t>In Scratch, this is the same as : </a:t>
            </a:r>
            <a:endParaRPr/>
          </a:p>
        </p:txBody>
      </p:sp>
      <p:pic>
        <p:nvPicPr>
          <p:cNvPr id="146" name="Picture 2" descr=""/>
          <p:cNvPicPr/>
          <p:nvPr/>
        </p:nvPicPr>
        <p:blipFill>
          <a:blip r:embed="rId1"/>
          <a:stretch>
            <a:fillRect/>
          </a:stretch>
        </p:blipFill>
        <p:spPr>
          <a:xfrm>
            <a:off x="7054560" y="2435040"/>
            <a:ext cx="2981880" cy="5594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CustomShape 1"/>
          <p:cNvSpPr/>
          <p:nvPr/>
        </p:nvSpPr>
        <p:spPr>
          <a:xfrm>
            <a:off x="504000" y="301320"/>
            <a:ext cx="9070920" cy="1261440"/>
          </a:xfrm>
          <a:prstGeom prst="rect">
            <a:avLst/>
          </a:prstGeom>
          <a:noFill/>
          <a:ln>
            <a:noFill/>
          </a:ln>
        </p:spPr>
        <p:txBody>
          <a:bodyPr lIns="0" rIns="0" tIns="0" bIns="0" anchor="ctr"/>
          <a:p>
            <a:pPr>
              <a:lnSpc>
                <a:spcPct val="100000"/>
              </a:lnSpc>
            </a:pPr>
            <a:r>
              <a:rPr lang="en-IE" sz="4400">
                <a:latin typeface="Arial"/>
              </a:rPr>
              <a:t>Step 5: Python Calculator</a:t>
            </a:r>
            <a:endParaRPr/>
          </a:p>
        </p:txBody>
      </p:sp>
      <p:sp>
        <p:nvSpPr>
          <p:cNvPr id="148" name="CustomShape 2"/>
          <p:cNvSpPr/>
          <p:nvPr/>
        </p:nvSpPr>
        <p:spPr>
          <a:xfrm>
            <a:off x="504000" y="1769040"/>
            <a:ext cx="9070920" cy="5466600"/>
          </a:xfrm>
          <a:prstGeom prst="rect">
            <a:avLst/>
          </a:prstGeom>
          <a:noFill/>
          <a:ln>
            <a:noFill/>
          </a:ln>
        </p:spPr>
        <p:txBody>
          <a:bodyPr lIns="0" rIns="0" tIns="0" bIns="0"/>
          <a:p>
            <a:r>
              <a:rPr lang="en-IE" sz="3200">
                <a:latin typeface="Arial"/>
                <a:ea typeface="Droid Sans Fallback"/>
              </a:rPr>
              <a:t>Your computer is better than any calculator at doing maths. Try the following in the Python Shell</a:t>
            </a:r>
            <a:endParaRPr/>
          </a:p>
          <a:p>
            <a:r>
              <a:rPr lang="en-IE" sz="3200">
                <a:latin typeface="Arial"/>
                <a:ea typeface="Droid Sans Fallback"/>
              </a:rPr>
              <a:t>	</a:t>
            </a:r>
            <a:r>
              <a:rPr b="1" lang="en-IE" sz="3200">
                <a:latin typeface="Calibri"/>
                <a:ea typeface="Droid Sans Fallback"/>
              </a:rPr>
              <a:t>&gt;&gt;&gt; print(2+33)</a:t>
            </a:r>
            <a:endParaRPr/>
          </a:p>
          <a:p>
            <a:r>
              <a:rPr b="1" lang="en-IE" sz="3200">
                <a:latin typeface="Calibri"/>
                <a:ea typeface="Droid Sans Fallback"/>
              </a:rPr>
              <a:t>	</a:t>
            </a:r>
            <a:r>
              <a:rPr b="1" lang="en-IE" sz="3200">
                <a:latin typeface="Calibri"/>
                <a:ea typeface="Droid Sans Fallback"/>
              </a:rPr>
              <a:t>35</a:t>
            </a:r>
            <a:endParaRPr/>
          </a:p>
          <a:p>
            <a:r>
              <a:rPr b="1" lang="en-IE" sz="3200">
                <a:latin typeface="Calibri"/>
                <a:ea typeface="Droid Sans Fallback"/>
              </a:rPr>
              <a:t>	</a:t>
            </a:r>
            <a:r>
              <a:rPr b="1" lang="en-IE" sz="3200">
                <a:latin typeface="Calibri"/>
                <a:ea typeface="Droid Sans Fallback"/>
              </a:rPr>
              <a:t>&gt;&gt;&gt; print(33333333 * 44444444)</a:t>
            </a:r>
            <a:endParaRPr/>
          </a:p>
          <a:p>
            <a:r>
              <a:rPr b="1" lang="en-IE" sz="3200">
                <a:latin typeface="Calibri"/>
                <a:ea typeface="Droid Sans Fallback"/>
              </a:rPr>
              <a:t>	</a:t>
            </a:r>
            <a:r>
              <a:rPr b="1" lang="en-IE" sz="3200">
                <a:latin typeface="Calibri"/>
                <a:ea typeface="Droid Sans Fallback"/>
              </a:rPr>
              <a:t>1481481451851852</a:t>
            </a:r>
            <a:endParaRPr/>
          </a:p>
          <a:p>
            <a:r>
              <a:rPr b="1" lang="en-IE" sz="3200">
                <a:latin typeface="Calibri"/>
                <a:ea typeface="Droid Sans Fallback"/>
              </a:rPr>
              <a:t>	</a:t>
            </a:r>
            <a:r>
              <a:rPr b="1" lang="en-IE" sz="3200">
                <a:latin typeface="Calibri"/>
                <a:ea typeface="Droid Sans Fallback"/>
              </a:rPr>
              <a:t>&gt;&gt;&gt; n=123456789</a:t>
            </a:r>
            <a:endParaRPr/>
          </a:p>
          <a:p>
            <a:r>
              <a:rPr b="1" lang="en-IE" sz="3200">
                <a:latin typeface="Calibri"/>
                <a:ea typeface="Droid Sans Fallback"/>
              </a:rPr>
              <a:t>	</a:t>
            </a:r>
            <a:r>
              <a:rPr b="1" lang="en-IE" sz="3200">
                <a:latin typeface="Calibri"/>
                <a:ea typeface="Droid Sans Fallback"/>
              </a:rPr>
              <a:t>&gt;&gt;&gt; print(n*n*n)</a:t>
            </a:r>
            <a:endParaRPr/>
          </a:p>
          <a:p>
            <a:r>
              <a:rPr b="1" lang="en-IE" sz="3200">
                <a:latin typeface="Calibri"/>
                <a:ea typeface="Droid Sans Fallback"/>
              </a:rPr>
              <a:t>	</a:t>
            </a:r>
            <a:r>
              <a:rPr b="1" lang="en-IE" sz="3200">
                <a:latin typeface="Calibri"/>
                <a:ea typeface="Droid Sans Fallback"/>
              </a:rPr>
              <a:t>1881676371789154860897069</a:t>
            </a:r>
            <a:endParaRPr/>
          </a:p>
          <a:p>
            <a:pPr>
              <a:lnSpc>
                <a:spcPct val="100000"/>
              </a:lnSpc>
              <a:buSzPct val="45000"/>
              <a:buFont typeface="StarSymbol"/>
              <a:buChar char="l"/>
            </a:pPr>
            <a:r>
              <a:rPr b="1" lang="en-IE" sz="3200">
                <a:latin typeface="Calibri"/>
                <a:ea typeface="Droid Sans Fallback"/>
              </a:rPr>
              <a:t>	</a:t>
            </a:r>
            <a:r>
              <a:rPr b="1" lang="en-IE" sz="3200">
                <a:latin typeface="Calibri"/>
                <a:ea typeface="Droid Sans Fallback"/>
              </a:rPr>
              <a:t>&gt;&gt;&gt;</a:t>
            </a:r>
            <a:endParaRPr/>
          </a:p>
          <a:p>
            <a:pPr>
              <a:lnSpc>
                <a:spcPct val="100000"/>
              </a:lnSpc>
              <a:buSzPct val="45000"/>
              <a:buFont typeface="StarSymbol"/>
              <a:buChar char="l"/>
            </a:pPr>
            <a:r>
              <a:rPr lang="en-IE" sz="3200">
                <a:latin typeface="Arial"/>
                <a:ea typeface="Droid Sans Fallback"/>
              </a:rPr>
              <a:t>Multiplication and division are done using the * and / symbol.</a:t>
            </a:r>
            <a:endParaRPr/>
          </a:p>
          <a:p>
            <a:pPr>
              <a:lnSpc>
                <a:spcPct val="100000"/>
              </a:lnSpc>
              <a:buSzPct val="45000"/>
              <a:buFont typeface="StarSymbol"/>
              <a:buChar char="l"/>
            </a:pPr>
            <a:r>
              <a:rPr lang="en-IE" sz="3200">
                <a:latin typeface="Arial"/>
                <a:ea typeface="Droid Sans Fallback"/>
              </a:rPr>
              <a:t>Now use the shell to find the answer to 254 * 341?…</a:t>
            </a:r>
            <a:endParaRPr/>
          </a:p>
        </p:txBody>
      </p:sp>
      <p:sp>
        <p:nvSpPr>
          <p:cNvPr id="149" name="CustomShape 3"/>
          <p:cNvSpPr/>
          <p:nvPr/>
        </p:nvSpPr>
        <p:spPr>
          <a:xfrm>
            <a:off x="8110800" y="2608200"/>
            <a:ext cx="1223280" cy="585360"/>
          </a:xfrm>
          <a:prstGeom prst="accentCallout1">
            <a:avLst>
              <a:gd name="adj1" fmla="val 18750"/>
              <a:gd name="adj2" fmla="val -8333"/>
              <a:gd name="adj3" fmla="val 11848"/>
              <a:gd name="adj4" fmla="val -355232"/>
            </a:avLst>
          </a:prstGeom>
          <a:solidFill>
            <a:srgbClr val="4f81bd"/>
          </a:solidFill>
          <a:ln w="25560">
            <a:solidFill>
              <a:srgbClr val="3a5f8b"/>
            </a:solidFill>
            <a:round/>
          </a:ln>
        </p:spPr>
        <p:txBody>
          <a:bodyPr lIns="90000" rIns="90000" tIns="45000" bIns="45000" anchor="ctr"/>
          <a:p>
            <a:pPr algn="ctr">
              <a:lnSpc>
                <a:spcPct val="100000"/>
              </a:lnSpc>
            </a:pPr>
            <a:r>
              <a:rPr lang="en-IE">
                <a:solidFill>
                  <a:srgbClr val="ffffff"/>
                </a:solidFill>
                <a:latin typeface="Calibri"/>
              </a:rPr>
              <a:t>In Scratch…</a:t>
            </a:r>
            <a:endParaRPr/>
          </a:p>
        </p:txBody>
      </p:sp>
      <p:pic>
        <p:nvPicPr>
          <p:cNvPr id="150" name="Picture 2" descr=""/>
          <p:cNvPicPr/>
          <p:nvPr/>
        </p:nvPicPr>
        <p:blipFill>
          <a:blip r:embed="rId1"/>
          <a:stretch>
            <a:fillRect/>
          </a:stretch>
        </p:blipFill>
        <p:spPr>
          <a:xfrm>
            <a:off x="8134560" y="3193920"/>
            <a:ext cx="1199520" cy="3708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