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0160000" cy="7620000"/>
  <p:notesSz cx="7620000" cy="10160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110" y="-96"/>
      </p:cViewPr>
      <p:guideLst>
        <p:guide orient="horz" pos="2400"/>
        <p:guide pos="320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2496" y="-84"/>
      </p:cViewPr>
      <p:guideLst>
        <p:guide orient="horz" pos="3200"/>
        <p:guide pos="240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762000" y="4826000"/>
            <a:ext cx="6096000" cy="4572000"/>
          </a:xfrm>
          <a:prstGeom prst="rect">
            <a:avLst/>
          </a:prstGeom>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78556362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
        <p:cNvGrpSpPr/>
        <p:nvPr/>
      </p:nvGrpSpPr>
      <p:grpSpPr>
        <a:xfrm>
          <a:off x="0" y="0"/>
          <a:ext cx="0" cy="0"/>
          <a:chOff x="0" y="0"/>
          <a:chExt cx="0" cy="0"/>
        </a:xfrm>
      </p:grpSpPr>
      <p:sp>
        <p:nvSpPr>
          <p:cNvPr id="23" name="Shape 23"/>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 name="Shape 24"/>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endParaRPr sz="1466"/>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lnSpc>
                <a:spcPct val="100000"/>
              </a:lnSpc>
            </a:pPr>
            <a:r>
              <a:rPr lang="de-DE" sz="1400" dirty="0" smtClean="0">
                <a:solidFill>
                  <a:srgbClr val="000000"/>
                </a:solidFill>
                <a:latin typeface="+mn-lt"/>
                <a:ea typeface="Arial"/>
              </a:rPr>
              <a:t>Das ist ein </a:t>
            </a:r>
            <a:r>
              <a:rPr lang="de-DE" sz="1400" dirty="0" err="1" smtClean="0">
                <a:solidFill>
                  <a:srgbClr val="000000"/>
                </a:solidFill>
                <a:latin typeface="+mn-lt"/>
                <a:ea typeface="Arial"/>
              </a:rPr>
              <a:t>Roomba</a:t>
            </a:r>
            <a:r>
              <a:rPr lang="de-DE" sz="1400" dirty="0" smtClean="0">
                <a:solidFill>
                  <a:srgbClr val="000000"/>
                </a:solidFill>
                <a:latin typeface="+mn-lt"/>
                <a:ea typeface="Arial"/>
              </a:rPr>
              <a:t>! Was kann der machen? Trägt er nur die Katze herum? Ok, Katzen lieben ihn, aber seine eigentliche Aufgabe ist das Saubermachen. </a:t>
            </a:r>
            <a:r>
              <a:rPr lang="de-DE" sz="1400" dirty="0" err="1" smtClean="0">
                <a:solidFill>
                  <a:srgbClr val="000000"/>
                </a:solidFill>
                <a:latin typeface="+mn-lt"/>
                <a:ea typeface="Arial"/>
              </a:rPr>
              <a:t>Roomba</a:t>
            </a:r>
            <a:r>
              <a:rPr lang="de-DE" sz="1400" dirty="0" smtClean="0">
                <a:solidFill>
                  <a:srgbClr val="000000"/>
                </a:solidFill>
                <a:latin typeface="+mn-lt"/>
                <a:ea typeface="Arial"/>
              </a:rPr>
              <a:t> ist schlau genug, um zu seiner Station </a:t>
            </a:r>
            <a:r>
              <a:rPr lang="de-DE" sz="1400" dirty="0" err="1" smtClean="0">
                <a:solidFill>
                  <a:srgbClr val="000000"/>
                </a:solidFill>
                <a:latin typeface="+mn-lt"/>
                <a:ea typeface="Arial"/>
              </a:rPr>
              <a:t>zuzück</a:t>
            </a:r>
            <a:r>
              <a:rPr lang="de-DE" sz="1400" dirty="0" smtClean="0">
                <a:solidFill>
                  <a:srgbClr val="000000"/>
                </a:solidFill>
                <a:latin typeface="+mn-lt"/>
                <a:ea typeface="Arial"/>
              </a:rPr>
              <a:t> zu fahren und seine Batterien aufzuladen.</a:t>
            </a:r>
            <a:endParaRPr lang="de-DE" sz="16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lnSpc>
                <a:spcPct val="100000"/>
              </a:lnSpc>
            </a:pPr>
            <a:r>
              <a:rPr lang="de-DE" sz="1400" dirty="0" smtClean="0">
                <a:solidFill>
                  <a:srgbClr val="000000"/>
                </a:solidFill>
                <a:latin typeface="+mn-lt"/>
                <a:ea typeface="Arial"/>
              </a:rPr>
              <a:t>Hier sehen wir bionische Roboterarme. Diese Frau kann ihren Arm bewegen, indem sie die gewollten Bewegungen denkt. Ärzte haben die Nerven ihrer anderen Hand über ihre Brust mit dem anderen Arm verbunden, und sie kann den Roboterarm mit ihren Gedanken kontrollieren.</a:t>
            </a:r>
            <a:endParaRPr lang="de-DE" sz="16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lnSpc>
                <a:spcPct val="100000"/>
              </a:lnSpc>
            </a:pPr>
            <a:r>
              <a:rPr lang="de-DE" sz="1400" dirty="0" smtClean="0">
                <a:solidFill>
                  <a:srgbClr val="000000"/>
                </a:solidFill>
                <a:latin typeface="+mn-lt"/>
                <a:ea typeface="Arial"/>
              </a:rPr>
              <a:t>Und womit hat dieser Roboter Ähnlichkeit? Was denkt ihr? Genau, er ähnelt einer Eidechse. Professoren haben diesen Roboter kreiert, indem sie sich von der Natur haben inspirieren lassen. Dieser Roboter hat klebrige Füße und kann an Wänden entlang</a:t>
            </a:r>
            <a:r>
              <a:rPr lang="de-DE" sz="1400" baseline="0" dirty="0" smtClean="0">
                <a:solidFill>
                  <a:srgbClr val="000000"/>
                </a:solidFill>
                <a:latin typeface="+mn-lt"/>
                <a:ea typeface="Arial"/>
              </a:rPr>
              <a:t> </a:t>
            </a:r>
            <a:r>
              <a:rPr lang="de-DE" sz="1400" dirty="0" smtClean="0">
                <a:solidFill>
                  <a:srgbClr val="000000"/>
                </a:solidFill>
                <a:latin typeface="+mn-lt"/>
                <a:ea typeface="Arial"/>
              </a:rPr>
              <a:t>klettern, so wie Spiderman.</a:t>
            </a:r>
            <a:endParaRPr lang="de-DE" sz="16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 name="Shape 114"/>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lnSpc>
                <a:spcPct val="100000"/>
              </a:lnSpc>
            </a:pPr>
            <a:r>
              <a:rPr lang="de-DE" sz="1400" dirty="0" smtClean="0">
                <a:solidFill>
                  <a:srgbClr val="000000"/>
                </a:solidFill>
                <a:latin typeface="+mn-lt"/>
                <a:ea typeface="Arial"/>
              </a:rPr>
              <a:t>Und was denkt ihr macht diesen Roboter so besonders?</a:t>
            </a:r>
            <a:endParaRPr lang="de-DE" sz="1600" dirty="0" smtClean="0"/>
          </a:p>
          <a:p>
            <a:pPr>
              <a:lnSpc>
                <a:spcPct val="100000"/>
              </a:lnSpc>
            </a:pPr>
            <a:endParaRPr lang="de-DE" sz="1600" dirty="0" smtClean="0"/>
          </a:p>
          <a:p>
            <a:pPr>
              <a:lnSpc>
                <a:spcPct val="100000"/>
              </a:lnSpc>
            </a:pPr>
            <a:r>
              <a:rPr lang="de-DE" sz="1400" dirty="0" smtClean="0">
                <a:solidFill>
                  <a:srgbClr val="000000"/>
                </a:solidFill>
                <a:latin typeface="+mn-lt"/>
                <a:ea typeface="Arial"/>
              </a:rPr>
              <a:t>Dieser Roboter ist programmiert worden, Gefühle zu haben. Wenn ihr ihm etwas lustiges erzählt, dann wird er lächeln. Und wenn ihr ihn verspottet, dann wird er sehr traurig werden.</a:t>
            </a:r>
            <a:endParaRPr lang="de-DE" sz="1600" dirty="0" smtClean="0"/>
          </a:p>
          <a:p>
            <a:pPr>
              <a:lnSpc>
                <a:spcPct val="100000"/>
              </a:lnSpc>
            </a:pPr>
            <a:endParaRPr lang="de-DE" sz="1600" dirty="0" smtClean="0"/>
          </a:p>
          <a:p>
            <a:pPr>
              <a:lnSpc>
                <a:spcPct val="100000"/>
              </a:lnSpc>
            </a:pPr>
            <a:r>
              <a:rPr lang="de-DE" sz="1400" dirty="0" smtClean="0">
                <a:solidFill>
                  <a:srgbClr val="000000"/>
                </a:solidFill>
                <a:latin typeface="+mn-lt"/>
                <a:ea typeface="Arial"/>
              </a:rPr>
              <a:t>Der Roboter heißt </a:t>
            </a:r>
            <a:r>
              <a:rPr lang="de-DE" sz="1400" dirty="0" err="1" smtClean="0">
                <a:solidFill>
                  <a:srgbClr val="000000"/>
                </a:solidFill>
                <a:latin typeface="+mn-lt"/>
                <a:ea typeface="Arial"/>
              </a:rPr>
              <a:t>Nexi</a:t>
            </a:r>
            <a:r>
              <a:rPr lang="de-DE" sz="1400" dirty="0" smtClean="0">
                <a:solidFill>
                  <a:srgbClr val="000000"/>
                </a:solidFill>
                <a:latin typeface="+mn-lt"/>
                <a:ea typeface="Arial"/>
              </a:rPr>
              <a:t>, und ihr seht außerdem die Professorin vom MIT, die ihn gebaut hat.</a:t>
            </a:r>
            <a:endParaRPr lang="de-DE" sz="16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endParaRPr sz="1466"/>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lnSpc>
                <a:spcPct val="100000"/>
              </a:lnSpc>
            </a:pPr>
            <a:r>
              <a:rPr lang="de-DE" sz="1400" dirty="0" smtClean="0">
                <a:solidFill>
                  <a:srgbClr val="000000"/>
                </a:solidFill>
                <a:latin typeface="+mn-lt"/>
                <a:ea typeface="Arial"/>
              </a:rPr>
              <a:t>Dies ist ein Roboter auf dem Mars. Lasst uns sehen, welches die wichtigsten Teile dieses Roboters sind.</a:t>
            </a:r>
            <a:endParaRPr lang="de-DE" sz="16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lnSpc>
                <a:spcPct val="100000"/>
              </a:lnSpc>
            </a:pPr>
            <a:r>
              <a:rPr lang="de-DE" sz="1400" dirty="0" smtClean="0">
                <a:solidFill>
                  <a:srgbClr val="000000"/>
                </a:solidFill>
                <a:latin typeface="+mn-lt"/>
                <a:ea typeface="Arial"/>
              </a:rPr>
              <a:t>Zuallererst muss der Roboter seine Umgebung um ihn herum wahrnehmen und verstehen können. Ansonsten wäre er blind und taub. Dieser Roboter hat eine Kamera, mit der er nach vorne sehen kann. Man spricht über solche Sensoren auf die gleiche Art und Weise wie über die Sinne beim Menschen, d.h.</a:t>
            </a:r>
            <a:r>
              <a:rPr lang="de-DE" sz="1400" baseline="0" dirty="0" smtClean="0">
                <a:solidFill>
                  <a:srgbClr val="000000"/>
                </a:solidFill>
                <a:latin typeface="+mn-lt"/>
                <a:ea typeface="Arial"/>
              </a:rPr>
              <a:t> man spricht vom </a:t>
            </a:r>
            <a:r>
              <a:rPr lang="de-DE" sz="1400" dirty="0" smtClean="0">
                <a:solidFill>
                  <a:srgbClr val="000000"/>
                </a:solidFill>
                <a:latin typeface="+mn-lt"/>
                <a:ea typeface="Arial"/>
              </a:rPr>
              <a:t>Sehen und Hören und Riechen.</a:t>
            </a:r>
            <a:endParaRPr lang="de-DE" sz="16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lnSpc>
                <a:spcPct val="100000"/>
              </a:lnSpc>
            </a:pPr>
            <a:r>
              <a:rPr lang="de-DE" sz="1400" dirty="0" smtClean="0">
                <a:solidFill>
                  <a:srgbClr val="000000"/>
                </a:solidFill>
                <a:latin typeface="+mn-lt"/>
                <a:ea typeface="Arial"/>
              </a:rPr>
              <a:t>Nun muss der Roboter sich auch bewegen können. Er hat Räder, richtig? Ganz ähnlich wie auch ein Auto, so hat ein Roboter eine Maschinerie, um die Räder zu bewegen. Und diese nennen wir Aktuatoren, weil der Roboter damit Aktionen ausführen kann.</a:t>
            </a:r>
            <a:endParaRPr lang="de-DE" sz="16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lnSpc>
                <a:spcPct val="100000"/>
              </a:lnSpc>
            </a:pPr>
            <a:r>
              <a:rPr lang="de-DE" sz="1400" dirty="0" smtClean="0">
                <a:solidFill>
                  <a:srgbClr val="000000"/>
                </a:solidFill>
                <a:latin typeface="+mn-lt"/>
                <a:ea typeface="Arial"/>
              </a:rPr>
              <a:t>Der Roboter muss auch kommunizieren können, und er braucht eine Weg um neue Anweisungen, die wir Programme nennen, herunterladen zu können. Dies geschieht auf die gleiche Weise, auf die ihr auch Musik oder Spiele herunterladet.</a:t>
            </a:r>
            <a:endParaRPr lang="de-DE" sz="1400" dirty="0" smtClean="0"/>
          </a:p>
          <a:p>
            <a:pPr>
              <a:lnSpc>
                <a:spcPct val="100000"/>
              </a:lnSpc>
            </a:pPr>
            <a:r>
              <a:rPr lang="de-DE" sz="1400" dirty="0" smtClean="0">
                <a:solidFill>
                  <a:srgbClr val="000000"/>
                </a:solidFill>
                <a:latin typeface="+mn-lt"/>
                <a:ea typeface="Arial"/>
              </a:rPr>
              <a:t>Der Roboter nutzt dazu ein so genanntes Terminal.</a:t>
            </a:r>
            <a:endParaRPr lang="de-DE" sz="14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lnSpc>
                <a:spcPct val="100000"/>
              </a:lnSpc>
            </a:pPr>
            <a:r>
              <a:rPr lang="de-DE" sz="1400" dirty="0" smtClean="0">
                <a:solidFill>
                  <a:srgbClr val="000000"/>
                </a:solidFill>
                <a:latin typeface="+mn-lt"/>
                <a:ea typeface="Arial"/>
              </a:rPr>
              <a:t>Aber woher weiß denn der Roboter, wie er die Anweisungen, die er heruntergeladen hat, auszuführen</a:t>
            </a:r>
            <a:r>
              <a:rPr lang="de-DE" sz="1400" baseline="0" dirty="0" smtClean="0">
                <a:solidFill>
                  <a:srgbClr val="000000"/>
                </a:solidFill>
                <a:latin typeface="+mn-lt"/>
                <a:ea typeface="Arial"/>
              </a:rPr>
              <a:t> </a:t>
            </a:r>
            <a:r>
              <a:rPr lang="de-DE" sz="1400" dirty="0" smtClean="0">
                <a:solidFill>
                  <a:srgbClr val="000000"/>
                </a:solidFill>
                <a:latin typeface="+mn-lt"/>
                <a:ea typeface="Arial"/>
              </a:rPr>
              <a:t>hat? Um das zu schaffen braucht jeder Roboter ein Gehirn! Dieses Gehirn führt dann alle Anweisungen aus die wir dem Roboter geben. Robotergehirne sind im wesentlichen Computer, ganz ähnlich den Computern und Laptops, die ihr zu Hause habt.</a:t>
            </a:r>
            <a:endParaRPr lang="de-DE" sz="16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Shape 29"/>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 name="Shape 30"/>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lnSpc>
                <a:spcPct val="100000"/>
              </a:lnSpc>
            </a:pPr>
            <a:r>
              <a:rPr lang="de-DE" sz="1600" dirty="0" smtClean="0">
                <a:solidFill>
                  <a:srgbClr val="000000"/>
                </a:solidFill>
                <a:latin typeface="+mn-lt"/>
                <a:ea typeface="Arial"/>
              </a:rPr>
              <a:t>Lasst uns raten welche Roboter hier gezeigt werden, und welche Fähigkeiten sie haben. Was können diese Roboter tun?</a:t>
            </a:r>
            <a:endParaRPr lang="de-DE" sz="16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lnSpc>
                <a:spcPct val="100000"/>
              </a:lnSpc>
            </a:pPr>
            <a:r>
              <a:rPr lang="de-DE" sz="1400" dirty="0" smtClean="0">
                <a:solidFill>
                  <a:srgbClr val="000000"/>
                </a:solidFill>
                <a:latin typeface="+mn-lt"/>
                <a:ea typeface="Arial"/>
              </a:rPr>
              <a:t>Und nun, da ihr wisst wie ein Roboter funktioniert, werdet ihr euren eigenen Roboter trainieren!</a:t>
            </a:r>
            <a:endParaRPr lang="de-DE" sz="1600" dirty="0" smtClean="0"/>
          </a:p>
          <a:p>
            <a:pPr>
              <a:lnSpc>
                <a:spcPct val="100000"/>
              </a:lnSpc>
            </a:pPr>
            <a:endParaRPr lang="de-DE" sz="1600" dirty="0" smtClean="0"/>
          </a:p>
          <a:p>
            <a:pPr>
              <a:lnSpc>
                <a:spcPct val="100000"/>
              </a:lnSpc>
            </a:pPr>
            <a:r>
              <a:rPr lang="de-DE" sz="1400" dirty="0" smtClean="0">
                <a:solidFill>
                  <a:srgbClr val="000000"/>
                </a:solidFill>
                <a:latin typeface="+mn-lt"/>
                <a:ea typeface="Arial"/>
              </a:rPr>
              <a:t>Aber halt.. Seht ihr hier irgendwo irgendwelche Roboter?</a:t>
            </a:r>
            <a:endParaRPr lang="de-DE" sz="1600" dirty="0" smtClean="0"/>
          </a:p>
          <a:p>
            <a:pPr>
              <a:lnSpc>
                <a:spcPct val="100000"/>
              </a:lnSpc>
            </a:pPr>
            <a:endParaRPr lang="de-DE" sz="1600" dirty="0" smtClean="0"/>
          </a:p>
          <a:p>
            <a:pPr>
              <a:lnSpc>
                <a:spcPct val="100000"/>
              </a:lnSpc>
            </a:pPr>
            <a:r>
              <a:rPr lang="de-DE" sz="1400" dirty="0" smtClean="0">
                <a:solidFill>
                  <a:srgbClr val="000000"/>
                </a:solidFill>
                <a:latin typeface="+mn-lt"/>
                <a:ea typeface="Arial"/>
              </a:rPr>
              <a:t>Nun, ich schon. Nämlich eure Eltern! Die verwandeln wir jetzt in eure persönlichen Roboter.</a:t>
            </a:r>
            <a:endParaRPr lang="de-DE" sz="1600" dirty="0" smtClean="0"/>
          </a:p>
          <a:p>
            <a:pPr>
              <a:lnSpc>
                <a:spcPct val="100000"/>
              </a:lnSpc>
            </a:pPr>
            <a:endParaRPr lang="de-DE" sz="1600" dirty="0" smtClean="0"/>
          </a:p>
          <a:p>
            <a:pPr>
              <a:lnSpc>
                <a:spcPct val="100000"/>
              </a:lnSpc>
            </a:pPr>
            <a:r>
              <a:rPr lang="de-DE" sz="1400" dirty="0" smtClean="0">
                <a:solidFill>
                  <a:srgbClr val="000000"/>
                </a:solidFill>
                <a:latin typeface="+mn-lt"/>
                <a:ea typeface="Arial"/>
              </a:rPr>
              <a:t>Stellt euch vor ihr seid auf dem Planeten Mars, und ihr könnt nicht aus der Raumstation heraus. Es gibt auf dem Mars aber ein sehr wertvolles Element, das G-</a:t>
            </a:r>
            <a:r>
              <a:rPr lang="de-DE" sz="1400" dirty="0" err="1" smtClean="0">
                <a:solidFill>
                  <a:srgbClr val="000000"/>
                </a:solidFill>
                <a:latin typeface="+mn-lt"/>
                <a:ea typeface="Arial"/>
              </a:rPr>
              <a:t>Hirnium</a:t>
            </a:r>
            <a:r>
              <a:rPr lang="de-DE" sz="1400" dirty="0" smtClean="0">
                <a:solidFill>
                  <a:srgbClr val="000000"/>
                </a:solidFill>
                <a:latin typeface="+mn-lt"/>
                <a:ea typeface="Arial"/>
              </a:rPr>
              <a:t>, das ihr unbedingt mitnehmen wollt.</a:t>
            </a:r>
            <a:endParaRPr lang="de-DE" sz="1600" dirty="0" smtClean="0"/>
          </a:p>
          <a:p>
            <a:pPr>
              <a:lnSpc>
                <a:spcPct val="100000"/>
              </a:lnSpc>
            </a:pPr>
            <a:endParaRPr lang="de-DE" sz="1600" dirty="0" smtClean="0"/>
          </a:p>
          <a:p>
            <a:pPr>
              <a:lnSpc>
                <a:spcPct val="100000"/>
              </a:lnSpc>
            </a:pPr>
            <a:r>
              <a:rPr lang="de-DE" sz="1400" dirty="0" smtClean="0">
                <a:solidFill>
                  <a:srgbClr val="000000"/>
                </a:solidFill>
                <a:latin typeface="+mn-lt"/>
                <a:ea typeface="Arial"/>
              </a:rPr>
              <a:t>Eure Mission ist es, ein Programm zu schreiben, das euren Roboter losschickt, die Hindernisse überwindet, die G-</a:t>
            </a:r>
            <a:r>
              <a:rPr lang="de-DE" sz="1400" dirty="0" err="1" smtClean="0">
                <a:solidFill>
                  <a:srgbClr val="000000"/>
                </a:solidFill>
                <a:latin typeface="+mn-lt"/>
                <a:ea typeface="Arial"/>
              </a:rPr>
              <a:t>Hirnium</a:t>
            </a:r>
            <a:r>
              <a:rPr lang="de-DE" sz="1400" dirty="0" smtClean="0">
                <a:solidFill>
                  <a:srgbClr val="000000"/>
                </a:solidFill>
                <a:latin typeface="+mn-lt"/>
                <a:ea typeface="Arial"/>
              </a:rPr>
              <a:t>-Kugel holt und zu euch zurück bringt.</a:t>
            </a:r>
            <a:endParaRPr lang="de-DE" sz="16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lnSpc>
                <a:spcPct val="100000"/>
              </a:lnSpc>
            </a:pPr>
            <a:r>
              <a:rPr lang="de-DE" sz="1400" dirty="0" smtClean="0">
                <a:solidFill>
                  <a:srgbClr val="000000"/>
                </a:solidFill>
                <a:latin typeface="+mn-lt"/>
                <a:ea typeface="Arial"/>
              </a:rPr>
              <a:t>Eurer Roboter versteht aber leider nicht die menschliche Sprache. Er versteht nur Robotersprache.</a:t>
            </a:r>
            <a:endParaRPr lang="de-DE" sz="1600" dirty="0" smtClean="0"/>
          </a:p>
          <a:p>
            <a:pPr>
              <a:lnSpc>
                <a:spcPct val="100000"/>
              </a:lnSpc>
            </a:pPr>
            <a:endParaRPr lang="de-DE" sz="1600" dirty="0" smtClean="0"/>
          </a:p>
          <a:p>
            <a:pPr>
              <a:lnSpc>
                <a:spcPct val="100000"/>
              </a:lnSpc>
            </a:pPr>
            <a:r>
              <a:rPr lang="de-DE" sz="1400" dirty="0" smtClean="0">
                <a:solidFill>
                  <a:srgbClr val="000000"/>
                </a:solidFill>
                <a:latin typeface="+mn-lt"/>
                <a:ea typeface="Arial"/>
              </a:rPr>
              <a:t>Hier ist das Lexikon der Robotersprache. Lasst uns also die die Anweisungen proben und dann verwenden, um eure Roboter zu steuern.</a:t>
            </a:r>
            <a:endParaRPr lang="de-DE" sz="16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spcBef>
                <a:spcPts val="0"/>
              </a:spcBef>
              <a:buNone/>
            </a:pPr>
            <a:endParaRPr sz="1466"/>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lnSpc>
                <a:spcPct val="100000"/>
              </a:lnSpc>
            </a:pPr>
            <a:r>
              <a:rPr lang="de-DE" sz="1400" dirty="0" smtClean="0">
                <a:solidFill>
                  <a:srgbClr val="000000"/>
                </a:solidFill>
                <a:latin typeface="+mn-lt"/>
                <a:ea typeface="Arial"/>
              </a:rPr>
              <a:t>(Wartet auf eine Antwort der Kinder.)</a:t>
            </a:r>
            <a:endParaRPr lang="de-DE" sz="1600" dirty="0" smtClean="0"/>
          </a:p>
          <a:p>
            <a:pPr>
              <a:lnSpc>
                <a:spcPct val="100000"/>
              </a:lnSpc>
            </a:pPr>
            <a:r>
              <a:rPr lang="de-DE" sz="1400" dirty="0" smtClean="0">
                <a:solidFill>
                  <a:srgbClr val="000000"/>
                </a:solidFill>
                <a:latin typeface="+mn-lt"/>
                <a:ea typeface="Arial"/>
              </a:rPr>
              <a:t>Das sind Wall-E </a:t>
            </a:r>
            <a:r>
              <a:rPr lang="de-DE" sz="1400" dirty="0">
                <a:solidFill>
                  <a:srgbClr val="000000"/>
                </a:solidFill>
                <a:ea typeface="Arial"/>
              </a:rPr>
              <a:t>u</a:t>
            </a:r>
            <a:r>
              <a:rPr lang="de-DE" sz="1400" dirty="0" smtClean="0">
                <a:solidFill>
                  <a:srgbClr val="000000"/>
                </a:solidFill>
                <a:latin typeface="+mn-lt"/>
                <a:ea typeface="Arial"/>
              </a:rPr>
              <a:t>nd Eve. Welche Fähigkeiten haben die beiden?</a:t>
            </a:r>
            <a:endParaRPr lang="de-DE" sz="16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 name="Shape 44"/>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lnSpc>
                <a:spcPct val="100000"/>
              </a:lnSpc>
            </a:pPr>
            <a:r>
              <a:rPr lang="de-DE" sz="1400" dirty="0" smtClean="0">
                <a:solidFill>
                  <a:srgbClr val="000000"/>
                </a:solidFill>
                <a:latin typeface="+mn-lt"/>
                <a:ea typeface="Arial"/>
              </a:rPr>
              <a:t>Das ist </a:t>
            </a:r>
            <a:r>
              <a:rPr lang="de-DE" sz="1400" dirty="0" err="1" smtClean="0">
                <a:solidFill>
                  <a:srgbClr val="000000"/>
                </a:solidFill>
                <a:latin typeface="+mn-lt"/>
                <a:ea typeface="Arial"/>
              </a:rPr>
              <a:t>Optimus</a:t>
            </a:r>
            <a:r>
              <a:rPr lang="de-DE" sz="1400" dirty="0" smtClean="0">
                <a:solidFill>
                  <a:srgbClr val="000000"/>
                </a:solidFill>
                <a:latin typeface="+mn-lt"/>
                <a:ea typeface="Arial"/>
              </a:rPr>
              <a:t> Prime. Was ist seine Fähigkeit?</a:t>
            </a:r>
            <a:endParaRPr lang="de-DE" sz="16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 name="Shape 51"/>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lnSpc>
                <a:spcPct val="100000"/>
              </a:lnSpc>
            </a:pPr>
            <a:r>
              <a:rPr lang="de-DE" sz="1400" dirty="0" smtClean="0">
                <a:solidFill>
                  <a:srgbClr val="000000"/>
                </a:solidFill>
                <a:latin typeface="+mn-lt"/>
                <a:ea typeface="Arial"/>
              </a:rPr>
              <a:t>Hier sind R2D2 und C3PO aus Star </a:t>
            </a:r>
            <a:r>
              <a:rPr lang="de-DE" sz="1400" dirty="0" err="1" smtClean="0">
                <a:solidFill>
                  <a:srgbClr val="000000"/>
                </a:solidFill>
                <a:latin typeface="+mn-lt"/>
                <a:ea typeface="Arial"/>
              </a:rPr>
              <a:t>Wars</a:t>
            </a:r>
            <a:r>
              <a:rPr lang="de-DE" sz="1400" dirty="0" smtClean="0">
                <a:solidFill>
                  <a:srgbClr val="000000"/>
                </a:solidFill>
                <a:latin typeface="+mn-lt"/>
                <a:ea typeface="Arial"/>
              </a:rPr>
              <a:t>. Welche Eigenschaften haben diese zwei??</a:t>
            </a:r>
            <a:endParaRPr lang="de-DE" sz="16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lnSpc>
                <a:spcPct val="100000"/>
              </a:lnSpc>
            </a:pPr>
            <a:r>
              <a:rPr lang="de-DE" sz="1400" dirty="0" smtClean="0">
                <a:solidFill>
                  <a:srgbClr val="000000"/>
                </a:solidFill>
                <a:latin typeface="+mn-lt"/>
                <a:ea typeface="Arial"/>
              </a:rPr>
              <a:t>Mal schauen ob wir raten können was diese echten Roboter tun können?</a:t>
            </a:r>
            <a:endParaRPr lang="de-DE" sz="16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lnSpc>
                <a:spcPct val="100000"/>
              </a:lnSpc>
            </a:pPr>
            <a:r>
              <a:rPr lang="de-DE" sz="1400" dirty="0" smtClean="0">
                <a:solidFill>
                  <a:srgbClr val="000000"/>
                </a:solidFill>
                <a:latin typeface="+mn-lt"/>
                <a:ea typeface="Arial"/>
              </a:rPr>
              <a:t>Der Mars Rover. Er sammelt Steine und macht Fotos auf dem Mars, weil die Reise zum Mars für einen Menschen zu gefährlich ist.</a:t>
            </a:r>
            <a:endParaRPr lang="de-DE" sz="16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lnSpc>
                <a:spcPct val="100000"/>
              </a:lnSpc>
            </a:pPr>
            <a:r>
              <a:rPr lang="de-DE" sz="1400" dirty="0" smtClean="0">
                <a:solidFill>
                  <a:srgbClr val="000000"/>
                </a:solidFill>
                <a:latin typeface="+mn-lt"/>
                <a:ea typeface="Arial"/>
              </a:rPr>
              <a:t>Dies ist ein  </a:t>
            </a:r>
            <a:r>
              <a:rPr lang="de-DE" sz="1400" dirty="0" err="1" smtClean="0">
                <a:solidFill>
                  <a:srgbClr val="000000"/>
                </a:solidFill>
                <a:latin typeface="+mn-lt"/>
                <a:ea typeface="Arial"/>
              </a:rPr>
              <a:t>Flybot</a:t>
            </a:r>
            <a:r>
              <a:rPr lang="de-DE" sz="1400" dirty="0" smtClean="0">
                <a:solidFill>
                  <a:srgbClr val="000000"/>
                </a:solidFill>
                <a:latin typeface="+mn-lt"/>
                <a:ea typeface="Arial"/>
              </a:rPr>
              <a:t> (Fly ist englisch für Fliege). Es ist ein sehr kleiner Roboter, der an Orte kommen kann, die wir nicht erreichen können.</a:t>
            </a:r>
            <a:endParaRPr lang="de-DE" sz="16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a:lnSpc>
                <a:spcPct val="100000"/>
              </a:lnSpc>
            </a:pPr>
            <a:r>
              <a:rPr lang="de-DE" sz="1400" dirty="0" smtClean="0">
                <a:solidFill>
                  <a:srgbClr val="000000"/>
                </a:solidFill>
                <a:latin typeface="+mn-lt"/>
                <a:ea typeface="Arial"/>
              </a:rPr>
              <a:t>Und was ist das?!?</a:t>
            </a:r>
            <a:endParaRPr lang="de-DE" sz="1600" dirty="0" smtClean="0"/>
          </a:p>
          <a:p>
            <a:pPr>
              <a:lnSpc>
                <a:spcPct val="100000"/>
              </a:lnSpc>
            </a:pPr>
            <a:endParaRPr lang="de-DE" sz="1600" dirty="0" smtClean="0"/>
          </a:p>
          <a:p>
            <a:pPr>
              <a:lnSpc>
                <a:spcPct val="100000"/>
              </a:lnSpc>
            </a:pPr>
            <a:r>
              <a:rPr lang="de-DE" sz="1400" dirty="0" smtClean="0">
                <a:solidFill>
                  <a:srgbClr val="000000"/>
                </a:solidFill>
                <a:latin typeface="+mn-lt"/>
                <a:ea typeface="Arial"/>
              </a:rPr>
              <a:t>Also, das ist ein </a:t>
            </a:r>
            <a:r>
              <a:rPr lang="de-DE" sz="1400" dirty="0" err="1" smtClean="0">
                <a:solidFill>
                  <a:srgbClr val="000000"/>
                </a:solidFill>
                <a:latin typeface="+mn-lt"/>
                <a:ea typeface="Arial"/>
              </a:rPr>
              <a:t>Nanobot</a:t>
            </a:r>
            <a:r>
              <a:rPr lang="de-DE" sz="1400" dirty="0" smtClean="0">
                <a:solidFill>
                  <a:srgbClr val="000000"/>
                </a:solidFill>
                <a:latin typeface="+mn-lt"/>
                <a:ea typeface="Arial"/>
              </a:rPr>
              <a:t>. Er lebt in eurem Körper und wird verwendet, um </a:t>
            </a:r>
            <a:r>
              <a:rPr lang="de-DE" sz="1400" dirty="0" err="1" smtClean="0">
                <a:solidFill>
                  <a:srgbClr val="000000"/>
                </a:solidFill>
                <a:latin typeface="+mn-lt"/>
                <a:ea typeface="Arial"/>
              </a:rPr>
              <a:t>Materielien</a:t>
            </a:r>
            <a:r>
              <a:rPr lang="de-DE" sz="1400" dirty="0" smtClean="0">
                <a:solidFill>
                  <a:srgbClr val="000000"/>
                </a:solidFill>
                <a:latin typeface="+mn-lt"/>
                <a:ea typeface="Arial"/>
              </a:rPr>
              <a:t> innerhalb der Körperzellen zu transportieren.  Euer Körper ist voll von kleinen biologischen Robotern.</a:t>
            </a:r>
            <a:endParaRPr lang="de-DE" sz="16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6"/>
        <p:cNvGrpSpPr/>
        <p:nvPr/>
      </p:nvGrpSpPr>
      <p:grpSpPr>
        <a:xfrm>
          <a:off x="0" y="0"/>
          <a:ext cx="0" cy="0"/>
          <a:chOff x="0" y="0"/>
          <a:chExt cx="0" cy="0"/>
        </a:xfrm>
      </p:grpSpPr>
      <p:sp>
        <p:nvSpPr>
          <p:cNvPr id="7" name="Shape 7"/>
          <p:cNvSpPr txBox="1">
            <a:spLocks noGrp="1"/>
          </p:cNvSpPr>
          <p:nvPr>
            <p:ph type="ctrTitle"/>
          </p:nvPr>
        </p:nvSpPr>
        <p:spPr>
          <a:xfrm>
            <a:off x="914400" y="3048000"/>
            <a:ext cx="8331200" cy="1219199"/>
          </a:xfrm>
          <a:prstGeom prst="rect">
            <a:avLst/>
          </a:prstGeom>
        </p:spPr>
        <p:txBody>
          <a:bodyPr lIns="91425" tIns="91425" rIns="91425" bIns="91425" anchor="t"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8" name="Shape 8"/>
          <p:cNvSpPr txBox="1">
            <a:spLocks noGrp="1"/>
          </p:cNvSpPr>
          <p:nvPr>
            <p:ph type="subTitle" idx="1"/>
          </p:nvPr>
        </p:nvSpPr>
        <p:spPr>
          <a:xfrm>
            <a:off x="1828800" y="4572000"/>
            <a:ext cx="6502399" cy="914400"/>
          </a:xfrm>
          <a:prstGeom prst="rect">
            <a:avLst/>
          </a:prstGeom>
        </p:spPr>
        <p:txBody>
          <a:bodyPr lIns="91425" tIns="91425" rIns="91425" bIns="91425" anchor="t" anchorCtr="0"/>
          <a:lstStyle>
            <a:lvl1pPr algn="ctr">
              <a:spcBef>
                <a:spcPts val="0"/>
              </a:spcBef>
              <a:buSzPct val="100000"/>
              <a:defRPr sz="3200"/>
            </a:lvl1pPr>
            <a:lvl2pPr algn="ctr">
              <a:spcBef>
                <a:spcPts val="0"/>
              </a:spcBef>
              <a:buSzPct val="100000"/>
              <a:defRPr sz="3200"/>
            </a:lvl2pPr>
            <a:lvl3pPr algn="ctr">
              <a:spcBef>
                <a:spcPts val="0"/>
              </a:spcBef>
              <a:buSzPct val="100000"/>
              <a:defRPr sz="3200"/>
            </a:lvl3pPr>
            <a:lvl4pPr algn="ctr">
              <a:spcBef>
                <a:spcPts val="0"/>
              </a:spcBef>
              <a:buSzPct val="100000"/>
              <a:defRPr sz="3200"/>
            </a:lvl4pPr>
            <a:lvl5pPr algn="ctr">
              <a:spcBef>
                <a:spcPts val="0"/>
              </a:spcBef>
              <a:buSzPct val="100000"/>
              <a:defRPr sz="3200"/>
            </a:lvl5pPr>
            <a:lvl6pPr algn="ctr">
              <a:spcBef>
                <a:spcPts val="0"/>
              </a:spcBef>
              <a:buSzPct val="100000"/>
              <a:defRPr sz="3200"/>
            </a:lvl6pPr>
            <a:lvl7pPr algn="ctr">
              <a:spcBef>
                <a:spcPts val="0"/>
              </a:spcBef>
              <a:buSzPct val="100000"/>
              <a:defRPr sz="3200"/>
            </a:lvl7pPr>
            <a:lvl8pPr algn="ctr">
              <a:spcBef>
                <a:spcPts val="0"/>
              </a:spcBef>
              <a:buSzPct val="100000"/>
              <a:defRPr sz="3200"/>
            </a:lvl8pPr>
            <a:lvl9pPr algn="ctr">
              <a:spcBef>
                <a:spcPts val="0"/>
              </a:spcBef>
              <a:buSzPct val="100000"/>
              <a:defRPr sz="3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04800" y="304800"/>
            <a:ext cx="9550400" cy="914400"/>
          </a:xfrm>
          <a:prstGeom prst="rect">
            <a:avLst/>
          </a:prstGeom>
        </p:spPr>
        <p:txBody>
          <a:bodyPr lIns="91425" tIns="91425" rIns="91425" bIns="91425" anchor="t" anchorCtr="0"/>
          <a:lstStyle>
            <a:lvl1pPr>
              <a:spcBef>
                <a:spcPts val="0"/>
              </a:spcBef>
              <a:buSzPct val="99224"/>
              <a:defRPr sz="4266"/>
            </a:lvl1pPr>
            <a:lvl2pPr>
              <a:spcBef>
                <a:spcPts val="0"/>
              </a:spcBef>
              <a:buSzPct val="99224"/>
              <a:defRPr sz="4266"/>
            </a:lvl2pPr>
            <a:lvl3pPr>
              <a:spcBef>
                <a:spcPts val="0"/>
              </a:spcBef>
              <a:buSzPct val="99224"/>
              <a:defRPr sz="4266"/>
            </a:lvl3pPr>
            <a:lvl4pPr>
              <a:spcBef>
                <a:spcPts val="0"/>
              </a:spcBef>
              <a:buSzPct val="99224"/>
              <a:defRPr sz="4266"/>
            </a:lvl4pPr>
            <a:lvl5pPr>
              <a:spcBef>
                <a:spcPts val="0"/>
              </a:spcBef>
              <a:buSzPct val="99224"/>
              <a:defRPr sz="4266"/>
            </a:lvl5pPr>
            <a:lvl6pPr>
              <a:spcBef>
                <a:spcPts val="0"/>
              </a:spcBef>
              <a:buSzPct val="99224"/>
              <a:defRPr sz="4266"/>
            </a:lvl6pPr>
            <a:lvl7pPr>
              <a:spcBef>
                <a:spcPts val="0"/>
              </a:spcBef>
              <a:buSzPct val="99224"/>
              <a:defRPr sz="4266"/>
            </a:lvl7pPr>
            <a:lvl8pPr>
              <a:spcBef>
                <a:spcPts val="0"/>
              </a:spcBef>
              <a:buSzPct val="99224"/>
              <a:defRPr sz="4266"/>
            </a:lvl8pPr>
            <a:lvl9pPr>
              <a:spcBef>
                <a:spcPts val="0"/>
              </a:spcBef>
              <a:buSzPct val="99224"/>
              <a:defRPr sz="4266"/>
            </a:lvl9pPr>
          </a:lstStyle>
          <a:p>
            <a:endParaRPr/>
          </a:p>
        </p:txBody>
      </p:sp>
      <p:sp>
        <p:nvSpPr>
          <p:cNvPr id="11" name="Shape 11"/>
          <p:cNvSpPr txBox="1">
            <a:spLocks noGrp="1"/>
          </p:cNvSpPr>
          <p:nvPr>
            <p:ph type="body" idx="1"/>
          </p:nvPr>
        </p:nvSpPr>
        <p:spPr>
          <a:xfrm>
            <a:off x="304800" y="1828800"/>
            <a:ext cx="9550400" cy="5486399"/>
          </a:xfrm>
          <a:prstGeom prst="rect">
            <a:avLst/>
          </a:prstGeom>
        </p:spPr>
        <p:txBody>
          <a:bodyPr lIns="91425" tIns="91425" rIns="91425" b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304800" y="304800"/>
            <a:ext cx="9550400" cy="914400"/>
          </a:xfrm>
          <a:prstGeom prst="rect">
            <a:avLst/>
          </a:prstGeom>
        </p:spPr>
        <p:txBody>
          <a:bodyPr lIns="91425" tIns="91425" rIns="91425" bIns="91425" anchor="t" anchorCtr="0"/>
          <a:lstStyle>
            <a:lvl1pPr>
              <a:spcBef>
                <a:spcPts val="0"/>
              </a:spcBef>
              <a:buSzPct val="99224"/>
              <a:defRPr sz="4266"/>
            </a:lvl1pPr>
            <a:lvl2pPr>
              <a:spcBef>
                <a:spcPts val="0"/>
              </a:spcBef>
              <a:buSzPct val="99224"/>
              <a:defRPr sz="4266"/>
            </a:lvl2pPr>
            <a:lvl3pPr>
              <a:spcBef>
                <a:spcPts val="0"/>
              </a:spcBef>
              <a:buSzPct val="99224"/>
              <a:defRPr sz="4266"/>
            </a:lvl3pPr>
            <a:lvl4pPr>
              <a:spcBef>
                <a:spcPts val="0"/>
              </a:spcBef>
              <a:buSzPct val="99224"/>
              <a:defRPr sz="4266"/>
            </a:lvl4pPr>
            <a:lvl5pPr>
              <a:spcBef>
                <a:spcPts val="0"/>
              </a:spcBef>
              <a:buSzPct val="99224"/>
              <a:defRPr sz="4266"/>
            </a:lvl5pPr>
            <a:lvl6pPr>
              <a:spcBef>
                <a:spcPts val="0"/>
              </a:spcBef>
              <a:buSzPct val="99224"/>
              <a:defRPr sz="4266"/>
            </a:lvl6pPr>
            <a:lvl7pPr>
              <a:spcBef>
                <a:spcPts val="0"/>
              </a:spcBef>
              <a:buSzPct val="99224"/>
              <a:defRPr sz="4266"/>
            </a:lvl7pPr>
            <a:lvl8pPr>
              <a:spcBef>
                <a:spcPts val="0"/>
              </a:spcBef>
              <a:buSzPct val="99224"/>
              <a:defRPr sz="4266"/>
            </a:lvl8pPr>
            <a:lvl9pPr>
              <a:spcBef>
                <a:spcPts val="0"/>
              </a:spcBef>
              <a:buSzPct val="99224"/>
              <a:defRPr sz="4266"/>
            </a:lvl9pPr>
          </a:lstStyle>
          <a:p>
            <a:endParaRPr/>
          </a:p>
        </p:txBody>
      </p:sp>
      <p:sp>
        <p:nvSpPr>
          <p:cNvPr id="14" name="Shape 14"/>
          <p:cNvSpPr txBox="1">
            <a:spLocks noGrp="1"/>
          </p:cNvSpPr>
          <p:nvPr>
            <p:ph type="body" idx="1"/>
          </p:nvPr>
        </p:nvSpPr>
        <p:spPr>
          <a:xfrm>
            <a:off x="304800" y="1828800"/>
            <a:ext cx="4470399" cy="5486399"/>
          </a:xfrm>
          <a:prstGeom prst="rect">
            <a:avLst/>
          </a:prstGeom>
        </p:spPr>
        <p:txBody>
          <a:bodyPr lIns="91425" tIns="91425" rIns="91425" b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a:endParaRPr/>
          </a:p>
        </p:txBody>
      </p:sp>
      <p:sp>
        <p:nvSpPr>
          <p:cNvPr id="15" name="Shape 15"/>
          <p:cNvSpPr txBox="1">
            <a:spLocks noGrp="1"/>
          </p:cNvSpPr>
          <p:nvPr>
            <p:ph type="body" idx="2"/>
          </p:nvPr>
        </p:nvSpPr>
        <p:spPr>
          <a:xfrm>
            <a:off x="5384800" y="1828800"/>
            <a:ext cx="4470399" cy="5486399"/>
          </a:xfrm>
          <a:prstGeom prst="rect">
            <a:avLst/>
          </a:prstGeom>
        </p:spPr>
        <p:txBody>
          <a:bodyPr lIns="91425" tIns="91425" rIns="91425" b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16"/>
        <p:cNvGrpSpPr/>
        <p:nvPr/>
      </p:nvGrpSpPr>
      <p:grpSpPr>
        <a:xfrm>
          <a:off x="0" y="0"/>
          <a:ext cx="0" cy="0"/>
          <a:chOff x="0" y="0"/>
          <a:chExt cx="0" cy="0"/>
        </a:xfrm>
      </p:grpSpPr>
      <p:sp>
        <p:nvSpPr>
          <p:cNvPr id="17" name="Shape 17"/>
          <p:cNvSpPr txBox="1">
            <a:spLocks noGrp="1"/>
          </p:cNvSpPr>
          <p:nvPr>
            <p:ph type="body" idx="1"/>
          </p:nvPr>
        </p:nvSpPr>
        <p:spPr>
          <a:xfrm>
            <a:off x="304800" y="6705600"/>
            <a:ext cx="9550400" cy="609599"/>
          </a:xfrm>
          <a:prstGeom prst="rect">
            <a:avLst/>
          </a:prstGeom>
        </p:spPr>
        <p:txBody>
          <a:bodyPr lIns="91425" tIns="91425" rIns="91425" bIns="91425" anchor="t" anchorCtr="0"/>
          <a:lstStyle>
            <a:lvl1pPr algn="ctr">
              <a:spcBef>
                <a:spcPts val="0"/>
              </a:spcBef>
              <a:buSzPct val="100000"/>
              <a:defRPr sz="3200"/>
            </a:lvl1pPr>
            <a:lvl2pPr algn="ctr">
              <a:spcBef>
                <a:spcPts val="0"/>
              </a:spcBef>
              <a:buSzPct val="100000"/>
              <a:defRPr sz="3200"/>
            </a:lvl2pPr>
            <a:lvl3pPr algn="ctr">
              <a:spcBef>
                <a:spcPts val="0"/>
              </a:spcBef>
              <a:buSzPct val="100000"/>
              <a:defRPr sz="3200"/>
            </a:lvl3pPr>
            <a:lvl4pPr algn="ctr">
              <a:spcBef>
                <a:spcPts val="0"/>
              </a:spcBef>
              <a:buSzPct val="100000"/>
              <a:defRPr sz="3200"/>
            </a:lvl4pPr>
            <a:lvl5pPr algn="ctr">
              <a:spcBef>
                <a:spcPts val="0"/>
              </a:spcBef>
              <a:buSzPct val="100000"/>
              <a:defRPr sz="3200"/>
            </a:lvl5pPr>
            <a:lvl6pPr algn="ctr">
              <a:spcBef>
                <a:spcPts val="0"/>
              </a:spcBef>
              <a:buSzPct val="100000"/>
              <a:defRPr sz="3200"/>
            </a:lvl6pPr>
            <a:lvl7pPr algn="ctr">
              <a:spcBef>
                <a:spcPts val="0"/>
              </a:spcBef>
              <a:buSzPct val="100000"/>
              <a:defRPr sz="3200"/>
            </a:lvl7pPr>
            <a:lvl8pPr algn="ctr">
              <a:spcBef>
                <a:spcPts val="0"/>
              </a:spcBef>
              <a:buSzPct val="100000"/>
              <a:defRPr sz="3200"/>
            </a:lvl8pPr>
            <a:lvl9pPr algn="ctr">
              <a:spcBef>
                <a:spcPts val="0"/>
              </a:spcBef>
              <a:buSzPct val="100000"/>
              <a:defRPr sz="3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sp>
        <p:nvSpPr>
          <p:cNvPr id="19" name="Shape 19"/>
          <p:cNvSpPr txBox="1">
            <a:spLocks noGrp="1"/>
          </p:cNvSpPr>
          <p:nvPr>
            <p:ph type="ctrTitle"/>
          </p:nvPr>
        </p:nvSpPr>
        <p:spPr>
          <a:xfrm>
            <a:off x="915750" y="3558800"/>
            <a:ext cx="8395274" cy="1733124"/>
          </a:xfrm>
          <a:prstGeom prst="rect">
            <a:avLst/>
          </a:prstGeom>
        </p:spPr>
        <p:txBody>
          <a:bodyPr lIns="38100" tIns="38100" rIns="38100" bIns="38100" anchor="t" anchorCtr="0">
            <a:noAutofit/>
          </a:bodyPr>
          <a:lstStyle/>
          <a:p>
            <a:r>
              <a:rPr lang="de-DE" b="1" dirty="0">
                <a:latin typeface="courier new"/>
                <a:ea typeface="courier new"/>
              </a:rPr>
              <a:t>So trainierst Du Deinen </a:t>
            </a:r>
            <a:r>
              <a:rPr lang="de-DE" b="1" dirty="0" smtClean="0">
                <a:latin typeface="courier new"/>
                <a:ea typeface="courier new"/>
              </a:rPr>
              <a:t>Roboter</a:t>
            </a:r>
            <a:endParaRPr lang="de-DE" dirty="0"/>
          </a:p>
        </p:txBody>
      </p:sp>
      <p:pic>
        <p:nvPicPr>
          <p:cNvPr id="20" name="Shape 20"/>
          <p:cNvPicPr preferRelativeResize="0"/>
          <p:nvPr/>
        </p:nvPicPr>
        <p:blipFill>
          <a:blip r:embed="rId3"/>
          <a:stretch>
            <a:fillRect/>
          </a:stretch>
        </p:blipFill>
        <p:spPr>
          <a:xfrm>
            <a:off x="2541350" y="1423750"/>
            <a:ext cx="4940750" cy="1016374"/>
          </a:xfrm>
          <a:prstGeom prst="rect">
            <a:avLst/>
          </a:prstGeom>
        </p:spPr>
      </p:pic>
      <p:sp>
        <p:nvSpPr>
          <p:cNvPr id="21" name="Shape 21"/>
          <p:cNvSpPr txBox="1"/>
          <p:nvPr/>
        </p:nvSpPr>
        <p:spPr>
          <a:xfrm>
            <a:off x="3862150" y="2541350"/>
            <a:ext cx="2262099" cy="747099"/>
          </a:xfrm>
          <a:prstGeom prst="rect">
            <a:avLst/>
          </a:prstGeom>
        </p:spPr>
        <p:txBody>
          <a:bodyPr lIns="38100" tIns="38100" rIns="38100" bIns="38100" anchor="t" anchorCtr="0">
            <a:noAutofit/>
          </a:bodyPr>
          <a:lstStyle/>
          <a:p>
            <a:pPr algn="ctr"/>
            <a:r>
              <a:rPr lang="en-US" sz="2800" dirty="0" err="1">
                <a:latin typeface="trebuchet ms"/>
                <a:ea typeface="trebuchet ms"/>
              </a:rPr>
              <a:t>präsentiert</a:t>
            </a:r>
            <a:endParaRPr lang="en-US" sz="2933" dirty="0">
              <a:solidFill>
                <a:srgbClr val="000000"/>
              </a:solidFill>
              <a:latin typeface="trebuchet ms"/>
              <a:ea typeface="trebuchet ms"/>
              <a:cs typeface="trebuchet ms"/>
              <a:sym typeface="trebuchet ms"/>
            </a:endParaRP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Shape 83"/>
          <p:cNvPicPr preferRelativeResize="0"/>
          <p:nvPr/>
        </p:nvPicPr>
        <p:blipFill>
          <a:blip r:embed="rId3"/>
          <a:stretch>
            <a:fillRect/>
          </a:stretch>
        </p:blipFill>
        <p:spPr>
          <a:xfrm>
            <a:off x="507875" y="561350"/>
            <a:ext cx="8955950" cy="6514299"/>
          </a:xfrm>
          <a:prstGeom prst="rect">
            <a:avLst/>
          </a:prstGeom>
        </p:spPr>
      </p:pic>
      <p:pic>
        <p:nvPicPr>
          <p:cNvPr id="84" name="Shape 84"/>
          <p:cNvPicPr preferRelativeResize="0"/>
          <p:nvPr/>
        </p:nvPicPr>
        <p:blipFill>
          <a:blip r:embed="rId4"/>
          <a:stretch>
            <a:fillRect/>
          </a:stretch>
        </p:blipFill>
        <p:spPr>
          <a:xfrm>
            <a:off x="5792550" y="5081350"/>
            <a:ext cx="3850200" cy="2159550"/>
          </a:xfrm>
          <a:prstGeom prst="rect">
            <a:avLst/>
          </a:prstGeom>
        </p:spPr>
      </p:pic>
      <p:pic>
        <p:nvPicPr>
          <p:cNvPr id="85" name="Shape 85"/>
          <p:cNvPicPr preferRelativeResize="0"/>
          <p:nvPr/>
        </p:nvPicPr>
        <p:blipFill>
          <a:blip r:embed="rId5"/>
          <a:stretch>
            <a:fillRect/>
          </a:stretch>
        </p:blipFill>
        <p:spPr>
          <a:xfrm>
            <a:off x="101600" y="7112000"/>
            <a:ext cx="1973749" cy="406024"/>
          </a:xfrm>
          <a:prstGeom prst="rect">
            <a:avLst/>
          </a:prstGeom>
        </p:spPr>
      </p:pic>
      <p:sp>
        <p:nvSpPr>
          <p:cNvPr id="86" name="Shape 86"/>
          <p:cNvSpPr txBox="1"/>
          <p:nvPr/>
        </p:nvSpPr>
        <p:spPr>
          <a:xfrm>
            <a:off x="2641600" y="7112000"/>
            <a:ext cx="7460349" cy="515000"/>
          </a:xfrm>
          <a:prstGeom prst="rect">
            <a:avLst/>
          </a:prstGeom>
        </p:spPr>
        <p:txBody>
          <a:bodyPr lIns="38100" tIns="38100" rIns="38100" bIns="38100" anchor="t" anchorCtr="0">
            <a:noAutofit/>
          </a:bodyPr>
          <a:lstStyle/>
          <a:p>
            <a:pPr rtl="0">
              <a:lnSpc>
                <a:spcPct val="100000"/>
              </a:lnSpc>
              <a:spcBef>
                <a:spcPts val="0"/>
              </a:spcBef>
              <a:buNone/>
            </a:pPr>
            <a:r>
              <a:rPr lang="en-US" sz="1333">
                <a:solidFill>
                  <a:srgbClr val="999999"/>
                </a:solidFill>
                <a:latin typeface="Arial"/>
                <a:ea typeface="Arial"/>
                <a:cs typeface="Arial"/>
                <a:sym typeface="Arial"/>
              </a:rPr>
              <a:t>http://2.bp.blogspot.com/-TWZnI8eDW_M/TZ0tN7r57WI/AAAAAAAAACQ/OnERwV9Upfo/s1600/Roomba_500_irobot.jpg</a:t>
            </a:r>
          </a:p>
        </p:txBody>
      </p:sp>
      <p:sp>
        <p:nvSpPr>
          <p:cNvPr id="87" name="Shape 87"/>
          <p:cNvSpPr txBox="1"/>
          <p:nvPr/>
        </p:nvSpPr>
        <p:spPr>
          <a:xfrm>
            <a:off x="508000" y="609600"/>
            <a:ext cx="1760424" cy="446024"/>
          </a:xfrm>
          <a:prstGeom prst="rect">
            <a:avLst/>
          </a:prstGeom>
        </p:spPr>
        <p:txBody>
          <a:bodyPr lIns="38100" tIns="38100" rIns="38100" bIns="38100" anchor="t" anchorCtr="0">
            <a:noAutofit/>
          </a:bodyPr>
          <a:lstStyle/>
          <a:p>
            <a:pPr rtl="0">
              <a:lnSpc>
                <a:spcPct val="100000"/>
              </a:lnSpc>
              <a:spcBef>
                <a:spcPts val="0"/>
              </a:spcBef>
              <a:buNone/>
            </a:pPr>
            <a:r>
              <a:rPr lang="en-US" sz="1600">
                <a:solidFill>
                  <a:srgbClr val="000000"/>
                </a:solidFill>
                <a:latin typeface="Arial"/>
                <a:ea typeface="Arial"/>
                <a:cs typeface="Arial"/>
                <a:sym typeface="Arial"/>
              </a:rPr>
              <a:t>Courtesy: iRobot</a:t>
            </a: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Shape 92"/>
          <p:cNvPicPr preferRelativeResize="0"/>
          <p:nvPr/>
        </p:nvPicPr>
        <p:blipFill>
          <a:blip r:embed="rId3"/>
          <a:stretch>
            <a:fillRect/>
          </a:stretch>
        </p:blipFill>
        <p:spPr>
          <a:xfrm>
            <a:off x="2062575" y="381000"/>
            <a:ext cx="6034799" cy="6858000"/>
          </a:xfrm>
          <a:prstGeom prst="rect">
            <a:avLst/>
          </a:prstGeom>
        </p:spPr>
      </p:pic>
      <p:pic>
        <p:nvPicPr>
          <p:cNvPr id="93" name="Shape 93"/>
          <p:cNvPicPr preferRelativeResize="0"/>
          <p:nvPr/>
        </p:nvPicPr>
        <p:blipFill>
          <a:blip r:embed="rId4"/>
          <a:stretch>
            <a:fillRect/>
          </a:stretch>
        </p:blipFill>
        <p:spPr>
          <a:xfrm>
            <a:off x="101600" y="7112000"/>
            <a:ext cx="1973749" cy="406024"/>
          </a:xfrm>
          <a:prstGeom prst="rect">
            <a:avLst/>
          </a:prstGeom>
        </p:spPr>
      </p:pic>
      <p:sp>
        <p:nvSpPr>
          <p:cNvPr id="94" name="Shape 94"/>
          <p:cNvSpPr txBox="1"/>
          <p:nvPr/>
        </p:nvSpPr>
        <p:spPr>
          <a:xfrm>
            <a:off x="2032000" y="7213575"/>
            <a:ext cx="6784099" cy="498599"/>
          </a:xfrm>
          <a:prstGeom prst="rect">
            <a:avLst/>
          </a:prstGeom>
        </p:spPr>
        <p:txBody>
          <a:bodyPr lIns="38100" tIns="38100" rIns="38100" bIns="38100" anchor="t" anchorCtr="0">
            <a:noAutofit/>
          </a:bodyPr>
          <a:lstStyle/>
          <a:p>
            <a:pPr rtl="0">
              <a:lnSpc>
                <a:spcPct val="100000"/>
              </a:lnSpc>
              <a:spcBef>
                <a:spcPts val="0"/>
              </a:spcBef>
              <a:buNone/>
            </a:pPr>
            <a:r>
              <a:rPr lang="en-US" sz="1600">
                <a:solidFill>
                  <a:srgbClr val="999999"/>
                </a:solidFill>
                <a:latin typeface="Arial"/>
                <a:ea typeface="Arial"/>
                <a:cs typeface="Arial"/>
                <a:sym typeface="Arial"/>
              </a:rPr>
              <a:t>http://www.immortalhumans.com/wp-content/uploads/bionic_woman.jpg</a:t>
            </a:r>
          </a:p>
        </p:txBody>
      </p:sp>
      <p:sp>
        <p:nvSpPr>
          <p:cNvPr id="95" name="Shape 95"/>
          <p:cNvSpPr txBox="1"/>
          <p:nvPr/>
        </p:nvSpPr>
        <p:spPr>
          <a:xfrm>
            <a:off x="4470400" y="6908775"/>
            <a:ext cx="2662925" cy="642300"/>
          </a:xfrm>
          <a:prstGeom prst="rect">
            <a:avLst/>
          </a:prstGeom>
        </p:spPr>
        <p:txBody>
          <a:bodyPr lIns="38100" tIns="38100" rIns="38100" bIns="38100" anchor="t" anchorCtr="0">
            <a:noAutofit/>
          </a:bodyPr>
          <a:lstStyle/>
          <a:p>
            <a:pPr rtl="0">
              <a:lnSpc>
                <a:spcPct val="100000"/>
              </a:lnSpc>
              <a:spcBef>
                <a:spcPts val="0"/>
              </a:spcBef>
              <a:buNone/>
            </a:pPr>
            <a:r>
              <a:rPr lang="en-US" sz="1600">
                <a:solidFill>
                  <a:srgbClr val="000000"/>
                </a:solidFill>
                <a:latin typeface="Arial"/>
                <a:ea typeface="Arial"/>
                <a:cs typeface="Arial"/>
                <a:sym typeface="Arial"/>
              </a:rPr>
              <a:t>Photo: Immortal Humans</a:t>
            </a: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Shape 100"/>
          <p:cNvPicPr preferRelativeResize="0"/>
          <p:nvPr/>
        </p:nvPicPr>
        <p:blipFill>
          <a:blip r:embed="rId3"/>
          <a:stretch>
            <a:fillRect/>
          </a:stretch>
        </p:blipFill>
        <p:spPr>
          <a:xfrm>
            <a:off x="2794000" y="381000"/>
            <a:ext cx="4572000" cy="6858000"/>
          </a:xfrm>
          <a:prstGeom prst="rect">
            <a:avLst/>
          </a:prstGeom>
        </p:spPr>
      </p:pic>
      <p:pic>
        <p:nvPicPr>
          <p:cNvPr id="101" name="Shape 101"/>
          <p:cNvPicPr preferRelativeResize="0"/>
          <p:nvPr/>
        </p:nvPicPr>
        <p:blipFill>
          <a:blip r:embed="rId4"/>
          <a:stretch>
            <a:fillRect/>
          </a:stretch>
        </p:blipFill>
        <p:spPr>
          <a:xfrm>
            <a:off x="101600" y="7112000"/>
            <a:ext cx="1973749" cy="406024"/>
          </a:xfrm>
          <a:prstGeom prst="rect">
            <a:avLst/>
          </a:prstGeom>
        </p:spPr>
      </p:pic>
      <p:sp>
        <p:nvSpPr>
          <p:cNvPr id="102" name="Shape 102"/>
          <p:cNvSpPr txBox="1"/>
          <p:nvPr/>
        </p:nvSpPr>
        <p:spPr>
          <a:xfrm>
            <a:off x="4673600" y="6908775"/>
            <a:ext cx="2863500" cy="544175"/>
          </a:xfrm>
          <a:prstGeom prst="rect">
            <a:avLst/>
          </a:prstGeom>
        </p:spPr>
        <p:txBody>
          <a:bodyPr lIns="38100" tIns="38100" rIns="38100" bIns="38100" anchor="t" anchorCtr="0">
            <a:noAutofit/>
          </a:bodyPr>
          <a:lstStyle/>
          <a:p>
            <a:pPr rtl="0">
              <a:lnSpc>
                <a:spcPct val="100000"/>
              </a:lnSpc>
              <a:spcBef>
                <a:spcPts val="0"/>
              </a:spcBef>
              <a:buNone/>
            </a:pPr>
            <a:r>
              <a:rPr lang="en-US" sz="1600">
                <a:solidFill>
                  <a:srgbClr val="FFFFFF"/>
                </a:solidFill>
                <a:latin typeface="Helvetica"/>
                <a:ea typeface="Helvetica"/>
                <a:cs typeface="Helvetica"/>
                <a:sym typeface="Helvetica"/>
              </a:rPr>
              <a:t>Courtesy Stanford University</a:t>
            </a:r>
          </a:p>
        </p:txBody>
      </p:sp>
      <p:sp>
        <p:nvSpPr>
          <p:cNvPr id="103" name="Shape 103"/>
          <p:cNvSpPr txBox="1"/>
          <p:nvPr/>
        </p:nvSpPr>
        <p:spPr>
          <a:xfrm>
            <a:off x="2641600" y="7213575"/>
            <a:ext cx="5120200" cy="518999"/>
          </a:xfrm>
          <a:prstGeom prst="rect">
            <a:avLst/>
          </a:prstGeom>
        </p:spPr>
        <p:txBody>
          <a:bodyPr lIns="38100" tIns="38100" rIns="38100" bIns="38100" anchor="t" anchorCtr="0">
            <a:noAutofit/>
          </a:bodyPr>
          <a:lstStyle/>
          <a:p>
            <a:pPr rtl="0">
              <a:lnSpc>
                <a:spcPct val="100000"/>
              </a:lnSpc>
              <a:spcBef>
                <a:spcPts val="0"/>
              </a:spcBef>
              <a:buNone/>
            </a:pPr>
            <a:r>
              <a:rPr lang="en-US" sz="1600">
                <a:solidFill>
                  <a:srgbClr val="999999"/>
                </a:solidFill>
                <a:latin typeface="Arial"/>
                <a:ea typeface="Arial"/>
                <a:cs typeface="Arial"/>
                <a:sym typeface="Arial"/>
              </a:rPr>
              <a:t>http://nsf.gov/news/mmg/media/images/stickybot2_h.jpg</a:t>
            </a: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Shape 108"/>
          <p:cNvPicPr preferRelativeResize="0"/>
          <p:nvPr/>
        </p:nvPicPr>
        <p:blipFill>
          <a:blip r:embed="rId3"/>
          <a:stretch>
            <a:fillRect/>
          </a:stretch>
        </p:blipFill>
        <p:spPr>
          <a:xfrm>
            <a:off x="610050" y="610450"/>
            <a:ext cx="8903000" cy="6358724"/>
          </a:xfrm>
          <a:prstGeom prst="rect">
            <a:avLst/>
          </a:prstGeom>
        </p:spPr>
      </p:pic>
      <p:pic>
        <p:nvPicPr>
          <p:cNvPr id="109" name="Shape 109"/>
          <p:cNvPicPr preferRelativeResize="0"/>
          <p:nvPr/>
        </p:nvPicPr>
        <p:blipFill>
          <a:blip r:embed="rId4"/>
          <a:stretch>
            <a:fillRect/>
          </a:stretch>
        </p:blipFill>
        <p:spPr>
          <a:xfrm>
            <a:off x="101600" y="7112000"/>
            <a:ext cx="1973749" cy="406024"/>
          </a:xfrm>
          <a:prstGeom prst="rect">
            <a:avLst/>
          </a:prstGeom>
        </p:spPr>
      </p:pic>
      <p:sp>
        <p:nvSpPr>
          <p:cNvPr id="110" name="Shape 110"/>
          <p:cNvSpPr txBox="1"/>
          <p:nvPr/>
        </p:nvSpPr>
        <p:spPr>
          <a:xfrm>
            <a:off x="7620000" y="6603975"/>
            <a:ext cx="1990149" cy="362250"/>
          </a:xfrm>
          <a:prstGeom prst="rect">
            <a:avLst/>
          </a:prstGeom>
        </p:spPr>
        <p:txBody>
          <a:bodyPr lIns="38100" tIns="38100" rIns="38100" bIns="38100" anchor="t" anchorCtr="0">
            <a:noAutofit/>
          </a:bodyPr>
          <a:lstStyle/>
          <a:p>
            <a:pPr rtl="0">
              <a:lnSpc>
                <a:spcPct val="100000"/>
              </a:lnSpc>
              <a:spcBef>
                <a:spcPts val="0"/>
              </a:spcBef>
              <a:buNone/>
            </a:pPr>
            <a:r>
              <a:rPr lang="en-US" sz="1600">
                <a:solidFill>
                  <a:srgbClr val="FFFFFF"/>
                </a:solidFill>
                <a:latin typeface="Helvetica"/>
                <a:ea typeface="Helvetica"/>
                <a:cs typeface="Helvetica"/>
                <a:sym typeface="Helvetica"/>
              </a:rPr>
              <a:t>Photo: Sam Ogden</a:t>
            </a:r>
          </a:p>
        </p:txBody>
      </p:sp>
      <p:sp>
        <p:nvSpPr>
          <p:cNvPr id="111" name="Shape 111"/>
          <p:cNvSpPr txBox="1"/>
          <p:nvPr/>
        </p:nvSpPr>
        <p:spPr>
          <a:xfrm>
            <a:off x="2336800" y="7010400"/>
            <a:ext cx="6392550" cy="512275"/>
          </a:xfrm>
          <a:prstGeom prst="rect">
            <a:avLst/>
          </a:prstGeom>
        </p:spPr>
        <p:txBody>
          <a:bodyPr lIns="38100" tIns="38100" rIns="38100" bIns="38100" anchor="t" anchorCtr="0">
            <a:noAutofit/>
          </a:bodyPr>
          <a:lstStyle/>
          <a:p>
            <a:pPr rtl="0">
              <a:lnSpc>
                <a:spcPct val="100000"/>
              </a:lnSpc>
              <a:spcBef>
                <a:spcPts val="0"/>
              </a:spcBef>
              <a:buNone/>
            </a:pPr>
            <a:r>
              <a:rPr lang="en-US" sz="1600">
                <a:solidFill>
                  <a:srgbClr val="999999"/>
                </a:solidFill>
                <a:latin typeface="Arial"/>
                <a:ea typeface="Arial"/>
                <a:cs typeface="Arial"/>
                <a:sym typeface="Arial"/>
              </a:rPr>
              <a:t>http://frankmoss.com/images/gallery-chapters/1.4-NexiAndCynthia.jpg</a:t>
            </a: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ctrTitle"/>
          </p:nvPr>
        </p:nvSpPr>
        <p:spPr>
          <a:xfrm>
            <a:off x="914400" y="3048000"/>
            <a:ext cx="8407399" cy="1295400"/>
          </a:xfrm>
          <a:prstGeom prst="rect">
            <a:avLst/>
          </a:prstGeom>
        </p:spPr>
        <p:txBody>
          <a:bodyPr lIns="38100" tIns="38100" rIns="38100" bIns="38100" anchor="t" anchorCtr="0">
            <a:noAutofit/>
          </a:bodyPr>
          <a:lstStyle/>
          <a:p>
            <a:r>
              <a:rPr lang="de-DE" b="1" dirty="0">
                <a:latin typeface="courier new"/>
                <a:ea typeface="courier new"/>
              </a:rPr>
              <a:t>Und wie funktionieren Roboter nun genau?</a:t>
            </a:r>
            <a:endParaRPr lang="de-DE" dirty="0"/>
          </a:p>
        </p:txBody>
      </p:sp>
      <p:pic>
        <p:nvPicPr>
          <p:cNvPr id="117" name="Shape 117"/>
          <p:cNvPicPr preferRelativeResize="0"/>
          <p:nvPr/>
        </p:nvPicPr>
        <p:blipFill>
          <a:blip r:embed="rId3"/>
          <a:stretch>
            <a:fillRect/>
          </a:stretch>
        </p:blipFill>
        <p:spPr>
          <a:xfrm>
            <a:off x="101600" y="7112000"/>
            <a:ext cx="1973749" cy="406024"/>
          </a:xfrm>
          <a:prstGeom prst="rect">
            <a:avLst/>
          </a:prstGeom>
        </p:spPr>
      </p:pic>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Shape 122"/>
          <p:cNvPicPr preferRelativeResize="0"/>
          <p:nvPr/>
        </p:nvPicPr>
        <p:blipFill>
          <a:blip r:embed="rId3"/>
          <a:stretch>
            <a:fillRect/>
          </a:stretch>
        </p:blipFill>
        <p:spPr>
          <a:xfrm>
            <a:off x="0" y="0"/>
            <a:ext cx="10132449" cy="7599000"/>
          </a:xfrm>
          <a:prstGeom prst="rect">
            <a:avLst/>
          </a:prstGeom>
        </p:spPr>
      </p:pic>
      <p:pic>
        <p:nvPicPr>
          <p:cNvPr id="123" name="Shape 123"/>
          <p:cNvPicPr preferRelativeResize="0"/>
          <p:nvPr/>
        </p:nvPicPr>
        <p:blipFill>
          <a:blip r:embed="rId4"/>
          <a:stretch>
            <a:fillRect/>
          </a:stretch>
        </p:blipFill>
        <p:spPr>
          <a:xfrm>
            <a:off x="101600" y="7112000"/>
            <a:ext cx="1973749" cy="406024"/>
          </a:xfrm>
          <a:prstGeom prst="rect">
            <a:avLst/>
          </a:prstGeom>
        </p:spPr>
      </p:pic>
      <p:sp>
        <p:nvSpPr>
          <p:cNvPr id="124" name="Shape 124"/>
          <p:cNvSpPr txBox="1"/>
          <p:nvPr/>
        </p:nvSpPr>
        <p:spPr>
          <a:xfrm>
            <a:off x="7112000" y="7315200"/>
            <a:ext cx="3194425" cy="320974"/>
          </a:xfrm>
          <a:prstGeom prst="rect">
            <a:avLst/>
          </a:prstGeom>
        </p:spPr>
        <p:txBody>
          <a:bodyPr lIns="38100" tIns="38100" rIns="38100" bIns="38100" anchor="t" anchorCtr="0">
            <a:noAutofit/>
          </a:bodyPr>
          <a:lstStyle/>
          <a:p>
            <a:pPr rtl="0">
              <a:lnSpc>
                <a:spcPct val="100000"/>
              </a:lnSpc>
              <a:spcBef>
                <a:spcPts val="0"/>
              </a:spcBef>
              <a:buNone/>
            </a:pPr>
            <a:r>
              <a:rPr lang="en-US" sz="1866" b="1">
                <a:solidFill>
                  <a:srgbClr val="000000"/>
                </a:solidFill>
                <a:latin typeface="Arial"/>
                <a:ea typeface="Arial"/>
                <a:cs typeface="Arial"/>
                <a:sym typeface="Arial"/>
              </a:rPr>
              <a:t>©</a:t>
            </a:r>
            <a:r>
              <a:rPr lang="en-US" sz="1866">
                <a:solidFill>
                  <a:srgbClr val="000000"/>
                </a:solidFill>
                <a:latin typeface="Arial"/>
                <a:ea typeface="Arial"/>
                <a:cs typeface="Arial"/>
                <a:sym typeface="Arial"/>
              </a:rPr>
              <a:t> Nikolaos Michalakis 2011</a:t>
            </a: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Shape 129"/>
          <p:cNvPicPr preferRelativeResize="0"/>
          <p:nvPr/>
        </p:nvPicPr>
        <p:blipFill>
          <a:blip r:embed="rId3"/>
          <a:stretch>
            <a:fillRect/>
          </a:stretch>
        </p:blipFill>
        <p:spPr>
          <a:xfrm>
            <a:off x="600" y="625"/>
            <a:ext cx="10154974" cy="7642700"/>
          </a:xfrm>
          <a:prstGeom prst="rect">
            <a:avLst/>
          </a:prstGeom>
        </p:spPr>
      </p:pic>
      <p:sp>
        <p:nvSpPr>
          <p:cNvPr id="130" name="Shape 130"/>
          <p:cNvSpPr/>
          <p:nvPr/>
        </p:nvSpPr>
        <p:spPr>
          <a:xfrm>
            <a:off x="5551148" y="3156719"/>
            <a:ext cx="349985" cy="692318"/>
          </a:xfrm>
          <a:prstGeom prst="downArrow">
            <a:avLst>
              <a:gd name="adj1" fmla="val 50000"/>
              <a:gd name="adj2" fmla="val 50000"/>
            </a:avLst>
          </a:prstGeom>
          <a:solidFill>
            <a:srgbClr val="CFE2F3"/>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31" name="Shape 131"/>
          <p:cNvSpPr txBox="1"/>
          <p:nvPr/>
        </p:nvSpPr>
        <p:spPr>
          <a:xfrm>
            <a:off x="5386150" y="2541350"/>
            <a:ext cx="1663275" cy="742075"/>
          </a:xfrm>
          <a:prstGeom prst="rect">
            <a:avLst/>
          </a:prstGeom>
        </p:spPr>
        <p:txBody>
          <a:bodyPr lIns="38100" tIns="38100" rIns="38100" bIns="38100" anchor="t" anchorCtr="0">
            <a:noAutofit/>
          </a:bodyPr>
          <a:lstStyle/>
          <a:p>
            <a:pPr rtl="0">
              <a:lnSpc>
                <a:spcPct val="100000"/>
              </a:lnSpc>
              <a:spcBef>
                <a:spcPts val="0"/>
              </a:spcBef>
              <a:buNone/>
            </a:pPr>
            <a:r>
              <a:rPr lang="en-US" sz="2666" b="1">
                <a:solidFill>
                  <a:srgbClr val="000000"/>
                </a:solidFill>
                <a:latin typeface="courier new"/>
                <a:ea typeface="courier new"/>
                <a:cs typeface="courier new"/>
                <a:sym typeface="courier new"/>
              </a:rPr>
              <a:t>Sensor</a:t>
            </a:r>
          </a:p>
        </p:txBody>
      </p:sp>
      <p:pic>
        <p:nvPicPr>
          <p:cNvPr id="132" name="Shape 132"/>
          <p:cNvPicPr preferRelativeResize="0"/>
          <p:nvPr/>
        </p:nvPicPr>
        <p:blipFill>
          <a:blip r:embed="rId4"/>
          <a:stretch>
            <a:fillRect/>
          </a:stretch>
        </p:blipFill>
        <p:spPr>
          <a:xfrm>
            <a:off x="101600" y="7112000"/>
            <a:ext cx="1973749" cy="406024"/>
          </a:xfrm>
          <a:prstGeom prst="rect">
            <a:avLst/>
          </a:prstGeom>
        </p:spPr>
      </p:pic>
      <p:sp>
        <p:nvSpPr>
          <p:cNvPr id="133" name="Shape 133"/>
          <p:cNvSpPr txBox="1"/>
          <p:nvPr/>
        </p:nvSpPr>
        <p:spPr>
          <a:xfrm>
            <a:off x="7112000" y="7315200"/>
            <a:ext cx="3194425" cy="320974"/>
          </a:xfrm>
          <a:prstGeom prst="rect">
            <a:avLst/>
          </a:prstGeom>
        </p:spPr>
        <p:txBody>
          <a:bodyPr lIns="38100" tIns="38100" rIns="38100" bIns="38100" anchor="t" anchorCtr="0">
            <a:noAutofit/>
          </a:bodyPr>
          <a:lstStyle/>
          <a:p>
            <a:pPr rtl="0">
              <a:lnSpc>
                <a:spcPct val="100000"/>
              </a:lnSpc>
              <a:spcBef>
                <a:spcPts val="0"/>
              </a:spcBef>
              <a:buNone/>
            </a:pPr>
            <a:r>
              <a:rPr lang="en-US" sz="1866" b="1">
                <a:solidFill>
                  <a:srgbClr val="000000"/>
                </a:solidFill>
                <a:latin typeface="Arial"/>
                <a:ea typeface="Arial"/>
                <a:cs typeface="Arial"/>
                <a:sym typeface="Arial"/>
              </a:rPr>
              <a:t>©</a:t>
            </a:r>
            <a:r>
              <a:rPr lang="en-US" sz="1866">
                <a:solidFill>
                  <a:srgbClr val="000000"/>
                </a:solidFill>
                <a:latin typeface="Arial"/>
                <a:ea typeface="Arial"/>
                <a:cs typeface="Arial"/>
                <a:sym typeface="Arial"/>
              </a:rPr>
              <a:t> Nikolaos Michalakis 2011</a:t>
            </a: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Shape 138"/>
          <p:cNvPicPr preferRelativeResize="0"/>
          <p:nvPr/>
        </p:nvPicPr>
        <p:blipFill>
          <a:blip r:embed="rId3"/>
          <a:stretch>
            <a:fillRect/>
          </a:stretch>
        </p:blipFill>
        <p:spPr>
          <a:xfrm>
            <a:off x="600" y="625"/>
            <a:ext cx="10154974" cy="7642700"/>
          </a:xfrm>
          <a:prstGeom prst="rect">
            <a:avLst/>
          </a:prstGeom>
        </p:spPr>
      </p:pic>
      <p:sp>
        <p:nvSpPr>
          <p:cNvPr id="139" name="Shape 139"/>
          <p:cNvSpPr/>
          <p:nvPr/>
        </p:nvSpPr>
        <p:spPr>
          <a:xfrm>
            <a:off x="6816487" y="3869024"/>
            <a:ext cx="1460500" cy="507975"/>
          </a:xfrm>
          <a:prstGeom prst="leftArrow">
            <a:avLst>
              <a:gd name="adj1" fmla="val 50000"/>
              <a:gd name="adj2" fmla="val 50000"/>
            </a:avLst>
          </a:prstGeom>
          <a:solidFill>
            <a:srgbClr val="CFE2F3"/>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40" name="Shape 140"/>
          <p:cNvSpPr txBox="1"/>
          <p:nvPr/>
        </p:nvSpPr>
        <p:spPr>
          <a:xfrm>
            <a:off x="7519750" y="4268550"/>
            <a:ext cx="1863575" cy="742075"/>
          </a:xfrm>
          <a:prstGeom prst="rect">
            <a:avLst/>
          </a:prstGeom>
        </p:spPr>
        <p:txBody>
          <a:bodyPr lIns="38100" tIns="38100" rIns="38100" bIns="38100" anchor="t" anchorCtr="0">
            <a:noAutofit/>
          </a:bodyPr>
          <a:lstStyle/>
          <a:p>
            <a:pPr rtl="0">
              <a:lnSpc>
                <a:spcPct val="100000"/>
              </a:lnSpc>
              <a:spcBef>
                <a:spcPts val="0"/>
              </a:spcBef>
              <a:buNone/>
            </a:pPr>
            <a:r>
              <a:rPr lang="en-US" sz="2666" b="1" dirty="0" err="1" smtClean="0">
                <a:solidFill>
                  <a:srgbClr val="000000"/>
                </a:solidFill>
                <a:latin typeface="courier new"/>
                <a:ea typeface="courier new"/>
                <a:cs typeface="courier new"/>
                <a:sym typeface="courier new"/>
              </a:rPr>
              <a:t>Aktuator</a:t>
            </a:r>
            <a:endParaRPr lang="en-US" sz="2666" b="1" dirty="0">
              <a:solidFill>
                <a:srgbClr val="000000"/>
              </a:solidFill>
              <a:latin typeface="courier new"/>
              <a:ea typeface="courier new"/>
              <a:cs typeface="courier new"/>
              <a:sym typeface="courier new"/>
            </a:endParaRPr>
          </a:p>
        </p:txBody>
      </p:sp>
      <p:pic>
        <p:nvPicPr>
          <p:cNvPr id="141" name="Shape 141"/>
          <p:cNvPicPr preferRelativeResize="0"/>
          <p:nvPr/>
        </p:nvPicPr>
        <p:blipFill>
          <a:blip r:embed="rId4"/>
          <a:stretch>
            <a:fillRect/>
          </a:stretch>
        </p:blipFill>
        <p:spPr>
          <a:xfrm>
            <a:off x="101600" y="7112000"/>
            <a:ext cx="1973749" cy="406024"/>
          </a:xfrm>
          <a:prstGeom prst="rect">
            <a:avLst/>
          </a:prstGeom>
        </p:spPr>
      </p:pic>
      <p:sp>
        <p:nvSpPr>
          <p:cNvPr id="142" name="Shape 142"/>
          <p:cNvSpPr txBox="1"/>
          <p:nvPr/>
        </p:nvSpPr>
        <p:spPr>
          <a:xfrm>
            <a:off x="7112000" y="7315200"/>
            <a:ext cx="3194425" cy="320974"/>
          </a:xfrm>
          <a:prstGeom prst="rect">
            <a:avLst/>
          </a:prstGeom>
        </p:spPr>
        <p:txBody>
          <a:bodyPr lIns="38100" tIns="38100" rIns="38100" bIns="38100" anchor="t" anchorCtr="0">
            <a:noAutofit/>
          </a:bodyPr>
          <a:lstStyle/>
          <a:p>
            <a:pPr rtl="0">
              <a:lnSpc>
                <a:spcPct val="100000"/>
              </a:lnSpc>
              <a:spcBef>
                <a:spcPts val="0"/>
              </a:spcBef>
              <a:buNone/>
            </a:pPr>
            <a:r>
              <a:rPr lang="en-US" sz="1866" b="1">
                <a:solidFill>
                  <a:srgbClr val="000000"/>
                </a:solidFill>
                <a:latin typeface="Arial"/>
                <a:ea typeface="Arial"/>
                <a:cs typeface="Arial"/>
                <a:sym typeface="Arial"/>
              </a:rPr>
              <a:t>©</a:t>
            </a:r>
            <a:r>
              <a:rPr lang="en-US" sz="1866">
                <a:solidFill>
                  <a:srgbClr val="000000"/>
                </a:solidFill>
                <a:latin typeface="Arial"/>
                <a:ea typeface="Arial"/>
                <a:cs typeface="Arial"/>
                <a:sym typeface="Arial"/>
              </a:rPr>
              <a:t> Nikolaos Michalakis 2011</a:t>
            </a: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Shape 147"/>
          <p:cNvPicPr preferRelativeResize="0"/>
          <p:nvPr/>
        </p:nvPicPr>
        <p:blipFill>
          <a:blip r:embed="rId3"/>
          <a:stretch>
            <a:fillRect/>
          </a:stretch>
        </p:blipFill>
        <p:spPr>
          <a:xfrm>
            <a:off x="600" y="625"/>
            <a:ext cx="10154974" cy="7642700"/>
          </a:xfrm>
          <a:prstGeom prst="rect">
            <a:avLst/>
          </a:prstGeom>
        </p:spPr>
      </p:pic>
      <p:sp>
        <p:nvSpPr>
          <p:cNvPr id="148" name="Shape 148"/>
          <p:cNvSpPr/>
          <p:nvPr/>
        </p:nvSpPr>
        <p:spPr>
          <a:xfrm>
            <a:off x="5190887" y="1735424"/>
            <a:ext cx="1460500" cy="507975"/>
          </a:xfrm>
          <a:prstGeom prst="leftArrow">
            <a:avLst>
              <a:gd name="adj1" fmla="val 50000"/>
              <a:gd name="adj2" fmla="val 50000"/>
            </a:avLst>
          </a:prstGeom>
          <a:solidFill>
            <a:srgbClr val="CFE2F3"/>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49" name="Shape 149"/>
          <p:cNvSpPr txBox="1"/>
          <p:nvPr/>
        </p:nvSpPr>
        <p:spPr>
          <a:xfrm>
            <a:off x="6705600" y="1727175"/>
            <a:ext cx="1963724" cy="742075"/>
          </a:xfrm>
          <a:prstGeom prst="rect">
            <a:avLst/>
          </a:prstGeom>
        </p:spPr>
        <p:txBody>
          <a:bodyPr lIns="38100" tIns="38100" rIns="38100" bIns="38100" anchor="t" anchorCtr="0">
            <a:noAutofit/>
          </a:bodyPr>
          <a:lstStyle/>
          <a:p>
            <a:pPr rtl="0">
              <a:lnSpc>
                <a:spcPct val="100000"/>
              </a:lnSpc>
              <a:spcBef>
                <a:spcPts val="0"/>
              </a:spcBef>
              <a:buNone/>
            </a:pPr>
            <a:r>
              <a:rPr lang="en-US" sz="2666" b="1">
                <a:solidFill>
                  <a:srgbClr val="000000"/>
                </a:solidFill>
                <a:latin typeface="courier new"/>
                <a:ea typeface="courier new"/>
                <a:cs typeface="courier new"/>
                <a:sym typeface="courier new"/>
              </a:rPr>
              <a:t>Terminal</a:t>
            </a:r>
          </a:p>
        </p:txBody>
      </p:sp>
      <p:pic>
        <p:nvPicPr>
          <p:cNvPr id="150" name="Shape 150"/>
          <p:cNvPicPr preferRelativeResize="0"/>
          <p:nvPr/>
        </p:nvPicPr>
        <p:blipFill>
          <a:blip r:embed="rId4"/>
          <a:stretch>
            <a:fillRect/>
          </a:stretch>
        </p:blipFill>
        <p:spPr>
          <a:xfrm>
            <a:off x="101600" y="7112000"/>
            <a:ext cx="1973749" cy="406024"/>
          </a:xfrm>
          <a:prstGeom prst="rect">
            <a:avLst/>
          </a:prstGeom>
        </p:spPr>
      </p:pic>
      <p:sp>
        <p:nvSpPr>
          <p:cNvPr id="151" name="Shape 151"/>
          <p:cNvSpPr txBox="1"/>
          <p:nvPr/>
        </p:nvSpPr>
        <p:spPr>
          <a:xfrm>
            <a:off x="7112000" y="7315200"/>
            <a:ext cx="3194425" cy="320974"/>
          </a:xfrm>
          <a:prstGeom prst="rect">
            <a:avLst/>
          </a:prstGeom>
        </p:spPr>
        <p:txBody>
          <a:bodyPr lIns="38100" tIns="38100" rIns="38100" bIns="38100" anchor="t" anchorCtr="0">
            <a:noAutofit/>
          </a:bodyPr>
          <a:lstStyle/>
          <a:p>
            <a:pPr rtl="0">
              <a:lnSpc>
                <a:spcPct val="100000"/>
              </a:lnSpc>
              <a:spcBef>
                <a:spcPts val="0"/>
              </a:spcBef>
              <a:buNone/>
            </a:pPr>
            <a:r>
              <a:rPr lang="en-US" sz="1866" b="1">
                <a:solidFill>
                  <a:srgbClr val="000000"/>
                </a:solidFill>
                <a:latin typeface="Arial"/>
                <a:ea typeface="Arial"/>
                <a:cs typeface="Arial"/>
                <a:sym typeface="Arial"/>
              </a:rPr>
              <a:t>©</a:t>
            </a:r>
            <a:r>
              <a:rPr lang="en-US" sz="1866">
                <a:solidFill>
                  <a:srgbClr val="000000"/>
                </a:solidFill>
                <a:latin typeface="Arial"/>
                <a:ea typeface="Arial"/>
                <a:cs typeface="Arial"/>
                <a:sym typeface="Arial"/>
              </a:rPr>
              <a:t> Nikolaos Michalakis 2011</a:t>
            </a: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Shape 156"/>
          <p:cNvPicPr preferRelativeResize="0"/>
          <p:nvPr/>
        </p:nvPicPr>
        <p:blipFill>
          <a:blip r:embed="rId3"/>
          <a:stretch>
            <a:fillRect/>
          </a:stretch>
        </p:blipFill>
        <p:spPr>
          <a:xfrm>
            <a:off x="600" y="625"/>
            <a:ext cx="10154974" cy="7642700"/>
          </a:xfrm>
          <a:prstGeom prst="rect">
            <a:avLst/>
          </a:prstGeom>
        </p:spPr>
      </p:pic>
      <p:sp>
        <p:nvSpPr>
          <p:cNvPr id="157" name="Shape 157"/>
          <p:cNvSpPr/>
          <p:nvPr/>
        </p:nvSpPr>
        <p:spPr>
          <a:xfrm>
            <a:off x="4202148" y="2642516"/>
            <a:ext cx="305824" cy="643921"/>
          </a:xfrm>
          <a:prstGeom prst="downArrow">
            <a:avLst>
              <a:gd name="adj1" fmla="val 50000"/>
              <a:gd name="adj2" fmla="val 50000"/>
            </a:avLst>
          </a:prstGeom>
          <a:solidFill>
            <a:srgbClr val="CFE2F3"/>
          </a:solidFill>
          <a:ln w="19050" cap="flat">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58" name="Shape 158"/>
          <p:cNvSpPr txBox="1"/>
          <p:nvPr/>
        </p:nvSpPr>
        <p:spPr>
          <a:xfrm>
            <a:off x="3150950" y="2134950"/>
            <a:ext cx="1884424" cy="600075"/>
          </a:xfrm>
          <a:prstGeom prst="rect">
            <a:avLst/>
          </a:prstGeom>
        </p:spPr>
        <p:txBody>
          <a:bodyPr lIns="38100" tIns="38100" rIns="38100" bIns="38100" anchor="t" anchorCtr="0">
            <a:noAutofit/>
          </a:bodyPr>
          <a:lstStyle/>
          <a:p>
            <a:pPr rtl="0">
              <a:lnSpc>
                <a:spcPct val="100000"/>
              </a:lnSpc>
              <a:spcBef>
                <a:spcPts val="0"/>
              </a:spcBef>
              <a:buNone/>
            </a:pPr>
            <a:r>
              <a:rPr lang="en-US" sz="2666" b="1">
                <a:solidFill>
                  <a:srgbClr val="000000"/>
                </a:solidFill>
                <a:latin typeface="courier new"/>
                <a:ea typeface="courier new"/>
                <a:cs typeface="courier new"/>
                <a:sym typeface="courier new"/>
              </a:rPr>
              <a:t>Computer</a:t>
            </a:r>
          </a:p>
        </p:txBody>
      </p:sp>
      <p:pic>
        <p:nvPicPr>
          <p:cNvPr id="159" name="Shape 159"/>
          <p:cNvPicPr preferRelativeResize="0"/>
          <p:nvPr/>
        </p:nvPicPr>
        <p:blipFill>
          <a:blip r:embed="rId4"/>
          <a:stretch>
            <a:fillRect/>
          </a:stretch>
        </p:blipFill>
        <p:spPr>
          <a:xfrm>
            <a:off x="101600" y="7112000"/>
            <a:ext cx="1973749" cy="406024"/>
          </a:xfrm>
          <a:prstGeom prst="rect">
            <a:avLst/>
          </a:prstGeom>
        </p:spPr>
      </p:pic>
      <p:sp>
        <p:nvSpPr>
          <p:cNvPr id="160" name="Shape 160"/>
          <p:cNvSpPr txBox="1"/>
          <p:nvPr/>
        </p:nvSpPr>
        <p:spPr>
          <a:xfrm>
            <a:off x="7112000" y="7315200"/>
            <a:ext cx="3194425" cy="320974"/>
          </a:xfrm>
          <a:prstGeom prst="rect">
            <a:avLst/>
          </a:prstGeom>
        </p:spPr>
        <p:txBody>
          <a:bodyPr lIns="38100" tIns="38100" rIns="38100" bIns="38100" anchor="t" anchorCtr="0">
            <a:noAutofit/>
          </a:bodyPr>
          <a:lstStyle/>
          <a:p>
            <a:pPr rtl="0">
              <a:lnSpc>
                <a:spcPct val="100000"/>
              </a:lnSpc>
              <a:spcBef>
                <a:spcPts val="0"/>
              </a:spcBef>
              <a:buNone/>
            </a:pPr>
            <a:r>
              <a:rPr lang="en-US" sz="1866" b="1">
                <a:solidFill>
                  <a:srgbClr val="000000"/>
                </a:solidFill>
                <a:latin typeface="Arial"/>
                <a:ea typeface="Arial"/>
                <a:cs typeface="Arial"/>
                <a:sym typeface="Arial"/>
              </a:rPr>
              <a:t>©</a:t>
            </a:r>
            <a:r>
              <a:rPr lang="en-US" sz="1866">
                <a:solidFill>
                  <a:srgbClr val="000000"/>
                </a:solidFill>
                <a:latin typeface="Arial"/>
                <a:ea typeface="Arial"/>
                <a:cs typeface="Arial"/>
                <a:sym typeface="Arial"/>
              </a:rPr>
              <a:t> Nikolaos Michalakis 2011</a:t>
            </a: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
        <p:cNvGrpSpPr/>
        <p:nvPr/>
      </p:nvGrpSpPr>
      <p:grpSpPr>
        <a:xfrm>
          <a:off x="0" y="0"/>
          <a:ext cx="0" cy="0"/>
          <a:chOff x="0" y="0"/>
          <a:chExt cx="0" cy="0"/>
        </a:xfrm>
      </p:grpSpPr>
      <p:sp>
        <p:nvSpPr>
          <p:cNvPr id="26" name="Shape 26"/>
          <p:cNvSpPr txBox="1">
            <a:spLocks noGrp="1"/>
          </p:cNvSpPr>
          <p:nvPr>
            <p:ph type="ctrTitle"/>
          </p:nvPr>
        </p:nvSpPr>
        <p:spPr>
          <a:xfrm>
            <a:off x="910950" y="3046350"/>
            <a:ext cx="8406075" cy="2203810"/>
          </a:xfrm>
          <a:prstGeom prst="rect">
            <a:avLst/>
          </a:prstGeom>
        </p:spPr>
        <p:txBody>
          <a:bodyPr lIns="38100" tIns="38100" rIns="38100" bIns="38100" anchor="t" anchorCtr="0">
            <a:noAutofit/>
          </a:bodyPr>
          <a:lstStyle/>
          <a:p>
            <a:r>
              <a:rPr lang="de-DE" b="1" dirty="0">
                <a:latin typeface="courier new"/>
                <a:ea typeface="courier new"/>
              </a:rPr>
              <a:t>Spiel 1 
Welcher Roboter
ist das?</a:t>
            </a:r>
            <a:endParaRPr lang="de-DE" dirty="0"/>
          </a:p>
        </p:txBody>
      </p:sp>
      <p:pic>
        <p:nvPicPr>
          <p:cNvPr id="27" name="Shape 27"/>
          <p:cNvPicPr preferRelativeResize="0"/>
          <p:nvPr/>
        </p:nvPicPr>
        <p:blipFill>
          <a:blip r:embed="rId3"/>
          <a:stretch>
            <a:fillRect/>
          </a:stretch>
        </p:blipFill>
        <p:spPr>
          <a:xfrm>
            <a:off x="101600" y="7112000"/>
            <a:ext cx="1973749" cy="406024"/>
          </a:xfrm>
          <a:prstGeom prst="rect">
            <a:avLst/>
          </a:prstGeom>
        </p:spPr>
      </p:pic>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7" name="Shape 167"/>
          <p:cNvPicPr preferRelativeResize="0"/>
          <p:nvPr/>
        </p:nvPicPr>
        <p:blipFill>
          <a:blip r:embed="rId3"/>
          <a:stretch>
            <a:fillRect/>
          </a:stretch>
        </p:blipFill>
        <p:spPr>
          <a:xfrm>
            <a:off x="101600" y="7112000"/>
            <a:ext cx="1973749" cy="406024"/>
          </a:xfrm>
          <a:prstGeom prst="rect">
            <a:avLst/>
          </a:prstGeom>
        </p:spPr>
      </p:pic>
      <p:sp>
        <p:nvSpPr>
          <p:cNvPr id="7" name="TextShape 1"/>
          <p:cNvSpPr txBox="1"/>
          <p:nvPr/>
        </p:nvSpPr>
        <p:spPr>
          <a:xfrm>
            <a:off x="910800" y="3082320"/>
            <a:ext cx="8405640" cy="1570320"/>
          </a:xfrm>
          <a:prstGeom prst="rect">
            <a:avLst/>
          </a:prstGeom>
        </p:spPr>
        <p:txBody>
          <a:bodyPr lIns="38160" tIns="38160" rIns="38160" bIns="38160"/>
          <a:lstStyle/>
          <a:p>
            <a:pPr algn="ctr">
              <a:lnSpc>
                <a:spcPct val="100000"/>
              </a:lnSpc>
            </a:pPr>
            <a:r>
              <a:rPr lang="en-US" sz="4800" b="1" dirty="0">
                <a:solidFill>
                  <a:srgbClr val="000000"/>
                </a:solidFill>
                <a:latin typeface="courier new"/>
                <a:ea typeface="courier new"/>
              </a:rPr>
              <a:t>Spiel 2 
Mission </a:t>
            </a:r>
            <a:r>
              <a:rPr lang="en-US" sz="4800" b="1" dirty="0" err="1">
                <a:solidFill>
                  <a:srgbClr val="000000"/>
                </a:solidFill>
                <a:latin typeface="courier new"/>
                <a:ea typeface="courier new"/>
              </a:rPr>
              <a:t>zum</a:t>
            </a:r>
            <a:r>
              <a:rPr lang="en-US" sz="4800" b="1" dirty="0">
                <a:solidFill>
                  <a:srgbClr val="000000"/>
                </a:solidFill>
                <a:latin typeface="courier new"/>
                <a:ea typeface="courier new"/>
              </a:rPr>
              <a:t> Mars:</a:t>
            </a:r>
            <a:endParaRPr dirty="0"/>
          </a:p>
        </p:txBody>
      </p:sp>
      <p:sp>
        <p:nvSpPr>
          <p:cNvPr id="8" name="TextShape 2"/>
          <p:cNvSpPr txBox="1"/>
          <p:nvPr/>
        </p:nvSpPr>
        <p:spPr>
          <a:xfrm>
            <a:off x="1830240" y="4717800"/>
            <a:ext cx="6575760" cy="1077480"/>
          </a:xfrm>
          <a:prstGeom prst="rect">
            <a:avLst/>
          </a:prstGeom>
        </p:spPr>
        <p:txBody>
          <a:bodyPr lIns="38160" tIns="38160" rIns="38160" bIns="38160"/>
          <a:lstStyle/>
          <a:p>
            <a:pPr algn="ctr">
              <a:lnSpc>
                <a:spcPct val="100000"/>
              </a:lnSpc>
            </a:pPr>
            <a:r>
              <a:rPr lang="en-US" sz="3200" b="1">
                <a:solidFill>
                  <a:srgbClr val="000000"/>
                </a:solidFill>
                <a:latin typeface="courier new"/>
                <a:ea typeface="courier new"/>
              </a:rPr>
              <a:t>Findet die letzte Kugel </a:t>
            </a:r>
            <a:endParaRPr/>
          </a:p>
          <a:p>
            <a:pPr algn="ctr">
              <a:lnSpc>
                <a:spcPct val="100000"/>
              </a:lnSpc>
            </a:pPr>
            <a:r>
              <a:rPr lang="en-US" sz="3200" b="1">
                <a:solidFill>
                  <a:srgbClr val="000000"/>
                </a:solidFill>
                <a:latin typeface="courier new"/>
                <a:ea typeface="courier new"/>
              </a:rPr>
              <a:t>G-Hirnium</a:t>
            </a:r>
            <a:endParaRPr/>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Shape 172"/>
          <p:cNvPicPr preferRelativeResize="0"/>
          <p:nvPr/>
        </p:nvPicPr>
        <p:blipFill>
          <a:blip r:embed="rId3"/>
          <a:stretch>
            <a:fillRect/>
          </a:stretch>
        </p:blipFill>
        <p:spPr>
          <a:xfrm>
            <a:off x="2237000" y="1"/>
            <a:ext cx="5699550" cy="7266384"/>
          </a:xfrm>
          <a:prstGeom prst="rect">
            <a:avLst/>
          </a:prstGeom>
        </p:spPr>
      </p:pic>
      <p:sp>
        <p:nvSpPr>
          <p:cNvPr id="173" name="Shape 173"/>
          <p:cNvSpPr txBox="1"/>
          <p:nvPr/>
        </p:nvSpPr>
        <p:spPr>
          <a:xfrm>
            <a:off x="7112000" y="7213575"/>
            <a:ext cx="3194425" cy="343950"/>
          </a:xfrm>
          <a:prstGeom prst="rect">
            <a:avLst/>
          </a:prstGeom>
        </p:spPr>
        <p:txBody>
          <a:bodyPr lIns="38100" tIns="38100" rIns="38100" bIns="38100" anchor="t" anchorCtr="0">
            <a:noAutofit/>
          </a:bodyPr>
          <a:lstStyle/>
          <a:p>
            <a:pPr rtl="0">
              <a:lnSpc>
                <a:spcPct val="100000"/>
              </a:lnSpc>
              <a:spcBef>
                <a:spcPts val="0"/>
              </a:spcBef>
              <a:buNone/>
            </a:pPr>
            <a:r>
              <a:rPr lang="en-US" sz="1866" b="1">
                <a:solidFill>
                  <a:srgbClr val="000000"/>
                </a:solidFill>
                <a:latin typeface="Arial"/>
                <a:ea typeface="Arial"/>
                <a:cs typeface="Arial"/>
                <a:sym typeface="Arial"/>
              </a:rPr>
              <a:t>©</a:t>
            </a:r>
            <a:r>
              <a:rPr lang="en-US" sz="1866">
                <a:solidFill>
                  <a:srgbClr val="000000"/>
                </a:solidFill>
                <a:latin typeface="Arial"/>
                <a:ea typeface="Arial"/>
                <a:cs typeface="Arial"/>
                <a:sym typeface="Arial"/>
              </a:rPr>
              <a:t> Nikolaos Michalakis 2012</a:t>
            </a:r>
          </a:p>
        </p:txBody>
      </p:sp>
      <p:pic>
        <p:nvPicPr>
          <p:cNvPr id="174" name="Shape 174"/>
          <p:cNvPicPr preferRelativeResize="0"/>
          <p:nvPr/>
        </p:nvPicPr>
        <p:blipFill>
          <a:blip r:embed="rId4"/>
          <a:stretch>
            <a:fillRect/>
          </a:stretch>
        </p:blipFill>
        <p:spPr>
          <a:xfrm>
            <a:off x="101600" y="7112000"/>
            <a:ext cx="1973749" cy="406024"/>
          </a:xfrm>
          <a:prstGeom prst="rect">
            <a:avLst/>
          </a:prstGeom>
        </p:spPr>
      </p:pic>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p:nvPr/>
        </p:nvSpPr>
        <p:spPr>
          <a:xfrm>
            <a:off x="2235200" y="1874300"/>
            <a:ext cx="5953549" cy="2486024"/>
          </a:xfrm>
          <a:prstGeom prst="rect">
            <a:avLst/>
          </a:prstGeom>
        </p:spPr>
        <p:txBody>
          <a:bodyPr lIns="38100" tIns="38100" rIns="38100" bIns="38100" anchor="t" anchorCtr="0">
            <a:noAutofit/>
          </a:bodyPr>
          <a:lstStyle/>
          <a:p>
            <a:pPr algn="ctr" rtl="0">
              <a:lnSpc>
                <a:spcPct val="100000"/>
              </a:lnSpc>
              <a:spcBef>
                <a:spcPts val="0"/>
              </a:spcBef>
              <a:buNone/>
            </a:pPr>
            <a:r>
              <a:rPr lang="en-US" sz="2666" b="1" i="1">
                <a:solidFill>
                  <a:srgbClr val="000000"/>
                </a:solidFill>
                <a:latin typeface="courier new"/>
                <a:ea typeface="courier new"/>
                <a:cs typeface="courier new"/>
                <a:sym typeface="courier new"/>
              </a:rPr>
              <a:t>Disclaimer: </a:t>
            </a:r>
          </a:p>
          <a:p>
            <a:pPr algn="ctr" rtl="0">
              <a:lnSpc>
                <a:spcPct val="100000"/>
              </a:lnSpc>
              <a:spcBef>
                <a:spcPts val="0"/>
              </a:spcBef>
              <a:buNone/>
            </a:pPr>
            <a:r>
              <a:rPr lang="en-US" sz="2666" b="1" i="1">
                <a:solidFill>
                  <a:srgbClr val="000000"/>
                </a:solidFill>
                <a:latin typeface="courier new"/>
                <a:ea typeface="courier new"/>
                <a:cs typeface="courier new"/>
                <a:sym typeface="courier new"/>
              </a:rPr>
              <a:t>This material is for educational purposes only. Copyrights belong to Nikolaos Michalakis unless indicated otherwise.</a:t>
            </a:r>
          </a:p>
        </p:txBody>
      </p:sp>
      <p:pic>
        <p:nvPicPr>
          <p:cNvPr id="180" name="Shape 180"/>
          <p:cNvPicPr preferRelativeResize="0"/>
          <p:nvPr/>
        </p:nvPicPr>
        <p:blipFill>
          <a:blip r:embed="rId3"/>
          <a:stretch>
            <a:fillRect/>
          </a:stretch>
        </p:blipFill>
        <p:spPr>
          <a:xfrm>
            <a:off x="101600" y="7112000"/>
            <a:ext cx="1973749" cy="406024"/>
          </a:xfrm>
          <a:prstGeom prst="rect">
            <a:avLst/>
          </a:prstGeom>
        </p:spPr>
      </p:pic>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pic>
        <p:nvPicPr>
          <p:cNvPr id="32" name="Shape 32"/>
          <p:cNvPicPr preferRelativeResize="0"/>
          <p:nvPr/>
        </p:nvPicPr>
        <p:blipFill>
          <a:blip r:embed="rId3"/>
          <a:stretch>
            <a:fillRect/>
          </a:stretch>
        </p:blipFill>
        <p:spPr>
          <a:xfrm>
            <a:off x="1017650" y="1119775"/>
            <a:ext cx="8272699" cy="5670349"/>
          </a:xfrm>
          <a:prstGeom prst="rect">
            <a:avLst/>
          </a:prstGeom>
        </p:spPr>
      </p:pic>
      <p:pic>
        <p:nvPicPr>
          <p:cNvPr id="33" name="Shape 33"/>
          <p:cNvPicPr preferRelativeResize="0"/>
          <p:nvPr/>
        </p:nvPicPr>
        <p:blipFill>
          <a:blip r:embed="rId4"/>
          <a:stretch>
            <a:fillRect/>
          </a:stretch>
        </p:blipFill>
        <p:spPr>
          <a:xfrm>
            <a:off x="101600" y="7112000"/>
            <a:ext cx="1973749" cy="406024"/>
          </a:xfrm>
          <a:prstGeom prst="rect">
            <a:avLst/>
          </a:prstGeom>
        </p:spPr>
      </p:pic>
      <p:sp>
        <p:nvSpPr>
          <p:cNvPr id="34" name="Shape 34"/>
          <p:cNvSpPr txBox="1"/>
          <p:nvPr/>
        </p:nvSpPr>
        <p:spPr>
          <a:xfrm>
            <a:off x="2743200" y="6807200"/>
            <a:ext cx="6866125" cy="544500"/>
          </a:xfrm>
          <a:prstGeom prst="rect">
            <a:avLst/>
          </a:prstGeom>
        </p:spPr>
        <p:txBody>
          <a:bodyPr lIns="38100" tIns="38100" rIns="38100" bIns="38100" anchor="t" anchorCtr="0">
            <a:noAutofit/>
          </a:bodyPr>
          <a:lstStyle/>
          <a:p>
            <a:pPr rtl="0">
              <a:lnSpc>
                <a:spcPct val="100000"/>
              </a:lnSpc>
              <a:spcBef>
                <a:spcPts val="0"/>
              </a:spcBef>
              <a:buNone/>
            </a:pPr>
            <a:r>
              <a:rPr lang="en-US" sz="1333">
                <a:solidFill>
                  <a:srgbClr val="999999"/>
                </a:solidFill>
                <a:latin typeface="Arial"/>
                <a:ea typeface="Arial"/>
                <a:cs typeface="Arial"/>
                <a:sym typeface="Arial"/>
              </a:rPr>
              <a:t>http://www.filmofilia.com/wp-content/uploads/2008/06/walle_banner.jpg</a:t>
            </a: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pic>
        <p:nvPicPr>
          <p:cNvPr id="39" name="Shape 39"/>
          <p:cNvPicPr preferRelativeResize="0"/>
          <p:nvPr/>
        </p:nvPicPr>
        <p:blipFill>
          <a:blip r:embed="rId3"/>
          <a:stretch>
            <a:fillRect/>
          </a:stretch>
        </p:blipFill>
        <p:spPr>
          <a:xfrm>
            <a:off x="2540000" y="609600"/>
            <a:ext cx="5049675" cy="6225000"/>
          </a:xfrm>
          <a:prstGeom prst="rect">
            <a:avLst/>
          </a:prstGeom>
        </p:spPr>
      </p:pic>
      <p:pic>
        <p:nvPicPr>
          <p:cNvPr id="40" name="Shape 40"/>
          <p:cNvPicPr preferRelativeResize="0"/>
          <p:nvPr/>
        </p:nvPicPr>
        <p:blipFill>
          <a:blip r:embed="rId4"/>
          <a:stretch>
            <a:fillRect/>
          </a:stretch>
        </p:blipFill>
        <p:spPr>
          <a:xfrm>
            <a:off x="101600" y="7112000"/>
            <a:ext cx="1973749" cy="406024"/>
          </a:xfrm>
          <a:prstGeom prst="rect">
            <a:avLst/>
          </a:prstGeom>
        </p:spPr>
      </p:pic>
      <p:sp>
        <p:nvSpPr>
          <p:cNvPr id="41" name="Shape 41"/>
          <p:cNvSpPr txBox="1"/>
          <p:nvPr/>
        </p:nvSpPr>
        <p:spPr>
          <a:xfrm>
            <a:off x="2844800" y="6807200"/>
            <a:ext cx="4466150" cy="650900"/>
          </a:xfrm>
          <a:prstGeom prst="rect">
            <a:avLst/>
          </a:prstGeom>
        </p:spPr>
        <p:txBody>
          <a:bodyPr lIns="38100" tIns="38100" rIns="38100" bIns="38100" anchor="t" anchorCtr="0">
            <a:noAutofit/>
          </a:bodyPr>
          <a:lstStyle/>
          <a:p>
            <a:pPr rtl="0">
              <a:lnSpc>
                <a:spcPct val="100000"/>
              </a:lnSpc>
              <a:spcBef>
                <a:spcPts val="0"/>
              </a:spcBef>
              <a:buNone/>
            </a:pPr>
            <a:r>
              <a:rPr lang="en-US" sz="1333">
                <a:solidFill>
                  <a:srgbClr val="999999"/>
                </a:solidFill>
                <a:latin typeface="Arial"/>
                <a:ea typeface="Arial"/>
                <a:cs typeface="Arial"/>
                <a:sym typeface="Arial"/>
              </a:rPr>
              <a:t>http://starsmedia.ign.com/stars/image/article/996/996813/optimus-prime-20090622044515697.jpg</a:t>
            </a: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pic>
        <p:nvPicPr>
          <p:cNvPr id="46" name="Shape 46"/>
          <p:cNvPicPr preferRelativeResize="0"/>
          <p:nvPr/>
        </p:nvPicPr>
        <p:blipFill>
          <a:blip r:embed="rId3"/>
          <a:stretch>
            <a:fillRect/>
          </a:stretch>
        </p:blipFill>
        <p:spPr>
          <a:xfrm>
            <a:off x="1017350" y="805175"/>
            <a:ext cx="8143274" cy="6097900"/>
          </a:xfrm>
          <a:prstGeom prst="rect">
            <a:avLst/>
          </a:prstGeom>
        </p:spPr>
      </p:pic>
      <p:pic>
        <p:nvPicPr>
          <p:cNvPr id="47" name="Shape 47"/>
          <p:cNvPicPr preferRelativeResize="0"/>
          <p:nvPr/>
        </p:nvPicPr>
        <p:blipFill>
          <a:blip r:embed="rId4"/>
          <a:stretch>
            <a:fillRect/>
          </a:stretch>
        </p:blipFill>
        <p:spPr>
          <a:xfrm>
            <a:off x="101600" y="7112000"/>
            <a:ext cx="1973749" cy="406024"/>
          </a:xfrm>
          <a:prstGeom prst="rect">
            <a:avLst/>
          </a:prstGeom>
        </p:spPr>
      </p:pic>
      <p:sp>
        <p:nvSpPr>
          <p:cNvPr id="48" name="Shape 48"/>
          <p:cNvSpPr txBox="1"/>
          <p:nvPr/>
        </p:nvSpPr>
        <p:spPr>
          <a:xfrm>
            <a:off x="2641600" y="6908775"/>
            <a:ext cx="5789125" cy="512275"/>
          </a:xfrm>
          <a:prstGeom prst="rect">
            <a:avLst/>
          </a:prstGeom>
        </p:spPr>
        <p:txBody>
          <a:bodyPr lIns="38100" tIns="38100" rIns="38100" bIns="38100" anchor="t" anchorCtr="0">
            <a:noAutofit/>
          </a:bodyPr>
          <a:lstStyle/>
          <a:p>
            <a:pPr rtl="0">
              <a:lnSpc>
                <a:spcPct val="100000"/>
              </a:lnSpc>
              <a:spcBef>
                <a:spcPts val="0"/>
              </a:spcBef>
              <a:buNone/>
            </a:pPr>
            <a:r>
              <a:rPr lang="en-US" sz="1600">
                <a:solidFill>
                  <a:srgbClr val="999999"/>
                </a:solidFill>
                <a:latin typeface="Arial"/>
                <a:ea typeface="Arial"/>
                <a:cs typeface="Arial"/>
                <a:sym typeface="Arial"/>
              </a:rPr>
              <a:t>http://nerdalors.fr/wp-content/uploads/2009/10/StarWars.jpg</a:t>
            </a: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ctrTitle"/>
          </p:nvPr>
        </p:nvSpPr>
        <p:spPr>
          <a:xfrm>
            <a:off x="903536" y="3198750"/>
            <a:ext cx="8712968" cy="1572725"/>
          </a:xfrm>
          <a:prstGeom prst="rect">
            <a:avLst/>
          </a:prstGeom>
        </p:spPr>
        <p:txBody>
          <a:bodyPr lIns="38100" tIns="38100" rIns="38100" bIns="38100" anchor="t" anchorCtr="0">
            <a:noAutofit/>
          </a:bodyPr>
          <a:lstStyle/>
          <a:p>
            <a:pPr algn="ctr"/>
            <a:r>
              <a:rPr lang="de-DE" sz="4800" b="1" dirty="0">
                <a:latin typeface="courier new"/>
                <a:ea typeface="courier new"/>
              </a:rPr>
              <a:t>Und nun schauen wir uns mal echte Roboter an!</a:t>
            </a:r>
            <a:endParaRPr lang="de-DE" sz="4800" dirty="0"/>
          </a:p>
        </p:txBody>
      </p:sp>
      <p:pic>
        <p:nvPicPr>
          <p:cNvPr id="54" name="Shape 54"/>
          <p:cNvPicPr preferRelativeResize="0"/>
          <p:nvPr/>
        </p:nvPicPr>
        <p:blipFill>
          <a:blip r:embed="rId3"/>
          <a:stretch>
            <a:fillRect/>
          </a:stretch>
        </p:blipFill>
        <p:spPr>
          <a:xfrm>
            <a:off x="101600" y="7112000"/>
            <a:ext cx="1973749" cy="406024"/>
          </a:xfrm>
          <a:prstGeom prst="rect">
            <a:avLst/>
          </a:prstGeom>
        </p:spPr>
      </p:pic>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Shape 59"/>
          <p:cNvPicPr preferRelativeResize="0"/>
          <p:nvPr/>
        </p:nvPicPr>
        <p:blipFill>
          <a:blip r:embed="rId3"/>
          <a:stretch>
            <a:fillRect/>
          </a:stretch>
        </p:blipFill>
        <p:spPr>
          <a:xfrm>
            <a:off x="508000" y="380725"/>
            <a:ext cx="9151200" cy="6690475"/>
          </a:xfrm>
          <a:prstGeom prst="rect">
            <a:avLst/>
          </a:prstGeom>
        </p:spPr>
      </p:pic>
      <p:pic>
        <p:nvPicPr>
          <p:cNvPr id="60" name="Shape 60"/>
          <p:cNvPicPr preferRelativeResize="0"/>
          <p:nvPr/>
        </p:nvPicPr>
        <p:blipFill>
          <a:blip r:embed="rId4"/>
          <a:stretch>
            <a:fillRect/>
          </a:stretch>
        </p:blipFill>
        <p:spPr>
          <a:xfrm>
            <a:off x="101600" y="7112000"/>
            <a:ext cx="1973749" cy="406024"/>
          </a:xfrm>
          <a:prstGeom prst="rect">
            <a:avLst/>
          </a:prstGeom>
        </p:spPr>
      </p:pic>
      <p:sp>
        <p:nvSpPr>
          <p:cNvPr id="61" name="Shape 61"/>
          <p:cNvSpPr txBox="1"/>
          <p:nvPr/>
        </p:nvSpPr>
        <p:spPr>
          <a:xfrm>
            <a:off x="3149600" y="7112000"/>
            <a:ext cx="6682399" cy="334875"/>
          </a:xfrm>
          <a:prstGeom prst="rect">
            <a:avLst/>
          </a:prstGeom>
        </p:spPr>
        <p:txBody>
          <a:bodyPr lIns="38100" tIns="38100" rIns="38100" bIns="38100" anchor="t" anchorCtr="0">
            <a:noAutofit/>
          </a:bodyPr>
          <a:lstStyle/>
          <a:p>
            <a:pPr rtl="0">
              <a:lnSpc>
                <a:spcPct val="100000"/>
              </a:lnSpc>
              <a:spcBef>
                <a:spcPts val="0"/>
              </a:spcBef>
              <a:buNone/>
            </a:pPr>
            <a:r>
              <a:rPr lang="en-US" sz="1333">
                <a:solidFill>
                  <a:srgbClr val="999999"/>
                </a:solidFill>
                <a:latin typeface="Arial"/>
                <a:ea typeface="Arial"/>
                <a:cs typeface="Arial"/>
                <a:sym typeface="Arial"/>
              </a:rPr>
              <a:t>http://newspaper.li/static/18b9060b477dbb87a26a796bcd4ea647.jpeg</a:t>
            </a:r>
          </a:p>
        </p:txBody>
      </p:sp>
      <p:sp>
        <p:nvSpPr>
          <p:cNvPr id="62" name="Shape 62"/>
          <p:cNvSpPr txBox="1"/>
          <p:nvPr/>
        </p:nvSpPr>
        <p:spPr>
          <a:xfrm>
            <a:off x="6807200" y="6705600"/>
            <a:ext cx="2863500" cy="544175"/>
          </a:xfrm>
          <a:prstGeom prst="rect">
            <a:avLst/>
          </a:prstGeom>
        </p:spPr>
        <p:txBody>
          <a:bodyPr lIns="38100" tIns="38100" rIns="38100" bIns="38100" anchor="t" anchorCtr="0">
            <a:noAutofit/>
          </a:bodyPr>
          <a:lstStyle/>
          <a:p>
            <a:pPr rtl="0">
              <a:lnSpc>
                <a:spcPct val="100000"/>
              </a:lnSpc>
              <a:spcBef>
                <a:spcPts val="0"/>
              </a:spcBef>
              <a:buNone/>
            </a:pPr>
            <a:r>
              <a:rPr lang="en-US" sz="1600">
                <a:solidFill>
                  <a:srgbClr val="FFFFFF"/>
                </a:solidFill>
                <a:latin typeface="Helvetica"/>
                <a:ea typeface="Helvetica"/>
                <a:cs typeface="Helvetica"/>
                <a:sym typeface="Helvetica"/>
              </a:rPr>
              <a:t>Courtesy NASA/JPL-Caltech.</a:t>
            </a: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Shape 67"/>
          <p:cNvPicPr preferRelativeResize="0"/>
          <p:nvPr/>
        </p:nvPicPr>
        <p:blipFill>
          <a:blip r:embed="rId3"/>
          <a:stretch>
            <a:fillRect/>
          </a:stretch>
        </p:blipFill>
        <p:spPr>
          <a:xfrm>
            <a:off x="2108200" y="1790700"/>
            <a:ext cx="5943600" cy="4038600"/>
          </a:xfrm>
          <a:prstGeom prst="rect">
            <a:avLst/>
          </a:prstGeom>
        </p:spPr>
      </p:pic>
      <p:pic>
        <p:nvPicPr>
          <p:cNvPr id="68" name="Shape 68"/>
          <p:cNvPicPr preferRelativeResize="0"/>
          <p:nvPr/>
        </p:nvPicPr>
        <p:blipFill>
          <a:blip r:embed="rId4"/>
          <a:stretch>
            <a:fillRect/>
          </a:stretch>
        </p:blipFill>
        <p:spPr>
          <a:xfrm>
            <a:off x="101600" y="7112000"/>
            <a:ext cx="1973749" cy="406024"/>
          </a:xfrm>
          <a:prstGeom prst="rect">
            <a:avLst/>
          </a:prstGeom>
        </p:spPr>
      </p:pic>
      <p:sp>
        <p:nvSpPr>
          <p:cNvPr id="69" name="Shape 69"/>
          <p:cNvSpPr txBox="1"/>
          <p:nvPr/>
        </p:nvSpPr>
        <p:spPr>
          <a:xfrm>
            <a:off x="2235200" y="5791200"/>
            <a:ext cx="5871825" cy="544175"/>
          </a:xfrm>
          <a:prstGeom prst="rect">
            <a:avLst/>
          </a:prstGeom>
        </p:spPr>
        <p:txBody>
          <a:bodyPr lIns="38100" tIns="38100" rIns="38100" bIns="38100" anchor="t" anchorCtr="0">
            <a:noAutofit/>
          </a:bodyPr>
          <a:lstStyle/>
          <a:p>
            <a:pPr rtl="0">
              <a:lnSpc>
                <a:spcPct val="100000"/>
              </a:lnSpc>
              <a:spcBef>
                <a:spcPts val="0"/>
              </a:spcBef>
              <a:buNone/>
            </a:pPr>
            <a:r>
              <a:rPr lang="en-US" sz="1600">
                <a:solidFill>
                  <a:srgbClr val="999999"/>
                </a:solidFill>
                <a:latin typeface="Arial"/>
                <a:ea typeface="Arial"/>
                <a:cs typeface="Arial"/>
                <a:sym typeface="Arial"/>
              </a:rPr>
              <a:t>http://images.stanzapub.com/readers/2009/05/09/robo-fly_1.jpg</a:t>
            </a:r>
          </a:p>
        </p:txBody>
      </p:sp>
      <p:sp>
        <p:nvSpPr>
          <p:cNvPr id="70" name="Shape 70"/>
          <p:cNvSpPr txBox="1"/>
          <p:nvPr/>
        </p:nvSpPr>
        <p:spPr>
          <a:xfrm>
            <a:off x="5384800" y="5486400"/>
            <a:ext cx="2863500" cy="544175"/>
          </a:xfrm>
          <a:prstGeom prst="rect">
            <a:avLst/>
          </a:prstGeom>
        </p:spPr>
        <p:txBody>
          <a:bodyPr lIns="38100" tIns="38100" rIns="38100" bIns="38100" anchor="t" anchorCtr="0">
            <a:noAutofit/>
          </a:bodyPr>
          <a:lstStyle/>
          <a:p>
            <a:pPr rtl="0">
              <a:lnSpc>
                <a:spcPct val="100000"/>
              </a:lnSpc>
              <a:spcBef>
                <a:spcPts val="0"/>
              </a:spcBef>
              <a:buNone/>
            </a:pPr>
            <a:r>
              <a:rPr lang="en-US" sz="1600">
                <a:solidFill>
                  <a:srgbClr val="000000"/>
                </a:solidFill>
                <a:latin typeface="Helvetica"/>
                <a:ea typeface="Helvetica"/>
                <a:cs typeface="Helvetica"/>
                <a:sym typeface="Helvetica"/>
              </a:rPr>
              <a:t>Courtesy Harvard University</a:t>
            </a: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Shape 75"/>
          <p:cNvPicPr preferRelativeResize="0"/>
          <p:nvPr/>
        </p:nvPicPr>
        <p:blipFill>
          <a:blip r:embed="rId3"/>
          <a:stretch>
            <a:fillRect/>
          </a:stretch>
        </p:blipFill>
        <p:spPr>
          <a:xfrm>
            <a:off x="914850" y="813675"/>
            <a:ext cx="8419424" cy="6072749"/>
          </a:xfrm>
          <a:prstGeom prst="rect">
            <a:avLst/>
          </a:prstGeom>
        </p:spPr>
      </p:pic>
      <p:pic>
        <p:nvPicPr>
          <p:cNvPr id="76" name="Shape 76"/>
          <p:cNvPicPr preferRelativeResize="0"/>
          <p:nvPr/>
        </p:nvPicPr>
        <p:blipFill>
          <a:blip r:embed="rId4"/>
          <a:stretch>
            <a:fillRect/>
          </a:stretch>
        </p:blipFill>
        <p:spPr>
          <a:xfrm>
            <a:off x="101600" y="7112000"/>
            <a:ext cx="1973749" cy="406024"/>
          </a:xfrm>
          <a:prstGeom prst="rect">
            <a:avLst/>
          </a:prstGeom>
        </p:spPr>
      </p:pic>
      <p:sp>
        <p:nvSpPr>
          <p:cNvPr id="77" name="Shape 77"/>
          <p:cNvSpPr txBox="1"/>
          <p:nvPr/>
        </p:nvSpPr>
        <p:spPr>
          <a:xfrm>
            <a:off x="3251200" y="6908775"/>
            <a:ext cx="4699900" cy="486600"/>
          </a:xfrm>
          <a:prstGeom prst="rect">
            <a:avLst/>
          </a:prstGeom>
        </p:spPr>
        <p:txBody>
          <a:bodyPr lIns="38100" tIns="38100" rIns="38100" bIns="38100" anchor="t" anchorCtr="0">
            <a:noAutofit/>
          </a:bodyPr>
          <a:lstStyle/>
          <a:p>
            <a:pPr rtl="0">
              <a:lnSpc>
                <a:spcPct val="100000"/>
              </a:lnSpc>
              <a:spcBef>
                <a:spcPts val="0"/>
              </a:spcBef>
              <a:buNone/>
            </a:pPr>
            <a:r>
              <a:rPr lang="en-US" sz="1600">
                <a:solidFill>
                  <a:srgbClr val="999999"/>
                </a:solidFill>
                <a:latin typeface="Arial"/>
                <a:ea typeface="Arial"/>
                <a:cs typeface="Arial"/>
                <a:sym typeface="Arial"/>
              </a:rPr>
              <a:t>http://news.harvard.edu/gazette/wp-content/uploads/2012/01/HMS_VideoStill.jpg</a:t>
            </a:r>
          </a:p>
        </p:txBody>
      </p:sp>
      <p:sp>
        <p:nvSpPr>
          <p:cNvPr id="78" name="Shape 78"/>
          <p:cNvSpPr txBox="1"/>
          <p:nvPr/>
        </p:nvSpPr>
        <p:spPr>
          <a:xfrm>
            <a:off x="6604000" y="6502400"/>
            <a:ext cx="2863500" cy="544175"/>
          </a:xfrm>
          <a:prstGeom prst="rect">
            <a:avLst/>
          </a:prstGeom>
        </p:spPr>
        <p:txBody>
          <a:bodyPr lIns="38100" tIns="38100" rIns="38100" bIns="38100" anchor="t" anchorCtr="0">
            <a:noAutofit/>
          </a:bodyPr>
          <a:lstStyle/>
          <a:p>
            <a:pPr rtl="0">
              <a:lnSpc>
                <a:spcPct val="100000"/>
              </a:lnSpc>
              <a:spcBef>
                <a:spcPts val="0"/>
              </a:spcBef>
              <a:buNone/>
            </a:pPr>
            <a:r>
              <a:rPr lang="en-US" sz="1600">
                <a:solidFill>
                  <a:srgbClr val="FFFFFF"/>
                </a:solidFill>
                <a:latin typeface="Helvetica"/>
                <a:ea typeface="Helvetica"/>
                <a:cs typeface="Helvetica"/>
                <a:sym typeface="Helvetica"/>
              </a:rPr>
              <a:t>Courtesy Harvard University</a:t>
            </a: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Custom Theme">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877</Words>
  <Application>Microsoft Office PowerPoint</Application>
  <PresentationFormat>Personnalisé</PresentationFormat>
  <Paragraphs>74</Paragraphs>
  <Slides>22</Slides>
  <Notes>22</Notes>
  <HiddenSlides>0</HiddenSlides>
  <MMClips>0</MMClips>
  <ScaleCrop>false</ScaleCrop>
  <HeadingPairs>
    <vt:vector size="4" baseType="variant">
      <vt:variant>
        <vt:lpstr>Thème</vt:lpstr>
      </vt:variant>
      <vt:variant>
        <vt:i4>1</vt:i4>
      </vt:variant>
      <vt:variant>
        <vt:lpstr>Titres des diapositives</vt:lpstr>
      </vt:variant>
      <vt:variant>
        <vt:i4>22</vt:i4>
      </vt:variant>
    </vt:vector>
  </HeadingPairs>
  <TitlesOfParts>
    <vt:vector size="23" baseType="lpstr">
      <vt:lpstr>Custom Theme</vt:lpstr>
      <vt:lpstr>So trainierst Du Deinen Roboter</vt:lpstr>
      <vt:lpstr>Spiel 1 
Welcher Roboter
ist das?</vt:lpstr>
      <vt:lpstr>Présentation PowerPoint</vt:lpstr>
      <vt:lpstr>Présentation PowerPoint</vt:lpstr>
      <vt:lpstr>Présentation PowerPoint</vt:lpstr>
      <vt:lpstr>Und nun schauen wir uns mal echte Roboter an!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Und wie funktionieren Roboter nun genau?</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Train  Your Robot</dc:title>
  <cp:lastModifiedBy> </cp:lastModifiedBy>
  <cp:revision>26</cp:revision>
  <dcterms:modified xsi:type="dcterms:W3CDTF">2014-07-08T18:26:55Z</dcterms:modified>
</cp:coreProperties>
</file>