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9" r:id="rId3"/>
    <p:sldId id="278" r:id="rId4"/>
    <p:sldId id="315" r:id="rId5"/>
    <p:sldId id="279" r:id="rId6"/>
    <p:sldId id="314" r:id="rId7"/>
    <p:sldId id="280" r:id="rId8"/>
    <p:sldId id="271" r:id="rId9"/>
    <p:sldId id="261" r:id="rId10"/>
    <p:sldId id="316" r:id="rId11"/>
    <p:sldId id="321" r:id="rId12"/>
    <p:sldId id="322" r:id="rId13"/>
    <p:sldId id="323" r:id="rId14"/>
    <p:sldId id="284" r:id="rId15"/>
    <p:sldId id="325" r:id="rId16"/>
    <p:sldId id="324" r:id="rId17"/>
    <p:sldId id="288" r:id="rId18"/>
    <p:sldId id="326" r:id="rId19"/>
    <p:sldId id="327" r:id="rId20"/>
    <p:sldId id="317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19" r:id="rId35"/>
    <p:sldId id="306" r:id="rId36"/>
    <p:sldId id="320" r:id="rId37"/>
    <p:sldId id="307" r:id="rId38"/>
    <p:sldId id="308" r:id="rId39"/>
    <p:sldId id="309" r:id="rId40"/>
    <p:sldId id="310" r:id="rId41"/>
    <p:sldId id="311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166E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82554" autoAdjust="0"/>
  </p:normalViewPr>
  <p:slideViewPr>
    <p:cSldViewPr>
      <p:cViewPr varScale="1">
        <p:scale>
          <a:sx n="61" d="100"/>
          <a:sy n="61" d="100"/>
        </p:scale>
        <p:origin x="159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DD7605-7965-445E-A54A-34FC018D9280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33430863-43C7-4BB6-9B74-7216868F4E3C}">
      <dgm:prSet phldrT="[文本]" custT="1"/>
      <dgm:spPr/>
      <dgm:t>
        <a:bodyPr/>
        <a:lstStyle/>
        <a:p>
          <a:r>
            <a:rPr lang="zh-CN" altLang="en-US" sz="1800" b="1" dirty="0" smtClean="0"/>
            <a:t>开发者和用户</a:t>
          </a:r>
          <a:r>
            <a:rPr lang="zh-CN" altLang="en-US" sz="1800" b="1" dirty="0" smtClean="0">
              <a:solidFill>
                <a:srgbClr val="FF0000"/>
              </a:solidFill>
            </a:rPr>
            <a:t>一起定义软件的总体目标</a:t>
          </a:r>
          <a:r>
            <a:rPr lang="zh-CN" altLang="en-US" sz="1800" b="1" dirty="0" smtClean="0"/>
            <a:t>，标识出已知的需求，并划分出进一步定义的区域。</a:t>
          </a:r>
          <a:endParaRPr lang="zh-CN" altLang="en-US" sz="1800" b="1" dirty="0"/>
        </a:p>
      </dgm:t>
    </dgm:pt>
    <dgm:pt modelId="{4381AC75-FA09-40D2-8716-B5E3BE5FE250}" type="parTrans" cxnId="{8FAA0747-F7CE-4E8C-A483-90540B386EA4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2BD683DA-50A2-45D6-9BDA-B4285F1FCEA2}" type="sibTrans" cxnId="{8FAA0747-F7CE-4E8C-A483-90540B386EA4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CC6775C2-549F-4B5F-9B0D-ACB8AE71E464}">
      <dgm:prSet phldrT="[文本]" custT="1"/>
      <dgm:spPr/>
      <dgm:t>
        <a:bodyPr/>
        <a:lstStyle/>
        <a:p>
          <a:r>
            <a:rPr lang="zh-CN" sz="1800" b="1" dirty="0" smtClean="0"/>
            <a:t>然后是“</a:t>
          </a:r>
          <a:r>
            <a:rPr lang="zh-CN" sz="1800" b="1" dirty="0" smtClean="0">
              <a:solidFill>
                <a:srgbClr val="FF0000"/>
              </a:solidFill>
            </a:rPr>
            <a:t>快速设计</a:t>
          </a:r>
          <a:r>
            <a:rPr lang="zh-CN" sz="1800" b="1" dirty="0" smtClean="0"/>
            <a:t>”，快速设计集中于软件中那些对用户</a:t>
          </a:r>
          <a:r>
            <a:rPr lang="en-US" sz="1800" b="1" dirty="0" smtClean="0"/>
            <a:t>/</a:t>
          </a:r>
          <a:r>
            <a:rPr lang="zh-CN" sz="1800" b="1" dirty="0" smtClean="0"/>
            <a:t>客户可见的部分的表示（如输入和输出格式）、快速设计导致原型的构造。</a:t>
          </a:r>
          <a:endParaRPr lang="zh-CN" altLang="en-US" sz="1800" b="1" dirty="0"/>
        </a:p>
      </dgm:t>
    </dgm:pt>
    <dgm:pt modelId="{1830BFF1-D0BD-421E-A18B-D32BE815EBA9}" type="parTrans" cxnId="{681C35BB-2499-41A0-8C69-05E0E9FCAF37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C14A1F5C-9286-421F-AE6C-B20198DF6801}" type="sibTrans" cxnId="{681C35BB-2499-41A0-8C69-05E0E9FCAF37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83C110C7-494D-4539-9D55-06353D3E0333}">
      <dgm:prSet phldrT="[文本]" custT="1"/>
      <dgm:spPr/>
      <dgm:t>
        <a:bodyPr/>
        <a:lstStyle/>
        <a:p>
          <a:r>
            <a:rPr lang="zh-CN" sz="1800" b="1" dirty="0" smtClean="0"/>
            <a:t>原型由用户</a:t>
          </a:r>
          <a:r>
            <a:rPr lang="en-US" sz="1800" b="1" dirty="0" smtClean="0"/>
            <a:t>/</a:t>
          </a:r>
          <a:r>
            <a:rPr lang="zh-CN" sz="1800" b="1" dirty="0" smtClean="0"/>
            <a:t>客户</a:t>
          </a:r>
          <a:r>
            <a:rPr lang="zh-CN" sz="1800" b="1" dirty="0" smtClean="0">
              <a:solidFill>
                <a:srgbClr val="FF0000"/>
              </a:solidFill>
            </a:rPr>
            <a:t>评估</a:t>
          </a:r>
          <a:r>
            <a:rPr lang="zh-CN" sz="1800" b="1" dirty="0" smtClean="0"/>
            <a:t>，并进一步精化待开发软件的需求。</a:t>
          </a:r>
          <a:endParaRPr lang="zh-CN" altLang="en-US" sz="1800" b="1" dirty="0"/>
        </a:p>
      </dgm:t>
    </dgm:pt>
    <dgm:pt modelId="{32FA2FAF-F604-4498-8F92-97BA757D5AED}" type="parTrans" cxnId="{0E489A15-1E35-4B6A-A4BA-A86CC9E9EE78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98625810-915A-498C-BED1-7C90D5031C1D}" type="sibTrans" cxnId="{0E489A15-1E35-4B6A-A4BA-A86CC9E9EE78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30443A09-91F9-4751-87F0-F2A82D6584C3}">
      <dgm:prSet custT="1"/>
      <dgm:spPr/>
      <dgm:t>
        <a:bodyPr/>
        <a:lstStyle/>
        <a:p>
          <a:r>
            <a:rPr lang="zh-CN" sz="1800" b="1" dirty="0" smtClean="0">
              <a:solidFill>
                <a:srgbClr val="FF0000"/>
              </a:solidFill>
            </a:rPr>
            <a:t>逐步调整</a:t>
          </a:r>
          <a:r>
            <a:rPr lang="zh-CN" sz="1800" b="1" dirty="0" smtClean="0"/>
            <a:t>原型</a:t>
          </a:r>
          <a:r>
            <a:rPr lang="zh-CN" altLang="en-US" sz="1800" b="1" dirty="0" smtClean="0"/>
            <a:t>，使其满足客户的要求，同时也使开发者对将要做的事情有更好的理解，这个过程是迭代的。</a:t>
          </a:r>
          <a:endParaRPr lang="zh-CN" altLang="en-US" sz="1800" b="1" dirty="0"/>
        </a:p>
      </dgm:t>
    </dgm:pt>
    <dgm:pt modelId="{9600537B-BA70-4A62-B0A1-1BC23C877C41}" type="parTrans" cxnId="{03A9BB21-B785-4699-8FC4-39F022902974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8BCDC084-9124-40AB-898F-9E563FEB7D7E}" type="sibTrans" cxnId="{03A9BB21-B785-4699-8FC4-39F022902974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F30AD6C0-A661-4249-B27D-06F9B656F8B6}" type="pres">
      <dgm:prSet presAssocID="{B7DD7605-7965-445E-A54A-34FC018D928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E1BA3C9C-E3BA-4979-9DCA-944EDE2CD060}" type="pres">
      <dgm:prSet presAssocID="{B7DD7605-7965-445E-A54A-34FC018D9280}" presName="Name1" presStyleCnt="0"/>
      <dgm:spPr/>
    </dgm:pt>
    <dgm:pt modelId="{EE83CDAF-1AAF-4753-93FC-D73BF2E6A3F1}" type="pres">
      <dgm:prSet presAssocID="{B7DD7605-7965-445E-A54A-34FC018D9280}" presName="cycle" presStyleCnt="0"/>
      <dgm:spPr/>
    </dgm:pt>
    <dgm:pt modelId="{E754C1A2-B93C-4766-8EF3-8A424EB3F5F3}" type="pres">
      <dgm:prSet presAssocID="{B7DD7605-7965-445E-A54A-34FC018D9280}" presName="srcNode" presStyleLbl="node1" presStyleIdx="0" presStyleCnt="4"/>
      <dgm:spPr/>
    </dgm:pt>
    <dgm:pt modelId="{0A7D22E3-6B1A-49D3-997B-701E6D7EA315}" type="pres">
      <dgm:prSet presAssocID="{B7DD7605-7965-445E-A54A-34FC018D9280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BCC22277-E816-4C2A-8E32-BFEBB28C4032}" type="pres">
      <dgm:prSet presAssocID="{B7DD7605-7965-445E-A54A-34FC018D9280}" presName="extraNode" presStyleLbl="node1" presStyleIdx="0" presStyleCnt="4"/>
      <dgm:spPr/>
    </dgm:pt>
    <dgm:pt modelId="{AEE78711-FFC9-442F-827F-FAB98E4501E4}" type="pres">
      <dgm:prSet presAssocID="{B7DD7605-7965-445E-A54A-34FC018D9280}" presName="dstNode" presStyleLbl="node1" presStyleIdx="0" presStyleCnt="4"/>
      <dgm:spPr/>
    </dgm:pt>
    <dgm:pt modelId="{9412F6F5-5F0E-42A0-BDE1-B6784C0D5667}" type="pres">
      <dgm:prSet presAssocID="{33430863-43C7-4BB6-9B74-7216868F4E3C}" presName="text_1" presStyleLbl="node1" presStyleIdx="0" presStyleCnt="4" custLinFactNeighborY="1426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5C1DD6-3364-4988-BB7F-D92F120E61B8}" type="pres">
      <dgm:prSet presAssocID="{33430863-43C7-4BB6-9B74-7216868F4E3C}" presName="accent_1" presStyleCnt="0"/>
      <dgm:spPr/>
    </dgm:pt>
    <dgm:pt modelId="{37BE78AC-0F8F-426D-975E-6C313E8241D2}" type="pres">
      <dgm:prSet presAssocID="{33430863-43C7-4BB6-9B74-7216868F4E3C}" presName="accentRepeatNode" presStyleLbl="solidFgAcc1" presStyleIdx="0" presStyleCnt="4"/>
      <dgm:spPr/>
    </dgm:pt>
    <dgm:pt modelId="{CB5F3DC6-825E-4622-A153-60D746E0CB5C}" type="pres">
      <dgm:prSet presAssocID="{CC6775C2-549F-4B5F-9B0D-ACB8AE71E464}" presName="text_2" presStyleLbl="node1" presStyleIdx="1" presStyleCnt="4" custLinFactNeighborY="63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161BD3-CD0C-4D25-A33E-D2E78670212E}" type="pres">
      <dgm:prSet presAssocID="{CC6775C2-549F-4B5F-9B0D-ACB8AE71E464}" presName="accent_2" presStyleCnt="0"/>
      <dgm:spPr/>
    </dgm:pt>
    <dgm:pt modelId="{1ABD640A-94D0-4FE6-A218-0B4B3421AACC}" type="pres">
      <dgm:prSet presAssocID="{CC6775C2-549F-4B5F-9B0D-ACB8AE71E464}" presName="accentRepeatNode" presStyleLbl="solidFgAcc1" presStyleIdx="1" presStyleCnt="4"/>
      <dgm:spPr/>
    </dgm:pt>
    <dgm:pt modelId="{60EF092A-7582-417B-A5CC-E16CC9CBE85F}" type="pres">
      <dgm:prSet presAssocID="{83C110C7-494D-4539-9D55-06353D3E0333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9233F1-2952-428E-9090-054F32BCD9B3}" type="pres">
      <dgm:prSet presAssocID="{83C110C7-494D-4539-9D55-06353D3E0333}" presName="accent_3" presStyleCnt="0"/>
      <dgm:spPr/>
    </dgm:pt>
    <dgm:pt modelId="{DAD5E67E-AF5C-4A0E-9F13-68E52458650A}" type="pres">
      <dgm:prSet presAssocID="{83C110C7-494D-4539-9D55-06353D3E0333}" presName="accentRepeatNode" presStyleLbl="solidFgAcc1" presStyleIdx="2" presStyleCnt="4" custLinFactNeighborX="1895" custLinFactNeighborY="1911"/>
      <dgm:spPr/>
    </dgm:pt>
    <dgm:pt modelId="{65CF924A-C32D-4215-BE71-A07181143774}" type="pres">
      <dgm:prSet presAssocID="{30443A09-91F9-4751-87F0-F2A82D6584C3}" presName="text_4" presStyleLbl="node1" presStyleIdx="3" presStyleCnt="4" custLinFactNeighborY="123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EAD516-A8F3-4977-ACF7-9C0024B43C79}" type="pres">
      <dgm:prSet presAssocID="{30443A09-91F9-4751-87F0-F2A82D6584C3}" presName="accent_4" presStyleCnt="0"/>
      <dgm:spPr/>
    </dgm:pt>
    <dgm:pt modelId="{D9A783A8-7CF3-4C9E-80AE-59B499F198A3}" type="pres">
      <dgm:prSet presAssocID="{30443A09-91F9-4751-87F0-F2A82D6584C3}" presName="accentRepeatNode" presStyleLbl="solidFgAcc1" presStyleIdx="3" presStyleCnt="4"/>
      <dgm:spPr/>
    </dgm:pt>
  </dgm:ptLst>
  <dgm:cxnLst>
    <dgm:cxn modelId="{7B5C306F-C4A5-4B83-9344-1936524B5A66}" type="presOf" srcId="{B7DD7605-7965-445E-A54A-34FC018D9280}" destId="{F30AD6C0-A661-4249-B27D-06F9B656F8B6}" srcOrd="0" destOrd="0" presId="urn:microsoft.com/office/officeart/2008/layout/VerticalCurvedList"/>
    <dgm:cxn modelId="{681C35BB-2499-41A0-8C69-05E0E9FCAF37}" srcId="{B7DD7605-7965-445E-A54A-34FC018D9280}" destId="{CC6775C2-549F-4B5F-9B0D-ACB8AE71E464}" srcOrd="1" destOrd="0" parTransId="{1830BFF1-D0BD-421E-A18B-D32BE815EBA9}" sibTransId="{C14A1F5C-9286-421F-AE6C-B20198DF6801}"/>
    <dgm:cxn modelId="{03A9BB21-B785-4699-8FC4-39F022902974}" srcId="{B7DD7605-7965-445E-A54A-34FC018D9280}" destId="{30443A09-91F9-4751-87F0-F2A82D6584C3}" srcOrd="3" destOrd="0" parTransId="{9600537B-BA70-4A62-B0A1-1BC23C877C41}" sibTransId="{8BCDC084-9124-40AB-898F-9E563FEB7D7E}"/>
    <dgm:cxn modelId="{0E489A15-1E35-4B6A-A4BA-A86CC9E9EE78}" srcId="{B7DD7605-7965-445E-A54A-34FC018D9280}" destId="{83C110C7-494D-4539-9D55-06353D3E0333}" srcOrd="2" destOrd="0" parTransId="{32FA2FAF-F604-4498-8F92-97BA757D5AED}" sibTransId="{98625810-915A-498C-BED1-7C90D5031C1D}"/>
    <dgm:cxn modelId="{A7EF8B4B-ACCB-4712-8917-FC8F6ADC55AE}" type="presOf" srcId="{30443A09-91F9-4751-87F0-F2A82D6584C3}" destId="{65CF924A-C32D-4215-BE71-A07181143774}" srcOrd="0" destOrd="0" presId="urn:microsoft.com/office/officeart/2008/layout/VerticalCurvedList"/>
    <dgm:cxn modelId="{1365EE4A-FB7F-4B71-946F-9606736F40CC}" type="presOf" srcId="{2BD683DA-50A2-45D6-9BDA-B4285F1FCEA2}" destId="{0A7D22E3-6B1A-49D3-997B-701E6D7EA315}" srcOrd="0" destOrd="0" presId="urn:microsoft.com/office/officeart/2008/layout/VerticalCurvedList"/>
    <dgm:cxn modelId="{8FAA0747-F7CE-4E8C-A483-90540B386EA4}" srcId="{B7DD7605-7965-445E-A54A-34FC018D9280}" destId="{33430863-43C7-4BB6-9B74-7216868F4E3C}" srcOrd="0" destOrd="0" parTransId="{4381AC75-FA09-40D2-8716-B5E3BE5FE250}" sibTransId="{2BD683DA-50A2-45D6-9BDA-B4285F1FCEA2}"/>
    <dgm:cxn modelId="{6F84B4E9-1DB7-480D-976F-0E0826219405}" type="presOf" srcId="{CC6775C2-549F-4B5F-9B0D-ACB8AE71E464}" destId="{CB5F3DC6-825E-4622-A153-60D746E0CB5C}" srcOrd="0" destOrd="0" presId="urn:microsoft.com/office/officeart/2008/layout/VerticalCurvedList"/>
    <dgm:cxn modelId="{CA4583DC-CB5C-41AE-86B7-48F0EDF6A7D8}" type="presOf" srcId="{83C110C7-494D-4539-9D55-06353D3E0333}" destId="{60EF092A-7582-417B-A5CC-E16CC9CBE85F}" srcOrd="0" destOrd="0" presId="urn:microsoft.com/office/officeart/2008/layout/VerticalCurvedList"/>
    <dgm:cxn modelId="{2275D056-7908-4FD5-B649-1A68D7B87B11}" type="presOf" srcId="{33430863-43C7-4BB6-9B74-7216868F4E3C}" destId="{9412F6F5-5F0E-42A0-BDE1-B6784C0D5667}" srcOrd="0" destOrd="0" presId="urn:microsoft.com/office/officeart/2008/layout/VerticalCurvedList"/>
    <dgm:cxn modelId="{FFE5D506-4D87-448F-9CCC-D331E7FEAF86}" type="presParOf" srcId="{F30AD6C0-A661-4249-B27D-06F9B656F8B6}" destId="{E1BA3C9C-E3BA-4979-9DCA-944EDE2CD060}" srcOrd="0" destOrd="0" presId="urn:microsoft.com/office/officeart/2008/layout/VerticalCurvedList"/>
    <dgm:cxn modelId="{B1E5868A-2ADF-4FAD-A19D-2C23C60255B3}" type="presParOf" srcId="{E1BA3C9C-E3BA-4979-9DCA-944EDE2CD060}" destId="{EE83CDAF-1AAF-4753-93FC-D73BF2E6A3F1}" srcOrd="0" destOrd="0" presId="urn:microsoft.com/office/officeart/2008/layout/VerticalCurvedList"/>
    <dgm:cxn modelId="{956C1932-371C-4ECC-B41D-18C9D791BBB2}" type="presParOf" srcId="{EE83CDAF-1AAF-4753-93FC-D73BF2E6A3F1}" destId="{E754C1A2-B93C-4766-8EF3-8A424EB3F5F3}" srcOrd="0" destOrd="0" presId="urn:microsoft.com/office/officeart/2008/layout/VerticalCurvedList"/>
    <dgm:cxn modelId="{3EECC0AF-0C17-4078-8E11-023B3A3802F1}" type="presParOf" srcId="{EE83CDAF-1AAF-4753-93FC-D73BF2E6A3F1}" destId="{0A7D22E3-6B1A-49D3-997B-701E6D7EA315}" srcOrd="1" destOrd="0" presId="urn:microsoft.com/office/officeart/2008/layout/VerticalCurvedList"/>
    <dgm:cxn modelId="{0E93C211-02E8-4B55-923A-B99B06EF5490}" type="presParOf" srcId="{EE83CDAF-1AAF-4753-93FC-D73BF2E6A3F1}" destId="{BCC22277-E816-4C2A-8E32-BFEBB28C4032}" srcOrd="2" destOrd="0" presId="urn:microsoft.com/office/officeart/2008/layout/VerticalCurvedList"/>
    <dgm:cxn modelId="{EB8D5744-1C9C-4D4F-82FB-779876B89E99}" type="presParOf" srcId="{EE83CDAF-1AAF-4753-93FC-D73BF2E6A3F1}" destId="{AEE78711-FFC9-442F-827F-FAB98E4501E4}" srcOrd="3" destOrd="0" presId="urn:microsoft.com/office/officeart/2008/layout/VerticalCurvedList"/>
    <dgm:cxn modelId="{3EDBF178-AEB1-4FB5-A7DA-07C7D60D57BC}" type="presParOf" srcId="{E1BA3C9C-E3BA-4979-9DCA-944EDE2CD060}" destId="{9412F6F5-5F0E-42A0-BDE1-B6784C0D5667}" srcOrd="1" destOrd="0" presId="urn:microsoft.com/office/officeart/2008/layout/VerticalCurvedList"/>
    <dgm:cxn modelId="{BEF5A65A-7303-41A0-9E00-A35D04E6D25E}" type="presParOf" srcId="{E1BA3C9C-E3BA-4979-9DCA-944EDE2CD060}" destId="{605C1DD6-3364-4988-BB7F-D92F120E61B8}" srcOrd="2" destOrd="0" presId="urn:microsoft.com/office/officeart/2008/layout/VerticalCurvedList"/>
    <dgm:cxn modelId="{85222D60-5D74-405D-A905-3B6265A94BB3}" type="presParOf" srcId="{605C1DD6-3364-4988-BB7F-D92F120E61B8}" destId="{37BE78AC-0F8F-426D-975E-6C313E8241D2}" srcOrd="0" destOrd="0" presId="urn:microsoft.com/office/officeart/2008/layout/VerticalCurvedList"/>
    <dgm:cxn modelId="{7EC777DC-E420-4053-97D1-229F4FB76456}" type="presParOf" srcId="{E1BA3C9C-E3BA-4979-9DCA-944EDE2CD060}" destId="{CB5F3DC6-825E-4622-A153-60D746E0CB5C}" srcOrd="3" destOrd="0" presId="urn:microsoft.com/office/officeart/2008/layout/VerticalCurvedList"/>
    <dgm:cxn modelId="{19E97B53-F742-4BFC-A22A-1539BBDC6ADB}" type="presParOf" srcId="{E1BA3C9C-E3BA-4979-9DCA-944EDE2CD060}" destId="{BA161BD3-CD0C-4D25-A33E-D2E78670212E}" srcOrd="4" destOrd="0" presId="urn:microsoft.com/office/officeart/2008/layout/VerticalCurvedList"/>
    <dgm:cxn modelId="{27D8E4FC-4B49-4B06-8726-C329E54DBE33}" type="presParOf" srcId="{BA161BD3-CD0C-4D25-A33E-D2E78670212E}" destId="{1ABD640A-94D0-4FE6-A218-0B4B3421AACC}" srcOrd="0" destOrd="0" presId="urn:microsoft.com/office/officeart/2008/layout/VerticalCurvedList"/>
    <dgm:cxn modelId="{A0EB634B-495E-4A8C-A20D-9CFFE6C7B478}" type="presParOf" srcId="{E1BA3C9C-E3BA-4979-9DCA-944EDE2CD060}" destId="{60EF092A-7582-417B-A5CC-E16CC9CBE85F}" srcOrd="5" destOrd="0" presId="urn:microsoft.com/office/officeart/2008/layout/VerticalCurvedList"/>
    <dgm:cxn modelId="{6D534D55-4904-4935-B98D-D59C2590A5FD}" type="presParOf" srcId="{E1BA3C9C-E3BA-4979-9DCA-944EDE2CD060}" destId="{CD9233F1-2952-428E-9090-054F32BCD9B3}" srcOrd="6" destOrd="0" presId="urn:microsoft.com/office/officeart/2008/layout/VerticalCurvedList"/>
    <dgm:cxn modelId="{8D5421A6-AA3B-4E7A-88CF-3923EF78BCC9}" type="presParOf" srcId="{CD9233F1-2952-428E-9090-054F32BCD9B3}" destId="{DAD5E67E-AF5C-4A0E-9F13-68E52458650A}" srcOrd="0" destOrd="0" presId="urn:microsoft.com/office/officeart/2008/layout/VerticalCurvedList"/>
    <dgm:cxn modelId="{FD5B83CC-E68C-455A-BF93-2344FC1AB340}" type="presParOf" srcId="{E1BA3C9C-E3BA-4979-9DCA-944EDE2CD060}" destId="{65CF924A-C32D-4215-BE71-A07181143774}" srcOrd="7" destOrd="0" presId="urn:microsoft.com/office/officeart/2008/layout/VerticalCurvedList"/>
    <dgm:cxn modelId="{7E430294-E8F5-4F2B-90C9-35BBCB55470C}" type="presParOf" srcId="{E1BA3C9C-E3BA-4979-9DCA-944EDE2CD060}" destId="{EBEAD516-A8F3-4977-ACF7-9C0024B43C79}" srcOrd="8" destOrd="0" presId="urn:microsoft.com/office/officeart/2008/layout/VerticalCurvedList"/>
    <dgm:cxn modelId="{0E4F1275-DCD2-4582-AACB-D7F86EBF8486}" type="presParOf" srcId="{EBEAD516-A8F3-4977-ACF7-9C0024B43C79}" destId="{D9A783A8-7CF3-4C9E-80AE-59B499F198A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54646B80-4623-4947-B8F5-613132611EB3}" type="datetimeFigureOut">
              <a:rPr lang="zh-CN" altLang="en-US"/>
              <a:pPr>
                <a:defRPr/>
              </a:pPr>
              <a:t>2013/10/28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C84A7554-27AE-4C95-85D0-00C5B9F800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177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楷体_GB2312" pitchFamily="49" charset="-122"/>
              </a:rPr>
              <a:t>原型法更多地遵循了人们认识事物的规律，因而更容易为人们所普遍接受。</a:t>
            </a:r>
            <a:r>
              <a:rPr lang="zh-CN" altLang="en-US" sz="1200" dirty="0" smtClean="0">
                <a:latin typeface="楷体_GB2312" pitchFamily="49" charset="-122"/>
              </a:rPr>
              <a:t>原型法可以接受需求的不确定性和风险。</a:t>
            </a:r>
            <a:endParaRPr lang="en-US" altLang="zh-CN" dirty="0" smtClean="0">
              <a:latin typeface="楷体_GB2312" pitchFamily="49" charset="-122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楷体_GB2312" pitchFamily="49" charset="-122"/>
              </a:rPr>
              <a:t>原型法将模拟的手段引入系统分析的初期阶段，沟通了人们的思想，缩短了用户和系统分析人员之间的距离，解决了结构化方法中最难于解决的一环。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dirty="0" smtClean="0">
                <a:latin typeface="楷体_GB2312" pitchFamily="49" charset="-122"/>
              </a:rPr>
              <a:t>充分利用了最新的软件工具，摆脱了老一套工作方法，使系统开发的时间、费用大大减少，效率等方面都大大地提高。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dirty="0" smtClean="0">
                <a:latin typeface="楷体_GB2312" pitchFamily="49" charset="-122"/>
              </a:rPr>
              <a:t>原型法可以提供很好的项目说明和示范，简化了项目管理。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4A7554-27AE-4C95-85D0-00C5B9F80098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380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4B210CE-D963-4F14-87BC-73FA9251194A}" type="slidenum">
              <a:rPr lang="en-US" altLang="zh-CN">
                <a:latin typeface="Arial" pitchFamily="34" charset="0"/>
              </a:rPr>
              <a:pPr/>
              <a:t>24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59998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DF9ED19-699E-45DA-8E76-D9075C2BDFED}" type="slidenum">
              <a:rPr lang="en-US" altLang="zh-CN">
                <a:latin typeface="Arial" pitchFamily="34" charset="0"/>
              </a:rPr>
              <a:pPr/>
              <a:t>25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67781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F1F396F-DA88-4C28-8F47-A86224649EF0}" type="slidenum">
              <a:rPr lang="en-US" altLang="zh-CN">
                <a:latin typeface="Arial" pitchFamily="34" charset="0"/>
              </a:rPr>
              <a:pPr/>
              <a:t>35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53184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F1F396F-DA88-4C28-8F47-A86224649EF0}" type="slidenum">
              <a:rPr lang="en-US" altLang="zh-CN">
                <a:latin typeface="Arial" pitchFamily="34" charset="0"/>
              </a:rPr>
              <a:pPr/>
              <a:t>36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85677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整个团队：客户也是开发团队成员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zh-CN" altLang="en-US" dirty="0" smtClean="0"/>
              <a:t>计划游戏：</a:t>
            </a:r>
            <a:r>
              <a:rPr lang="en-US" altLang="zh-CN" dirty="0" smtClean="0">
                <a:ea typeface="楷体_GB2312"/>
                <a:cs typeface="楷体_GB2312"/>
              </a:rPr>
              <a:t>XP</a:t>
            </a:r>
            <a:r>
              <a:rPr lang="zh-CN" altLang="en-US" dirty="0" smtClean="0">
                <a:ea typeface="楷体_GB2312"/>
                <a:cs typeface="楷体_GB2312"/>
              </a:rPr>
              <a:t>项目计划的主导思想是将业务责任和开发责任相分离。业务人员（客户）确定哪些产品特征是重要的，开发人员确定实现这些特征需花费多少成本。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zh-CN" altLang="en-US" dirty="0" smtClean="0">
                <a:ea typeface="楷体_GB2312"/>
                <a:cs typeface="楷体_GB2312"/>
              </a:rPr>
              <a:t>短交付周期（快速发布）：</a:t>
            </a:r>
            <a:r>
              <a:rPr lang="en-US" altLang="zh-CN" dirty="0" smtClean="0">
                <a:ea typeface="楷体_GB2312"/>
                <a:cs typeface="楷体_GB2312"/>
              </a:rPr>
              <a:t>XP</a:t>
            </a:r>
            <a:r>
              <a:rPr lang="zh-CN" altLang="en-US" dirty="0" smtClean="0">
                <a:ea typeface="楷体_GB2312"/>
                <a:cs typeface="楷体_GB2312"/>
              </a:rPr>
              <a:t>项目每两周向客户交付一次软件，所交付的软件涉及客户的一部分需求，客户要及时作出反馈。</a:t>
            </a:r>
          </a:p>
          <a:p>
            <a:pPr>
              <a:spcBef>
                <a:spcPct val="0"/>
              </a:spcBef>
            </a:pPr>
            <a:r>
              <a:rPr lang="zh-CN" altLang="en-US" dirty="0" smtClean="0">
                <a:ea typeface="楷体_GB2312"/>
                <a:cs typeface="楷体_GB2312"/>
              </a:rPr>
              <a:t>持续集成：不超过两个小时就对改变的地方进行一次集成和测试。团队编程并不是单纯的分而治之，而是分散、解决问题然后集成。</a:t>
            </a:r>
          </a:p>
          <a:p>
            <a:pPr>
              <a:spcBef>
                <a:spcPct val="0"/>
              </a:spcBef>
            </a:pPr>
            <a:r>
              <a:rPr lang="zh-CN" altLang="en-US" dirty="0" smtClean="0">
                <a:ea typeface="楷体_GB2312"/>
                <a:cs typeface="楷体_GB2312"/>
              </a:rPr>
              <a:t>集体所有：代码归集体所有，团队中的所有成员都有权访问和改进项目的所有模块代码。</a:t>
            </a:r>
          </a:p>
          <a:p>
            <a:pPr>
              <a:spcBef>
                <a:spcPct val="0"/>
              </a:spcBef>
            </a:pPr>
            <a:r>
              <a:rPr lang="zh-CN" altLang="en-US" dirty="0" smtClean="0"/>
              <a:t>代码规范：一是希望通过建立统一的代码规范，来加强开发人员之间的沟通，同时为代码走查提供了一定的标准；二是希望减少项目开发过程中的文档，</a:t>
            </a:r>
            <a:r>
              <a:rPr lang="en-US" altLang="zh-CN" dirty="0" smtClean="0"/>
              <a:t>XP</a:t>
            </a:r>
            <a:r>
              <a:rPr lang="zh-CN" altLang="en-US" dirty="0" smtClean="0"/>
              <a:t>认为代码是最好的文档。</a:t>
            </a:r>
            <a:endParaRPr lang="en-US" altLang="zh-CN" dirty="0" smtClean="0"/>
          </a:p>
          <a:p>
            <a:r>
              <a:rPr lang="zh-CN" altLang="en-US" sz="1200" dirty="0" smtClean="0">
                <a:ea typeface="楷体_GB2312" pitchFamily="49" charset="-122"/>
              </a:rPr>
              <a:t>可持续的开发速度：软件项目不是短跑，而是马拉松，它需要一个可持续的速度，能够保持能量和敏锐性。极限编程的一个原则是“不要加班”，但也有例外，即在一个发布周期的最后一周加班是允许的，因为这时可能需要加速以达到发布目标。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zh-CN" altLang="en-US" dirty="0" smtClean="0"/>
              <a:t>系统隐喻：</a:t>
            </a:r>
            <a:r>
              <a:rPr lang="zh-CN" altLang="zh-CN" dirty="0" smtClean="0"/>
              <a:t>通过隐喻来描述系统如何运作、新的功能以何种方式加入到系统。它通常包含了一些可以参照和比较的类和设计模式。</a:t>
            </a:r>
            <a:r>
              <a:rPr lang="en-US" altLang="zh-CN" dirty="0" smtClean="0"/>
              <a:t>XP</a:t>
            </a:r>
            <a:r>
              <a:rPr lang="zh-CN" altLang="zh-CN" dirty="0" smtClean="0"/>
              <a:t>不需要事先进行详细的架构设计。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zh-CN" altLang="en-US" dirty="0" smtClean="0">
                <a:ea typeface="楷体_GB2312"/>
                <a:cs typeface="楷体_GB2312"/>
              </a:rPr>
              <a:t>结对编程：两个程序员用一台电脑一起工作，其中一人操作键盘，输入程序，另一人与他密切交流，检查错误和需要改进的地方。两人的角色频繁互换。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测试驱动：</a:t>
            </a:r>
            <a:r>
              <a:rPr lang="zh-CN" altLang="zh-CN" dirty="0" smtClean="0"/>
              <a:t>强调</a:t>
            </a:r>
            <a:r>
              <a:rPr lang="en-US" altLang="zh-CN" dirty="0" smtClean="0"/>
              <a:t>"</a:t>
            </a:r>
            <a:r>
              <a:rPr lang="zh-CN" altLang="zh-CN" dirty="0" smtClean="0"/>
              <a:t>测试先行</a:t>
            </a:r>
            <a:r>
              <a:rPr lang="en-US" altLang="zh-CN" dirty="0" smtClean="0"/>
              <a:t>"</a:t>
            </a:r>
            <a:r>
              <a:rPr lang="zh-CN" altLang="zh-CN" dirty="0" smtClean="0"/>
              <a:t>。在编码开始之前，首先将测试写好，而后再进行编码，直至所有的测试都得以通过。</a:t>
            </a:r>
          </a:p>
          <a:p>
            <a:pPr>
              <a:spcBef>
                <a:spcPct val="0"/>
              </a:spcBef>
            </a:pPr>
            <a:r>
              <a:rPr lang="zh-CN" altLang="en-US" dirty="0" smtClean="0">
                <a:ea typeface="楷体_GB2312"/>
                <a:cs typeface="楷体_GB2312"/>
              </a:rPr>
              <a:t>重构：在不改变既有代码的行为的前提下，改善代码的设计。重构的目的是为了消除代码重的“坏气味”，从而达到防止代码腐烂的目的。</a:t>
            </a:r>
          </a:p>
          <a:p>
            <a:pPr>
              <a:spcBef>
                <a:spcPct val="0"/>
              </a:spcBef>
            </a:pPr>
            <a:r>
              <a:rPr lang="zh-CN" altLang="en-US" dirty="0" smtClean="0"/>
              <a:t>简单设计：</a:t>
            </a:r>
            <a:r>
              <a:rPr lang="zh-CN" altLang="zh-CN" dirty="0" smtClean="0"/>
              <a:t>认为代码的设计应该尽可能的简单，只要满足当前功能的要求，不多也不少。</a:t>
            </a:r>
          </a:p>
          <a:p>
            <a:pPr>
              <a:spcBef>
                <a:spcPct val="0"/>
              </a:spcBef>
            </a:pPr>
            <a:endParaRPr lang="zh-CN" altLang="en-US" dirty="0" smtClean="0">
              <a:ea typeface="楷体_GB2312"/>
              <a:cs typeface="楷体_GB2312"/>
            </a:endParaRPr>
          </a:p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7C27E42-6713-43F9-A64C-2575E871272A}" type="slidenum">
              <a:rPr lang="zh-CN" altLang="en-US">
                <a:latin typeface="Arial" pitchFamily="34" charset="0"/>
              </a:rPr>
              <a:pPr/>
              <a:t>37</a:t>
            </a:fld>
            <a:endParaRPr lang="zh-CN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970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100" dirty="0" smtClean="0">
                <a:cs typeface="Times New Roman" panose="02020603050405020304" pitchFamily="18" charset="0"/>
              </a:rPr>
              <a:t>1. 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精确。瀑布模式通常会在产品起点与最终结果之间规划出一条直线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,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然后沿着直线不断往前走。然而当项目到达终点时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,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用户通常会发现那已经不是他们想去的地方。而敏捷方法则采用小步快跑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,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每走完一步再调整并为下一步确定方向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,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直到真正的终点。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100" dirty="0" smtClean="0">
                <a:cs typeface="Times New Roman" panose="02020603050405020304" pitchFamily="18" charset="0"/>
              </a:rPr>
              <a:t>2. 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质量。敏捷方法对每一次迭代周期的质量都有严格要求。一些敏捷方法如极限编程等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,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甚至使用测试驱动开发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(test-driven development),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即在正式开发功能代码之前先开发该功能的测试代码。这些都为敏捷项目的整个开发周期提供了可靠的质量保证。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100" dirty="0" smtClean="0">
                <a:cs typeface="Times New Roman" panose="02020603050405020304" pitchFamily="18" charset="0"/>
              </a:rPr>
              <a:t>3. 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速度。敏捷团队只专注于开发项目中当前最需要的、最具价值的部分。这样能很快地投入开发。另外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,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较短的迭代周期使团队成员能迅速进入开发状态。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100" dirty="0" smtClean="0">
                <a:cs typeface="Times New Roman" panose="02020603050405020304" pitchFamily="18" charset="0"/>
              </a:rPr>
              <a:t>4. 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丰厚的投资回报率。在敏捷开发过程中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,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最具价值的功能总是被优先开发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,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这样能给客户带来最大的投资回报率。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5. </a:t>
            </a:r>
            <a:r>
              <a:rPr lang="zh-CN" altLang="zh-CN" dirty="0" smtClean="0">
                <a:cs typeface="Times New Roman" panose="02020603050405020304" pitchFamily="18" charset="0"/>
              </a:rPr>
              <a:t>高效的自我管理团队。敏捷开发要求团队成员必须积极主动</a:t>
            </a:r>
            <a:r>
              <a:rPr lang="en-US" altLang="zh-CN" dirty="0" smtClean="0">
                <a:cs typeface="Times New Roman" panose="02020603050405020304" pitchFamily="18" charset="0"/>
              </a:rPr>
              <a:t>,</a:t>
            </a:r>
            <a:r>
              <a:rPr lang="zh-CN" altLang="zh-CN" dirty="0" smtClean="0">
                <a:cs typeface="Times New Roman" panose="02020603050405020304" pitchFamily="18" charset="0"/>
              </a:rPr>
              <a:t>自我管理。在这样的团队中工作</a:t>
            </a:r>
            <a:r>
              <a:rPr lang="en-US" altLang="zh-CN" dirty="0" smtClean="0">
                <a:cs typeface="Times New Roman" panose="02020603050405020304" pitchFamily="18" charset="0"/>
              </a:rPr>
              <a:t>,</a:t>
            </a:r>
            <a:r>
              <a:rPr lang="zh-CN" altLang="zh-CN" dirty="0" smtClean="0">
                <a:cs typeface="Times New Roman" panose="02020603050405020304" pitchFamily="18" charset="0"/>
              </a:rPr>
              <a:t>每个团队成员的技术能力、交流、社交、表达和领导能力也都能得以提高。</a:t>
            </a:r>
            <a:endParaRPr lang="zh-CN" altLang="en-US"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397CA06-FBC7-4909-8862-AF9DE21CB0D6}" type="slidenum">
              <a:rPr lang="zh-CN" altLang="en-US">
                <a:latin typeface="Arial" pitchFamily="34" charset="0"/>
              </a:rPr>
              <a:pPr/>
              <a:t>38</a:t>
            </a:fld>
            <a:endParaRPr lang="zh-CN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350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9114AF-3D4E-4486-91AF-4F7AEECEA6AA}" type="slidenum">
              <a:rPr lang="en-US" altLang="zh-CN">
                <a:latin typeface="Arial" pitchFamily="34" charset="0"/>
              </a:rPr>
              <a:pPr/>
              <a:t>14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z="1400" dirty="0" smtClean="0">
                <a:latin typeface="楷体_GB2312"/>
                <a:ea typeface="楷体_GB2312"/>
                <a:cs typeface="楷体_GB2312"/>
              </a:rPr>
              <a:t>如果团队中没有优秀的成员，那么就是使用好的过程也不能从失败中挽救项目，但是，不好的过程却可以使最优秀的团队成员失去效用。如果不能作为一个团队进行工作，那么即使拥有一批优秀的成员也一样会惨败。</a:t>
            </a:r>
          </a:p>
          <a:p>
            <a:pPr>
              <a:spcBef>
                <a:spcPct val="0"/>
              </a:spcBef>
            </a:pPr>
            <a:r>
              <a:rPr lang="zh-CN" altLang="en-US" sz="1400" dirty="0" smtClean="0">
                <a:latin typeface="楷体_GB2312"/>
                <a:ea typeface="楷体_GB2312"/>
                <a:cs typeface="楷体_GB2312"/>
              </a:rPr>
              <a:t>一个优秀的团队成员未必就是一个一流的程序员，一个优秀团队的成员可能是一个平均水平的程序员，但是却能够很好地和他人合作。</a:t>
            </a:r>
          </a:p>
        </p:txBody>
      </p:sp>
    </p:spTree>
    <p:extLst>
      <p:ext uri="{BB962C8B-B14F-4D97-AF65-F5344CB8AC3E}">
        <p14:creationId xmlns:p14="http://schemas.microsoft.com/office/powerpoint/2010/main" val="2222573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代码不是传达系统原理和结构的理想媒介。团队更需要编制易于阅读的文档，来描述系统原理、结构、设计和决策的依据等。</a:t>
            </a:r>
          </a:p>
          <a:p>
            <a:pPr>
              <a:spcBef>
                <a:spcPct val="0"/>
              </a:spcBef>
            </a:pP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编制各种文档需要花费大量的时间，并且要保持文档和代码的同步，就要花费更多的时间。</a:t>
            </a:r>
            <a:r>
              <a:rPr lang="zh-CN" altLang="en-US" sz="900" dirty="0" smtClean="0">
                <a:latin typeface="楷体_GB2312"/>
                <a:ea typeface="楷体_GB2312"/>
                <a:cs typeface="楷体_GB2312"/>
              </a:rPr>
              <a:t>如果文档和代码之间失去同步，那么文档就会变成庞大的、复杂的谎言，不但不会帮助理解，而且会造成重大的误导。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4A7554-27AE-4C95-85D0-00C5B9F80098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905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2D0C90E-3B19-482A-B1E3-DC33F0FFED3A}" type="slidenum">
              <a:rPr lang="en-US" altLang="zh-CN">
                <a:latin typeface="Arial" pitchFamily="34" charset="0"/>
              </a:rPr>
              <a:pPr/>
              <a:t>17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在大多数情况下，合同中指明的条款远在项目完成之前就变得没有意义，有时甚至在合同签署之前就变得没有意义。 </a:t>
            </a:r>
          </a:p>
          <a:p>
            <a:pPr>
              <a:spcBef>
                <a:spcPct val="0"/>
              </a:spcBef>
            </a:pPr>
            <a:r>
              <a:rPr lang="zh-CN" altLang="en-US" sz="1000" dirty="0" smtClean="0">
                <a:latin typeface="楷体_GB2312"/>
                <a:ea typeface="楷体_GB2312"/>
                <a:cs typeface="楷体_GB2312"/>
              </a:rPr>
              <a:t>需要让软件的客户和开发团队密切地在一起工作，并尽量经常地提供反馈。</a:t>
            </a:r>
            <a:endParaRPr lang="zh-CN" altLang="en-US" dirty="0" smtClean="0">
              <a:latin typeface="楷体_GB2312"/>
              <a:ea typeface="楷体_GB2312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711440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1400" dirty="0" smtClean="0">
                <a:latin typeface="楷体_GB2312"/>
                <a:ea typeface="楷体_GB2312"/>
                <a:cs typeface="楷体_GB2312"/>
              </a:rPr>
              <a:t>计划往往会遭受</a:t>
            </a:r>
            <a:r>
              <a:rPr lang="zh-CN" altLang="en-US" sz="1400" b="1" dirty="0" smtClean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形态上的改变</a:t>
            </a:r>
            <a:r>
              <a:rPr lang="zh-CN" altLang="en-US" sz="1400" dirty="0" smtClean="0">
                <a:latin typeface="楷体_GB2312"/>
                <a:ea typeface="楷体_GB2312"/>
                <a:cs typeface="楷体_GB2312"/>
              </a:rPr>
              <a:t>，而不仅仅是日期改变。</a:t>
            </a:r>
            <a:endParaRPr lang="zh-CN" altLang="en-US" dirty="0" smtClean="0">
              <a:latin typeface="楷体_GB2312"/>
              <a:ea typeface="楷体_GB2312"/>
              <a:cs typeface="楷体_GB2312"/>
            </a:endParaRPr>
          </a:p>
          <a:p>
            <a:pPr>
              <a:spcBef>
                <a:spcPct val="0"/>
              </a:spcBef>
            </a:pP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构建计划时，应确保计划是灵活的并且易于适应商务和技术方面的变化。</a:t>
            </a:r>
          </a:p>
          <a:p>
            <a:pPr>
              <a:spcBef>
                <a:spcPct val="0"/>
              </a:spcBef>
            </a:pP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创建一张优美的</a:t>
            </a:r>
            <a:r>
              <a:rPr lang="en-US" altLang="zh-CN" dirty="0" smtClean="0">
                <a:latin typeface="楷体_GB2312"/>
                <a:ea typeface="楷体_GB2312"/>
                <a:cs typeface="楷体_GB2312"/>
              </a:rPr>
              <a:t>PERT</a:t>
            </a: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或者</a:t>
            </a:r>
            <a:r>
              <a:rPr lang="en-US" altLang="zh-CN" dirty="0" smtClean="0">
                <a:latin typeface="楷体_GB2312"/>
                <a:ea typeface="楷体_GB2312"/>
                <a:cs typeface="楷体_GB2312"/>
              </a:rPr>
              <a:t>Gantt</a:t>
            </a: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图并贴到墙上是很有诱惑力的，它可以跟踪单人任务，可以比较实际完成日期和计划日期，并对出现任何偏差做出反应。</a:t>
            </a:r>
            <a:r>
              <a:rPr lang="zh-CN" altLang="en-US" dirty="0" smtClean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但实际上发生的是这张图的组织结构不再适用。</a:t>
            </a: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团队增加了对于系统的认识、客户增加了对于需求的认识，图中的某些任务会变得可有可无。另外一些任务会被发现并增加到图中。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4A7554-27AE-4C95-85D0-00C5B9F80098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937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892E0BD-A13F-4487-96DD-C548EBC61A19}" type="slidenum">
              <a:rPr lang="zh-CN" altLang="en-US">
                <a:latin typeface="Arial" pitchFamily="34" charset="0"/>
              </a:rPr>
              <a:pPr/>
              <a:t>20</a:t>
            </a:fld>
            <a:endParaRPr lang="zh-CN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318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0AEC38F-C0D5-4779-9A7F-FD9EBBFF9153}" type="slidenum">
              <a:rPr lang="en-US" altLang="zh-CN">
                <a:latin typeface="Arial" pitchFamily="34" charset="0"/>
              </a:rPr>
              <a:pPr/>
              <a:t>21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89457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8C18EF8-573D-432D-9827-5A16493D6514}" type="slidenum">
              <a:rPr lang="en-US" altLang="zh-CN">
                <a:latin typeface="Arial" pitchFamily="34" charset="0"/>
              </a:rPr>
              <a:pPr/>
              <a:t>22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38946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6C189BD-C9EA-44FA-9413-B0E15C7410A1}" type="slidenum">
              <a:rPr lang="en-US" altLang="zh-CN">
                <a:latin typeface="Arial" pitchFamily="34" charset="0"/>
              </a:rPr>
              <a:pPr/>
              <a:t>23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2553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4" descr="107052"/>
          <p:cNvPicPr>
            <a:picLocks noChangeAspect="1" noChangeArrowheads="1"/>
          </p:cNvPicPr>
          <p:nvPr userDrawn="1"/>
        </p:nvPicPr>
        <p:blipFill>
          <a:blip r:embed="rId2"/>
          <a:srcRect t="29555" b="45702"/>
          <a:stretch>
            <a:fillRect/>
          </a:stretch>
        </p:blipFill>
        <p:spPr bwMode="auto">
          <a:xfrm>
            <a:off x="0" y="1828800"/>
            <a:ext cx="9144000" cy="309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63"/>
          <p:cNvSpPr>
            <a:spLocks/>
          </p:cNvSpPr>
          <p:nvPr userDrawn="1"/>
        </p:nvSpPr>
        <p:spPr bwMode="ltGray">
          <a:xfrm>
            <a:off x="0" y="1792288"/>
            <a:ext cx="9097963" cy="341312"/>
          </a:xfrm>
          <a:custGeom>
            <a:avLst/>
            <a:gdLst>
              <a:gd name="T0" fmla="*/ 0 w 5731"/>
              <a:gd name="T1" fmla="*/ 0 h 808"/>
              <a:gd name="T2" fmla="*/ 47883765 w 5731"/>
              <a:gd name="T3" fmla="*/ 49783397 h 808"/>
              <a:gd name="T4" fmla="*/ 2147483647 w 5731"/>
              <a:gd name="T5" fmla="*/ 131863441 h 808"/>
              <a:gd name="T6" fmla="*/ 2147483647 w 5731"/>
              <a:gd name="T7" fmla="*/ 124012420 h 808"/>
              <a:gd name="T8" fmla="*/ 2147483647 w 5731"/>
              <a:gd name="T9" fmla="*/ 52995447 h 808"/>
              <a:gd name="T10" fmla="*/ 2147483647 w 5731"/>
              <a:gd name="T11" fmla="*/ 27300736 h 808"/>
              <a:gd name="T12" fmla="*/ 0 w 5731"/>
              <a:gd name="T13" fmla="*/ 0 h 8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731" h="808">
                <a:moveTo>
                  <a:pt x="0" y="0"/>
                </a:moveTo>
                <a:lnTo>
                  <a:pt x="19" y="279"/>
                </a:lnTo>
                <a:cubicBezTo>
                  <a:pt x="321" y="399"/>
                  <a:pt x="1170" y="671"/>
                  <a:pt x="1824" y="739"/>
                </a:cubicBezTo>
                <a:cubicBezTo>
                  <a:pt x="2478" y="808"/>
                  <a:pt x="3295" y="769"/>
                  <a:pt x="3946" y="695"/>
                </a:cubicBezTo>
                <a:cubicBezTo>
                  <a:pt x="4597" y="621"/>
                  <a:pt x="5435" y="387"/>
                  <a:pt x="5731" y="297"/>
                </a:cubicBezTo>
                <a:lnTo>
                  <a:pt x="5722" y="1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45"/>
          <p:cNvGrpSpPr>
            <a:grpSpLocks/>
          </p:cNvGrpSpPr>
          <p:nvPr userDrawn="1"/>
        </p:nvGrpSpPr>
        <p:grpSpPr bwMode="auto">
          <a:xfrm>
            <a:off x="0" y="0"/>
            <a:ext cx="9144000" cy="2089150"/>
            <a:chOff x="0" y="0"/>
            <a:chExt cx="5760" cy="1316"/>
          </a:xfrm>
        </p:grpSpPr>
        <p:grpSp>
          <p:nvGrpSpPr>
            <p:cNvPr id="7" name="Group 46"/>
            <p:cNvGrpSpPr>
              <a:grpSpLocks/>
            </p:cNvGrpSpPr>
            <p:nvPr userDrawn="1"/>
          </p:nvGrpSpPr>
          <p:grpSpPr bwMode="auto">
            <a:xfrm flipV="1">
              <a:off x="18" y="0"/>
              <a:ext cx="5742" cy="1128"/>
              <a:chOff x="0" y="2640"/>
              <a:chExt cx="5760" cy="1680"/>
            </a:xfrm>
          </p:grpSpPr>
          <p:sp>
            <p:nvSpPr>
              <p:cNvPr id="9" name="Rectangle 47"/>
              <p:cNvSpPr>
                <a:spLocks noChangeArrowheads="1"/>
              </p:cNvSpPr>
              <p:nvPr userDrawn="1"/>
            </p:nvSpPr>
            <p:spPr bwMode="ltGray">
              <a:xfrm>
                <a:off x="0" y="2640"/>
                <a:ext cx="5760" cy="1680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" name="Rectangle 48"/>
              <p:cNvSpPr>
                <a:spLocks noChangeArrowheads="1"/>
              </p:cNvSpPr>
              <p:nvPr userDrawn="1"/>
            </p:nvSpPr>
            <p:spPr bwMode="ltGray">
              <a:xfrm>
                <a:off x="0" y="2640"/>
                <a:ext cx="5760" cy="96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8" name="Freeform 49"/>
            <p:cNvSpPr>
              <a:spLocks/>
            </p:cNvSpPr>
            <p:nvPr userDrawn="1"/>
          </p:nvSpPr>
          <p:spPr bwMode="ltGray">
            <a:xfrm>
              <a:off x="0" y="1092"/>
              <a:ext cx="5731" cy="224"/>
            </a:xfrm>
            <a:custGeom>
              <a:avLst/>
              <a:gdLst>
                <a:gd name="T0" fmla="*/ 0 w 5731"/>
                <a:gd name="T1" fmla="*/ 3 h 842"/>
                <a:gd name="T2" fmla="*/ 26 w 5731"/>
                <a:gd name="T3" fmla="*/ 22 h 842"/>
                <a:gd name="T4" fmla="*/ 1795 w 5731"/>
                <a:gd name="T5" fmla="*/ 55 h 842"/>
                <a:gd name="T6" fmla="*/ 3821 w 5731"/>
                <a:gd name="T7" fmla="*/ 52 h 842"/>
                <a:gd name="T8" fmla="*/ 5731 w 5731"/>
                <a:gd name="T9" fmla="*/ 23 h 842"/>
                <a:gd name="T10" fmla="*/ 5693 w 5731"/>
                <a:gd name="T11" fmla="*/ 0 h 842"/>
                <a:gd name="T12" fmla="*/ 0 w 5731"/>
                <a:gd name="T13" fmla="*/ 3 h 8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31" h="842">
                  <a:moveTo>
                    <a:pt x="0" y="36"/>
                  </a:moveTo>
                  <a:lnTo>
                    <a:pt x="26" y="315"/>
                  </a:lnTo>
                  <a:cubicBezTo>
                    <a:pt x="325" y="438"/>
                    <a:pt x="1163" y="700"/>
                    <a:pt x="1795" y="771"/>
                  </a:cubicBezTo>
                  <a:cubicBezTo>
                    <a:pt x="2427" y="842"/>
                    <a:pt x="3165" y="817"/>
                    <a:pt x="3821" y="742"/>
                  </a:cubicBezTo>
                  <a:cubicBezTo>
                    <a:pt x="4477" y="667"/>
                    <a:pt x="5419" y="444"/>
                    <a:pt x="5731" y="320"/>
                  </a:cubicBezTo>
                  <a:lnTo>
                    <a:pt x="5693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50"/>
          <p:cNvGrpSpPr>
            <a:grpSpLocks/>
          </p:cNvGrpSpPr>
          <p:nvPr userDrawn="1"/>
        </p:nvGrpSpPr>
        <p:grpSpPr bwMode="auto">
          <a:xfrm>
            <a:off x="0" y="4689475"/>
            <a:ext cx="9144000" cy="2168525"/>
            <a:chOff x="0" y="2908"/>
            <a:chExt cx="5760" cy="1412"/>
          </a:xfrm>
        </p:grpSpPr>
        <p:grpSp>
          <p:nvGrpSpPr>
            <p:cNvPr id="12" name="Group 51"/>
            <p:cNvGrpSpPr>
              <a:grpSpLocks/>
            </p:cNvGrpSpPr>
            <p:nvPr/>
          </p:nvGrpSpPr>
          <p:grpSpPr bwMode="auto">
            <a:xfrm>
              <a:off x="18" y="3135"/>
              <a:ext cx="5742" cy="1185"/>
              <a:chOff x="0" y="2640"/>
              <a:chExt cx="5760" cy="1680"/>
            </a:xfrm>
          </p:grpSpPr>
          <p:sp>
            <p:nvSpPr>
              <p:cNvPr id="16" name="Rectangle 52"/>
              <p:cNvSpPr>
                <a:spLocks noChangeArrowheads="1"/>
              </p:cNvSpPr>
              <p:nvPr userDrawn="1"/>
            </p:nvSpPr>
            <p:spPr bwMode="ltGray">
              <a:xfrm>
                <a:off x="0" y="2640"/>
                <a:ext cx="5760" cy="168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7" name="Rectangle 53"/>
              <p:cNvSpPr>
                <a:spLocks noChangeArrowheads="1"/>
              </p:cNvSpPr>
              <p:nvPr userDrawn="1"/>
            </p:nvSpPr>
            <p:spPr bwMode="ltGray">
              <a:xfrm>
                <a:off x="0" y="2640"/>
                <a:ext cx="5760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3" name="Group 54"/>
            <p:cNvGrpSpPr>
              <a:grpSpLocks/>
            </p:cNvGrpSpPr>
            <p:nvPr/>
          </p:nvGrpSpPr>
          <p:grpSpPr bwMode="auto">
            <a:xfrm>
              <a:off x="0" y="2902"/>
              <a:ext cx="5731" cy="264"/>
              <a:chOff x="0" y="2702"/>
              <a:chExt cx="5731" cy="426"/>
            </a:xfrm>
          </p:grpSpPr>
          <p:sp>
            <p:nvSpPr>
              <p:cNvPr id="14" name="Freeform 55"/>
              <p:cNvSpPr>
                <a:spLocks/>
              </p:cNvSpPr>
              <p:nvPr/>
            </p:nvSpPr>
            <p:spPr bwMode="ltGray">
              <a:xfrm flipV="1">
                <a:off x="0" y="2702"/>
                <a:ext cx="5731" cy="364"/>
              </a:xfrm>
              <a:custGeom>
                <a:avLst/>
                <a:gdLst>
                  <a:gd name="T0" fmla="*/ 0 w 5731"/>
                  <a:gd name="T1" fmla="*/ 0 h 808"/>
                  <a:gd name="T2" fmla="*/ 19 w 5731"/>
                  <a:gd name="T3" fmla="*/ 57 h 808"/>
                  <a:gd name="T4" fmla="*/ 1824 w 5731"/>
                  <a:gd name="T5" fmla="*/ 150 h 808"/>
                  <a:gd name="T6" fmla="*/ 3946 w 5731"/>
                  <a:gd name="T7" fmla="*/ 141 h 808"/>
                  <a:gd name="T8" fmla="*/ 5731 w 5731"/>
                  <a:gd name="T9" fmla="*/ 60 h 808"/>
                  <a:gd name="T10" fmla="*/ 5722 w 5731"/>
                  <a:gd name="T11" fmla="*/ 31 h 808"/>
                  <a:gd name="T12" fmla="*/ 0 w 5731"/>
                  <a:gd name="T13" fmla="*/ 0 h 80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31" h="808">
                    <a:moveTo>
                      <a:pt x="0" y="0"/>
                    </a:moveTo>
                    <a:lnTo>
                      <a:pt x="19" y="279"/>
                    </a:lnTo>
                    <a:cubicBezTo>
                      <a:pt x="321" y="399"/>
                      <a:pt x="1170" y="671"/>
                      <a:pt x="1824" y="739"/>
                    </a:cubicBezTo>
                    <a:cubicBezTo>
                      <a:pt x="2478" y="808"/>
                      <a:pt x="3295" y="769"/>
                      <a:pt x="3946" y="695"/>
                    </a:cubicBezTo>
                    <a:cubicBezTo>
                      <a:pt x="4597" y="621"/>
                      <a:pt x="5435" y="387"/>
                      <a:pt x="5731" y="297"/>
                    </a:cubicBezTo>
                    <a:lnTo>
                      <a:pt x="5722" y="1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Freeform 56"/>
              <p:cNvSpPr>
                <a:spLocks/>
              </p:cNvSpPr>
              <p:nvPr/>
            </p:nvSpPr>
            <p:spPr bwMode="ltGray">
              <a:xfrm flipV="1">
                <a:off x="0" y="2749"/>
                <a:ext cx="5731" cy="379"/>
              </a:xfrm>
              <a:custGeom>
                <a:avLst/>
                <a:gdLst>
                  <a:gd name="T0" fmla="*/ 0 w 5731"/>
                  <a:gd name="T1" fmla="*/ 7 h 842"/>
                  <a:gd name="T2" fmla="*/ 26 w 5731"/>
                  <a:gd name="T3" fmla="*/ 64 h 842"/>
                  <a:gd name="T4" fmla="*/ 1795 w 5731"/>
                  <a:gd name="T5" fmla="*/ 156 h 842"/>
                  <a:gd name="T6" fmla="*/ 3821 w 5731"/>
                  <a:gd name="T7" fmla="*/ 150 h 842"/>
                  <a:gd name="T8" fmla="*/ 5731 w 5731"/>
                  <a:gd name="T9" fmla="*/ 65 h 842"/>
                  <a:gd name="T10" fmla="*/ 5693 w 5731"/>
                  <a:gd name="T11" fmla="*/ 0 h 842"/>
                  <a:gd name="T12" fmla="*/ 0 w 5731"/>
                  <a:gd name="T13" fmla="*/ 7 h 8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31" h="842">
                    <a:moveTo>
                      <a:pt x="0" y="36"/>
                    </a:moveTo>
                    <a:lnTo>
                      <a:pt x="26" y="315"/>
                    </a:lnTo>
                    <a:cubicBezTo>
                      <a:pt x="325" y="438"/>
                      <a:pt x="1163" y="700"/>
                      <a:pt x="1795" y="771"/>
                    </a:cubicBezTo>
                    <a:cubicBezTo>
                      <a:pt x="2427" y="842"/>
                      <a:pt x="3165" y="817"/>
                      <a:pt x="3821" y="742"/>
                    </a:cubicBezTo>
                    <a:cubicBezTo>
                      <a:pt x="4477" y="667"/>
                      <a:pt x="5419" y="444"/>
                      <a:pt x="5731" y="320"/>
                    </a:cubicBezTo>
                    <a:lnTo>
                      <a:pt x="5693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Group 57"/>
          <p:cNvGrpSpPr>
            <a:grpSpLocks/>
          </p:cNvGrpSpPr>
          <p:nvPr userDrawn="1"/>
        </p:nvGrpSpPr>
        <p:grpSpPr bwMode="auto">
          <a:xfrm>
            <a:off x="0" y="0"/>
            <a:ext cx="9144000" cy="6867525"/>
            <a:chOff x="0" y="0"/>
            <a:chExt cx="5760" cy="4326"/>
          </a:xfrm>
        </p:grpSpPr>
        <p:sp>
          <p:nvSpPr>
            <p:cNvPr id="19" name="AutoShape 58"/>
            <p:cNvSpPr>
              <a:spLocks noChangeArrowheads="1"/>
            </p:cNvSpPr>
            <p:nvPr/>
          </p:nvSpPr>
          <p:spPr bwMode="white">
            <a:xfrm>
              <a:off x="27" y="24"/>
              <a:ext cx="5709" cy="4272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" name="Freeform 59"/>
            <p:cNvSpPr>
              <a:spLocks/>
            </p:cNvSpPr>
            <p:nvPr/>
          </p:nvSpPr>
          <p:spPr bwMode="white">
            <a:xfrm>
              <a:off x="3" y="0"/>
              <a:ext cx="288" cy="288"/>
            </a:xfrm>
            <a:custGeom>
              <a:avLst/>
              <a:gdLst>
                <a:gd name="T0" fmla="*/ 0 w 336"/>
                <a:gd name="T1" fmla="*/ 27 h 384"/>
                <a:gd name="T2" fmla="*/ 0 w 336"/>
                <a:gd name="T3" fmla="*/ 216 h 384"/>
                <a:gd name="T4" fmla="*/ 70 w 336"/>
                <a:gd name="T5" fmla="*/ 108 h 384"/>
                <a:gd name="T6" fmla="*/ 141 w 336"/>
                <a:gd name="T7" fmla="*/ 27 h 384"/>
                <a:gd name="T8" fmla="*/ 247 w 336"/>
                <a:gd name="T9" fmla="*/ 0 h 384"/>
                <a:gd name="T10" fmla="*/ 0 w 336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60"/>
            <p:cNvSpPr>
              <a:spLocks/>
            </p:cNvSpPr>
            <p:nvPr/>
          </p:nvSpPr>
          <p:spPr bwMode="white">
            <a:xfrm rot="-5408600">
              <a:off x="-47" y="4030"/>
              <a:ext cx="336" cy="242"/>
            </a:xfrm>
            <a:custGeom>
              <a:avLst/>
              <a:gdLst>
                <a:gd name="T0" fmla="*/ 0 w 336"/>
                <a:gd name="T1" fmla="*/ 19 h 384"/>
                <a:gd name="T2" fmla="*/ 0 w 336"/>
                <a:gd name="T3" fmla="*/ 153 h 384"/>
                <a:gd name="T4" fmla="*/ 96 w 336"/>
                <a:gd name="T5" fmla="*/ 76 h 384"/>
                <a:gd name="T6" fmla="*/ 192 w 336"/>
                <a:gd name="T7" fmla="*/ 19 h 384"/>
                <a:gd name="T8" fmla="*/ 336 w 336"/>
                <a:gd name="T9" fmla="*/ 0 h 384"/>
                <a:gd name="T10" fmla="*/ 0 w 336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61"/>
            <p:cNvSpPr>
              <a:spLocks/>
            </p:cNvSpPr>
            <p:nvPr/>
          </p:nvSpPr>
          <p:spPr bwMode="white">
            <a:xfrm>
              <a:off x="5520" y="3978"/>
              <a:ext cx="240" cy="348"/>
            </a:xfrm>
            <a:custGeom>
              <a:avLst/>
              <a:gdLst>
                <a:gd name="T0" fmla="*/ 234 w 246"/>
                <a:gd name="T1" fmla="*/ 0 h 348"/>
                <a:gd name="T2" fmla="*/ 156 w 246"/>
                <a:gd name="T3" fmla="*/ 196 h 348"/>
                <a:gd name="T4" fmla="*/ 80 w 246"/>
                <a:gd name="T5" fmla="*/ 282 h 348"/>
                <a:gd name="T6" fmla="*/ 0 w 246"/>
                <a:gd name="T7" fmla="*/ 342 h 348"/>
                <a:gd name="T8" fmla="*/ 234 w 246"/>
                <a:gd name="T9" fmla="*/ 348 h 3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6" h="348">
                  <a:moveTo>
                    <a:pt x="246" y="0"/>
                  </a:moveTo>
                  <a:lnTo>
                    <a:pt x="164" y="196"/>
                  </a:lnTo>
                  <a:lnTo>
                    <a:pt x="84" y="282"/>
                  </a:lnTo>
                  <a:lnTo>
                    <a:pt x="0" y="342"/>
                  </a:lnTo>
                  <a:lnTo>
                    <a:pt x="246" y="348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62"/>
            <p:cNvSpPr>
              <a:spLocks/>
            </p:cNvSpPr>
            <p:nvPr/>
          </p:nvSpPr>
          <p:spPr bwMode="white">
            <a:xfrm rot="5400000">
              <a:off x="5472" y="0"/>
              <a:ext cx="288" cy="288"/>
            </a:xfrm>
            <a:custGeom>
              <a:avLst/>
              <a:gdLst>
                <a:gd name="T0" fmla="*/ 0 w 336"/>
                <a:gd name="T1" fmla="*/ 27 h 384"/>
                <a:gd name="T2" fmla="*/ 0 w 336"/>
                <a:gd name="T3" fmla="*/ 216 h 384"/>
                <a:gd name="T4" fmla="*/ 70 w 336"/>
                <a:gd name="T5" fmla="*/ 108 h 384"/>
                <a:gd name="T6" fmla="*/ 141 w 336"/>
                <a:gd name="T7" fmla="*/ 27 h 384"/>
                <a:gd name="T8" fmla="*/ 247 w 336"/>
                <a:gd name="T9" fmla="*/ 0 h 384"/>
                <a:gd name="T10" fmla="*/ 0 w 336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ext Box 64"/>
          <p:cNvSpPr txBox="1">
            <a:spLocks noChangeArrowheads="1"/>
          </p:cNvSpPr>
          <p:nvPr userDrawn="1"/>
        </p:nvSpPr>
        <p:spPr bwMode="auto">
          <a:xfrm>
            <a:off x="457200" y="3048000"/>
            <a:ext cx="1625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CN" sz="3600" b="1" smtClean="0">
                <a:solidFill>
                  <a:schemeClr val="bg2"/>
                </a:solidFill>
                <a:latin typeface="Verdana" pitchFamily="34" charset="0"/>
                <a:ea typeface="宋体" charset="-122"/>
              </a:rPr>
              <a:t>LOGO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143000"/>
            <a:ext cx="7772400" cy="685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0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524000" y="5257800"/>
            <a:ext cx="60198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E33AE-2612-4BD9-AF08-3FF53897E3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36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0E961-345D-4E23-ADF2-69EDE7627B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304800"/>
            <a:ext cx="62484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32077-CF80-4A1F-BC2C-BC8B458538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77C4D-29D4-4263-9312-E27BF76399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813C4-B52A-4785-AC0D-B2C5F856A3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643AF-F43F-4E66-9E8D-FCA4B5B1B6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EF008-DEE6-4F39-8E1D-A9A2B4AAE9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EF0F9-6184-4220-B815-33EF6726B9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59910-E2C0-487F-882F-4C99A4E712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04698-8F80-44B8-97F9-86385D61B1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A61B7-B6B5-44FE-956A-CFF8607783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3"/>
          <p:cNvGraphicFramePr>
            <a:graphicFrameLocks noChangeAspect="1"/>
          </p:cNvGraphicFramePr>
          <p:nvPr/>
        </p:nvGraphicFramePr>
        <p:xfrm>
          <a:off x="0" y="260350"/>
          <a:ext cx="91440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Image" r:id="rId15" imgW="15288889" imgH="1549206" progId="Photoshop.Image.7">
                  <p:embed/>
                </p:oleObj>
              </mc:Choice>
              <mc:Fallback>
                <p:oleObj name="Image" r:id="rId15" imgW="15288889" imgH="1549206" progId="Photoshop.Image.7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0350"/>
                        <a:ext cx="91440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BA5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DDDD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44"/>
          <p:cNvSpPr>
            <a:spLocks noChangeArrowheads="1"/>
          </p:cNvSpPr>
          <p:nvPr/>
        </p:nvSpPr>
        <p:spPr bwMode="ltGray">
          <a:xfrm>
            <a:off x="0" y="0"/>
            <a:ext cx="9144000" cy="241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28" name="Freeform 45"/>
          <p:cNvSpPr>
            <a:spLocks/>
          </p:cNvSpPr>
          <p:nvPr/>
        </p:nvSpPr>
        <p:spPr bwMode="white">
          <a:xfrm>
            <a:off x="0" y="908050"/>
            <a:ext cx="9144000" cy="461963"/>
          </a:xfrm>
          <a:custGeom>
            <a:avLst/>
            <a:gdLst>
              <a:gd name="T0" fmla="*/ 10052376 w 5768"/>
              <a:gd name="T1" fmla="*/ 581494033 h 366"/>
              <a:gd name="T2" fmla="*/ 0 w 5768"/>
              <a:gd name="T3" fmla="*/ 391911234 h 366"/>
              <a:gd name="T4" fmla="*/ 2147483647 w 5768"/>
              <a:gd name="T5" fmla="*/ 50980015 h 366"/>
              <a:gd name="T6" fmla="*/ 2147483647 w 5768"/>
              <a:gd name="T7" fmla="*/ 82842840 h 366"/>
              <a:gd name="T8" fmla="*/ 2147483647 w 5768"/>
              <a:gd name="T9" fmla="*/ 368014115 h 366"/>
              <a:gd name="T10" fmla="*/ 2147483647 w 5768"/>
              <a:gd name="T11" fmla="*/ 583086922 h 366"/>
              <a:gd name="T12" fmla="*/ 10052376 w 5768"/>
              <a:gd name="T13" fmla="*/ 581494033 h 3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768" h="366">
                <a:moveTo>
                  <a:pt x="4" y="365"/>
                </a:moveTo>
                <a:lnTo>
                  <a:pt x="0" y="246"/>
                </a:lnTo>
                <a:cubicBezTo>
                  <a:pt x="304" y="192"/>
                  <a:pt x="1175" y="64"/>
                  <a:pt x="1837" y="32"/>
                </a:cubicBezTo>
                <a:cubicBezTo>
                  <a:pt x="2499" y="0"/>
                  <a:pt x="3316" y="19"/>
                  <a:pt x="3970" y="52"/>
                </a:cubicBezTo>
                <a:cubicBezTo>
                  <a:pt x="4624" y="85"/>
                  <a:pt x="5464" y="179"/>
                  <a:pt x="5764" y="231"/>
                </a:cubicBezTo>
                <a:lnTo>
                  <a:pt x="5768" y="366"/>
                </a:lnTo>
                <a:lnTo>
                  <a:pt x="4" y="36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05600" y="0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bg1"/>
                </a:solidFill>
                <a:latin typeface="+mn-lt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19863"/>
            <a:ext cx="2895600" cy="2984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n-lt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513513"/>
            <a:ext cx="2133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D796B753-C749-46D8-99D5-6E777E0D84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514600" y="304800"/>
            <a:ext cx="6248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34" name="Line 46"/>
          <p:cNvSpPr>
            <a:spLocks noChangeShapeType="1"/>
          </p:cNvSpPr>
          <p:nvPr/>
        </p:nvSpPr>
        <p:spPr bwMode="auto">
          <a:xfrm>
            <a:off x="425450" y="652462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88913"/>
            <a:ext cx="8153400" cy="1709737"/>
          </a:xfrm>
        </p:spPr>
        <p:txBody>
          <a:bodyPr/>
          <a:lstStyle/>
          <a:p>
            <a:pPr eaLnBrk="1" hangingPunct="1"/>
            <a:r>
              <a:rPr lang="zh-CN" altLang="en-US" sz="4400" smtClean="0">
                <a:ea typeface="宋体" pitchFamily="2" charset="-122"/>
              </a:rPr>
              <a:t>原型开发方法</a:t>
            </a:r>
            <a:r>
              <a:rPr lang="en-US" altLang="zh-CN" sz="4400" smtClean="0">
                <a:ea typeface="宋体" pitchFamily="2" charset="-122"/>
              </a:rPr>
              <a:t>&amp;</a:t>
            </a:r>
            <a:r>
              <a:rPr lang="zh-CN" altLang="en-US" sz="4400" smtClean="0">
                <a:ea typeface="宋体" pitchFamily="2" charset="-122"/>
              </a:rPr>
              <a:t>敏捷开发方法</a:t>
            </a:r>
            <a:endParaRPr lang="en-US" altLang="zh-CN" sz="4400" smtClean="0">
              <a:ea typeface="宋体" pitchFamily="2" charset="-122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23850"/>
            <a:ext cx="6248400" cy="609600"/>
          </a:xfrm>
        </p:spPr>
        <p:txBody>
          <a:bodyPr/>
          <a:lstStyle/>
          <a:p>
            <a:pPr algn="ctr" eaLnBrk="1" hangingPunct="1"/>
            <a:r>
              <a:rPr lang="zh-CN" altLang="en-US" smtClean="0">
                <a:solidFill>
                  <a:schemeClr val="accent1"/>
                </a:solidFill>
                <a:ea typeface="宋体" pitchFamily="2" charset="-122"/>
              </a:rPr>
              <a:t>目录</a:t>
            </a:r>
            <a:endParaRPr lang="en-US" altLang="zh-CN" smtClean="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>
              <a:ea typeface="宋体" pitchFamily="2" charset="-122"/>
            </a:endParaRPr>
          </a:p>
        </p:txBody>
      </p:sp>
      <p:grpSp>
        <p:nvGrpSpPr>
          <p:cNvPr id="4100" name="Group 24"/>
          <p:cNvGrpSpPr>
            <a:grpSpLocks/>
          </p:cNvGrpSpPr>
          <p:nvPr/>
        </p:nvGrpSpPr>
        <p:grpSpPr bwMode="auto">
          <a:xfrm>
            <a:off x="2209800" y="2133600"/>
            <a:ext cx="4724400" cy="685800"/>
            <a:chOff x="1296" y="1824"/>
            <a:chExt cx="2976" cy="432"/>
          </a:xfrm>
        </p:grpSpPr>
        <p:sp>
          <p:nvSpPr>
            <p:cNvPr id="62489" name="AutoShape 2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4117" name="AutoShape 2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18" name="Text Box 2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>
                  <a:solidFill>
                    <a:srgbClr val="000000"/>
                  </a:solidFill>
                  <a:ea typeface="宋体" pitchFamily="2" charset="-122"/>
                </a:rPr>
                <a:t>原型开发方法</a:t>
              </a:r>
              <a:endParaRPr lang="en-US" altLang="zh-CN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19" name="Text Box 2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4101" name="Group 29"/>
          <p:cNvGrpSpPr>
            <a:grpSpLocks/>
          </p:cNvGrpSpPr>
          <p:nvPr/>
        </p:nvGrpSpPr>
        <p:grpSpPr bwMode="auto">
          <a:xfrm>
            <a:off x="3203575" y="2959100"/>
            <a:ext cx="4724400" cy="685800"/>
            <a:chOff x="1296" y="1824"/>
            <a:chExt cx="2976" cy="432"/>
          </a:xfrm>
        </p:grpSpPr>
        <p:sp>
          <p:nvSpPr>
            <p:cNvPr id="62494" name="AutoShape 3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4113" name="AutoShape 3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14" name="Text Box 3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>
                  <a:solidFill>
                    <a:srgbClr val="000000"/>
                  </a:solidFill>
                  <a:ea typeface="宋体" pitchFamily="2" charset="-122"/>
                </a:rPr>
                <a:t>优缺点</a:t>
              </a:r>
              <a:endParaRPr lang="en-US" altLang="zh-CN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15" name="Text Box 3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4102" name="Group 34"/>
          <p:cNvGrpSpPr>
            <a:grpSpLocks/>
          </p:cNvGrpSpPr>
          <p:nvPr/>
        </p:nvGrpSpPr>
        <p:grpSpPr bwMode="auto">
          <a:xfrm>
            <a:off x="2209800" y="3810000"/>
            <a:ext cx="4724400" cy="685800"/>
            <a:chOff x="1296" y="1824"/>
            <a:chExt cx="2976" cy="432"/>
          </a:xfrm>
        </p:grpSpPr>
        <p:sp>
          <p:nvSpPr>
            <p:cNvPr id="62499" name="AutoShape 3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4109" name="AutoShape 3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10" name="Text Box 3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>
                  <a:solidFill>
                    <a:srgbClr val="000000"/>
                  </a:solidFill>
                  <a:ea typeface="宋体" pitchFamily="2" charset="-122"/>
                </a:rPr>
                <a:t>敏捷开发方法</a:t>
              </a:r>
              <a:endParaRPr lang="en-US" altLang="zh-CN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11" name="Text Box 3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pitchFamily="2" charset="-122"/>
                </a:rPr>
                <a:t>3</a:t>
              </a:r>
            </a:p>
          </p:txBody>
        </p:sp>
      </p:grpSp>
      <p:grpSp>
        <p:nvGrpSpPr>
          <p:cNvPr id="4103" name="Group 39"/>
          <p:cNvGrpSpPr>
            <a:grpSpLocks/>
          </p:cNvGrpSpPr>
          <p:nvPr/>
        </p:nvGrpSpPr>
        <p:grpSpPr bwMode="auto">
          <a:xfrm>
            <a:off x="3232150" y="4738688"/>
            <a:ext cx="4724400" cy="685800"/>
            <a:chOff x="1296" y="1824"/>
            <a:chExt cx="2976" cy="432"/>
          </a:xfrm>
        </p:grpSpPr>
        <p:sp>
          <p:nvSpPr>
            <p:cNvPr id="62504" name="AutoShape 4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4105" name="AutoShape 4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06" name="Text Box 4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>
                  <a:solidFill>
                    <a:srgbClr val="000000"/>
                  </a:solidFill>
                  <a:ea typeface="宋体" pitchFamily="2" charset="-122"/>
                </a:rPr>
                <a:t>优缺点</a:t>
              </a:r>
              <a:endParaRPr lang="en-US" altLang="zh-CN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07" name="Text Box 4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pitchFamily="2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997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eaLnBrk="1" hangingPunct="1">
              <a:buClr>
                <a:schemeClr val="hlink"/>
              </a:buClr>
              <a:buNone/>
              <a:defRPr/>
            </a:pP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敏捷开发的来源</a:t>
            </a:r>
            <a:endParaRPr lang="en-US" altLang="zh-CN" sz="28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marL="457200" lvl="1" indent="0" eaLnBrk="1" hangingPunct="1">
              <a:buNone/>
              <a:defRPr/>
            </a:pPr>
            <a:endParaRPr lang="en-US" altLang="zh-CN" sz="2800" dirty="0">
              <a:ea typeface="楷体_GB2312" pitchFamily="49" charset="-122"/>
            </a:endParaRPr>
          </a:p>
          <a:p>
            <a:pPr marL="457200" lvl="1" indent="0" eaLnBrk="1" hangingPunct="1">
              <a:buNone/>
              <a:defRPr/>
            </a:pPr>
            <a:r>
              <a:rPr lang="en-US" altLang="zh-CN" dirty="0">
                <a:ea typeface="楷体_GB2312" pitchFamily="49" charset="-122"/>
              </a:rPr>
              <a:t>       2001</a:t>
            </a:r>
            <a:r>
              <a:rPr lang="zh-CN" altLang="en-US" dirty="0">
                <a:ea typeface="楷体_GB2312" pitchFamily="49" charset="-122"/>
              </a:rPr>
              <a:t>年初，一批业界专家聚集在一起概括出了一些可以让软件开发团队具有</a:t>
            </a:r>
            <a:r>
              <a:rPr lang="zh-CN" altLang="en-US" b="1" dirty="0">
                <a:solidFill>
                  <a:schemeClr val="tx2"/>
                </a:solidFill>
                <a:ea typeface="楷体_GB2312" pitchFamily="49" charset="-122"/>
              </a:rPr>
              <a:t>快速工作、响应变化能力</a:t>
            </a:r>
            <a:r>
              <a:rPr lang="zh-CN" altLang="en-US" dirty="0">
                <a:ea typeface="楷体_GB2312" pitchFamily="49" charset="-122"/>
              </a:rPr>
              <a:t>的</a:t>
            </a:r>
            <a:r>
              <a:rPr lang="zh-CN" altLang="en-US" b="1" dirty="0">
                <a:solidFill>
                  <a:schemeClr val="tx2"/>
                </a:solidFill>
                <a:ea typeface="楷体_GB2312" pitchFamily="49" charset="-122"/>
              </a:rPr>
              <a:t>价值观和原则</a:t>
            </a:r>
            <a:r>
              <a:rPr lang="zh-CN" altLang="en-US" dirty="0">
                <a:ea typeface="楷体_GB2312" pitchFamily="49" charset="-122"/>
              </a:rPr>
              <a:t>。他们据此称自己为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敏捷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(Agile)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联盟</a:t>
            </a:r>
            <a:r>
              <a:rPr lang="zh-CN" altLang="en-US" dirty="0">
                <a:ea typeface="楷体_GB2312" pitchFamily="49" charset="-122"/>
              </a:rPr>
              <a:t>。在随后的几个月中，他们创建出了一份价值观声明，即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敏捷联盟宣言</a:t>
            </a:r>
            <a:r>
              <a:rPr lang="zh-CN" altLang="en-US" dirty="0">
                <a:ea typeface="楷体_GB2312" pitchFamily="49" charset="-122"/>
              </a:rPr>
              <a:t>。</a:t>
            </a:r>
            <a:endParaRPr lang="en-US" altLang="zh-CN" dirty="0">
              <a:ea typeface="楷体_GB2312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endParaRPr lang="en-US" altLang="zh-CN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304800"/>
            <a:ext cx="6248400" cy="6096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楷体_GB2312"/>
                <a:cs typeface="楷体_GB2312"/>
              </a:rPr>
              <a:t>敏捷开发简介</a:t>
            </a:r>
          </a:p>
        </p:txBody>
      </p:sp>
    </p:spTree>
    <p:extLst>
      <p:ext uri="{BB962C8B-B14F-4D97-AF65-F5344CB8AC3E}">
        <p14:creationId xmlns:p14="http://schemas.microsoft.com/office/powerpoint/2010/main" val="279244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2708920"/>
            <a:ext cx="8534400" cy="3615680"/>
          </a:xfrm>
        </p:spPr>
        <p:txBody>
          <a:bodyPr/>
          <a:lstStyle/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b="0" kern="1200" dirty="0">
                <a:solidFill>
                  <a:srgbClr val="336699"/>
                </a:solidFill>
                <a:latin typeface="Arial" pitchFamily="34" charset="0"/>
                <a:ea typeface="楷体_GB2312"/>
                <a:cs typeface="楷体_GB2312"/>
              </a:rPr>
              <a:t>是一种以人为核心的</a:t>
            </a: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b="0" kern="1200" dirty="0">
                <a:solidFill>
                  <a:srgbClr val="336699"/>
                </a:solidFill>
                <a:latin typeface="Arial" pitchFamily="34" charset="0"/>
                <a:ea typeface="楷体_GB2312"/>
                <a:cs typeface="楷体_GB2312"/>
              </a:rPr>
              <a:t>                                迭代的</a:t>
            </a: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b="0" kern="1200" dirty="0">
                <a:solidFill>
                  <a:srgbClr val="336699"/>
                </a:solidFill>
                <a:latin typeface="Arial" pitchFamily="34" charset="0"/>
                <a:ea typeface="楷体_GB2312"/>
                <a:cs typeface="楷体_GB2312"/>
              </a:rPr>
              <a:t>                                          循序渐进的</a:t>
            </a: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b="0" kern="1200" dirty="0">
                <a:solidFill>
                  <a:srgbClr val="336699"/>
                </a:solidFill>
                <a:latin typeface="Arial" pitchFamily="34" charset="0"/>
                <a:ea typeface="楷体_GB2312"/>
                <a:cs typeface="楷体_GB2312"/>
              </a:rPr>
              <a:t>                                         </a:t>
            </a:r>
            <a:r>
              <a:rPr lang="zh-CN" altLang="en-US" b="0" kern="1200" dirty="0" smtClean="0">
                <a:solidFill>
                  <a:srgbClr val="336699"/>
                </a:solidFill>
                <a:latin typeface="Arial" pitchFamily="34" charset="0"/>
                <a:ea typeface="楷体_GB2312"/>
                <a:cs typeface="楷体_GB2312"/>
              </a:rPr>
              <a:t>                  </a:t>
            </a:r>
            <a:r>
              <a:rPr lang="zh-CN" altLang="en-US" b="0" kern="1200" dirty="0">
                <a:solidFill>
                  <a:srgbClr val="336699"/>
                </a:solidFill>
                <a:latin typeface="Arial" pitchFamily="34" charset="0"/>
                <a:ea typeface="楷体_GB2312"/>
                <a:cs typeface="楷体_GB2312"/>
              </a:rPr>
              <a:t>开发方法。</a:t>
            </a:r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endParaRPr lang="en-US" altLang="zh-CN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304800"/>
            <a:ext cx="6248400" cy="6096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楷体_GB2312"/>
                <a:cs typeface="楷体_GB2312"/>
              </a:rPr>
              <a:t>敏捷开发简介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43606" y="1556792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Font typeface="Wingdings" pitchFamily="2" charset="2"/>
              <a:buNone/>
            </a:pPr>
            <a:r>
              <a:rPr lang="zh-CN" altLang="en-US" kern="0" dirty="0" smtClean="0">
                <a:ea typeface="楷体_GB2312"/>
                <a:cs typeface="楷体_GB2312"/>
              </a:rPr>
              <a:t>什么是敏捷开发方法？</a:t>
            </a:r>
            <a:endParaRPr lang="en-US" altLang="zh-CN" kern="0" dirty="0" smtClean="0">
              <a:ea typeface="楷体_GB2312"/>
              <a:cs typeface="楷体_GB2312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kern="0" dirty="0" smtClean="0">
                <a:ea typeface="楷体_GB2312"/>
                <a:cs typeface="楷体_GB2312"/>
              </a:rPr>
              <a:t>           </a:t>
            </a:r>
            <a:endParaRPr lang="en-US" altLang="zh-CN" kern="0" dirty="0" smtClean="0">
              <a:ea typeface="楷体_GB2312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297721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2132856"/>
            <a:ext cx="8534400" cy="3384376"/>
          </a:xfrm>
        </p:spPr>
        <p:txBody>
          <a:bodyPr/>
          <a:lstStyle/>
          <a:p>
            <a:pPr marL="457200" lvl="1" indent="0" eaLnBrk="1" hangingPunct="1">
              <a:buClr>
                <a:schemeClr val="tx1"/>
              </a:buClr>
              <a:buNone/>
            </a:pPr>
            <a:r>
              <a:rPr lang="zh-CN" altLang="en-US" sz="30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 个体</a:t>
            </a:r>
            <a:r>
              <a:rPr lang="zh-CN" altLang="en-US" sz="3000" b="1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和交互     	</a:t>
            </a:r>
            <a:r>
              <a:rPr lang="zh-CN" altLang="en-US" sz="3000" b="1" dirty="0">
                <a:latin typeface="楷体_GB2312"/>
                <a:ea typeface="楷体_GB2312"/>
                <a:cs typeface="楷体_GB2312"/>
              </a:rPr>
              <a:t>胜过</a:t>
            </a:r>
            <a:r>
              <a:rPr lang="zh-CN" altLang="en-US" sz="3000" b="1" dirty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过程和工具</a:t>
            </a:r>
          </a:p>
          <a:p>
            <a:pPr marL="457200" lvl="1" indent="0" eaLnBrk="1" hangingPunct="1">
              <a:buClr>
                <a:schemeClr val="tx1"/>
              </a:buClr>
              <a:buNone/>
            </a:pPr>
            <a:r>
              <a:rPr lang="zh-CN" altLang="en-US" sz="3000" b="1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 可以工作的软件</a:t>
            </a:r>
            <a:r>
              <a:rPr lang="zh-CN" altLang="en-US" sz="3000" b="1" dirty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3000" b="1" dirty="0">
                <a:latin typeface="楷体_GB2312"/>
                <a:ea typeface="楷体_GB2312"/>
                <a:cs typeface="楷体_GB2312"/>
              </a:rPr>
              <a:t>胜过</a:t>
            </a:r>
            <a:r>
              <a:rPr lang="zh-CN" altLang="en-US" sz="3000" b="1" dirty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面面俱到的文档</a:t>
            </a:r>
          </a:p>
          <a:p>
            <a:pPr marL="457200" lvl="1" indent="0" eaLnBrk="1" hangingPunct="1">
              <a:buClr>
                <a:schemeClr val="tx1"/>
              </a:buClr>
              <a:buNone/>
            </a:pPr>
            <a:r>
              <a:rPr lang="zh-CN" altLang="en-US" sz="3000" b="1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 客户合作</a:t>
            </a:r>
            <a:r>
              <a:rPr lang="zh-CN" altLang="en-US" sz="3000" b="1" dirty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3000" b="1" dirty="0">
                <a:latin typeface="楷体_GB2312"/>
                <a:ea typeface="楷体_GB2312"/>
                <a:cs typeface="楷体_GB2312"/>
              </a:rPr>
              <a:t>胜过</a:t>
            </a:r>
            <a:r>
              <a:rPr lang="zh-CN" altLang="en-US" sz="3000" b="1" dirty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合同谈判</a:t>
            </a:r>
          </a:p>
          <a:p>
            <a:pPr marL="457200" lvl="1" indent="0" eaLnBrk="1" hangingPunct="1">
              <a:buClr>
                <a:schemeClr val="tx1"/>
              </a:buClr>
              <a:buNone/>
            </a:pPr>
            <a:r>
              <a:rPr lang="zh-CN" altLang="en-US" sz="3000" b="1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 响应变化</a:t>
            </a:r>
            <a:r>
              <a:rPr lang="zh-CN" altLang="en-US" sz="3000" b="1" dirty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3000" b="1" dirty="0">
                <a:latin typeface="楷体_GB2312"/>
                <a:ea typeface="楷体_GB2312"/>
                <a:cs typeface="楷体_GB2312"/>
              </a:rPr>
              <a:t>胜过</a:t>
            </a:r>
            <a:r>
              <a:rPr lang="zh-CN" altLang="en-US" sz="3000" b="1" dirty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遵循计划</a:t>
            </a:r>
          </a:p>
          <a:p>
            <a:pPr marL="0" indent="0" eaLnBrk="1" hangingPunct="1">
              <a:buClr>
                <a:schemeClr val="tx1"/>
              </a:buClr>
              <a:buNone/>
            </a:pP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虽然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右项也有价值，但我们认为左项具有更大的价值。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endParaRPr lang="en-US" altLang="zh-CN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304800"/>
            <a:ext cx="62484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楷体_GB2312"/>
                <a:cs typeface="楷体_GB2312"/>
              </a:rPr>
              <a:t>敏捷联盟宣言</a:t>
            </a:r>
          </a:p>
        </p:txBody>
      </p:sp>
    </p:spTree>
    <p:extLst>
      <p:ext uri="{BB962C8B-B14F-4D97-AF65-F5344CB8AC3E}">
        <p14:creationId xmlns:p14="http://schemas.microsoft.com/office/powerpoint/2010/main" val="397624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 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itchFamily="18" charset="0"/>
                <a:ea typeface="楷体_GB2312"/>
                <a:cs typeface="楷体_GB2312"/>
              </a:rPr>
              <a:t>敏捷联盟宣言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SzPct val="60000"/>
            </a:pPr>
            <a:r>
              <a:rPr lang="zh-CN" altLang="en-US" sz="3400" dirty="0" smtClean="0">
                <a:ea typeface="楷体_GB2312"/>
                <a:cs typeface="楷体_GB2312"/>
              </a:rPr>
              <a:t>个体和交互</a:t>
            </a:r>
            <a:r>
              <a:rPr lang="zh-CN" altLang="en-US" sz="3400" u="sng" dirty="0" smtClean="0">
                <a:ea typeface="楷体_GB2312"/>
                <a:cs typeface="楷体_GB2312"/>
              </a:rPr>
              <a:t>胜过</a:t>
            </a:r>
            <a:r>
              <a:rPr lang="zh-CN" altLang="en-US" sz="3400" dirty="0" smtClean="0">
                <a:ea typeface="楷体_GB2312"/>
                <a:cs typeface="楷体_GB2312"/>
              </a:rPr>
              <a:t>过程和工具</a:t>
            </a:r>
          </a:p>
          <a:p>
            <a:pPr marL="990600" lvl="1" indent="-646113" hangingPunct="1"/>
            <a:r>
              <a:rPr lang="zh-CN" altLang="en-US" sz="3000" dirty="0" smtClean="0">
                <a:latin typeface="楷体_GB2312"/>
                <a:ea typeface="楷体_GB2312"/>
                <a:cs typeface="楷体_GB2312"/>
              </a:rPr>
              <a:t>人是获得成功的最为重要的因素。</a:t>
            </a:r>
            <a:endParaRPr lang="en-US" altLang="zh-CN" sz="3000" dirty="0" smtClean="0">
              <a:latin typeface="楷体_GB2312"/>
              <a:ea typeface="楷体_GB2312"/>
              <a:cs typeface="楷体_GB2312"/>
            </a:endParaRPr>
          </a:p>
          <a:p>
            <a:pPr marL="990600" lvl="1" indent="-646113" hangingPunct="1"/>
            <a:r>
              <a:rPr lang="zh-CN" altLang="en-US" sz="3200" dirty="0">
                <a:solidFill>
                  <a:srgbClr val="FF0000"/>
                </a:solidFill>
                <a:ea typeface="楷体_GB2312"/>
                <a:cs typeface="楷体_GB2312"/>
              </a:rPr>
              <a:t>核心</a:t>
            </a:r>
            <a:r>
              <a:rPr lang="zh-CN" altLang="en-US" sz="3200" dirty="0">
                <a:ea typeface="楷体_GB2312"/>
                <a:cs typeface="楷体_GB2312"/>
              </a:rPr>
              <a:t>是以人为本，发挥人的</a:t>
            </a:r>
            <a:r>
              <a:rPr lang="zh-CN" altLang="en-US" sz="3200" dirty="0" smtClean="0">
                <a:ea typeface="楷体_GB2312"/>
                <a:cs typeface="楷体_GB2312"/>
              </a:rPr>
              <a:t>主观能动性。</a:t>
            </a:r>
            <a:endParaRPr lang="zh-CN" altLang="en-US" sz="3000" dirty="0" smtClean="0">
              <a:latin typeface="楷体_GB2312"/>
              <a:ea typeface="楷体_GB2312"/>
              <a:cs typeface="楷体_GB2312"/>
            </a:endParaRPr>
          </a:p>
        </p:txBody>
      </p:sp>
      <p:pic>
        <p:nvPicPr>
          <p:cNvPr id="11" name="图片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39031" y="3178969"/>
            <a:ext cx="6408738" cy="324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advTm="60876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60000"/>
            </a:pPr>
            <a:r>
              <a:rPr lang="zh-CN" altLang="en-US" sz="3400" dirty="0">
                <a:ea typeface="楷体_GB2312"/>
                <a:cs typeface="楷体_GB2312"/>
              </a:rPr>
              <a:t>个体和交互</a:t>
            </a:r>
            <a:r>
              <a:rPr lang="zh-CN" altLang="en-US" sz="3400" u="sng" dirty="0">
                <a:ea typeface="楷体_GB2312"/>
                <a:cs typeface="楷体_GB2312"/>
              </a:rPr>
              <a:t>胜过</a:t>
            </a:r>
            <a:r>
              <a:rPr lang="zh-CN" altLang="en-US" sz="3400" dirty="0">
                <a:ea typeface="楷体_GB2312"/>
                <a:cs typeface="楷体_GB2312"/>
              </a:rPr>
              <a:t>过程和工具</a:t>
            </a:r>
            <a:endParaRPr lang="en-US" altLang="zh-CN" sz="3400" dirty="0">
              <a:ea typeface="楷体_GB2312"/>
              <a:cs typeface="楷体_GB2312"/>
            </a:endParaRPr>
          </a:p>
          <a:p>
            <a:pPr eaLnBrk="1" hangingPunct="1">
              <a:buSzPct val="60000"/>
            </a:pPr>
            <a:endParaRPr lang="zh-CN" altLang="en-US" sz="3400" dirty="0">
              <a:ea typeface="楷体_GB2312"/>
              <a:cs typeface="楷体_GB2312"/>
            </a:endParaRPr>
          </a:p>
          <a:p>
            <a:pPr marL="990600" lvl="1" indent="-646113" hangingPunct="1"/>
            <a:r>
              <a:rPr lang="zh-CN" altLang="en-US" sz="3000" dirty="0">
                <a:latin typeface="楷体_GB2312"/>
                <a:ea typeface="楷体_GB2312"/>
                <a:cs typeface="楷体_GB2312"/>
              </a:rPr>
              <a:t>合作、沟通以及交互能力要比单纯的编程能力更为重要。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endParaRPr lang="en-US" altLang="zh-CN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304800"/>
            <a:ext cx="6248400" cy="6096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楷体_GB2312"/>
                <a:cs typeface="楷体_GB2312"/>
              </a:rPr>
              <a:t>敏捷联盟宣言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3619500" y="5100638"/>
            <a:ext cx="14478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FF0000"/>
                </a:solidFill>
                <a:ea typeface="宋体" pitchFamily="2" charset="-122"/>
              </a:rPr>
              <a:t>优秀团队</a:t>
            </a:r>
          </a:p>
        </p:txBody>
      </p: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2514600" y="4256088"/>
            <a:ext cx="3657600" cy="685800"/>
            <a:chOff x="1584" y="2496"/>
            <a:chExt cx="2304" cy="432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1584" y="2496"/>
              <a:ext cx="864" cy="4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dirty="0">
                  <a:ea typeface="宋体" pitchFamily="2" charset="-122"/>
                </a:rPr>
                <a:t>成员优秀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024" y="2496"/>
              <a:ext cx="864" cy="4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>
                  <a:ea typeface="宋体" pitchFamily="2" charset="-122"/>
                </a:rPr>
                <a:t>过程好坏</a:t>
              </a: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448" y="268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2448" y="27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678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SzPct val="60000"/>
            </a:pPr>
            <a:r>
              <a:rPr lang="zh-CN" altLang="en-US" sz="3400" dirty="0">
                <a:latin typeface="楷体_GB2312"/>
                <a:ea typeface="楷体_GB2312"/>
                <a:cs typeface="楷体_GB2312"/>
              </a:rPr>
              <a:t>可以工作的软件</a:t>
            </a:r>
            <a:r>
              <a:rPr lang="zh-CN" altLang="en-US" sz="3400" u="sng" dirty="0">
                <a:latin typeface="楷体_GB2312"/>
                <a:ea typeface="楷体_GB2312"/>
                <a:cs typeface="楷体_GB2312"/>
              </a:rPr>
              <a:t>胜过</a:t>
            </a:r>
            <a:r>
              <a:rPr lang="zh-CN" altLang="en-US" sz="3400" dirty="0">
                <a:latin typeface="楷体_GB2312"/>
                <a:ea typeface="楷体_GB2312"/>
                <a:cs typeface="楷体_GB2312"/>
              </a:rPr>
              <a:t>面面俱到的文档</a:t>
            </a:r>
            <a:endParaRPr lang="en-US" altLang="zh-CN" sz="3400" dirty="0">
              <a:latin typeface="楷体_GB2312"/>
              <a:ea typeface="楷体_GB2312"/>
              <a:cs typeface="楷体_GB2312"/>
            </a:endParaRPr>
          </a:p>
          <a:p>
            <a:pPr marL="609600" indent="-609600" eaLnBrk="1" hangingPunct="1">
              <a:buSzPct val="60000"/>
            </a:pPr>
            <a:endParaRPr lang="zh-CN" altLang="en-US" sz="3400" dirty="0">
              <a:latin typeface="楷体_GB2312"/>
              <a:ea typeface="楷体_GB2312"/>
              <a:cs typeface="楷体_GB2312"/>
            </a:endParaRPr>
          </a:p>
          <a:p>
            <a:pPr marL="990600" lvl="1" indent="-646113" eaLnBrk="1" hangingPunct="1"/>
            <a:r>
              <a:rPr lang="zh-CN" altLang="en-US" sz="3000" dirty="0">
                <a:latin typeface="楷体_GB2312"/>
                <a:ea typeface="楷体_GB2312"/>
                <a:cs typeface="楷体_GB2312"/>
              </a:rPr>
              <a:t>没有文档的软件是一种灾难。</a:t>
            </a:r>
          </a:p>
          <a:p>
            <a:pPr marL="990600" lvl="1" indent="-646113" hangingPunct="1"/>
            <a:r>
              <a:rPr lang="zh-CN" altLang="en-US" sz="3000" dirty="0">
                <a:latin typeface="楷体_GB2312"/>
                <a:ea typeface="楷体_GB2312"/>
                <a:cs typeface="楷体_GB2312"/>
              </a:rPr>
              <a:t>过多的文档比过少的文档更糟。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endParaRPr lang="en-US" altLang="zh-CN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304800"/>
            <a:ext cx="6248400" cy="6096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楷体_GB2312"/>
                <a:cs typeface="楷体_GB2312"/>
              </a:rPr>
              <a:t>敏捷联盟宣言</a:t>
            </a: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2362200" y="3962400"/>
            <a:ext cx="12954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>
                <a:ea typeface="宋体" pitchFamily="2" charset="-122"/>
              </a:rPr>
              <a:t>代码</a:t>
            </a: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4876800" y="3962400"/>
            <a:ext cx="13716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>
                <a:ea typeface="宋体" pitchFamily="2" charset="-122"/>
              </a:rPr>
              <a:t>文档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962400" y="40386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ea typeface="宋体" pitchFamily="2" charset="-122"/>
              </a:rPr>
              <a:t>同步</a:t>
            </a:r>
          </a:p>
        </p:txBody>
      </p:sp>
    </p:spTree>
    <p:extLst>
      <p:ext uri="{BB962C8B-B14F-4D97-AF65-F5344CB8AC3E}">
        <p14:creationId xmlns:p14="http://schemas.microsoft.com/office/powerpoint/2010/main" val="41390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 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楷体_GB2312"/>
                <a:cs typeface="楷体_GB2312"/>
              </a:rPr>
              <a:t>敏捷联盟宣言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SzPct val="60000"/>
            </a:pPr>
            <a:r>
              <a:rPr lang="zh-CN" altLang="en-US" sz="3400" dirty="0" smtClean="0">
                <a:latin typeface="楷体_GB2312"/>
                <a:ea typeface="楷体_GB2312"/>
                <a:cs typeface="楷体_GB2312"/>
              </a:rPr>
              <a:t>客户合作</a:t>
            </a:r>
            <a:r>
              <a:rPr lang="zh-CN" altLang="en-US" sz="3400" u="sng" dirty="0" smtClean="0">
                <a:latin typeface="楷体_GB2312"/>
                <a:ea typeface="楷体_GB2312"/>
                <a:cs typeface="楷体_GB2312"/>
              </a:rPr>
              <a:t>胜过</a:t>
            </a:r>
            <a:r>
              <a:rPr lang="zh-CN" altLang="en-US" sz="3400" dirty="0" smtClean="0">
                <a:latin typeface="楷体_GB2312"/>
                <a:ea typeface="楷体_GB2312"/>
                <a:cs typeface="楷体_GB2312"/>
              </a:rPr>
              <a:t>合同谈判</a:t>
            </a:r>
            <a:endParaRPr lang="en-US" altLang="zh-CN" sz="3400" dirty="0" smtClean="0">
              <a:latin typeface="楷体_GB2312"/>
              <a:ea typeface="楷体_GB2312"/>
              <a:cs typeface="楷体_GB2312"/>
            </a:endParaRPr>
          </a:p>
          <a:p>
            <a:pPr marL="609600" indent="-609600" eaLnBrk="1" hangingPunct="1">
              <a:buSzPct val="60000"/>
            </a:pPr>
            <a:endParaRPr lang="zh-CN" altLang="en-US" sz="3400" dirty="0" smtClean="0">
              <a:latin typeface="楷体_GB2312"/>
              <a:ea typeface="楷体_GB2312"/>
              <a:cs typeface="楷体_GB2312"/>
            </a:endParaRPr>
          </a:p>
          <a:p>
            <a:pPr marL="990600" lvl="1" indent="-646113" hangingPunct="1"/>
            <a:r>
              <a:rPr lang="zh-CN" altLang="en-US" sz="3000" dirty="0" smtClean="0">
                <a:latin typeface="楷体_GB2312"/>
                <a:ea typeface="楷体_GB2312"/>
                <a:cs typeface="楷体_GB2312"/>
              </a:rPr>
              <a:t>成功的项目需要频繁有序的</a:t>
            </a:r>
            <a:r>
              <a:rPr lang="zh-CN" altLang="en-US" sz="3000" dirty="0" smtClean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客户反馈</a:t>
            </a:r>
            <a:r>
              <a:rPr lang="zh-CN" altLang="en-US" sz="3000" dirty="0" smtClean="0">
                <a:latin typeface="楷体_GB2312"/>
                <a:ea typeface="楷体_GB2312"/>
                <a:cs typeface="楷体_GB2312"/>
              </a:rPr>
              <a:t>。为开发团队和客户的协同工作方式提供指导的合同才是</a:t>
            </a:r>
            <a:r>
              <a:rPr lang="zh-CN" altLang="en-US" sz="3000" b="1" dirty="0" smtClean="0">
                <a:latin typeface="楷体_GB2312"/>
                <a:ea typeface="楷体_GB2312"/>
                <a:cs typeface="楷体_GB2312"/>
              </a:rPr>
              <a:t>最好的合同</a:t>
            </a:r>
            <a:r>
              <a:rPr lang="zh-CN" altLang="en-US" sz="3000" dirty="0" smtClean="0">
                <a:latin typeface="楷体_GB2312"/>
                <a:ea typeface="楷体_GB2312"/>
                <a:cs typeface="楷体_GB2312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  <p:transition advTm="3375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SzPct val="60000"/>
            </a:pPr>
            <a:r>
              <a:rPr lang="zh-CN" altLang="en-US" sz="3400" dirty="0">
                <a:latin typeface="楷体_GB2312"/>
                <a:ea typeface="楷体_GB2312"/>
                <a:cs typeface="楷体_GB2312"/>
              </a:rPr>
              <a:t>响应变化</a:t>
            </a:r>
            <a:r>
              <a:rPr lang="zh-CN" altLang="en-US" sz="3400" u="sng" dirty="0">
                <a:latin typeface="楷体_GB2312"/>
                <a:ea typeface="楷体_GB2312"/>
                <a:cs typeface="楷体_GB2312"/>
              </a:rPr>
              <a:t>胜过</a:t>
            </a:r>
            <a:r>
              <a:rPr lang="zh-CN" altLang="en-US" sz="3400" dirty="0">
                <a:latin typeface="楷体_GB2312"/>
                <a:ea typeface="楷体_GB2312"/>
                <a:cs typeface="楷体_GB2312"/>
              </a:rPr>
              <a:t>遵循计划</a:t>
            </a:r>
          </a:p>
          <a:p>
            <a:pPr marL="990600" lvl="1" indent="-646113" hangingPunct="1"/>
            <a:r>
              <a:rPr lang="zh-CN" altLang="en-US" sz="3000" dirty="0">
                <a:latin typeface="楷体_GB2312"/>
                <a:ea typeface="楷体_GB2312"/>
                <a:cs typeface="楷体_GB2312"/>
              </a:rPr>
              <a:t>计划赶不上变化。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endParaRPr lang="en-US" altLang="zh-CN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304800"/>
            <a:ext cx="6248400" cy="6096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楷体_GB2312"/>
                <a:cs typeface="楷体_GB2312"/>
              </a:rPr>
              <a:t>敏捷联盟宣言</a:t>
            </a:r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3600" y="2997200"/>
            <a:ext cx="5594350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492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SzPct val="60000"/>
            </a:pPr>
            <a:r>
              <a:rPr lang="zh-CN" altLang="en-US" sz="3400" dirty="0">
                <a:latin typeface="楷体_GB2312"/>
                <a:ea typeface="楷体_GB2312"/>
                <a:cs typeface="楷体_GB2312"/>
              </a:rPr>
              <a:t>响应变化</a:t>
            </a:r>
            <a:r>
              <a:rPr lang="zh-CN" altLang="en-US" sz="3400" u="sng" dirty="0">
                <a:latin typeface="楷体_GB2312"/>
                <a:ea typeface="楷体_GB2312"/>
                <a:cs typeface="楷体_GB2312"/>
              </a:rPr>
              <a:t>胜过</a:t>
            </a:r>
            <a:r>
              <a:rPr lang="zh-CN" altLang="en-US" sz="3400" dirty="0">
                <a:latin typeface="楷体_GB2312"/>
                <a:ea typeface="楷体_GB2312"/>
                <a:cs typeface="楷体_GB2312"/>
              </a:rPr>
              <a:t>遵循计划</a:t>
            </a:r>
            <a:endParaRPr lang="en-US" altLang="zh-CN" sz="3400" dirty="0">
              <a:latin typeface="楷体_GB2312"/>
              <a:ea typeface="楷体_GB2312"/>
              <a:cs typeface="楷体_GB2312"/>
            </a:endParaRPr>
          </a:p>
          <a:p>
            <a:pPr marL="609600" indent="-609600" eaLnBrk="1" hangingPunct="1">
              <a:buSzPct val="60000"/>
            </a:pPr>
            <a:endParaRPr lang="zh-CN" altLang="en-US" sz="3400" dirty="0">
              <a:latin typeface="楷体_GB2312"/>
              <a:ea typeface="楷体_GB2312"/>
              <a:cs typeface="楷体_GB2312"/>
            </a:endParaRPr>
          </a:p>
          <a:p>
            <a:pPr marL="990600" lvl="1" indent="-646113" hangingPunct="1"/>
            <a:r>
              <a:rPr lang="zh-CN" altLang="en-US" sz="3000" dirty="0">
                <a:latin typeface="楷体_GB2312"/>
                <a:ea typeface="楷体_GB2312"/>
                <a:cs typeface="楷体_GB2312"/>
              </a:rPr>
              <a:t>较好的计划策略：为下两周做详细的计划，为下三个月做粗略的计划，再以后就做极为粗糙的计划。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endParaRPr lang="en-US" altLang="zh-CN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304800"/>
            <a:ext cx="62484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楷体_GB2312"/>
                <a:cs typeface="楷体_GB2312"/>
              </a:rPr>
              <a:t>敏捷联盟宣言</a:t>
            </a:r>
          </a:p>
        </p:txBody>
      </p:sp>
    </p:spTree>
    <p:extLst>
      <p:ext uri="{BB962C8B-B14F-4D97-AF65-F5344CB8AC3E}">
        <p14:creationId xmlns:p14="http://schemas.microsoft.com/office/powerpoint/2010/main" val="92101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23850"/>
            <a:ext cx="6248400" cy="609600"/>
          </a:xfrm>
        </p:spPr>
        <p:txBody>
          <a:bodyPr/>
          <a:lstStyle/>
          <a:p>
            <a:pPr algn="ctr" eaLnBrk="1" hangingPunct="1"/>
            <a:r>
              <a:rPr lang="zh-CN" altLang="en-US" smtClean="0">
                <a:solidFill>
                  <a:schemeClr val="accent1"/>
                </a:solidFill>
                <a:ea typeface="宋体" pitchFamily="2" charset="-122"/>
              </a:rPr>
              <a:t>目录</a:t>
            </a:r>
            <a:endParaRPr lang="en-US" altLang="zh-CN" smtClean="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>
              <a:ea typeface="宋体" pitchFamily="2" charset="-122"/>
            </a:endParaRPr>
          </a:p>
        </p:txBody>
      </p:sp>
      <p:grpSp>
        <p:nvGrpSpPr>
          <p:cNvPr id="4100" name="Group 24"/>
          <p:cNvGrpSpPr>
            <a:grpSpLocks/>
          </p:cNvGrpSpPr>
          <p:nvPr/>
        </p:nvGrpSpPr>
        <p:grpSpPr bwMode="auto">
          <a:xfrm>
            <a:off x="2209800" y="2133600"/>
            <a:ext cx="4724400" cy="685800"/>
            <a:chOff x="1296" y="1824"/>
            <a:chExt cx="2976" cy="432"/>
          </a:xfrm>
        </p:grpSpPr>
        <p:sp>
          <p:nvSpPr>
            <p:cNvPr id="62489" name="AutoShape 2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4117" name="AutoShape 2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18" name="Text Box 2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>
                  <a:solidFill>
                    <a:srgbClr val="000000"/>
                  </a:solidFill>
                  <a:ea typeface="宋体" pitchFamily="2" charset="-122"/>
                </a:rPr>
                <a:t>原型开发方法</a:t>
              </a:r>
              <a:endParaRPr lang="en-US" altLang="zh-CN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19" name="Text Box 2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4101" name="Group 29"/>
          <p:cNvGrpSpPr>
            <a:grpSpLocks/>
          </p:cNvGrpSpPr>
          <p:nvPr/>
        </p:nvGrpSpPr>
        <p:grpSpPr bwMode="auto">
          <a:xfrm>
            <a:off x="3203575" y="2959100"/>
            <a:ext cx="4724400" cy="685800"/>
            <a:chOff x="1296" y="1824"/>
            <a:chExt cx="2976" cy="432"/>
          </a:xfrm>
        </p:grpSpPr>
        <p:sp>
          <p:nvSpPr>
            <p:cNvPr id="62494" name="AutoShape 3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4113" name="AutoShape 3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14" name="Text Box 3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>
                  <a:solidFill>
                    <a:srgbClr val="000000"/>
                  </a:solidFill>
                  <a:ea typeface="宋体" pitchFamily="2" charset="-122"/>
                </a:rPr>
                <a:t>优缺点</a:t>
              </a:r>
              <a:endParaRPr lang="en-US" altLang="zh-CN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15" name="Text Box 3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4102" name="Group 34"/>
          <p:cNvGrpSpPr>
            <a:grpSpLocks/>
          </p:cNvGrpSpPr>
          <p:nvPr/>
        </p:nvGrpSpPr>
        <p:grpSpPr bwMode="auto">
          <a:xfrm>
            <a:off x="2209800" y="3810000"/>
            <a:ext cx="4724400" cy="685800"/>
            <a:chOff x="1296" y="1824"/>
            <a:chExt cx="2976" cy="432"/>
          </a:xfrm>
        </p:grpSpPr>
        <p:sp>
          <p:nvSpPr>
            <p:cNvPr id="62499" name="AutoShape 3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4109" name="AutoShape 3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10" name="Text Box 3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>
                  <a:solidFill>
                    <a:srgbClr val="000000"/>
                  </a:solidFill>
                  <a:ea typeface="宋体" pitchFamily="2" charset="-122"/>
                </a:rPr>
                <a:t>敏捷开发方法</a:t>
              </a:r>
              <a:endParaRPr lang="en-US" altLang="zh-CN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11" name="Text Box 3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pitchFamily="2" charset="-122"/>
                </a:rPr>
                <a:t>3</a:t>
              </a:r>
            </a:p>
          </p:txBody>
        </p:sp>
      </p:grpSp>
      <p:grpSp>
        <p:nvGrpSpPr>
          <p:cNvPr id="4103" name="Group 39"/>
          <p:cNvGrpSpPr>
            <a:grpSpLocks/>
          </p:cNvGrpSpPr>
          <p:nvPr/>
        </p:nvGrpSpPr>
        <p:grpSpPr bwMode="auto">
          <a:xfrm>
            <a:off x="3232150" y="4738688"/>
            <a:ext cx="4724400" cy="685800"/>
            <a:chOff x="1296" y="1824"/>
            <a:chExt cx="2976" cy="432"/>
          </a:xfrm>
        </p:grpSpPr>
        <p:sp>
          <p:nvSpPr>
            <p:cNvPr id="62504" name="AutoShape 4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4105" name="AutoShape 4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06" name="Text Box 4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>
                  <a:solidFill>
                    <a:srgbClr val="000000"/>
                  </a:solidFill>
                  <a:ea typeface="宋体" pitchFamily="2" charset="-122"/>
                </a:rPr>
                <a:t>优缺点</a:t>
              </a:r>
              <a:endParaRPr lang="en-US" altLang="zh-CN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07" name="Text Box 4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pitchFamily="2" charset="-122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楷体_GB2312"/>
                <a:cs typeface="楷体_GB2312"/>
              </a:rPr>
              <a:t>敏捷联盟宣言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54956"/>
            <a:ext cx="9144000" cy="4525962"/>
          </a:xfrm>
        </p:spPr>
        <p:txBody>
          <a:bodyPr/>
          <a:lstStyle/>
          <a:p>
            <a:pPr marL="457200" lvl="1" indent="0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30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 个体和交互     	</a:t>
            </a:r>
            <a:r>
              <a:rPr lang="zh-CN" altLang="en-US" sz="3000" b="1" dirty="0" smtClean="0">
                <a:latin typeface="楷体_GB2312"/>
                <a:ea typeface="楷体_GB2312"/>
                <a:cs typeface="楷体_GB2312"/>
              </a:rPr>
              <a:t>胜过</a:t>
            </a:r>
            <a:r>
              <a:rPr lang="zh-CN" altLang="en-US" sz="3000" b="1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过程和工具</a:t>
            </a:r>
          </a:p>
          <a:p>
            <a:pPr marL="457200" lvl="1" indent="0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30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 可以工作的软件</a:t>
            </a:r>
            <a:r>
              <a:rPr lang="zh-CN" altLang="en-US" sz="3000" b="1" dirty="0" smtClean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3000" b="1" dirty="0" smtClean="0">
                <a:latin typeface="楷体_GB2312"/>
                <a:ea typeface="楷体_GB2312"/>
                <a:cs typeface="楷体_GB2312"/>
              </a:rPr>
              <a:t>胜过</a:t>
            </a:r>
            <a:r>
              <a:rPr lang="zh-CN" altLang="en-US" sz="3000" b="1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面面俱到的文档</a:t>
            </a:r>
          </a:p>
          <a:p>
            <a:pPr marL="457200" lvl="1" indent="0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30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 客户合作</a:t>
            </a:r>
            <a:r>
              <a:rPr lang="zh-CN" altLang="en-US" sz="3000" b="1" dirty="0" smtClean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3000" b="1" dirty="0" smtClean="0">
                <a:latin typeface="楷体_GB2312"/>
                <a:ea typeface="楷体_GB2312"/>
                <a:cs typeface="楷体_GB2312"/>
              </a:rPr>
              <a:t>胜过</a:t>
            </a:r>
            <a:r>
              <a:rPr lang="zh-CN" altLang="en-US" sz="3000" b="1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合同谈判</a:t>
            </a:r>
          </a:p>
          <a:p>
            <a:pPr marL="457200" lvl="1" indent="0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30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 响应变化</a:t>
            </a:r>
            <a:r>
              <a:rPr lang="zh-CN" altLang="en-US" sz="3000" b="1" dirty="0" smtClean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3000" b="1" dirty="0" smtClean="0">
                <a:latin typeface="楷体_GB2312"/>
                <a:ea typeface="楷体_GB2312"/>
                <a:cs typeface="楷体_GB2312"/>
              </a:rPr>
              <a:t>胜过</a:t>
            </a:r>
            <a:r>
              <a:rPr lang="zh-CN" altLang="en-US" sz="3000" b="1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遵循计划</a:t>
            </a:r>
          </a:p>
          <a:p>
            <a:pPr marL="0" indent="0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 虽然右项也有价值，但我们认为左项具有更大的价值。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99592" y="4725144"/>
            <a:ext cx="8534400" cy="792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kern="0" dirty="0" smtClean="0">
                <a:latin typeface="楷体_GB2312"/>
                <a:ea typeface="楷体_GB2312"/>
                <a:cs typeface="楷体_GB2312"/>
              </a:rPr>
              <a:t>根据</a:t>
            </a:r>
            <a:r>
              <a:rPr lang="zh-CN" altLang="en-US" sz="3600" kern="0" dirty="0" smtClean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宣言</a:t>
            </a:r>
            <a:r>
              <a:rPr lang="zh-CN" altLang="en-US" sz="3600" kern="0" dirty="0" smtClean="0">
                <a:latin typeface="楷体_GB2312"/>
                <a:ea typeface="楷体_GB2312"/>
                <a:cs typeface="楷体_GB2312"/>
              </a:rPr>
              <a:t>可以引出</a:t>
            </a:r>
            <a:r>
              <a:rPr lang="en-US" altLang="zh-CN" sz="3600" kern="0" dirty="0" smtClean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n</a:t>
            </a:r>
            <a:r>
              <a:rPr lang="zh-CN" altLang="en-US" sz="3600" kern="0" dirty="0" smtClean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条</a:t>
            </a:r>
            <a:r>
              <a:rPr lang="zh-CN" altLang="en-US" sz="3600" kern="0" dirty="0" smtClean="0">
                <a:latin typeface="楷体_GB2312"/>
                <a:ea typeface="楷体_GB2312"/>
                <a:cs typeface="楷体_GB2312"/>
              </a:rPr>
              <a:t>原则</a:t>
            </a:r>
            <a:endParaRPr lang="en-US" altLang="zh-CN" sz="3600" kern="0" dirty="0" smtClean="0">
              <a:ea typeface="楷体_GB2312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2210279781"/>
      </p:ext>
    </p:extLst>
  </p:cSld>
  <p:clrMapOvr>
    <a:masterClrMapping/>
  </p:clrMapOvr>
  <p:transition advTm="23437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楷体_GB2312"/>
                <a:cs typeface="楷体_GB2312"/>
              </a:rPr>
              <a:t>敏捷实践原则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我们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最优先要做的是通过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尽早的、持续的交付有价值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的软件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来使客户满意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Clr>
                <a:srgbClr val="CC99FF"/>
              </a:buClr>
              <a:buFont typeface="Wingdings" pitchFamily="2" charset="2"/>
              <a:buChar char="w"/>
              <a:defRPr/>
            </a:pPr>
            <a:r>
              <a:rPr lang="zh-CN" altLang="en-US" dirty="0" smtClean="0">
                <a:ea typeface="楷体_GB2312" pitchFamily="49" charset="-122"/>
              </a:rPr>
              <a:t>有</a:t>
            </a:r>
            <a:r>
              <a:rPr lang="zh-CN" altLang="en-US" dirty="0">
                <a:ea typeface="楷体_GB2312" pitchFamily="49" charset="-122"/>
              </a:rPr>
              <a:t>统计数字表明，越早、越频繁地向用户交付软件，软件的质量就越好。</a:t>
            </a:r>
          </a:p>
          <a:p>
            <a:pPr marL="609600" indent="-609600" eaLnBrk="1" hangingPunct="1">
              <a:buClr>
                <a:schemeClr val="tx1"/>
              </a:buClr>
              <a:buFont typeface="Wingdings" pitchFamily="2" charset="2"/>
              <a:buAutoNum type="arabicPeriod"/>
              <a:defRPr/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140968"/>
            <a:ext cx="5077001" cy="3096344"/>
          </a:xfrm>
          <a:prstGeom prst="rect">
            <a:avLst/>
          </a:prstGeom>
        </p:spPr>
      </p:pic>
    </p:spTree>
  </p:cSld>
  <p:clrMapOvr>
    <a:masterClrMapping/>
  </p:clrMapOvr>
  <p:transition advTm="60578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楷体_GB2312"/>
                <a:cs typeface="楷体_GB2312"/>
              </a:rPr>
              <a:t>敏捷实践原则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2.</a:t>
            </a: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即使到了开发的后期，也</a:t>
            </a:r>
            <a:r>
              <a:rPr lang="zh-CN" altLang="en-US" dirty="0" smtClean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欢迎改变需求</a:t>
            </a: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。敏捷过程利用变化来为客户创造竞争优势。</a:t>
            </a:r>
            <a:endParaRPr lang="en-US" altLang="zh-CN" dirty="0" smtClean="0">
              <a:latin typeface="楷体_GB2312"/>
              <a:ea typeface="楷体_GB2312"/>
              <a:cs typeface="楷体_GB2312"/>
            </a:endParaRPr>
          </a:p>
          <a:p>
            <a:pPr marL="0" indent="0" eaLnBrk="1" hangingPunct="1">
              <a:buClr>
                <a:schemeClr val="tx1"/>
              </a:buClr>
              <a:buFont typeface="Wingdings" pitchFamily="2" charset="2"/>
              <a:buNone/>
            </a:pPr>
            <a:endParaRPr lang="en-US" altLang="zh-CN" dirty="0" smtClean="0">
              <a:latin typeface="楷体_GB2312"/>
              <a:ea typeface="楷体_GB2312"/>
              <a:cs typeface="楷体_GB2312"/>
            </a:endParaRPr>
          </a:p>
          <a:p>
            <a:pPr lvl="1" eaLnBrk="1" hangingPunct="1">
              <a:buClr>
                <a:srgbClr val="CC99FF"/>
              </a:buClr>
              <a:buFont typeface="Wingdings" pitchFamily="2" charset="2"/>
              <a:buChar char="w"/>
            </a:pPr>
            <a:r>
              <a:rPr lang="zh-CN" altLang="en-US" dirty="0" smtClean="0">
                <a:latin typeface="Arial" pitchFamily="34" charset="0"/>
                <a:ea typeface="楷体_GB2312"/>
                <a:cs typeface="楷体_GB2312"/>
              </a:rPr>
              <a:t>使用敏捷过程的开发组织欢迎需求的变化，因为他们认为需求变化可以让他们</a:t>
            </a:r>
            <a:r>
              <a:rPr lang="zh-CN" altLang="en-US" b="1" dirty="0" smtClean="0">
                <a:latin typeface="Arial" pitchFamily="34" charset="0"/>
                <a:ea typeface="楷体_GB2312"/>
                <a:cs typeface="楷体_GB2312"/>
              </a:rPr>
              <a:t>更多地了解市场</a:t>
            </a:r>
            <a:r>
              <a:rPr lang="zh-CN" altLang="en-US" dirty="0" smtClean="0">
                <a:latin typeface="Arial" pitchFamily="34" charset="0"/>
                <a:ea typeface="楷体_GB2312"/>
                <a:cs typeface="楷体_GB2312"/>
              </a:rPr>
              <a:t>。</a:t>
            </a:r>
          </a:p>
          <a:p>
            <a:pPr lvl="1" eaLnBrk="1" hangingPunct="1">
              <a:buClr>
                <a:srgbClr val="CC99FF"/>
              </a:buClr>
              <a:buFont typeface="Wingdings" pitchFamily="2" charset="2"/>
              <a:buChar char="w"/>
            </a:pPr>
            <a:r>
              <a:rPr lang="zh-CN" altLang="en-US" dirty="0" smtClean="0">
                <a:latin typeface="Arial" pitchFamily="34" charset="0"/>
                <a:ea typeface="楷体_GB2312"/>
                <a:cs typeface="楷体_GB2312"/>
              </a:rPr>
              <a:t>敏捷开发组织采用各种方法和技术，使</a:t>
            </a:r>
            <a:r>
              <a:rPr lang="zh-CN" altLang="en-US" b="1" dirty="0" smtClean="0">
                <a:latin typeface="Arial" pitchFamily="34" charset="0"/>
                <a:ea typeface="楷体_GB2312"/>
                <a:cs typeface="楷体_GB2312"/>
              </a:rPr>
              <a:t>软件的结构高度灵活</a:t>
            </a:r>
            <a:r>
              <a:rPr lang="zh-CN" altLang="en-US" dirty="0" smtClean="0">
                <a:latin typeface="Arial" pitchFamily="34" charset="0"/>
                <a:ea typeface="楷体_GB2312"/>
                <a:cs typeface="楷体_GB2312"/>
              </a:rPr>
              <a:t>，需求的变化对系统的影响被最小化。</a:t>
            </a:r>
          </a:p>
          <a:p>
            <a:pPr marL="0" indent="0" eaLnBrk="1" hangingPunct="1">
              <a:buClr>
                <a:schemeClr val="tx1"/>
              </a:buClr>
              <a:buFont typeface="Wingdings" pitchFamily="2" charset="2"/>
              <a:buNone/>
            </a:pPr>
            <a:endParaRPr lang="en-US" altLang="zh-CN" dirty="0" smtClean="0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advTm="60578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楷体_GB2312"/>
                <a:cs typeface="楷体_GB2312"/>
              </a:rPr>
              <a:t>敏捷实践原则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3.</a:t>
            </a:r>
            <a:r>
              <a:rPr lang="zh-CN" altLang="en-US" dirty="0" smtClean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经常性的交付可以工作的软件</a:t>
            </a: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，交付的间隔可以从几个星期到几个月，交付的时间间隔越短越好。</a:t>
            </a:r>
            <a:endParaRPr lang="en-US" altLang="zh-CN" dirty="0" smtClean="0">
              <a:latin typeface="楷体_GB2312"/>
              <a:ea typeface="楷体_GB2312"/>
              <a:cs typeface="楷体_GB2312"/>
            </a:endParaRPr>
          </a:p>
          <a:p>
            <a:pPr marL="0" indent="0" eaLnBrk="1" hangingPunct="1">
              <a:buClr>
                <a:schemeClr val="tx1"/>
              </a:buClr>
              <a:buFont typeface="Wingdings" pitchFamily="2" charset="2"/>
              <a:buNone/>
            </a:pPr>
            <a:endParaRPr lang="en-US" altLang="zh-CN" dirty="0" smtClean="0">
              <a:latin typeface="楷体_GB2312"/>
              <a:ea typeface="楷体_GB2312"/>
              <a:cs typeface="楷体_GB2312"/>
            </a:endParaRPr>
          </a:p>
          <a:p>
            <a:pPr lvl="1" eaLnBrk="1" hangingPunct="1">
              <a:buClr>
                <a:srgbClr val="CC99FF"/>
              </a:buClr>
              <a:buFont typeface="Wingdings" pitchFamily="2" charset="2"/>
              <a:buChar char="w"/>
            </a:pPr>
            <a:r>
              <a:rPr lang="zh-CN" altLang="en-US" dirty="0" smtClean="0">
                <a:latin typeface="Arial" pitchFamily="34" charset="0"/>
                <a:ea typeface="楷体_GB2312"/>
                <a:cs typeface="楷体_GB2312"/>
              </a:rPr>
              <a:t>敏捷开发组织不满足于交付文档和计划，他们的目标是频繁地交付可以工作的软件，从而满足客户的需要。</a:t>
            </a:r>
          </a:p>
          <a:p>
            <a:pPr marL="0" indent="0" eaLnBrk="1" hangingPunct="1">
              <a:buClr>
                <a:schemeClr val="tx1"/>
              </a:buClr>
              <a:buFont typeface="Wingdings" pitchFamily="2" charset="2"/>
              <a:buNone/>
            </a:pPr>
            <a:endParaRPr lang="zh-CN" altLang="en-US" dirty="0" smtClean="0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advTm="60578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楷体_GB2312"/>
                <a:cs typeface="楷体_GB2312"/>
              </a:rPr>
              <a:t>敏捷实践原则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mtClean="0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4.</a:t>
            </a:r>
            <a:r>
              <a:rPr lang="zh-CN" altLang="en-US" smtClean="0">
                <a:latin typeface="楷体_GB2312"/>
                <a:ea typeface="楷体_GB2312"/>
                <a:cs typeface="楷体_GB2312"/>
              </a:rPr>
              <a:t>整个项目开发期间，业务人员和开发人员必须</a:t>
            </a:r>
            <a:r>
              <a:rPr lang="zh-CN" altLang="en-US" smtClean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天天都在一起工作</a:t>
            </a:r>
            <a:r>
              <a:rPr lang="zh-CN" altLang="en-US" smtClean="0">
                <a:latin typeface="楷体_GB2312"/>
                <a:ea typeface="楷体_GB2312"/>
                <a:cs typeface="楷体_GB2312"/>
              </a:rPr>
              <a:t>。</a:t>
            </a:r>
          </a:p>
        </p:txBody>
      </p:sp>
      <p:pic>
        <p:nvPicPr>
          <p:cNvPr id="26628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1275" y="2205038"/>
            <a:ext cx="4257675" cy="394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60578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 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楷体_GB2312"/>
                <a:cs typeface="楷体_GB2312"/>
              </a:rPr>
              <a:t>敏捷实践原则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0" indent="0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5.</a:t>
            </a: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围绕</a:t>
            </a:r>
            <a:r>
              <a:rPr lang="zh-CN" altLang="en-US" dirty="0" smtClean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被激励起来的个体</a:t>
            </a: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来构建项目。给他们提供所需的环境和支持，并且信任他们能够完成工作。</a:t>
            </a:r>
            <a:endParaRPr lang="en-US" altLang="zh-CN" dirty="0" smtClean="0">
              <a:latin typeface="楷体_GB2312"/>
              <a:ea typeface="楷体_GB2312"/>
              <a:cs typeface="楷体_GB2312"/>
            </a:endParaRPr>
          </a:p>
          <a:p>
            <a:pPr marL="0" indent="0" eaLnBrk="1" hangingPunct="1">
              <a:buClr>
                <a:schemeClr val="tx1"/>
              </a:buClr>
              <a:buFont typeface="Wingdings" pitchFamily="2" charset="2"/>
              <a:buNone/>
            </a:pPr>
            <a:endParaRPr lang="en-US" altLang="zh-CN" dirty="0" smtClean="0">
              <a:latin typeface="楷体_GB2312"/>
              <a:ea typeface="楷体_GB2312"/>
              <a:cs typeface="楷体_GB2312"/>
            </a:endParaRPr>
          </a:p>
          <a:p>
            <a:pPr lvl="1" eaLnBrk="1" hangingPunct="1">
              <a:buClr>
                <a:srgbClr val="CC99FF"/>
              </a:buClr>
              <a:buFont typeface="Wingdings" pitchFamily="2" charset="2"/>
              <a:buChar char="w"/>
            </a:pPr>
            <a:r>
              <a:rPr lang="zh-CN" altLang="en-US" dirty="0" smtClean="0">
                <a:latin typeface="Arial" pitchFamily="34" charset="0"/>
                <a:ea typeface="楷体_GB2312"/>
                <a:cs typeface="楷体_GB2312"/>
              </a:rPr>
              <a:t>在一个敏捷项目中，人员被认为是最重要的因素，其它所有因素（过程、环境、管理等）都被认为是次要的，当这些因素对人员造成不利影响时，就必须对其做出改变。</a:t>
            </a:r>
          </a:p>
          <a:p>
            <a:pPr lvl="1" eaLnBrk="1" hangingPunct="1">
              <a:buClr>
                <a:srgbClr val="CC99FF"/>
              </a:buClr>
              <a:buFont typeface="Wingdings" pitchFamily="2" charset="2"/>
              <a:buChar char="w"/>
            </a:pPr>
            <a:r>
              <a:rPr lang="zh-CN" altLang="en-US" dirty="0" smtClean="0">
                <a:latin typeface="Arial" pitchFamily="34" charset="0"/>
                <a:ea typeface="楷体_GB2312"/>
                <a:cs typeface="楷体_GB2312"/>
              </a:rPr>
              <a:t>例如，如果某些过程步骤对团队人员来说是个障碍，那么过程就必须改变。</a:t>
            </a:r>
          </a:p>
          <a:p>
            <a:pPr marL="0" indent="0" eaLnBrk="1" hangingPunct="1">
              <a:buClr>
                <a:schemeClr val="tx1"/>
              </a:buClr>
              <a:buFont typeface="Wingdings" pitchFamily="2" charset="2"/>
              <a:buNone/>
            </a:pPr>
            <a:endParaRPr lang="zh-CN" altLang="en-US" dirty="0" smtClean="0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advTm="62234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3238"/>
            <a:ext cx="7772400" cy="4322762"/>
          </a:xfrm>
        </p:spPr>
        <p:txBody>
          <a:bodyPr/>
          <a:lstStyle/>
          <a:p>
            <a:pPr marL="0" indent="0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6.</a:t>
            </a:r>
            <a:r>
              <a:rPr lang="zh-CN" altLang="en-US" dirty="0" smtClean="0">
                <a:ea typeface="楷体_GB2312"/>
                <a:cs typeface="楷体_GB2312"/>
              </a:rPr>
              <a:t>在团队内部，最有效率和最有效果的信息传达方式就是</a:t>
            </a:r>
            <a:r>
              <a:rPr lang="zh-CN" altLang="en-US" dirty="0" smtClean="0">
                <a:solidFill>
                  <a:srgbClr val="FF0000"/>
                </a:solidFill>
                <a:ea typeface="楷体_GB2312"/>
                <a:cs typeface="楷体_GB2312"/>
              </a:rPr>
              <a:t>面对面的交流</a:t>
            </a:r>
            <a:r>
              <a:rPr lang="zh-CN" altLang="en-US" dirty="0" smtClean="0">
                <a:ea typeface="楷体_GB2312"/>
                <a:cs typeface="楷体_GB2312"/>
              </a:rPr>
              <a:t>。</a:t>
            </a:r>
          </a:p>
        </p:txBody>
      </p:sp>
      <p:sp>
        <p:nvSpPr>
          <p:cNvPr id="28675" name="Rectangle 2"/>
          <p:cNvSpPr txBox="1">
            <a:spLocks noChangeArrowheads="1"/>
          </p:cNvSpPr>
          <p:nvPr/>
        </p:nvSpPr>
        <p:spPr bwMode="white">
          <a:xfrm>
            <a:off x="2667000" y="457200"/>
            <a:ext cx="6248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zh-CN" altLang="en-US" sz="3200">
                <a:solidFill>
                  <a:schemeClr val="bg1"/>
                </a:solidFill>
                <a:latin typeface="Verdana" pitchFamily="34" charset="0"/>
                <a:ea typeface="楷体_GB2312"/>
                <a:cs typeface="楷体_GB2312"/>
              </a:rPr>
              <a:t>敏捷实践原则</a:t>
            </a:r>
          </a:p>
        </p:txBody>
      </p:sp>
      <p:pic>
        <p:nvPicPr>
          <p:cNvPr id="28676" name="图片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33975" y="2997200"/>
            <a:ext cx="37814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矩形 3"/>
          <p:cNvSpPr>
            <a:spLocks noChangeArrowheads="1"/>
          </p:cNvSpPr>
          <p:nvPr/>
        </p:nvSpPr>
        <p:spPr bwMode="auto">
          <a:xfrm>
            <a:off x="539750" y="2852738"/>
            <a:ext cx="4572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Clr>
                <a:srgbClr val="CC99FF"/>
              </a:buClr>
              <a:buFont typeface="Wingdings" pitchFamily="2" charset="2"/>
              <a:buChar char="w"/>
            </a:pPr>
            <a:r>
              <a:rPr lang="zh-CN" altLang="en-US" sz="2400" dirty="0">
                <a:ea typeface="楷体_GB2312"/>
                <a:cs typeface="楷体_GB2312"/>
              </a:rPr>
              <a:t>在敏捷项目中，默认的交流方式就是交谈，而不是文档。文档在必要的时候会被创建，但不会试图用文档来捕获所有项目信息</a:t>
            </a:r>
            <a:r>
              <a:rPr lang="zh-CN" altLang="en-US" sz="2400" dirty="0" smtClean="0">
                <a:ea typeface="楷体_GB2312"/>
                <a:cs typeface="楷体_GB2312"/>
              </a:rPr>
              <a:t>。</a:t>
            </a:r>
            <a:endParaRPr lang="zh-CN" altLang="en-US" sz="2400" dirty="0"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3238"/>
            <a:ext cx="7772400" cy="4322762"/>
          </a:xfrm>
        </p:spPr>
        <p:txBody>
          <a:bodyPr/>
          <a:lstStyle/>
          <a:p>
            <a:pPr marL="0" indent="0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7.</a:t>
            </a:r>
            <a:r>
              <a:rPr lang="zh-CN" altLang="en-US" dirty="0" smtClean="0">
                <a:ea typeface="楷体_GB2312"/>
                <a:cs typeface="楷体_GB2312"/>
              </a:rPr>
              <a:t>可以工作的软件是</a:t>
            </a:r>
            <a:r>
              <a:rPr lang="zh-CN" altLang="en-US" dirty="0" smtClean="0">
                <a:solidFill>
                  <a:srgbClr val="FF0000"/>
                </a:solidFill>
                <a:ea typeface="楷体_GB2312"/>
                <a:cs typeface="楷体_GB2312"/>
              </a:rPr>
              <a:t>进度的</a:t>
            </a:r>
            <a:r>
              <a:rPr lang="zh-CN" altLang="en-US" dirty="0" smtClean="0">
                <a:ea typeface="楷体_GB2312"/>
                <a:cs typeface="楷体_GB2312"/>
              </a:rPr>
              <a:t>主要度量</a:t>
            </a:r>
            <a:r>
              <a:rPr lang="zh-CN" altLang="en-US" dirty="0" smtClean="0">
                <a:solidFill>
                  <a:srgbClr val="FF0000"/>
                </a:solidFill>
                <a:ea typeface="楷体_GB2312"/>
                <a:cs typeface="楷体_GB2312"/>
              </a:rPr>
              <a:t>标准</a:t>
            </a:r>
            <a:r>
              <a:rPr lang="zh-CN" altLang="en-US" dirty="0" smtClean="0">
                <a:ea typeface="楷体_GB2312"/>
                <a:cs typeface="楷体_GB2312"/>
              </a:rPr>
              <a:t>。</a:t>
            </a:r>
            <a:endParaRPr lang="en-US" altLang="zh-CN" dirty="0" smtClean="0">
              <a:ea typeface="楷体_GB2312"/>
              <a:cs typeface="楷体_GB2312"/>
            </a:endParaRPr>
          </a:p>
          <a:p>
            <a:pPr marL="0" indent="0" eaLnBrk="1" hangingPunct="1">
              <a:buClr>
                <a:schemeClr val="tx1"/>
              </a:buClr>
              <a:buFont typeface="Wingdings" pitchFamily="2" charset="2"/>
              <a:buNone/>
            </a:pPr>
            <a:endParaRPr lang="zh-CN" altLang="en-US" dirty="0" smtClean="0">
              <a:ea typeface="楷体_GB2312"/>
              <a:cs typeface="楷体_GB2312"/>
            </a:endParaRPr>
          </a:p>
          <a:p>
            <a:pPr lvl="1" eaLnBrk="1" hangingPunct="1">
              <a:buClr>
                <a:srgbClr val="CC99FF"/>
              </a:buClr>
              <a:buFont typeface="Wingdings" pitchFamily="2" charset="2"/>
              <a:buChar char="w"/>
            </a:pPr>
            <a:r>
              <a:rPr lang="zh-CN" altLang="en-US" dirty="0" smtClean="0">
                <a:latin typeface="Arial" pitchFamily="34" charset="0"/>
                <a:ea typeface="楷体_GB2312"/>
                <a:cs typeface="楷体_GB2312"/>
              </a:rPr>
              <a:t>对于敏捷项目来说，进度的度量标准是当前可满足用户需求的软件的量，而不是当前项目所处的阶段、文档数量或基础代码的数量。</a:t>
            </a:r>
          </a:p>
          <a:p>
            <a:pPr lvl="1" eaLnBrk="1" hangingPunct="1">
              <a:buClr>
                <a:srgbClr val="CC99FF"/>
              </a:buClr>
              <a:buFont typeface="Wingdings" pitchFamily="2" charset="2"/>
              <a:buChar char="w"/>
            </a:pPr>
            <a:r>
              <a:rPr lang="zh-CN" altLang="en-US" dirty="0" smtClean="0">
                <a:latin typeface="Arial" pitchFamily="34" charset="0"/>
                <a:ea typeface="楷体_GB2312"/>
                <a:cs typeface="楷体_GB2312"/>
              </a:rPr>
              <a:t>项目完成了</a:t>
            </a:r>
            <a:r>
              <a:rPr lang="en-US" altLang="zh-CN" dirty="0" smtClean="0">
                <a:latin typeface="Arial" pitchFamily="34" charset="0"/>
                <a:ea typeface="楷体_GB2312"/>
                <a:cs typeface="楷体_GB2312"/>
              </a:rPr>
              <a:t>30%</a:t>
            </a:r>
            <a:r>
              <a:rPr lang="zh-CN" altLang="en-US" dirty="0" smtClean="0">
                <a:latin typeface="Arial" pitchFamily="34" charset="0"/>
                <a:ea typeface="楷体_GB2312"/>
                <a:cs typeface="楷体_GB2312"/>
              </a:rPr>
              <a:t>的含义是用户所需功能的</a:t>
            </a:r>
            <a:r>
              <a:rPr lang="en-US" altLang="zh-CN" dirty="0" smtClean="0">
                <a:latin typeface="Arial" pitchFamily="34" charset="0"/>
                <a:ea typeface="楷体_GB2312"/>
                <a:cs typeface="楷体_GB2312"/>
              </a:rPr>
              <a:t>30%</a:t>
            </a:r>
            <a:r>
              <a:rPr lang="zh-CN" altLang="en-US" dirty="0" smtClean="0">
                <a:latin typeface="Arial" pitchFamily="34" charset="0"/>
                <a:ea typeface="楷体_GB2312"/>
                <a:cs typeface="楷体_GB2312"/>
              </a:rPr>
              <a:t>已被实现。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楷体_GB2312"/>
                <a:cs typeface="楷体_GB2312"/>
              </a:rPr>
              <a:t>敏捷实践原则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3238"/>
            <a:ext cx="7772400" cy="4322762"/>
          </a:xfrm>
        </p:spPr>
        <p:txBody>
          <a:bodyPr/>
          <a:lstStyle/>
          <a:p>
            <a:pPr marL="0" indent="0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8.</a:t>
            </a:r>
            <a:r>
              <a:rPr lang="zh-CN" altLang="en-US" dirty="0" smtClean="0">
                <a:ea typeface="楷体_GB2312"/>
                <a:cs typeface="楷体_GB2312"/>
              </a:rPr>
              <a:t>敏捷过程提倡</a:t>
            </a:r>
            <a:r>
              <a:rPr lang="zh-CN" altLang="en-US" dirty="0" smtClean="0">
                <a:solidFill>
                  <a:srgbClr val="FF0000"/>
                </a:solidFill>
                <a:ea typeface="楷体_GB2312"/>
                <a:cs typeface="楷体_GB2312"/>
              </a:rPr>
              <a:t>可持续开发</a:t>
            </a:r>
            <a:r>
              <a:rPr lang="zh-CN" altLang="en-US" dirty="0" smtClean="0">
                <a:ea typeface="楷体_GB2312"/>
                <a:cs typeface="楷体_GB2312"/>
              </a:rPr>
              <a:t>。出资人、开发者和用户应该共同维持一个稳定的开发速度。</a:t>
            </a:r>
            <a:endParaRPr lang="en-US" altLang="zh-CN" dirty="0" smtClean="0">
              <a:ea typeface="楷体_GB2312"/>
              <a:cs typeface="楷体_GB2312"/>
            </a:endParaRPr>
          </a:p>
          <a:p>
            <a:pPr marL="0" indent="0" eaLnBrk="1" hangingPunct="1">
              <a:buClr>
                <a:schemeClr val="tx1"/>
              </a:buClr>
              <a:buFont typeface="Wingdings" pitchFamily="2" charset="2"/>
              <a:buNone/>
            </a:pPr>
            <a:endParaRPr lang="zh-CN" altLang="en-US" dirty="0" smtClean="0">
              <a:ea typeface="楷体_GB2312"/>
              <a:cs typeface="楷体_GB2312"/>
            </a:endParaRPr>
          </a:p>
          <a:p>
            <a:pPr lvl="1" eaLnBrk="1" hangingPunct="1">
              <a:buClr>
                <a:srgbClr val="CC99FF"/>
              </a:buClr>
              <a:buFont typeface="Wingdings" pitchFamily="2" charset="2"/>
              <a:buChar char="w"/>
            </a:pPr>
            <a:r>
              <a:rPr lang="zh-CN" altLang="en-US" dirty="0" smtClean="0">
                <a:latin typeface="Arial" pitchFamily="34" charset="0"/>
                <a:ea typeface="楷体_GB2312"/>
                <a:cs typeface="楷体_GB2312"/>
              </a:rPr>
              <a:t>敏捷小组会在整个项目开发期间保持一个适当的、可持续的开发速度，从而维持最高的质量标准。敏捷项目不会使开发者感到疲惫不堪。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楷体_GB2312"/>
                <a:cs typeface="楷体_GB2312"/>
              </a:rPr>
              <a:t>敏捷实践原则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3238"/>
            <a:ext cx="7772400" cy="4322762"/>
          </a:xfrm>
        </p:spPr>
        <p:txBody>
          <a:bodyPr/>
          <a:lstStyle/>
          <a:p>
            <a:pPr marL="0" indent="0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9.</a:t>
            </a:r>
            <a:r>
              <a:rPr lang="zh-CN" altLang="en-US" dirty="0" smtClean="0">
                <a:ea typeface="楷体_GB2312"/>
                <a:cs typeface="楷体_GB2312"/>
              </a:rPr>
              <a:t>对</a:t>
            </a:r>
            <a:r>
              <a:rPr lang="zh-CN" altLang="en-US" dirty="0" smtClean="0">
                <a:solidFill>
                  <a:srgbClr val="FF0000"/>
                </a:solidFill>
                <a:ea typeface="楷体_GB2312"/>
                <a:cs typeface="楷体_GB2312"/>
              </a:rPr>
              <a:t>卓越技术和良好设计的不断追求</a:t>
            </a:r>
            <a:r>
              <a:rPr lang="zh-CN" altLang="en-US" dirty="0" smtClean="0">
                <a:ea typeface="楷体_GB2312"/>
                <a:cs typeface="楷体_GB2312"/>
              </a:rPr>
              <a:t>有助于提高敏捷性。</a:t>
            </a:r>
            <a:endParaRPr lang="en-US" altLang="zh-CN" dirty="0" smtClean="0">
              <a:ea typeface="楷体_GB2312"/>
              <a:cs typeface="楷体_GB2312"/>
            </a:endParaRPr>
          </a:p>
          <a:p>
            <a:pPr marL="0" indent="0" eaLnBrk="1" hangingPunct="1">
              <a:buClr>
                <a:schemeClr val="tx1"/>
              </a:buClr>
              <a:buFont typeface="Wingdings" pitchFamily="2" charset="2"/>
              <a:buNone/>
            </a:pPr>
            <a:endParaRPr lang="zh-CN" altLang="en-US" dirty="0" smtClean="0">
              <a:ea typeface="楷体_GB2312"/>
              <a:cs typeface="楷体_GB2312"/>
            </a:endParaRPr>
          </a:p>
          <a:p>
            <a:pPr lvl="1" eaLnBrk="1" hangingPunct="1">
              <a:buClr>
                <a:srgbClr val="CC99FF"/>
              </a:buClr>
              <a:buFont typeface="Wingdings" pitchFamily="2" charset="2"/>
              <a:buChar char="w"/>
            </a:pPr>
            <a:r>
              <a:rPr lang="zh-CN" altLang="en-US" dirty="0" smtClean="0">
                <a:latin typeface="Arial" pitchFamily="34" charset="0"/>
                <a:ea typeface="楷体_GB2312"/>
                <a:cs typeface="楷体_GB2312"/>
              </a:rPr>
              <a:t>敏捷开发团队认为</a:t>
            </a:r>
            <a:r>
              <a:rPr lang="zh-CN" altLang="en-US" b="1" dirty="0" smtClean="0">
                <a:latin typeface="Arial" pitchFamily="34" charset="0"/>
                <a:ea typeface="楷体_GB2312"/>
                <a:cs typeface="楷体_GB2312"/>
              </a:rPr>
              <a:t>提高质量会加快开发进度</a:t>
            </a:r>
            <a:r>
              <a:rPr lang="zh-CN" altLang="en-US" dirty="0" smtClean="0">
                <a:latin typeface="Arial" pitchFamily="34" charset="0"/>
                <a:ea typeface="楷体_GB2312"/>
                <a:cs typeface="楷体_GB2312"/>
              </a:rPr>
              <a:t>。因此要保持软件的精简和健壮。</a:t>
            </a:r>
          </a:p>
          <a:p>
            <a:pPr lvl="1" eaLnBrk="1" hangingPunct="1">
              <a:buClr>
                <a:srgbClr val="CC99FF"/>
              </a:buClr>
              <a:buFont typeface="Wingdings" pitchFamily="2" charset="2"/>
              <a:buChar char="w"/>
            </a:pPr>
            <a:r>
              <a:rPr lang="zh-CN" altLang="en-US" dirty="0" smtClean="0">
                <a:latin typeface="Arial" pitchFamily="34" charset="0"/>
                <a:ea typeface="楷体_GB2312"/>
                <a:cs typeface="楷体_GB2312"/>
              </a:rPr>
              <a:t>敏捷开发团队的每个成员都要致力于</a:t>
            </a:r>
            <a:r>
              <a:rPr lang="zh-CN" altLang="en-US" b="1" dirty="0" smtClean="0">
                <a:latin typeface="Arial" pitchFamily="34" charset="0"/>
                <a:ea typeface="楷体_GB2312"/>
                <a:cs typeface="楷体_GB2312"/>
              </a:rPr>
              <a:t>开发高质量的代码</a:t>
            </a:r>
            <a:r>
              <a:rPr lang="zh-CN" altLang="en-US" dirty="0" smtClean="0">
                <a:latin typeface="Arial" pitchFamily="34" charset="0"/>
                <a:ea typeface="楷体_GB2312"/>
                <a:cs typeface="楷体_GB2312"/>
              </a:rPr>
              <a:t>，不能把混乱的、底质量的代码留到以后去修改。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楷体_GB2312"/>
                <a:cs typeface="楷体_GB2312"/>
              </a:rPr>
              <a:t>敏捷实践原则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原型开发方法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0" y="2708275"/>
            <a:ext cx="6840538" cy="1873250"/>
          </a:xfrm>
          <a:ln>
            <a:solidFill>
              <a:srgbClr val="00B0F0"/>
            </a:solidFill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b="0" dirty="0" smtClean="0">
                <a:solidFill>
                  <a:schemeClr val="tx2"/>
                </a:solidFill>
                <a:ea typeface="宋体" pitchFamily="2" charset="-122"/>
              </a:rPr>
              <a:t>     </a:t>
            </a:r>
            <a:r>
              <a:rPr lang="zh-CN" altLang="zh-CN" b="0" dirty="0" smtClean="0">
                <a:solidFill>
                  <a:srgbClr val="FF0000"/>
                </a:solidFill>
              </a:rPr>
              <a:t>用户</a:t>
            </a:r>
            <a:r>
              <a:rPr lang="zh-CN" altLang="zh-CN" b="0" dirty="0" smtClean="0"/>
              <a:t>定义了一组</a:t>
            </a:r>
            <a:r>
              <a:rPr lang="zh-CN" altLang="zh-CN" b="0" dirty="0"/>
              <a:t>一般性目标，但不能标识出详细的输入、处理和输出需求；</a:t>
            </a:r>
            <a:r>
              <a:rPr lang="zh-CN" altLang="zh-CN" b="0" dirty="0">
                <a:solidFill>
                  <a:srgbClr val="FF0000"/>
                </a:solidFill>
              </a:rPr>
              <a:t>开发者</a:t>
            </a:r>
            <a:r>
              <a:rPr lang="zh-CN" altLang="zh-CN" b="0" dirty="0"/>
              <a:t>不能确定算法的有效性、操作系统的适应性或人机交互的形式。</a:t>
            </a:r>
          </a:p>
        </p:txBody>
      </p:sp>
      <p:sp>
        <p:nvSpPr>
          <p:cNvPr id="4" name="矩形 3"/>
          <p:cNvSpPr/>
          <p:nvPr/>
        </p:nvSpPr>
        <p:spPr>
          <a:xfrm>
            <a:off x="681532" y="1626671"/>
            <a:ext cx="38779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/>
              <a:t>待</a:t>
            </a:r>
            <a:r>
              <a:rPr lang="zh-CN" altLang="en-US" sz="3600" b="1" dirty="0" smtClean="0"/>
              <a:t>开发</a:t>
            </a:r>
            <a:r>
              <a:rPr lang="zh-CN" altLang="en-US" sz="3600" b="1" dirty="0"/>
              <a:t>软件</a:t>
            </a:r>
            <a:r>
              <a:rPr lang="zh-CN" altLang="en-US" sz="3600" b="1" dirty="0" smtClean="0"/>
              <a:t>的现状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3238"/>
            <a:ext cx="8077200" cy="4322762"/>
          </a:xfrm>
        </p:spPr>
        <p:txBody>
          <a:bodyPr/>
          <a:lstStyle/>
          <a:p>
            <a:pPr marL="0" indent="0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10.</a:t>
            </a:r>
            <a:r>
              <a:rPr lang="zh-CN" altLang="en-US" dirty="0" smtClean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简单</a:t>
            </a:r>
            <a:r>
              <a:rPr lang="en-US" altLang="zh-CN" dirty="0" smtClean="0">
                <a:latin typeface="楷体_GB2312"/>
                <a:ea typeface="楷体_GB2312"/>
                <a:cs typeface="楷体_GB2312"/>
              </a:rPr>
              <a:t>——</a:t>
            </a: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尽量减少工作量的艺术是至关重要的。</a:t>
            </a:r>
            <a:endParaRPr lang="en-US" altLang="zh-CN" dirty="0" smtClean="0">
              <a:latin typeface="楷体_GB2312"/>
              <a:ea typeface="楷体_GB2312"/>
              <a:cs typeface="楷体_GB2312"/>
            </a:endParaRPr>
          </a:p>
          <a:p>
            <a:pPr marL="0" indent="0" eaLnBrk="1" hangingPunct="1">
              <a:buClr>
                <a:schemeClr val="tx1"/>
              </a:buClr>
              <a:buFont typeface="Wingdings" pitchFamily="2" charset="2"/>
              <a:buNone/>
            </a:pPr>
            <a:endParaRPr lang="zh-CN" altLang="en-US" dirty="0" smtClean="0">
              <a:latin typeface="楷体_GB2312"/>
              <a:ea typeface="楷体_GB2312"/>
              <a:cs typeface="楷体_GB2312"/>
            </a:endParaRPr>
          </a:p>
          <a:p>
            <a:pPr lvl="1" eaLnBrk="1" hangingPunct="1">
              <a:buClr>
                <a:srgbClr val="CC99FF"/>
              </a:buClr>
              <a:buFont typeface="Wingdings" pitchFamily="2" charset="2"/>
              <a:buChar char="w"/>
            </a:pPr>
            <a:r>
              <a:rPr lang="zh-CN" altLang="en-US" dirty="0" smtClean="0">
                <a:latin typeface="Arial" pitchFamily="34" charset="0"/>
                <a:ea typeface="楷体_GB2312"/>
                <a:cs typeface="楷体_GB2312"/>
              </a:rPr>
              <a:t>敏捷开发方法总是选择达到目标的最简单途径。</a:t>
            </a:r>
          </a:p>
          <a:p>
            <a:pPr lvl="1" eaLnBrk="1" hangingPunct="1">
              <a:buClr>
                <a:srgbClr val="CC99FF"/>
              </a:buClr>
              <a:buFont typeface="Wingdings" pitchFamily="2" charset="2"/>
              <a:buChar char="w"/>
            </a:pPr>
            <a:r>
              <a:rPr lang="zh-CN" altLang="en-US" dirty="0" smtClean="0">
                <a:latin typeface="Arial" pitchFamily="34" charset="0"/>
                <a:ea typeface="楷体_GB2312"/>
                <a:cs typeface="楷体_GB2312"/>
              </a:rPr>
              <a:t>敏捷开发团队并不花费大量精力去预防将来可能出现的问题，而是专注于对当前工作采用最简单、最高质量的解决方案，并相信将来如果问题出现，可以很方便地进行修改。</a:t>
            </a:r>
          </a:p>
        </p:txBody>
      </p:sp>
      <p:sp>
        <p:nvSpPr>
          <p:cNvPr id="32771" name="Rectangle 2"/>
          <p:cNvSpPr txBox="1">
            <a:spLocks noChangeArrowheads="1"/>
          </p:cNvSpPr>
          <p:nvPr/>
        </p:nvSpPr>
        <p:spPr bwMode="white">
          <a:xfrm>
            <a:off x="2514600" y="304800"/>
            <a:ext cx="6248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zh-CN" altLang="en-US" sz="3200">
                <a:solidFill>
                  <a:schemeClr val="bg1"/>
                </a:solidFill>
                <a:latin typeface="Verdana" pitchFamily="34" charset="0"/>
                <a:ea typeface="楷体_GB2312"/>
                <a:cs typeface="楷体_GB2312"/>
              </a:rPr>
              <a:t>敏捷实践原则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3238"/>
            <a:ext cx="7772400" cy="4322762"/>
          </a:xfrm>
        </p:spPr>
        <p:txBody>
          <a:bodyPr/>
          <a:lstStyle/>
          <a:p>
            <a:pPr marL="0" indent="0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11.</a:t>
            </a: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最好的架构、需求和设计都出自于</a:t>
            </a:r>
            <a:r>
              <a:rPr lang="zh-CN" altLang="en-US" dirty="0" smtClean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自组织</a:t>
            </a: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的团队。</a:t>
            </a:r>
          </a:p>
          <a:p>
            <a:pPr lvl="1" eaLnBrk="1" hangingPunct="1">
              <a:buClr>
                <a:srgbClr val="CC99FF"/>
              </a:buClr>
              <a:buFont typeface="Wingdings" pitchFamily="2" charset="2"/>
              <a:buChar char="w"/>
            </a:pPr>
            <a:r>
              <a:rPr lang="zh-CN" altLang="en-US" dirty="0" smtClean="0">
                <a:latin typeface="Arial" pitchFamily="34" charset="0"/>
                <a:ea typeface="楷体_GB2312"/>
                <a:cs typeface="楷体_GB2312"/>
              </a:rPr>
              <a:t>敏捷开发团队是自组织的团队。职责并非是从团队外部加给每一个团队成员，而是团队作为</a:t>
            </a:r>
            <a:r>
              <a:rPr lang="zh-CN" altLang="en-US" b="1" dirty="0" smtClean="0">
                <a:latin typeface="Arial" pitchFamily="34" charset="0"/>
                <a:ea typeface="楷体_GB2312"/>
                <a:cs typeface="楷体_GB2312"/>
              </a:rPr>
              <a:t>一个整体</a:t>
            </a:r>
            <a:r>
              <a:rPr lang="zh-CN" altLang="en-US" dirty="0" smtClean="0">
                <a:latin typeface="Arial" pitchFamily="34" charset="0"/>
                <a:ea typeface="楷体_GB2312"/>
                <a:cs typeface="楷体_GB2312"/>
              </a:rPr>
              <a:t>接受职责并自己决定怎样去完成它。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楷体_GB2312"/>
                <a:cs typeface="楷体_GB2312"/>
              </a:rPr>
              <a:t>敏捷实践原则</a:t>
            </a:r>
          </a:p>
        </p:txBody>
      </p:sp>
      <p:pic>
        <p:nvPicPr>
          <p:cNvPr id="33796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4076700"/>
            <a:ext cx="6819900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3238"/>
            <a:ext cx="7772400" cy="4322762"/>
          </a:xfrm>
        </p:spPr>
        <p:txBody>
          <a:bodyPr/>
          <a:lstStyle/>
          <a:p>
            <a:pPr marL="0" indent="0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11.</a:t>
            </a: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最好的架构、需求和设计都出自于</a:t>
            </a:r>
            <a:r>
              <a:rPr lang="zh-CN" altLang="en-US" dirty="0" smtClean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自组织</a:t>
            </a: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的团队。</a:t>
            </a:r>
          </a:p>
          <a:p>
            <a:pPr lvl="1" eaLnBrk="1" hangingPunct="1">
              <a:buClr>
                <a:srgbClr val="CC99FF"/>
              </a:buClr>
              <a:buFont typeface="Wingdings" pitchFamily="2" charset="2"/>
              <a:buChar char="w"/>
            </a:pPr>
            <a:r>
              <a:rPr lang="zh-CN" altLang="en-US" dirty="0" smtClean="0">
                <a:latin typeface="Arial" pitchFamily="34" charset="0"/>
                <a:ea typeface="楷体_GB2312"/>
                <a:cs typeface="楷体_GB2312"/>
              </a:rPr>
              <a:t>敏捷开发团队成员在</a:t>
            </a:r>
            <a:r>
              <a:rPr lang="zh-CN" altLang="en-US" b="1" dirty="0" smtClean="0">
                <a:latin typeface="Arial" pitchFamily="34" charset="0"/>
                <a:ea typeface="楷体_GB2312"/>
                <a:cs typeface="楷体_GB2312"/>
              </a:rPr>
              <a:t>项目的各个方面</a:t>
            </a:r>
            <a:r>
              <a:rPr lang="zh-CN" altLang="en-US" dirty="0" smtClean="0">
                <a:latin typeface="Arial" pitchFamily="34" charset="0"/>
                <a:ea typeface="楷体_GB2312"/>
                <a:cs typeface="楷体_GB2312"/>
              </a:rPr>
              <a:t>（架构、需求、测试等）都是</a:t>
            </a:r>
            <a:r>
              <a:rPr lang="zh-CN" altLang="en-US" b="1" dirty="0" smtClean="0">
                <a:latin typeface="Arial" pitchFamily="34" charset="0"/>
                <a:ea typeface="楷体_GB2312"/>
                <a:cs typeface="楷体_GB2312"/>
              </a:rPr>
              <a:t>共同负责</a:t>
            </a:r>
            <a:r>
              <a:rPr lang="zh-CN" altLang="en-US" dirty="0" smtClean="0">
                <a:latin typeface="Arial" pitchFamily="34" charset="0"/>
                <a:ea typeface="楷体_GB2312"/>
                <a:cs typeface="楷体_GB2312"/>
              </a:rPr>
              <a:t>的，不会出现某一人单独负责一方面任务的情况。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楷体_GB2312"/>
                <a:cs typeface="楷体_GB2312"/>
              </a:rPr>
              <a:t>敏捷实践原则</a:t>
            </a:r>
          </a:p>
        </p:txBody>
      </p:sp>
      <p:pic>
        <p:nvPicPr>
          <p:cNvPr id="34820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4076700"/>
            <a:ext cx="6819900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44675"/>
            <a:ext cx="7772400" cy="4251325"/>
          </a:xfrm>
        </p:spPr>
        <p:txBody>
          <a:bodyPr/>
          <a:lstStyle/>
          <a:p>
            <a:pPr marL="0" indent="0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12.</a:t>
            </a: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每隔一定时间，团队都要</a:t>
            </a:r>
            <a:r>
              <a:rPr lang="zh-CN" altLang="en-US" dirty="0" smtClean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总结</a:t>
            </a: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怎样更有效率地工作，然后相应地调整自己的行为。</a:t>
            </a:r>
            <a:endParaRPr lang="en-US" altLang="zh-CN" dirty="0" smtClean="0">
              <a:latin typeface="楷体_GB2312"/>
              <a:ea typeface="楷体_GB2312"/>
              <a:cs typeface="楷体_GB2312"/>
            </a:endParaRPr>
          </a:p>
          <a:p>
            <a:pPr marL="0" indent="0" eaLnBrk="1" hangingPunct="1">
              <a:buClr>
                <a:schemeClr val="tx1"/>
              </a:buClr>
              <a:buFont typeface="Wingdings" pitchFamily="2" charset="2"/>
              <a:buNone/>
            </a:pPr>
            <a:endParaRPr lang="zh-CN" altLang="en-US" dirty="0" smtClean="0">
              <a:latin typeface="楷体_GB2312"/>
              <a:ea typeface="楷体_GB2312"/>
              <a:cs typeface="楷体_GB2312"/>
            </a:endParaRPr>
          </a:p>
          <a:p>
            <a:pPr lvl="1" eaLnBrk="1" hangingPunct="1">
              <a:buClr>
                <a:srgbClr val="CC99FF"/>
              </a:buClr>
              <a:buFont typeface="Wingdings" pitchFamily="2" charset="2"/>
              <a:buChar char="w"/>
            </a:pPr>
            <a:r>
              <a:rPr lang="zh-CN" altLang="en-US" dirty="0" smtClean="0">
                <a:latin typeface="Arial" pitchFamily="34" charset="0"/>
                <a:ea typeface="楷体_GB2312"/>
                <a:cs typeface="楷体_GB2312"/>
              </a:rPr>
              <a:t>敏捷开发团队认识到</a:t>
            </a:r>
            <a:r>
              <a:rPr lang="zh-CN" altLang="en-US" b="1" dirty="0" smtClean="0">
                <a:latin typeface="Arial" pitchFamily="34" charset="0"/>
                <a:ea typeface="楷体_GB2312"/>
                <a:cs typeface="楷体_GB2312"/>
              </a:rPr>
              <a:t>环境在不断地改变</a:t>
            </a:r>
            <a:r>
              <a:rPr lang="zh-CN" altLang="en-US" dirty="0" smtClean="0">
                <a:latin typeface="Arial" pitchFamily="34" charset="0"/>
                <a:ea typeface="楷体_GB2312"/>
                <a:cs typeface="楷体_GB2312"/>
              </a:rPr>
              <a:t>，因此团队也需要不断地对组织、规则、惯例和各种关系进行调整，以保持自身的敏捷性。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楷体_GB2312"/>
                <a:cs typeface="楷体_GB2312"/>
              </a:rPr>
              <a:t>敏捷实践原则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44675"/>
            <a:ext cx="7772400" cy="4251325"/>
          </a:xfrm>
        </p:spPr>
        <p:txBody>
          <a:bodyPr/>
          <a:lstStyle/>
          <a:p>
            <a:pPr marL="0" indent="0" eaLnBrk="1" hangingPunct="1">
              <a:buClr>
                <a:schemeClr val="tx1"/>
              </a:buClr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  </a:t>
            </a:r>
            <a:r>
              <a:rPr lang="zh-CN" altLang="en-US" b="0" dirty="0" smtClean="0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  </a:t>
            </a:r>
            <a:r>
              <a:rPr lang="zh-CN" altLang="en-US" dirty="0" smtClean="0">
                <a:ea typeface="楷体_GB2312"/>
                <a:cs typeface="楷体_GB2312"/>
              </a:rPr>
              <a:t>敏捷</a:t>
            </a:r>
            <a:r>
              <a:rPr lang="zh-CN" altLang="en-US" dirty="0">
                <a:ea typeface="楷体_GB2312"/>
                <a:cs typeface="楷体_GB2312"/>
              </a:rPr>
              <a:t>开发方法是一种</a:t>
            </a:r>
            <a:r>
              <a:rPr lang="zh-CN" altLang="en-US" dirty="0">
                <a:solidFill>
                  <a:srgbClr val="FF0000"/>
                </a:solidFill>
                <a:ea typeface="楷体_GB2312"/>
                <a:cs typeface="楷体_GB2312"/>
              </a:rPr>
              <a:t>以人为核心的迭代的循序渐进的</a:t>
            </a:r>
            <a:r>
              <a:rPr lang="zh-CN" altLang="en-US" dirty="0">
                <a:ea typeface="楷体_GB2312"/>
                <a:cs typeface="楷体_GB2312"/>
              </a:rPr>
              <a:t>开发方法。</a:t>
            </a:r>
          </a:p>
          <a:p>
            <a:pPr marL="0" indent="0" eaLnBrk="1" hangingPunct="1">
              <a:buClr>
                <a:schemeClr val="tx1"/>
              </a:buClr>
              <a:buNone/>
            </a:pPr>
            <a:r>
              <a:rPr lang="zh-CN" altLang="en-US" dirty="0">
                <a:ea typeface="楷体_GB2312"/>
                <a:cs typeface="楷体_GB2312"/>
              </a:rPr>
              <a:t>    </a:t>
            </a:r>
            <a:r>
              <a:rPr lang="zh-CN" altLang="en-US" dirty="0" smtClean="0">
                <a:ea typeface="楷体_GB2312"/>
                <a:cs typeface="楷体_GB2312"/>
              </a:rPr>
              <a:t>  敏捷</a:t>
            </a:r>
            <a:r>
              <a:rPr lang="zh-CN" altLang="en-US" dirty="0">
                <a:ea typeface="楷体_GB2312"/>
                <a:cs typeface="楷体_GB2312"/>
              </a:rPr>
              <a:t>开发方法又不完全是一种</a:t>
            </a:r>
            <a:r>
              <a:rPr lang="zh-CN" altLang="en-US" dirty="0">
                <a:solidFill>
                  <a:srgbClr val="FF0000"/>
                </a:solidFill>
                <a:ea typeface="楷体_GB2312"/>
                <a:cs typeface="楷体_GB2312"/>
              </a:rPr>
              <a:t>方法学</a:t>
            </a:r>
            <a:r>
              <a:rPr lang="zh-CN" altLang="en-US" dirty="0">
                <a:ea typeface="楷体_GB2312"/>
                <a:cs typeface="楷体_GB2312"/>
              </a:rPr>
              <a:t>，更多的是一种</a:t>
            </a:r>
            <a:r>
              <a:rPr lang="zh-CN" altLang="en-US" dirty="0">
                <a:solidFill>
                  <a:srgbClr val="FF0000"/>
                </a:solidFill>
                <a:ea typeface="楷体_GB2312"/>
                <a:cs typeface="楷体_GB2312"/>
              </a:rPr>
              <a:t>思路或者思维方式</a:t>
            </a:r>
            <a:r>
              <a:rPr lang="zh-CN" altLang="en-US" dirty="0">
                <a:ea typeface="楷体_GB2312"/>
                <a:cs typeface="楷体_GB2312"/>
              </a:rPr>
              <a:t>，是一组开发方法的</a:t>
            </a:r>
            <a:r>
              <a:rPr lang="zh-CN" altLang="en-US" dirty="0">
                <a:solidFill>
                  <a:srgbClr val="FF0000"/>
                </a:solidFill>
                <a:ea typeface="楷体_GB2312"/>
                <a:cs typeface="楷体_GB2312"/>
              </a:rPr>
              <a:t>统称</a:t>
            </a:r>
            <a:r>
              <a:rPr lang="zh-CN" altLang="en-US" dirty="0">
                <a:ea typeface="楷体_GB2312"/>
                <a:cs typeface="楷体_GB2312"/>
              </a:rPr>
              <a:t>。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楷体_GB2312"/>
                <a:cs typeface="楷体_GB2312"/>
              </a:rPr>
              <a:t>敏捷开发应用</a:t>
            </a:r>
            <a:endParaRPr lang="zh-CN" altLang="en-US" dirty="0" smtClean="0">
              <a:ea typeface="楷体_GB2312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42647527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 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楷体_GB2312"/>
                <a:cs typeface="楷体_GB2312"/>
              </a:rPr>
              <a:t>敏捷开发应用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52550"/>
            <a:ext cx="8207375" cy="4092575"/>
          </a:xfrm>
        </p:spPr>
        <p:txBody>
          <a:bodyPr/>
          <a:lstStyle/>
          <a:p>
            <a:pPr marL="0" indent="0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zh-CN" altLang="zh-CN" dirty="0" smtClean="0">
                <a:latin typeface="楷体_GB2312"/>
                <a:ea typeface="楷体_GB2312"/>
                <a:cs typeface="楷体_GB2312"/>
              </a:rPr>
              <a:t>典型的敏捷</a:t>
            </a: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方法：</a:t>
            </a:r>
            <a:endParaRPr lang="en-US" altLang="zh-CN" dirty="0" smtClean="0">
              <a:latin typeface="楷体_GB2312"/>
              <a:ea typeface="楷体_GB2312"/>
              <a:cs typeface="楷体_GB2312"/>
            </a:endParaRPr>
          </a:p>
          <a:p>
            <a:pPr marL="0" indent="0" eaLnBrk="1" hangingPunct="1">
              <a:buClr>
                <a:schemeClr val="tx1"/>
              </a:buClr>
              <a:buFont typeface="Wingdings" pitchFamily="2" charset="2"/>
              <a:buNone/>
            </a:pPr>
            <a:endParaRPr lang="zh-CN" altLang="en-US" dirty="0" smtClean="0">
              <a:latin typeface="楷体_GB2312"/>
              <a:ea typeface="楷体_GB2312"/>
              <a:cs typeface="楷体_GB2312"/>
            </a:endParaRPr>
          </a:p>
          <a:p>
            <a:pPr lvl="1" eaLnBrk="1" hangingPunct="1">
              <a:buClr>
                <a:srgbClr val="CC99FF"/>
              </a:buClr>
              <a:buFont typeface="Wingdings" pitchFamily="2" charset="2"/>
              <a:buChar char="w"/>
            </a:pPr>
            <a:r>
              <a:rPr lang="en-US" altLang="zh-CN" dirty="0" smtClean="0">
                <a:latin typeface="Arial" pitchFamily="34" charset="0"/>
                <a:ea typeface="楷体_GB2312"/>
                <a:cs typeface="楷体_GB2312"/>
              </a:rPr>
              <a:t>XP(</a:t>
            </a:r>
            <a:r>
              <a:rPr lang="zh-CN" altLang="zh-CN" dirty="0" smtClean="0">
                <a:latin typeface="Arial" pitchFamily="34" charset="0"/>
                <a:ea typeface="楷体_GB2312"/>
                <a:cs typeface="楷体_GB2312"/>
              </a:rPr>
              <a:t>极限编程，</a:t>
            </a:r>
            <a:r>
              <a:rPr lang="en-US" altLang="zh-CN" dirty="0" err="1" smtClean="0">
                <a:latin typeface="Arial" pitchFamily="34" charset="0"/>
                <a:ea typeface="楷体_GB2312"/>
                <a:cs typeface="楷体_GB2312"/>
              </a:rPr>
              <a:t>eXtreme</a:t>
            </a:r>
            <a:r>
              <a:rPr lang="en-US" altLang="zh-CN" dirty="0" smtClean="0">
                <a:latin typeface="Arial" pitchFamily="34" charset="0"/>
                <a:ea typeface="楷体_GB2312"/>
                <a:cs typeface="楷体_GB2312"/>
              </a:rPr>
              <a:t> Programming)</a:t>
            </a:r>
            <a:endParaRPr lang="zh-CN" altLang="zh-CN" dirty="0" smtClean="0">
              <a:latin typeface="Arial" pitchFamily="34" charset="0"/>
              <a:ea typeface="楷体_GB2312"/>
              <a:cs typeface="楷体_GB2312"/>
            </a:endParaRPr>
          </a:p>
          <a:p>
            <a:pPr lvl="1" eaLnBrk="1" hangingPunct="1">
              <a:buClr>
                <a:srgbClr val="CC99FF"/>
              </a:buClr>
              <a:buFont typeface="Wingdings" pitchFamily="2" charset="2"/>
              <a:buChar char="w"/>
            </a:pPr>
            <a:r>
              <a:rPr lang="en-US" altLang="zh-CN" dirty="0" smtClean="0">
                <a:latin typeface="Arial" pitchFamily="34" charset="0"/>
                <a:ea typeface="楷体_GB2312"/>
                <a:cs typeface="楷体_GB2312"/>
              </a:rPr>
              <a:t>FDD(</a:t>
            </a:r>
            <a:r>
              <a:rPr lang="zh-CN" altLang="zh-CN" dirty="0" smtClean="0">
                <a:latin typeface="Arial" pitchFamily="34" charset="0"/>
                <a:ea typeface="楷体_GB2312"/>
                <a:cs typeface="楷体_GB2312"/>
              </a:rPr>
              <a:t>特性驱动开发</a:t>
            </a:r>
            <a:r>
              <a:rPr lang="en-US" altLang="zh-CN" dirty="0" smtClean="0">
                <a:latin typeface="Arial" pitchFamily="34" charset="0"/>
                <a:ea typeface="楷体_GB2312"/>
                <a:cs typeface="楷体_GB2312"/>
              </a:rPr>
              <a:t>, Feature-Driven Development)</a:t>
            </a:r>
            <a:endParaRPr lang="zh-CN" altLang="zh-CN" dirty="0" smtClean="0">
              <a:latin typeface="Arial" pitchFamily="34" charset="0"/>
              <a:ea typeface="楷体_GB2312"/>
              <a:cs typeface="楷体_GB2312"/>
            </a:endParaRPr>
          </a:p>
          <a:p>
            <a:pPr lvl="1" eaLnBrk="1" hangingPunct="1">
              <a:buClr>
                <a:srgbClr val="CC99FF"/>
              </a:buClr>
              <a:buFont typeface="Wingdings" pitchFamily="2" charset="2"/>
              <a:buChar char="w"/>
            </a:pPr>
            <a:r>
              <a:rPr lang="en-US" altLang="zh-CN" dirty="0" smtClean="0">
                <a:latin typeface="Arial" pitchFamily="34" charset="0"/>
                <a:ea typeface="楷体_GB2312"/>
                <a:cs typeface="楷体_GB2312"/>
              </a:rPr>
              <a:t>Scrum</a:t>
            </a:r>
            <a:endParaRPr lang="zh-CN" altLang="zh-CN" dirty="0" smtClean="0">
              <a:latin typeface="Arial" pitchFamily="34" charset="0"/>
              <a:ea typeface="楷体_GB2312"/>
              <a:cs typeface="楷体_GB2312"/>
            </a:endParaRPr>
          </a:p>
          <a:p>
            <a:pPr lvl="1" eaLnBrk="1" hangingPunct="1">
              <a:buClr>
                <a:srgbClr val="CC99FF"/>
              </a:buClr>
              <a:buFont typeface="Wingdings" pitchFamily="2" charset="2"/>
              <a:buChar char="w"/>
            </a:pPr>
            <a:r>
              <a:rPr lang="en-US" altLang="zh-CN" dirty="0" smtClean="0">
                <a:latin typeface="Arial" pitchFamily="34" charset="0"/>
                <a:ea typeface="楷体_GB2312"/>
                <a:cs typeface="楷体_GB2312"/>
              </a:rPr>
              <a:t>ASP(</a:t>
            </a:r>
            <a:r>
              <a:rPr lang="zh-CN" altLang="zh-CN" dirty="0" smtClean="0">
                <a:latin typeface="Arial" pitchFamily="34" charset="0"/>
                <a:ea typeface="楷体_GB2312"/>
                <a:cs typeface="楷体_GB2312"/>
              </a:rPr>
              <a:t>自适应软件开发</a:t>
            </a:r>
            <a:r>
              <a:rPr lang="en-US" altLang="zh-CN" dirty="0" smtClean="0">
                <a:latin typeface="Arial" pitchFamily="34" charset="0"/>
                <a:ea typeface="楷体_GB2312"/>
                <a:cs typeface="楷体_GB2312"/>
              </a:rPr>
              <a:t>Adaptive Software Development)</a:t>
            </a:r>
            <a:endParaRPr lang="zh-CN" altLang="zh-CN" dirty="0" smtClean="0">
              <a:latin typeface="Arial" pitchFamily="34" charset="0"/>
              <a:ea typeface="楷体_GB2312"/>
              <a:cs typeface="楷体_GB2312"/>
            </a:endParaRPr>
          </a:p>
          <a:p>
            <a:pPr lvl="1" eaLnBrk="1" hangingPunct="1">
              <a:buClr>
                <a:srgbClr val="CC99FF"/>
              </a:buClr>
              <a:buFont typeface="Wingdings" pitchFamily="2" charset="2"/>
              <a:buChar char="w"/>
            </a:pPr>
            <a:r>
              <a:rPr lang="en-US" altLang="zh-CN" dirty="0" smtClean="0">
                <a:latin typeface="Arial" pitchFamily="34" charset="0"/>
                <a:ea typeface="楷体_GB2312"/>
                <a:cs typeface="楷体_GB2312"/>
              </a:rPr>
              <a:t>AUP(</a:t>
            </a:r>
            <a:r>
              <a:rPr lang="zh-CN" altLang="zh-CN" dirty="0" smtClean="0">
                <a:latin typeface="Arial" pitchFamily="34" charset="0"/>
                <a:ea typeface="楷体_GB2312"/>
                <a:cs typeface="楷体_GB2312"/>
              </a:rPr>
              <a:t>敏捷统一过程，</a:t>
            </a:r>
            <a:r>
              <a:rPr lang="en-US" altLang="zh-CN" dirty="0" smtClean="0">
                <a:latin typeface="Arial" pitchFamily="34" charset="0"/>
                <a:ea typeface="楷体_GB2312"/>
                <a:cs typeface="楷体_GB2312"/>
              </a:rPr>
              <a:t>Agile Unified Process)</a:t>
            </a:r>
            <a:endParaRPr lang="zh-CN" altLang="zh-CN" dirty="0" smtClean="0">
              <a:latin typeface="Arial" pitchFamily="34" charset="0"/>
              <a:ea typeface="楷体_GB2312"/>
              <a:cs typeface="楷体_GB2312"/>
            </a:endParaRPr>
          </a:p>
          <a:p>
            <a:pPr lvl="1" eaLnBrk="1" hangingPunct="1">
              <a:buClr>
                <a:srgbClr val="CC99FF"/>
              </a:buClr>
              <a:buFont typeface="Wingdings" pitchFamily="2" charset="2"/>
              <a:buChar char="w"/>
            </a:pPr>
            <a:r>
              <a:rPr lang="en-US" altLang="zh-CN" dirty="0" smtClean="0">
                <a:latin typeface="Arial" pitchFamily="34" charset="0"/>
                <a:ea typeface="楷体_GB2312"/>
                <a:cs typeface="楷体_GB2312"/>
              </a:rPr>
              <a:t>Crystal</a:t>
            </a:r>
            <a:endParaRPr lang="zh-CN" altLang="en-US" dirty="0" smtClean="0">
              <a:latin typeface="Arial" pitchFamily="34" charset="0"/>
              <a:ea typeface="楷体_GB2312"/>
              <a:cs typeface="楷体_GB2312"/>
            </a:endParaRPr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à"/>
            </a:pPr>
            <a:endParaRPr lang="zh-CN" altLang="en-US" dirty="0" smtClean="0">
              <a:latin typeface="Arial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advTm="31515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 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楷体_GB2312"/>
                <a:cs typeface="楷体_GB2312"/>
              </a:rPr>
              <a:t>敏捷开发应用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52550"/>
            <a:ext cx="8207375" cy="40925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Arial" pitchFamily="34" charset="0"/>
                <a:ea typeface="楷体_GB2312"/>
                <a:cs typeface="楷体_GB2312"/>
              </a:rPr>
              <a:t>XP</a:t>
            </a:r>
            <a:r>
              <a:rPr lang="zh-CN" altLang="en-US" dirty="0" smtClean="0">
                <a:latin typeface="Arial" pitchFamily="34" charset="0"/>
                <a:ea typeface="楷体_GB2312"/>
                <a:cs typeface="楷体_GB2312"/>
              </a:rPr>
              <a:t>（</a:t>
            </a:r>
            <a:r>
              <a:rPr lang="zh-CN" altLang="zh-CN" dirty="0" smtClean="0">
                <a:latin typeface="Arial" pitchFamily="34" charset="0"/>
                <a:ea typeface="楷体_GB2312"/>
                <a:cs typeface="楷体_GB2312"/>
              </a:rPr>
              <a:t>极限编程</a:t>
            </a:r>
            <a:r>
              <a:rPr lang="zh-CN" altLang="en-US" dirty="0" smtClean="0">
                <a:latin typeface="Arial" pitchFamily="34" charset="0"/>
                <a:ea typeface="楷体_GB2312"/>
                <a:cs typeface="楷体_GB2312"/>
              </a:rPr>
              <a:t>）</a:t>
            </a:r>
            <a:endParaRPr lang="en-US" altLang="zh-CN" dirty="0" smtClean="0">
              <a:latin typeface="Arial" pitchFamily="34" charset="0"/>
              <a:ea typeface="楷体_GB2312"/>
              <a:cs typeface="楷体_GB2312"/>
            </a:endParaRPr>
          </a:p>
          <a:p>
            <a:pPr marL="0" indent="0">
              <a:buNone/>
            </a:pPr>
            <a:endParaRPr lang="zh-CN" altLang="en-US" dirty="0" smtClean="0">
              <a:latin typeface="楷体_GB2312"/>
              <a:ea typeface="楷体_GB2312"/>
              <a:cs typeface="楷体_GB2312"/>
            </a:endParaRPr>
          </a:p>
          <a:p>
            <a:pPr marL="457200" lvl="1" indent="0" eaLnBrk="1" hangingPunct="1">
              <a:buClr>
                <a:schemeClr val="tx1"/>
              </a:buClr>
              <a:buNone/>
            </a:pPr>
            <a:r>
              <a:rPr lang="zh-CN" altLang="en-US" dirty="0" smtClean="0"/>
              <a:t>       是</a:t>
            </a:r>
            <a:r>
              <a:rPr lang="zh-CN" altLang="en-US" dirty="0"/>
              <a:t>一个</a:t>
            </a:r>
            <a:r>
              <a:rPr lang="zh-CN" altLang="en-US" dirty="0">
                <a:solidFill>
                  <a:srgbClr val="FF0000"/>
                </a:solidFill>
              </a:rPr>
              <a:t>轻量级的、灵巧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zh-CN" altLang="en-US" dirty="0" smtClean="0"/>
              <a:t>敏捷开发方法，它</a:t>
            </a:r>
            <a:r>
              <a:rPr lang="zh-CN" altLang="en-US" dirty="0"/>
              <a:t>将复杂的开发过程</a:t>
            </a:r>
            <a:r>
              <a:rPr lang="zh-CN" altLang="en-US" dirty="0">
                <a:solidFill>
                  <a:srgbClr val="FF0000"/>
                </a:solidFill>
              </a:rPr>
              <a:t>分解</a:t>
            </a:r>
            <a:r>
              <a:rPr lang="zh-CN" altLang="en-US" dirty="0"/>
              <a:t>为一个个相对比较简单的小周期；通过积极的交流、反馈以及其它一系列的方法，开发人员和客户可以非常清楚开发进度、变化、待解决的问题和潜在的困难等，并根据实际情况及时地调整开发过程。</a:t>
            </a:r>
            <a:endParaRPr lang="zh-CN" altLang="en-US" dirty="0" smtClean="0">
              <a:latin typeface="Arial" pitchFamily="34" charset="0"/>
              <a:ea typeface="楷体_GB2312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4106846125"/>
      </p:ext>
    </p:extLst>
  </p:cSld>
  <p:clrMapOvr>
    <a:masterClrMapping/>
  </p:clrMapOvr>
  <p:transition advTm="31515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楷体_GB2312"/>
                <a:cs typeface="楷体_GB2312"/>
              </a:rPr>
              <a:t>敏捷开发应用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 </a:t>
            </a:r>
          </a:p>
        </p:txBody>
      </p:sp>
      <p:pic>
        <p:nvPicPr>
          <p:cNvPr id="38917" name="内容占位符 6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143125" y="2728913"/>
            <a:ext cx="6029325" cy="3105150"/>
          </a:xfrm>
        </p:spPr>
      </p:pic>
      <p:sp>
        <p:nvSpPr>
          <p:cNvPr id="38918" name="矩形 7"/>
          <p:cNvSpPr>
            <a:spLocks noChangeArrowheads="1"/>
          </p:cNvSpPr>
          <p:nvPr/>
        </p:nvSpPr>
        <p:spPr bwMode="auto">
          <a:xfrm>
            <a:off x="971550" y="1773238"/>
            <a:ext cx="2808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>
                <a:ea typeface="楷体_GB2312"/>
                <a:cs typeface="楷体_GB2312"/>
              </a:rPr>
              <a:t>XP</a:t>
            </a:r>
            <a:r>
              <a:rPr lang="zh-CN" altLang="en-US" sz="3200">
                <a:ea typeface="楷体_GB2312"/>
                <a:cs typeface="楷体_GB2312"/>
              </a:rPr>
              <a:t>：工程实践</a:t>
            </a:r>
            <a:endParaRPr lang="zh-CN" altLang="en-US" sz="320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日期占位符 2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 </a:t>
            </a:r>
          </a:p>
        </p:txBody>
      </p:sp>
      <p:sp>
        <p:nvSpPr>
          <p:cNvPr id="25" name="页脚占位符 3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 </a:t>
            </a: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敏捷开发优点</a:t>
            </a:r>
            <a:endParaRPr lang="en-US" altLang="zh-CN" smtClean="0">
              <a:ea typeface="宋体" pitchFamily="2" charset="-122"/>
            </a:endParaRPr>
          </a:p>
        </p:txBody>
      </p:sp>
      <p:grpSp>
        <p:nvGrpSpPr>
          <p:cNvPr id="39941" name="Group 3"/>
          <p:cNvGrpSpPr>
            <a:grpSpLocks/>
          </p:cNvGrpSpPr>
          <p:nvPr/>
        </p:nvGrpSpPr>
        <p:grpSpPr bwMode="auto">
          <a:xfrm>
            <a:off x="1042988" y="1447800"/>
            <a:ext cx="7567612" cy="4398963"/>
            <a:chOff x="877" y="1296"/>
            <a:chExt cx="4211" cy="2448"/>
          </a:xfrm>
        </p:grpSpPr>
        <p:sp>
          <p:nvSpPr>
            <p:cNvPr id="69636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692 w 4040"/>
                <a:gd name="T1" fmla="*/ 12 h 1888"/>
                <a:gd name="T2" fmla="*/ 1234 w 4040"/>
                <a:gd name="T3" fmla="*/ 74 h 1888"/>
                <a:gd name="T4" fmla="*/ 828 w 4040"/>
                <a:gd name="T5" fmla="*/ 182 h 1888"/>
                <a:gd name="T6" fmla="*/ 486 w 4040"/>
                <a:gd name="T7" fmla="*/ 330 h 1888"/>
                <a:gd name="T8" fmla="*/ 226 w 4040"/>
                <a:gd name="T9" fmla="*/ 510 h 1888"/>
                <a:gd name="T10" fmla="*/ 58 w 4040"/>
                <a:gd name="T11" fmla="*/ 718 h 1888"/>
                <a:gd name="T12" fmla="*/ 0 w 4040"/>
                <a:gd name="T13" fmla="*/ 944 h 1888"/>
                <a:gd name="T14" fmla="*/ 58 w 4040"/>
                <a:gd name="T15" fmla="*/ 1170 h 1888"/>
                <a:gd name="T16" fmla="*/ 226 w 4040"/>
                <a:gd name="T17" fmla="*/ 1378 h 1888"/>
                <a:gd name="T18" fmla="*/ 486 w 4040"/>
                <a:gd name="T19" fmla="*/ 1558 h 1888"/>
                <a:gd name="T20" fmla="*/ 828 w 4040"/>
                <a:gd name="T21" fmla="*/ 1706 h 1888"/>
                <a:gd name="T22" fmla="*/ 1234 w 4040"/>
                <a:gd name="T23" fmla="*/ 1814 h 1888"/>
                <a:gd name="T24" fmla="*/ 1692 w 4040"/>
                <a:gd name="T25" fmla="*/ 1876 h 1888"/>
                <a:gd name="T26" fmla="*/ 2186 w 4040"/>
                <a:gd name="T27" fmla="*/ 1884 h 1888"/>
                <a:gd name="T28" fmla="*/ 2658 w 4040"/>
                <a:gd name="T29" fmla="*/ 1840 h 1888"/>
                <a:gd name="T30" fmla="*/ 3084 w 4040"/>
                <a:gd name="T31" fmla="*/ 1746 h 1888"/>
                <a:gd name="T32" fmla="*/ 3448 w 4040"/>
                <a:gd name="T33" fmla="*/ 1612 h 1888"/>
                <a:gd name="T34" fmla="*/ 3738 w 4040"/>
                <a:gd name="T35" fmla="*/ 1442 h 1888"/>
                <a:gd name="T36" fmla="*/ 3938 w 4040"/>
                <a:gd name="T37" fmla="*/ 1242 h 1888"/>
                <a:gd name="T38" fmla="*/ 4034 w 4040"/>
                <a:gd name="T39" fmla="*/ 1022 h 1888"/>
                <a:gd name="T40" fmla="*/ 4014 w 4040"/>
                <a:gd name="T41" fmla="*/ 790 h 1888"/>
                <a:gd name="T42" fmla="*/ 3882 w 4040"/>
                <a:gd name="T43" fmla="*/ 576 h 1888"/>
                <a:gd name="T44" fmla="*/ 3650 w 4040"/>
                <a:gd name="T45" fmla="*/ 386 h 1888"/>
                <a:gd name="T46" fmla="*/ 3334 w 4040"/>
                <a:gd name="T47" fmla="*/ 228 h 1888"/>
                <a:gd name="T48" fmla="*/ 2948 w 4040"/>
                <a:gd name="T49" fmla="*/ 106 h 1888"/>
                <a:gd name="T50" fmla="*/ 2506 w 4040"/>
                <a:gd name="T51" fmla="*/ 28 h 1888"/>
                <a:gd name="T52" fmla="*/ 2020 w 4040"/>
                <a:gd name="T53" fmla="*/ 0 h 1888"/>
                <a:gd name="T54" fmla="*/ 1606 w 4040"/>
                <a:gd name="T55" fmla="*/ 1736 h 1888"/>
                <a:gd name="T56" fmla="*/ 1164 w 4040"/>
                <a:gd name="T57" fmla="*/ 1678 h 1888"/>
                <a:gd name="T58" fmla="*/ 776 w 4040"/>
                <a:gd name="T59" fmla="*/ 1576 h 1888"/>
                <a:gd name="T60" fmla="*/ 458 w 4040"/>
                <a:gd name="T61" fmla="*/ 1436 h 1888"/>
                <a:gd name="T62" fmla="*/ 224 w 4040"/>
                <a:gd name="T63" fmla="*/ 1266 h 1888"/>
                <a:gd name="T64" fmla="*/ 88 w 4040"/>
                <a:gd name="T65" fmla="*/ 1074 h 1888"/>
                <a:gd name="T66" fmla="*/ 68 w 4040"/>
                <a:gd name="T67" fmla="*/ 864 h 1888"/>
                <a:gd name="T68" fmla="*/ 166 w 4040"/>
                <a:gd name="T69" fmla="*/ 664 h 1888"/>
                <a:gd name="T70" fmla="*/ 370 w 4040"/>
                <a:gd name="T71" fmla="*/ 486 h 1888"/>
                <a:gd name="T72" fmla="*/ 662 w 4040"/>
                <a:gd name="T73" fmla="*/ 336 h 1888"/>
                <a:gd name="T74" fmla="*/ 1028 w 4040"/>
                <a:gd name="T75" fmla="*/ 222 h 1888"/>
                <a:gd name="T76" fmla="*/ 1454 w 4040"/>
                <a:gd name="T77" fmla="*/ 148 h 1888"/>
                <a:gd name="T78" fmla="*/ 1922 w 4040"/>
                <a:gd name="T79" fmla="*/ 120 h 1888"/>
                <a:gd name="T80" fmla="*/ 2392 w 4040"/>
                <a:gd name="T81" fmla="*/ 148 h 1888"/>
                <a:gd name="T82" fmla="*/ 2818 w 4040"/>
                <a:gd name="T83" fmla="*/ 222 h 1888"/>
                <a:gd name="T84" fmla="*/ 3184 w 4040"/>
                <a:gd name="T85" fmla="*/ 336 h 1888"/>
                <a:gd name="T86" fmla="*/ 3476 w 4040"/>
                <a:gd name="T87" fmla="*/ 486 h 1888"/>
                <a:gd name="T88" fmla="*/ 3680 w 4040"/>
                <a:gd name="T89" fmla="*/ 664 h 1888"/>
                <a:gd name="T90" fmla="*/ 3778 w 4040"/>
                <a:gd name="T91" fmla="*/ 864 h 1888"/>
                <a:gd name="T92" fmla="*/ 3758 w 4040"/>
                <a:gd name="T93" fmla="*/ 1074 h 1888"/>
                <a:gd name="T94" fmla="*/ 3622 w 4040"/>
                <a:gd name="T95" fmla="*/ 1266 h 1888"/>
                <a:gd name="T96" fmla="*/ 3388 w 4040"/>
                <a:gd name="T97" fmla="*/ 1436 h 1888"/>
                <a:gd name="T98" fmla="*/ 3070 w 4040"/>
                <a:gd name="T99" fmla="*/ 1576 h 1888"/>
                <a:gd name="T100" fmla="*/ 2682 w 4040"/>
                <a:gd name="T101" fmla="*/ 1678 h 1888"/>
                <a:gd name="T102" fmla="*/ 2240 w 4040"/>
                <a:gd name="T103" fmla="*/ 1736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2353"/>
                    <a:invGamma/>
                    <a:alpha val="36000"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7C16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9943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944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945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946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947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9642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宋体" pitchFamily="2" charset="-122"/>
              </a:endParaRPr>
            </a:p>
          </p:txBody>
        </p:sp>
        <p:sp>
          <p:nvSpPr>
            <p:cNvPr id="69643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宋体" pitchFamily="2" charset="-122"/>
              </a:endParaRPr>
            </a:p>
          </p:txBody>
        </p:sp>
        <p:sp>
          <p:nvSpPr>
            <p:cNvPr id="69644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宋体" pitchFamily="2" charset="-122"/>
              </a:endParaRPr>
            </a:p>
          </p:txBody>
        </p:sp>
        <p:sp>
          <p:nvSpPr>
            <p:cNvPr id="69645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宋体" pitchFamily="2" charset="-122"/>
              </a:endParaRPr>
            </a:p>
          </p:txBody>
        </p:sp>
        <p:sp>
          <p:nvSpPr>
            <p:cNvPr id="69646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ea typeface="宋体" pitchFamily="2" charset="-122"/>
              </a:endParaRPr>
            </a:p>
          </p:txBody>
        </p:sp>
        <p:sp>
          <p:nvSpPr>
            <p:cNvPr id="39953" name="Text Box 15"/>
            <p:cNvSpPr txBox="1">
              <a:spLocks noChangeArrowheads="1"/>
            </p:cNvSpPr>
            <p:nvPr/>
          </p:nvSpPr>
          <p:spPr bwMode="gray">
            <a:xfrm>
              <a:off x="1037" y="2365"/>
              <a:ext cx="620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b="1">
                  <a:solidFill>
                    <a:schemeClr val="bg1"/>
                  </a:solidFill>
                  <a:latin typeface="Verdana" pitchFamily="34" charset="0"/>
                  <a:ea typeface="宋体" pitchFamily="2" charset="-122"/>
                </a:rPr>
                <a:t>自我管理</a:t>
              </a:r>
              <a:endParaRPr lang="en-US" altLang="zh-CN" b="1">
                <a:solidFill>
                  <a:schemeClr val="bg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39954" name="Text Box 16"/>
            <p:cNvSpPr txBox="1">
              <a:spLocks noChangeArrowheads="1"/>
            </p:cNvSpPr>
            <p:nvPr/>
          </p:nvSpPr>
          <p:spPr bwMode="gray">
            <a:xfrm>
              <a:off x="2440" y="1533"/>
              <a:ext cx="620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b="1">
                  <a:solidFill>
                    <a:schemeClr val="bg1"/>
                  </a:solidFill>
                  <a:latin typeface="Verdana" pitchFamily="34" charset="0"/>
                  <a:ea typeface="宋体" pitchFamily="2" charset="-122"/>
                </a:rPr>
                <a:t>投资回报</a:t>
              </a:r>
              <a:endParaRPr lang="en-US" altLang="zh-CN" b="1">
                <a:solidFill>
                  <a:schemeClr val="bg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39955" name="Text Box 17"/>
            <p:cNvSpPr txBox="1">
              <a:spLocks noChangeArrowheads="1"/>
            </p:cNvSpPr>
            <p:nvPr/>
          </p:nvSpPr>
          <p:spPr bwMode="gray">
            <a:xfrm>
              <a:off x="4222" y="1696"/>
              <a:ext cx="361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b="1">
                  <a:solidFill>
                    <a:schemeClr val="bg1"/>
                  </a:solidFill>
                  <a:latin typeface="Verdana" pitchFamily="34" charset="0"/>
                  <a:ea typeface="宋体" pitchFamily="2" charset="-122"/>
                </a:rPr>
                <a:t>速度</a:t>
              </a:r>
              <a:endParaRPr lang="en-US" altLang="zh-CN" b="1">
                <a:solidFill>
                  <a:schemeClr val="bg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39956" name="Text Box 18"/>
            <p:cNvSpPr txBox="1">
              <a:spLocks noChangeArrowheads="1"/>
            </p:cNvSpPr>
            <p:nvPr/>
          </p:nvSpPr>
          <p:spPr bwMode="gray">
            <a:xfrm>
              <a:off x="3219" y="2956"/>
              <a:ext cx="361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b="1">
                  <a:solidFill>
                    <a:schemeClr val="bg1"/>
                  </a:solidFill>
                  <a:latin typeface="Verdana" pitchFamily="34" charset="0"/>
                  <a:ea typeface="宋体" pitchFamily="2" charset="-122"/>
                </a:rPr>
                <a:t>质量</a:t>
              </a:r>
              <a:endParaRPr lang="en-US" altLang="zh-CN" b="1">
                <a:solidFill>
                  <a:schemeClr val="bg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69651" name="Text Box 19"/>
            <p:cNvSpPr txBox="1">
              <a:spLocks noChangeArrowheads="1"/>
            </p:cNvSpPr>
            <p:nvPr/>
          </p:nvSpPr>
          <p:spPr bwMode="gray">
            <a:xfrm>
              <a:off x="1638" y="3295"/>
              <a:ext cx="360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zh-CN" altLang="zh-CN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精确</a:t>
              </a:r>
              <a:endParaRPr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58" name="Text Box 20"/>
            <p:cNvSpPr txBox="1">
              <a:spLocks noChangeArrowheads="1"/>
            </p:cNvSpPr>
            <p:nvPr/>
          </p:nvSpPr>
          <p:spPr bwMode="gray">
            <a:xfrm>
              <a:off x="2160" y="2304"/>
              <a:ext cx="1452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b="1">
                  <a:ea typeface="宋体" pitchFamily="2" charset="-122"/>
                </a:rPr>
                <a:t>优势</a:t>
              </a:r>
              <a:endParaRPr lang="en-US" altLang="zh-CN" sz="2800" b="1"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 </a:t>
            </a:r>
          </a:p>
        </p:txBody>
      </p:sp>
      <p:pic>
        <p:nvPicPr>
          <p:cNvPr id="40964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2013" y="1484313"/>
            <a:ext cx="7824787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敏捷开发优点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5661248"/>
            <a:ext cx="7772400" cy="843880"/>
          </a:xfrm>
        </p:spPr>
        <p:txBody>
          <a:bodyPr/>
          <a:lstStyle/>
          <a:p>
            <a:pPr lvl="0"/>
            <a:r>
              <a:rPr kumimoji="1" lang="zh-CN" altLang="en-US" sz="2000" dirty="0" smtClean="0">
                <a:solidFill>
                  <a:srgbClr val="FF0000"/>
                </a:solidFill>
              </a:rPr>
              <a:t>传统的顺序开发方法</a:t>
            </a:r>
            <a:r>
              <a:rPr kumimoji="1" lang="zh-CN" altLang="en-US" sz="2000" dirty="0" smtClean="0"/>
              <a:t>（如瀑布法）要求依次</a:t>
            </a:r>
            <a:r>
              <a:rPr kumimoji="1" lang="zh-CN" altLang="en-US" sz="2000" dirty="0"/>
              <a:t>完成</a:t>
            </a:r>
            <a:r>
              <a:rPr kumimoji="1" lang="zh-CN" altLang="en-US" sz="2000" dirty="0">
                <a:solidFill>
                  <a:srgbClr val="FF0000"/>
                </a:solidFill>
              </a:rPr>
              <a:t>系统计划、系统分析、系统设计和系统实现</a:t>
            </a:r>
            <a:r>
              <a:rPr kumimoji="1" lang="zh-CN" altLang="en-US" sz="2000" dirty="0"/>
              <a:t>这些</a:t>
            </a:r>
            <a:r>
              <a:rPr kumimoji="1" lang="zh-CN" altLang="en-US" sz="2000" dirty="0" smtClean="0"/>
              <a:t>步骤。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4863" y="2149179"/>
            <a:ext cx="6549642" cy="3483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260192" y="1208402"/>
            <a:ext cx="1569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 smtClean="0"/>
              <a:t>瀑布法</a:t>
            </a:r>
            <a:endParaRPr lang="zh-CN" altLang="en-US" sz="3600" b="1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304800"/>
            <a:ext cx="62484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原型开发方法</a:t>
            </a:r>
            <a:endParaRPr lang="en-US" altLang="zh-CN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7169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ea typeface="宋体" pitchFamily="2" charset="-122"/>
              </a:rPr>
              <a:t>敏捷开发缺点</a:t>
            </a:r>
            <a:endParaRPr lang="en-US" altLang="zh-CN" sz="2000" smtClean="0">
              <a:ea typeface="宋体" pitchFamily="2" charset="-122"/>
            </a:endParaRPr>
          </a:p>
        </p:txBody>
      </p:sp>
      <p:grpSp>
        <p:nvGrpSpPr>
          <p:cNvPr id="41987" name="Group 47"/>
          <p:cNvGrpSpPr>
            <a:grpSpLocks/>
          </p:cNvGrpSpPr>
          <p:nvPr/>
        </p:nvGrpSpPr>
        <p:grpSpPr bwMode="auto">
          <a:xfrm>
            <a:off x="1219200" y="1831975"/>
            <a:ext cx="2170113" cy="4035425"/>
            <a:chOff x="720" y="1296"/>
            <a:chExt cx="1367" cy="2542"/>
          </a:xfrm>
        </p:grpSpPr>
        <p:sp>
          <p:nvSpPr>
            <p:cNvPr id="42017" name="AutoShape 48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018" name="AutoShape 49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019" name="AutoShape 50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020" name="AutoShape 51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021" name="AutoShape 52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022" name="AutoShape 53"/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42023" name="Group 54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42026" name="Oval 55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2027" name="Oval 56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2028" name="Oval 57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2029" name="Oval 58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2030" name="Oval 59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2024" name="Text Box 60"/>
            <p:cNvSpPr txBox="1">
              <a:spLocks noChangeArrowheads="1"/>
            </p:cNvSpPr>
            <p:nvPr/>
          </p:nvSpPr>
          <p:spPr bwMode="gray">
            <a:xfrm>
              <a:off x="1276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2025" name="Text Box 61"/>
            <p:cNvSpPr txBox="1">
              <a:spLocks noChangeArrowheads="1"/>
            </p:cNvSpPr>
            <p:nvPr/>
          </p:nvSpPr>
          <p:spPr bwMode="gray">
            <a:xfrm>
              <a:off x="785" y="1816"/>
              <a:ext cx="1296" cy="9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800">
                  <a:solidFill>
                    <a:schemeClr val="tx2"/>
                  </a:solidFill>
                  <a:ea typeface="宋体" pitchFamily="2" charset="-122"/>
                </a:rPr>
                <a:t>客户环境</a:t>
              </a:r>
              <a:endParaRPr lang="en-US" altLang="zh-CN" sz="2800">
                <a:solidFill>
                  <a:schemeClr val="tx2"/>
                </a:solidFill>
                <a:ea typeface="宋体" pitchFamily="2" charset="-122"/>
              </a:endParaRPr>
            </a:p>
            <a:p>
              <a:endParaRPr lang="en-US" altLang="zh-CN" sz="2800">
                <a:solidFill>
                  <a:schemeClr val="tx2"/>
                </a:solidFill>
                <a:ea typeface="宋体" pitchFamily="2" charset="-122"/>
              </a:endParaRPr>
            </a:p>
            <a:p>
              <a:r>
                <a:rPr lang="en-US" altLang="zh-CN" sz="1400">
                  <a:solidFill>
                    <a:schemeClr val="tx2"/>
                  </a:solidFill>
                  <a:ea typeface="宋体" pitchFamily="2" charset="-122"/>
                </a:rPr>
                <a:t> </a:t>
              </a:r>
              <a:r>
                <a:rPr lang="zh-CN" altLang="en-US" sz="2000">
                  <a:solidFill>
                    <a:schemeClr val="tx2"/>
                  </a:solidFill>
                  <a:ea typeface="宋体" pitchFamily="2" charset="-122"/>
                </a:rPr>
                <a:t>客户认同</a:t>
              </a:r>
              <a:endParaRPr lang="en-US" altLang="zh-CN" sz="2000">
                <a:solidFill>
                  <a:schemeClr val="tx2"/>
                </a:solidFill>
                <a:ea typeface="宋体" pitchFamily="2" charset="-122"/>
              </a:endParaRPr>
            </a:p>
            <a:p>
              <a:r>
                <a:rPr lang="zh-CN" altLang="en-US" sz="2000">
                  <a:solidFill>
                    <a:schemeClr val="tx2"/>
                  </a:solidFill>
                  <a:ea typeface="宋体" pitchFamily="2" charset="-122"/>
                </a:rPr>
                <a:t> 客户责任</a:t>
              </a:r>
              <a:endParaRPr lang="zh-CN" altLang="zh-CN" sz="2000">
                <a:solidFill>
                  <a:schemeClr val="tx2"/>
                </a:solidFill>
                <a:ea typeface="宋体" pitchFamily="2" charset="-122"/>
              </a:endParaRPr>
            </a:p>
          </p:txBody>
        </p:sp>
      </p:grpSp>
      <p:grpSp>
        <p:nvGrpSpPr>
          <p:cNvPr id="41988" name="Group 62"/>
          <p:cNvGrpSpPr>
            <a:grpSpLocks/>
          </p:cNvGrpSpPr>
          <p:nvPr/>
        </p:nvGrpSpPr>
        <p:grpSpPr bwMode="auto">
          <a:xfrm>
            <a:off x="3554413" y="1831975"/>
            <a:ext cx="2193925" cy="4035425"/>
            <a:chOff x="2191" y="1296"/>
            <a:chExt cx="1382" cy="2542"/>
          </a:xfrm>
        </p:grpSpPr>
        <p:sp>
          <p:nvSpPr>
            <p:cNvPr id="42004" name="AutoShape 63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005" name="AutoShape 64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006" name="AutoShape 65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007" name="AutoShape 66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008" name="Oval 67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009" name="Oval 68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010" name="Oval 69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011" name="Oval 70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012" name="Oval 71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013" name="Text Box 72"/>
            <p:cNvSpPr txBox="1">
              <a:spLocks noChangeArrowheads="1"/>
            </p:cNvSpPr>
            <p:nvPr/>
          </p:nvSpPr>
          <p:spPr bwMode="gray">
            <a:xfrm>
              <a:off x="2764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2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2014" name="Text Box 73"/>
            <p:cNvSpPr txBox="1">
              <a:spLocks noChangeArrowheads="1"/>
            </p:cNvSpPr>
            <p:nvPr/>
          </p:nvSpPr>
          <p:spPr bwMode="gray">
            <a:xfrm>
              <a:off x="2191" y="1776"/>
              <a:ext cx="1361" cy="1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rPr>
                <a:t>团队对敏捷的认识程度</a:t>
              </a:r>
              <a:endParaRPr lang="en-US" altLang="zh-CN" sz="2800" dirty="0">
                <a:solidFill>
                  <a:schemeClr val="tx2"/>
                </a:solidFill>
                <a:latin typeface="Verdana" pitchFamily="34" charset="0"/>
                <a:ea typeface="宋体" pitchFamily="2" charset="-122"/>
              </a:endParaRPr>
            </a:p>
            <a:p>
              <a:endParaRPr lang="en-US" altLang="zh-CN" sz="2800" dirty="0">
                <a:solidFill>
                  <a:schemeClr val="tx2"/>
                </a:solidFill>
                <a:latin typeface="Verdana" pitchFamily="34" charset="0"/>
                <a:ea typeface="宋体" pitchFamily="2" charset="-122"/>
              </a:endParaRPr>
            </a:p>
            <a:p>
              <a:r>
                <a:rPr lang="en-US" altLang="zh-CN" dirty="0">
                  <a:solidFill>
                    <a:schemeClr val="tx2"/>
                  </a:solidFill>
                  <a:ea typeface="宋体" pitchFamily="2" charset="-122"/>
                </a:rPr>
                <a:t> </a:t>
              </a:r>
              <a:r>
                <a:rPr lang="zh-CN" altLang="zh-CN" dirty="0">
                  <a:solidFill>
                    <a:schemeClr val="tx2"/>
                  </a:solidFill>
                  <a:ea typeface="宋体" pitchFamily="2" charset="-122"/>
                </a:rPr>
                <a:t>频繁交付</a:t>
              </a:r>
            </a:p>
            <a:p>
              <a:r>
                <a:rPr lang="en-US" altLang="zh-CN" dirty="0">
                  <a:solidFill>
                    <a:schemeClr val="tx2"/>
                  </a:solidFill>
                  <a:ea typeface="宋体" pitchFamily="2" charset="-122"/>
                </a:rPr>
                <a:t> </a:t>
              </a:r>
              <a:r>
                <a:rPr lang="zh-CN" altLang="zh-CN" dirty="0">
                  <a:solidFill>
                    <a:schemeClr val="tx2"/>
                  </a:solidFill>
                  <a:ea typeface="宋体" pitchFamily="2" charset="-122"/>
                </a:rPr>
                <a:t>过份关注短期目标</a:t>
              </a:r>
              <a:endParaRPr lang="en-US" altLang="zh-CN" dirty="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42015" name="AutoShape 74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016" name="AutoShape 75"/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41989" name="Group 76"/>
          <p:cNvGrpSpPr>
            <a:grpSpLocks/>
          </p:cNvGrpSpPr>
          <p:nvPr/>
        </p:nvGrpSpPr>
        <p:grpSpPr bwMode="auto">
          <a:xfrm>
            <a:off x="5937250" y="1831975"/>
            <a:ext cx="2170113" cy="4035425"/>
            <a:chOff x="3692" y="1296"/>
            <a:chExt cx="1367" cy="2542"/>
          </a:xfrm>
        </p:grpSpPr>
        <p:sp>
          <p:nvSpPr>
            <p:cNvPr id="41990" name="AutoShape 77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991" name="AutoShape 78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992" name="AutoShape 79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993" name="AutoShape 80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41994" name="Group 81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41999" name="Oval 82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2000" name="Oval 83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2001" name="Oval 84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2002" name="Oval 85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2003" name="Oval 86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1995" name="Text Box 87"/>
            <p:cNvSpPr txBox="1">
              <a:spLocks noChangeArrowheads="1"/>
            </p:cNvSpPr>
            <p:nvPr/>
          </p:nvSpPr>
          <p:spPr bwMode="gray">
            <a:xfrm>
              <a:off x="4252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3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1996" name="Text Box 88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12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800" dirty="0">
                  <a:solidFill>
                    <a:schemeClr val="tx2"/>
                  </a:solidFill>
                  <a:ea typeface="宋体" pitchFamily="2" charset="-122"/>
                </a:rPr>
                <a:t>成员的能力</a:t>
              </a:r>
              <a:endParaRPr lang="en-US" altLang="zh-CN" sz="2800" dirty="0">
                <a:solidFill>
                  <a:schemeClr val="tx2"/>
                </a:solidFill>
                <a:ea typeface="宋体" pitchFamily="2" charset="-122"/>
              </a:endParaRPr>
            </a:p>
            <a:p>
              <a:endParaRPr lang="en-US" altLang="zh-CN" sz="2800" dirty="0">
                <a:solidFill>
                  <a:schemeClr val="tx2"/>
                </a:solidFill>
                <a:ea typeface="宋体" pitchFamily="2" charset="-122"/>
              </a:endParaRPr>
            </a:p>
            <a:p>
              <a:r>
                <a:rPr lang="zh-CN" altLang="zh-CN" dirty="0" smtClean="0">
                  <a:solidFill>
                    <a:schemeClr val="tx2"/>
                  </a:solidFill>
                  <a:ea typeface="宋体" pitchFamily="2" charset="-122"/>
                </a:rPr>
                <a:t>要求全能型</a:t>
              </a:r>
              <a:endParaRPr lang="en-US" altLang="zh-CN" dirty="0">
                <a:solidFill>
                  <a:schemeClr val="tx2"/>
                </a:solidFill>
                <a:ea typeface="宋体" pitchFamily="2" charset="-122"/>
              </a:endParaRPr>
            </a:p>
            <a:p>
              <a:r>
                <a:rPr lang="zh-CN" altLang="zh-CN" dirty="0">
                  <a:solidFill>
                    <a:schemeClr val="tx2"/>
                  </a:solidFill>
                  <a:ea typeface="宋体" pitchFamily="2" charset="-122"/>
                </a:rPr>
                <a:t>沟通</a:t>
              </a:r>
              <a:r>
                <a:rPr lang="zh-CN" altLang="zh-CN" dirty="0" smtClean="0">
                  <a:solidFill>
                    <a:schemeClr val="tx2"/>
                  </a:solidFill>
                  <a:ea typeface="宋体" pitchFamily="2" charset="-122"/>
                </a:rPr>
                <a:t>要求</a:t>
              </a:r>
              <a:endParaRPr lang="en-US" altLang="zh-CN" dirty="0" smtClean="0">
                <a:solidFill>
                  <a:schemeClr val="tx2"/>
                </a:solidFill>
                <a:ea typeface="宋体" pitchFamily="2" charset="-122"/>
              </a:endParaRPr>
            </a:p>
            <a:p>
              <a:r>
                <a:rPr lang="zh-CN" altLang="zh-CN" dirty="0">
                  <a:solidFill>
                    <a:schemeClr val="tx2"/>
                  </a:solidFill>
                  <a:ea typeface="宋体" pitchFamily="2" charset="-122"/>
                </a:rPr>
                <a:t>害怕暴露能力缺陷</a:t>
              </a:r>
              <a:endParaRPr lang="en-US" altLang="zh-CN" dirty="0">
                <a:solidFill>
                  <a:schemeClr val="tx2"/>
                </a:solidFill>
                <a:ea typeface="宋体" pitchFamily="2" charset="-122"/>
              </a:endParaRPr>
            </a:p>
            <a:p>
              <a:endParaRPr lang="en-US" altLang="zh-CN" dirty="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41997" name="AutoShape 89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6F9DB7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998" name="AutoShape 90"/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8BAAF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WordArt 2"/>
          <p:cNvSpPr>
            <a:spLocks noChangeArrowheads="1" noChangeShapeType="1" noTextEdit="1"/>
          </p:cNvSpPr>
          <p:nvPr/>
        </p:nvSpPr>
        <p:spPr bwMode="gray">
          <a:xfrm>
            <a:off x="2209800" y="2971800"/>
            <a:ext cx="502920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5400000" scaled="1"/>
              </a:gradFill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gray">
          <a:xfrm>
            <a:off x="2209800" y="5562600"/>
            <a:ext cx="495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1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原型开发方法</a:t>
            </a:r>
            <a:endParaRPr lang="en-US" altLang="zh-CN" smtClean="0">
              <a:ea typeface="宋体" pitchFamily="2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980761301"/>
              </p:ext>
            </p:extLst>
          </p:nvPr>
        </p:nvGraphicFramePr>
        <p:xfrm>
          <a:off x="467544" y="1523499"/>
          <a:ext cx="8208912" cy="4281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756965" y="1957288"/>
            <a:ext cx="574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ea typeface="宋体" pitchFamily="2" charset="-122"/>
              </a:rPr>
              <a:t>1</a:t>
            </a:r>
            <a:endParaRPr lang="zh-CN" altLang="en-US" sz="2800" b="1" dirty="0">
              <a:ea typeface="宋体" pitchFamily="2" charset="-122"/>
            </a:endParaRPr>
          </a:p>
        </p:txBody>
      </p:sp>
      <p:sp>
        <p:nvSpPr>
          <p:cNvPr id="8198" name="TextBox 7"/>
          <p:cNvSpPr txBox="1">
            <a:spLocks noChangeArrowheads="1"/>
          </p:cNvSpPr>
          <p:nvPr/>
        </p:nvSpPr>
        <p:spPr bwMode="auto">
          <a:xfrm>
            <a:off x="1115616" y="3901504"/>
            <a:ext cx="5762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ea typeface="宋体" pitchFamily="2" charset="-122"/>
              </a:rPr>
              <a:t>3</a:t>
            </a:r>
            <a:endParaRPr lang="zh-CN" altLang="en-US" sz="2800" b="1" dirty="0">
              <a:ea typeface="宋体" pitchFamily="2" charset="-122"/>
            </a:endParaRPr>
          </a:p>
        </p:txBody>
      </p:sp>
      <p:sp>
        <p:nvSpPr>
          <p:cNvPr id="8199" name="TextBox 9"/>
          <p:cNvSpPr txBox="1">
            <a:spLocks noChangeArrowheads="1"/>
          </p:cNvSpPr>
          <p:nvPr/>
        </p:nvSpPr>
        <p:spPr bwMode="auto">
          <a:xfrm>
            <a:off x="1116013" y="2965400"/>
            <a:ext cx="5762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ea typeface="宋体" pitchFamily="2" charset="-122"/>
              </a:rPr>
              <a:t>2</a:t>
            </a:r>
            <a:endParaRPr lang="zh-CN" altLang="en-US" sz="2800" b="1" dirty="0">
              <a:ea typeface="宋体" pitchFamily="2" charset="-122"/>
            </a:endParaRPr>
          </a:p>
        </p:txBody>
      </p:sp>
      <p:sp>
        <p:nvSpPr>
          <p:cNvPr id="8200" name="TextBox 10"/>
          <p:cNvSpPr txBox="1">
            <a:spLocks noChangeArrowheads="1"/>
          </p:cNvSpPr>
          <p:nvPr/>
        </p:nvSpPr>
        <p:spPr bwMode="auto">
          <a:xfrm>
            <a:off x="755253" y="4909616"/>
            <a:ext cx="36036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ea typeface="宋体" pitchFamily="2" charset="-122"/>
              </a:rPr>
              <a:t>4</a:t>
            </a:r>
            <a:endParaRPr lang="zh-CN" altLang="en-US" sz="2800" b="1" dirty="0"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60192" y="1208402"/>
            <a:ext cx="1569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 smtClean="0"/>
              <a:t>原型法</a:t>
            </a:r>
            <a:endParaRPr lang="zh-CN" altLang="en-US" sz="3600" b="1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83568" y="5661248"/>
            <a:ext cx="7772400" cy="843880"/>
          </a:xfrm>
        </p:spPr>
        <p:txBody>
          <a:bodyPr/>
          <a:lstStyle/>
          <a:p>
            <a:pPr lvl="0"/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迭代开发</a:t>
            </a:r>
            <a:r>
              <a:rPr lang="zh-CN" altLang="en-US" sz="2000" dirty="0" smtClean="0">
                <a:solidFill>
                  <a:srgbClr val="FF0000"/>
                </a:solidFill>
              </a:rPr>
              <a:t>方法</a:t>
            </a:r>
            <a:r>
              <a:rPr kumimoji="1" lang="zh-CN" altLang="en-US" sz="2000" dirty="0"/>
              <a:t>（</a:t>
            </a:r>
            <a:r>
              <a:rPr kumimoji="1" lang="zh-CN" altLang="en-US" sz="2000" dirty="0" smtClean="0"/>
              <a:t>如</a:t>
            </a:r>
            <a:r>
              <a:rPr kumimoji="1" lang="zh-CN" altLang="en-US" sz="2000" dirty="0"/>
              <a:t>原型</a:t>
            </a:r>
            <a:r>
              <a:rPr kumimoji="1" lang="zh-CN" altLang="en-US" sz="2000" dirty="0" smtClean="0"/>
              <a:t>法</a:t>
            </a:r>
            <a:r>
              <a:rPr kumimoji="1" lang="zh-CN" altLang="en-US" sz="2000" dirty="0"/>
              <a:t>、敏捷法</a:t>
            </a:r>
            <a:r>
              <a:rPr kumimoji="1" lang="zh-CN" altLang="en-US" sz="2000" dirty="0" smtClean="0"/>
              <a:t>）要求对</a:t>
            </a:r>
            <a:r>
              <a:rPr kumimoji="1" lang="zh-CN" altLang="en-US" sz="2000" dirty="0"/>
              <a:t>系统</a:t>
            </a:r>
            <a:r>
              <a:rPr kumimoji="1" lang="zh-CN" altLang="en-US" sz="2000" dirty="0" smtClean="0"/>
              <a:t>的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功能</a:t>
            </a:r>
            <a:r>
              <a:rPr kumimoji="1" lang="zh-CN" altLang="en-US" sz="2000" dirty="0">
                <a:solidFill>
                  <a:srgbClr val="FF0000"/>
                </a:solidFill>
              </a:rPr>
              <a:t>部分</a:t>
            </a:r>
            <a:r>
              <a:rPr kumimoji="1" lang="zh-CN" altLang="en-US" sz="2000" dirty="0"/>
              <a:t>进行分析、设计和</a:t>
            </a:r>
            <a:r>
              <a:rPr kumimoji="1" lang="zh-CN" altLang="en-US" sz="2000" dirty="0" smtClean="0"/>
              <a:t>实现，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直到整个信息系统的所有部分都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实现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348880"/>
            <a:ext cx="8077200" cy="1944216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       </a:t>
            </a:r>
            <a:r>
              <a:rPr lang="zh-CN" altLang="en-US" kern="1200" dirty="0"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rPr>
              <a:t>是一种为</a:t>
            </a:r>
            <a:r>
              <a:rPr lang="zh-CN" altLang="en-US" kern="1200" dirty="0">
                <a:solidFill>
                  <a:srgbClr val="FF0000"/>
                </a:solidFill>
                <a:latin typeface="Arial" pitchFamily="34" charset="0"/>
                <a:ea typeface="楷体_GB2312"/>
                <a:cs typeface="楷体_GB2312"/>
              </a:rPr>
              <a:t>确定需求和表达功能</a:t>
            </a:r>
            <a:r>
              <a:rPr lang="zh-CN" altLang="en-US" kern="1200" dirty="0"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rPr>
              <a:t>而建立系统模型的过程，是</a:t>
            </a:r>
            <a:r>
              <a:rPr lang="zh-CN" altLang="en-US" kern="1200" dirty="0">
                <a:solidFill>
                  <a:srgbClr val="FF0000"/>
                </a:solidFill>
                <a:latin typeface="Arial" pitchFamily="34" charset="0"/>
                <a:ea typeface="楷体_GB2312"/>
                <a:cs typeface="楷体_GB2312"/>
              </a:rPr>
              <a:t>传统方法</a:t>
            </a:r>
            <a:r>
              <a:rPr lang="zh-CN" altLang="en-US" kern="1200" dirty="0"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rPr>
              <a:t>与</a:t>
            </a:r>
            <a:r>
              <a:rPr lang="zh-CN" altLang="en-US" kern="1200" dirty="0">
                <a:solidFill>
                  <a:srgbClr val="FF0000"/>
                </a:solidFill>
                <a:latin typeface="Arial" pitchFamily="34" charset="0"/>
                <a:ea typeface="楷体_GB2312"/>
                <a:cs typeface="楷体_GB2312"/>
              </a:rPr>
              <a:t>用户开发</a:t>
            </a:r>
            <a:r>
              <a:rPr lang="zh-CN" altLang="en-US" kern="1200" dirty="0"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rPr>
              <a:t>相结合的方法。</a:t>
            </a:r>
            <a:endParaRPr lang="en-US" altLang="zh-CN" kern="1200" dirty="0">
              <a:solidFill>
                <a:schemeClr val="tx1"/>
              </a:solidFill>
              <a:latin typeface="Arial" pitchFamily="34" charset="0"/>
              <a:ea typeface="楷体_GB2312"/>
              <a:cs typeface="楷体_GB231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304800"/>
            <a:ext cx="6248400" cy="6096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原型开发方法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295400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Font typeface="Wingdings" pitchFamily="2" charset="2"/>
              <a:buNone/>
            </a:pPr>
            <a:r>
              <a:rPr lang="zh-CN" altLang="en-US" kern="0" dirty="0" smtClean="0">
                <a:ea typeface="楷体_GB2312"/>
                <a:cs typeface="楷体_GB2312"/>
              </a:rPr>
              <a:t>什么是原型开发方法？</a:t>
            </a:r>
            <a:endParaRPr lang="en-US" altLang="zh-CN" kern="0" dirty="0" smtClean="0">
              <a:ea typeface="楷体_GB2312"/>
              <a:cs typeface="楷体_GB2312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kern="0" dirty="0" smtClean="0">
                <a:ea typeface="楷体_GB2312"/>
                <a:cs typeface="楷体_GB2312"/>
              </a:rPr>
              <a:t>           </a:t>
            </a:r>
            <a:endParaRPr lang="en-US" altLang="zh-CN" kern="0" dirty="0" smtClean="0">
              <a:ea typeface="楷体_GB2312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1801286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原型开发方法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1"/>
            <a:ext cx="8497887" cy="2807568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    </a:t>
            </a:r>
            <a:r>
              <a:rPr lang="zh-CN" altLang="zh-CN" dirty="0" smtClean="0">
                <a:solidFill>
                  <a:schemeClr val="tx2"/>
                </a:solidFill>
                <a:ea typeface="宋体" pitchFamily="2" charset="-122"/>
              </a:rPr>
              <a:t>根据</a:t>
            </a:r>
            <a:r>
              <a:rPr lang="zh-CN" altLang="zh-CN" dirty="0" smtClean="0">
                <a:solidFill>
                  <a:srgbClr val="FF0000"/>
                </a:solidFill>
                <a:ea typeface="宋体" pitchFamily="2" charset="-122"/>
              </a:rPr>
              <a:t>已给的和分析的</a:t>
            </a:r>
            <a:r>
              <a:rPr lang="zh-CN" altLang="zh-CN" u="sng" dirty="0" smtClean="0">
                <a:solidFill>
                  <a:schemeClr val="tx2"/>
                </a:solidFill>
                <a:ea typeface="宋体" pitchFamily="2" charset="-122"/>
              </a:rPr>
              <a:t>需求</a:t>
            </a:r>
            <a:r>
              <a:rPr lang="zh-CN" altLang="zh-CN" dirty="0" smtClean="0">
                <a:solidFill>
                  <a:schemeClr val="tx2"/>
                </a:solidFill>
                <a:ea typeface="宋体" pitchFamily="2" charset="-122"/>
              </a:rPr>
              <a:t>，建立一个</a:t>
            </a:r>
            <a:r>
              <a:rPr lang="zh-CN" altLang="zh-CN" dirty="0" smtClean="0">
                <a:solidFill>
                  <a:srgbClr val="FF0000"/>
                </a:solidFill>
                <a:ea typeface="宋体" pitchFamily="2" charset="-122"/>
              </a:rPr>
              <a:t>原始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的</a:t>
            </a:r>
            <a:r>
              <a:rPr lang="zh-CN" altLang="zh-CN" dirty="0" smtClean="0">
                <a:solidFill>
                  <a:srgbClr val="FF0000"/>
                </a:solidFill>
                <a:ea typeface="宋体" pitchFamily="2" charset="-122"/>
              </a:rPr>
              <a:t>可修改模型</a:t>
            </a:r>
            <a:r>
              <a:rPr lang="zh-CN" altLang="en-US" dirty="0" smtClean="0">
                <a:solidFill>
                  <a:schemeClr val="tx2"/>
                </a:solidFill>
                <a:ea typeface="宋体" pitchFamily="2" charset="-122"/>
              </a:rPr>
              <a:t>。</a:t>
            </a:r>
            <a:r>
              <a:rPr lang="zh-CN" altLang="zh-CN" dirty="0" smtClean="0">
                <a:solidFill>
                  <a:schemeClr val="tx2"/>
                </a:solidFill>
                <a:ea typeface="宋体" pitchFamily="2" charset="-122"/>
              </a:rPr>
              <a:t>在软件开发的</a:t>
            </a:r>
            <a:r>
              <a:rPr lang="zh-CN" altLang="en-US" dirty="0" smtClean="0">
                <a:solidFill>
                  <a:schemeClr val="tx2"/>
                </a:solidFill>
                <a:ea typeface="宋体" pitchFamily="2" charset="-122"/>
              </a:rPr>
              <a:t>每</a:t>
            </a:r>
            <a:r>
              <a:rPr lang="zh-CN" altLang="zh-CN" dirty="0" smtClean="0">
                <a:solidFill>
                  <a:schemeClr val="tx2"/>
                </a:solidFill>
                <a:ea typeface="宋体" pitchFamily="2" charset="-122"/>
              </a:rPr>
              <a:t>个阶段都把有关信息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进行</a:t>
            </a:r>
            <a:r>
              <a:rPr lang="zh-CN" altLang="zh-CN" dirty="0" smtClean="0">
                <a:solidFill>
                  <a:srgbClr val="FF0000"/>
                </a:solidFill>
                <a:ea typeface="宋体" pitchFamily="2" charset="-122"/>
              </a:rPr>
              <a:t>反馈</a:t>
            </a:r>
            <a:r>
              <a:rPr lang="zh-CN" altLang="zh-CN" dirty="0">
                <a:solidFill>
                  <a:schemeClr val="tx2"/>
                </a:solidFill>
                <a:ea typeface="宋体" pitchFamily="2" charset="-122"/>
              </a:rPr>
              <a:t>，</a:t>
            </a:r>
            <a:r>
              <a:rPr lang="zh-CN" altLang="zh-CN" dirty="0" smtClean="0">
                <a:solidFill>
                  <a:srgbClr val="FF0000"/>
                </a:solidFill>
                <a:ea typeface="宋体" pitchFamily="2" charset="-122"/>
              </a:rPr>
              <a:t>修改模型</a:t>
            </a:r>
            <a:r>
              <a:rPr lang="zh-CN" altLang="zh-CN" dirty="0" smtClean="0">
                <a:solidFill>
                  <a:schemeClr val="tx2"/>
                </a:solidFill>
                <a:ea typeface="宋体" pitchFamily="2" charset="-122"/>
              </a:rPr>
              <a:t>，使模型趋于</a:t>
            </a:r>
            <a:r>
              <a:rPr lang="zh-CN" altLang="zh-CN" dirty="0" smtClean="0">
                <a:solidFill>
                  <a:srgbClr val="FF0000"/>
                </a:solidFill>
                <a:ea typeface="宋体" pitchFamily="2" charset="-122"/>
              </a:rPr>
              <a:t>完善</a:t>
            </a:r>
            <a:r>
              <a:rPr lang="zh-CN" altLang="zh-CN" dirty="0" smtClean="0">
                <a:solidFill>
                  <a:schemeClr val="tx2"/>
                </a:solidFill>
                <a:ea typeface="宋体" pitchFamily="2" charset="-122"/>
              </a:rPr>
              <a:t>。在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每个</a:t>
            </a:r>
            <a:r>
              <a:rPr lang="zh-CN" altLang="zh-CN" dirty="0" smtClean="0">
                <a:solidFill>
                  <a:schemeClr val="tx2"/>
                </a:solidFill>
                <a:ea typeface="宋体" pitchFamily="2" charset="-122"/>
              </a:rPr>
              <a:t>过程中，用户的参与和决策加强了，最终的结果更适合用户的要求。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页脚占位符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原型开放方法优点</a:t>
            </a:r>
            <a:endParaRPr lang="en-US" altLang="zh-CN" dirty="0" smtClean="0">
              <a:ea typeface="宋体" pitchFamily="2" charset="-122"/>
            </a:endParaRPr>
          </a:p>
        </p:txBody>
      </p:sp>
      <p:grpSp>
        <p:nvGrpSpPr>
          <p:cNvPr id="9220" name="Group 47"/>
          <p:cNvGrpSpPr>
            <a:grpSpLocks/>
          </p:cNvGrpSpPr>
          <p:nvPr/>
        </p:nvGrpSpPr>
        <p:grpSpPr bwMode="auto">
          <a:xfrm>
            <a:off x="1219200" y="1831975"/>
            <a:ext cx="2170113" cy="4035425"/>
            <a:chOff x="720" y="1296"/>
            <a:chExt cx="1367" cy="2542"/>
          </a:xfrm>
        </p:grpSpPr>
        <p:sp>
          <p:nvSpPr>
            <p:cNvPr id="9251" name="AutoShape 48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252" name="AutoShape 49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253" name="AutoShape 50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254" name="AutoShape 51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255" name="AutoShape 52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256" name="AutoShape 53"/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9257" name="Group 54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9260" name="Oval 55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261" name="Oval 56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262" name="Oval 57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263" name="Oval 58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264" name="Oval 59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9258" name="Text Box 60"/>
            <p:cNvSpPr txBox="1">
              <a:spLocks noChangeArrowheads="1"/>
            </p:cNvSpPr>
            <p:nvPr/>
          </p:nvSpPr>
          <p:spPr bwMode="gray">
            <a:xfrm>
              <a:off x="1276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9259" name="Text Box 61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altLang="zh-CN">
                <a:ea typeface="宋体" pitchFamily="2" charset="-122"/>
              </a:endParaRPr>
            </a:p>
          </p:txBody>
        </p:sp>
      </p:grpSp>
      <p:grpSp>
        <p:nvGrpSpPr>
          <p:cNvPr id="9221" name="Group 62"/>
          <p:cNvGrpSpPr>
            <a:grpSpLocks/>
          </p:cNvGrpSpPr>
          <p:nvPr/>
        </p:nvGrpSpPr>
        <p:grpSpPr bwMode="auto">
          <a:xfrm>
            <a:off x="3581400" y="1831975"/>
            <a:ext cx="2166938" cy="4035425"/>
            <a:chOff x="2208" y="1296"/>
            <a:chExt cx="1365" cy="2542"/>
          </a:xfrm>
        </p:grpSpPr>
        <p:sp>
          <p:nvSpPr>
            <p:cNvPr id="9239" name="AutoShape 63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240" name="AutoShape 64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241" name="AutoShape 65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242" name="AutoShape 66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243" name="Oval 67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244" name="Oval 68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245" name="Oval 69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246" name="Oval 70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247" name="Oval 71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248" name="Text Box 72"/>
            <p:cNvSpPr txBox="1">
              <a:spLocks noChangeArrowheads="1"/>
            </p:cNvSpPr>
            <p:nvPr/>
          </p:nvSpPr>
          <p:spPr bwMode="gray">
            <a:xfrm>
              <a:off x="2764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00000"/>
                  </a:solidFill>
                  <a:ea typeface="宋体" pitchFamily="2" charset="-122"/>
                </a:rPr>
                <a:t>2</a:t>
              </a:r>
              <a:endParaRPr lang="en-US" altLang="zh-CN" dirty="0">
                <a:ea typeface="宋体" pitchFamily="2" charset="-122"/>
              </a:endParaRPr>
            </a:p>
          </p:txBody>
        </p:sp>
        <p:sp>
          <p:nvSpPr>
            <p:cNvPr id="9249" name="AutoShape 74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250" name="AutoShape 75"/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9222" name="Group 76"/>
          <p:cNvGrpSpPr>
            <a:grpSpLocks/>
          </p:cNvGrpSpPr>
          <p:nvPr/>
        </p:nvGrpSpPr>
        <p:grpSpPr bwMode="auto">
          <a:xfrm>
            <a:off x="5937250" y="1831975"/>
            <a:ext cx="2170113" cy="4035425"/>
            <a:chOff x="3692" y="1296"/>
            <a:chExt cx="1367" cy="2542"/>
          </a:xfrm>
        </p:grpSpPr>
        <p:sp>
          <p:nvSpPr>
            <p:cNvPr id="9226" name="AutoShape 77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227" name="AutoShape 78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228" name="AutoShape 79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229" name="AutoShape 80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9230" name="Group 81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9234" name="Oval 82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235" name="Oval 83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236" name="Oval 84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237" name="Oval 85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238" name="Oval 86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9231" name="Text Box 87"/>
            <p:cNvSpPr txBox="1">
              <a:spLocks noChangeArrowheads="1"/>
            </p:cNvSpPr>
            <p:nvPr/>
          </p:nvSpPr>
          <p:spPr bwMode="gray">
            <a:xfrm>
              <a:off x="4252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3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9232" name="AutoShape 89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6F9DB7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233" name="AutoShape 90"/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8BAAF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9223" name="矩形 2"/>
          <p:cNvSpPr>
            <a:spLocks noChangeArrowheads="1"/>
          </p:cNvSpPr>
          <p:nvPr/>
        </p:nvSpPr>
        <p:spPr bwMode="auto">
          <a:xfrm>
            <a:off x="3729614" y="2793702"/>
            <a:ext cx="204414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chemeClr val="tx2"/>
                </a:solidFill>
                <a:ea typeface="宋体" pitchFamily="2" charset="-122"/>
              </a:rPr>
              <a:t>加快</a:t>
            </a:r>
            <a:r>
              <a:rPr lang="zh-CN" altLang="zh-CN" b="1" dirty="0">
                <a:solidFill>
                  <a:srgbClr val="FF0000"/>
                </a:solidFill>
                <a:ea typeface="宋体" pitchFamily="2" charset="-122"/>
              </a:rPr>
              <a:t>需求</a:t>
            </a:r>
            <a:r>
              <a:rPr lang="zh-CN" altLang="zh-CN" b="1" dirty="0">
                <a:solidFill>
                  <a:schemeClr val="tx2"/>
                </a:solidFill>
                <a:ea typeface="宋体" pitchFamily="2" charset="-122"/>
              </a:rPr>
              <a:t>的</a:t>
            </a:r>
            <a:r>
              <a:rPr lang="zh-CN" altLang="zh-CN" b="1" dirty="0" smtClean="0">
                <a:solidFill>
                  <a:schemeClr val="tx2"/>
                </a:solidFill>
                <a:ea typeface="宋体" pitchFamily="2" charset="-122"/>
              </a:rPr>
              <a:t>确定</a:t>
            </a:r>
            <a:r>
              <a:rPr lang="zh-CN" altLang="en-US" b="1" dirty="0" smtClean="0">
                <a:solidFill>
                  <a:schemeClr val="tx2"/>
                </a:solidFill>
                <a:ea typeface="宋体" pitchFamily="2" charset="-122"/>
              </a:rPr>
              <a:t>，</a:t>
            </a:r>
            <a:endParaRPr lang="en-US" altLang="zh-CN" b="1" dirty="0" smtClean="0">
              <a:solidFill>
                <a:schemeClr val="tx2"/>
              </a:solidFill>
              <a:ea typeface="宋体" pitchFamily="2" charset="-122"/>
            </a:endParaRPr>
          </a:p>
          <a:p>
            <a:r>
              <a:rPr lang="zh-CN" altLang="en-US" b="1" dirty="0">
                <a:solidFill>
                  <a:schemeClr val="tx2"/>
                </a:solidFill>
                <a:ea typeface="宋体" pitchFamily="2" charset="-122"/>
              </a:rPr>
              <a:t>接受需求的不</a:t>
            </a:r>
            <a:r>
              <a:rPr lang="zh-CN" altLang="en-US" b="1" dirty="0" smtClean="0">
                <a:solidFill>
                  <a:schemeClr val="tx2"/>
                </a:solidFill>
                <a:ea typeface="宋体" pitchFamily="2" charset="-122"/>
              </a:rPr>
              <a:t>确</a:t>
            </a:r>
            <a:endParaRPr lang="en-US" altLang="zh-CN" b="1" dirty="0" smtClean="0">
              <a:solidFill>
                <a:schemeClr val="tx2"/>
              </a:solidFill>
              <a:ea typeface="宋体" pitchFamily="2" charset="-122"/>
            </a:endParaRPr>
          </a:p>
          <a:p>
            <a:r>
              <a:rPr lang="zh-CN" altLang="en-US" b="1" dirty="0" smtClean="0">
                <a:solidFill>
                  <a:schemeClr val="tx2"/>
                </a:solidFill>
                <a:ea typeface="宋体" pitchFamily="2" charset="-122"/>
              </a:rPr>
              <a:t>定性</a:t>
            </a:r>
            <a:r>
              <a:rPr lang="zh-CN" altLang="en-US" b="1" dirty="0">
                <a:solidFill>
                  <a:schemeClr val="tx2"/>
                </a:solidFill>
                <a:ea typeface="宋体" pitchFamily="2" charset="-122"/>
              </a:rPr>
              <a:t>和风险</a:t>
            </a:r>
          </a:p>
        </p:txBody>
      </p:sp>
      <p:sp>
        <p:nvSpPr>
          <p:cNvPr id="9224" name="矩形 3"/>
          <p:cNvSpPr>
            <a:spLocks noChangeArrowheads="1"/>
          </p:cNvSpPr>
          <p:nvPr/>
        </p:nvSpPr>
        <p:spPr bwMode="auto">
          <a:xfrm>
            <a:off x="6092200" y="2815768"/>
            <a:ext cx="181171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chemeClr val="tx2"/>
                </a:solidFill>
                <a:ea typeface="宋体" pitchFamily="2" charset="-122"/>
              </a:rPr>
              <a:t>简化</a:t>
            </a:r>
            <a:r>
              <a:rPr lang="zh-CN" altLang="zh-CN" b="1" dirty="0">
                <a:solidFill>
                  <a:srgbClr val="FF0000"/>
                </a:solidFill>
                <a:ea typeface="宋体" pitchFamily="2" charset="-122"/>
              </a:rPr>
              <a:t>项目</a:t>
            </a:r>
            <a:r>
              <a:rPr lang="zh-CN" altLang="zh-CN" b="1" dirty="0">
                <a:solidFill>
                  <a:schemeClr val="tx2"/>
                </a:solidFill>
                <a:ea typeface="宋体" pitchFamily="2" charset="-122"/>
              </a:rPr>
              <a:t>管理</a:t>
            </a:r>
            <a:r>
              <a:rPr lang="zh-CN" altLang="en-US" b="1" dirty="0">
                <a:solidFill>
                  <a:schemeClr val="tx2"/>
                </a:solidFill>
                <a:ea typeface="宋体" pitchFamily="2" charset="-122"/>
              </a:rPr>
              <a:t>，</a:t>
            </a:r>
            <a:endParaRPr lang="en-US" altLang="zh-CN" b="1" dirty="0">
              <a:solidFill>
                <a:schemeClr val="tx2"/>
              </a:solidFill>
              <a:ea typeface="宋体" pitchFamily="2" charset="-122"/>
            </a:endParaRPr>
          </a:p>
          <a:p>
            <a:r>
              <a:rPr lang="zh-CN" altLang="en-US" b="1" dirty="0">
                <a:solidFill>
                  <a:schemeClr val="tx2"/>
                </a:solidFill>
                <a:ea typeface="宋体" pitchFamily="2" charset="-122"/>
              </a:rPr>
              <a:t>缩短开发时间，</a:t>
            </a:r>
            <a:endParaRPr lang="en-US" altLang="zh-CN" b="1" dirty="0">
              <a:solidFill>
                <a:schemeClr val="tx2"/>
              </a:solidFill>
              <a:ea typeface="宋体" pitchFamily="2" charset="-122"/>
            </a:endParaRPr>
          </a:p>
          <a:p>
            <a:r>
              <a:rPr lang="zh-CN" altLang="zh-CN" b="1" dirty="0">
                <a:solidFill>
                  <a:schemeClr val="tx2"/>
                </a:solidFill>
                <a:ea typeface="宋体" pitchFamily="2" charset="-122"/>
              </a:rPr>
              <a:t>降低风险</a:t>
            </a:r>
            <a:r>
              <a:rPr lang="zh-CN" altLang="en-US" b="1" dirty="0">
                <a:solidFill>
                  <a:schemeClr val="tx2"/>
                </a:solidFill>
                <a:ea typeface="宋体" pitchFamily="2" charset="-122"/>
              </a:rPr>
              <a:t>和</a:t>
            </a:r>
            <a:r>
              <a:rPr lang="zh-CN" altLang="zh-CN" b="1" dirty="0">
                <a:solidFill>
                  <a:schemeClr val="tx2"/>
                </a:solidFill>
                <a:ea typeface="宋体" pitchFamily="2" charset="-122"/>
              </a:rPr>
              <a:t>开发</a:t>
            </a:r>
            <a:endParaRPr lang="en-US" altLang="zh-CN" b="1" dirty="0">
              <a:solidFill>
                <a:schemeClr val="tx2"/>
              </a:solidFill>
              <a:ea typeface="宋体" pitchFamily="2" charset="-122"/>
            </a:endParaRPr>
          </a:p>
          <a:p>
            <a:r>
              <a:rPr lang="zh-CN" altLang="zh-CN" b="1" dirty="0">
                <a:solidFill>
                  <a:schemeClr val="tx2"/>
                </a:solidFill>
                <a:ea typeface="宋体" pitchFamily="2" charset="-122"/>
              </a:rPr>
              <a:t>成本</a:t>
            </a:r>
            <a:endParaRPr lang="zh-CN" altLang="en-US" b="1" dirty="0">
              <a:solidFill>
                <a:schemeClr val="tx2"/>
              </a:solidFill>
              <a:ea typeface="宋体" pitchFamily="2" charset="-122"/>
            </a:endParaRPr>
          </a:p>
          <a:p>
            <a:endParaRPr lang="zh-CN" altLang="en-US" b="1" dirty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9225" name="矩形 4"/>
          <p:cNvSpPr>
            <a:spLocks noChangeArrowheads="1"/>
          </p:cNvSpPr>
          <p:nvPr/>
        </p:nvSpPr>
        <p:spPr bwMode="auto">
          <a:xfrm>
            <a:off x="1135676" y="2766447"/>
            <a:ext cx="22740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chemeClr val="tx2"/>
                </a:solidFill>
                <a:ea typeface="宋体" pitchFamily="2" charset="-122"/>
              </a:rPr>
              <a:t>加强</a:t>
            </a:r>
            <a:r>
              <a:rPr lang="zh-CN" altLang="zh-CN" b="1" dirty="0">
                <a:solidFill>
                  <a:srgbClr val="FF0000"/>
                </a:solidFill>
                <a:ea typeface="宋体" pitchFamily="2" charset="-122"/>
              </a:rPr>
              <a:t>用户</a:t>
            </a:r>
            <a:r>
              <a:rPr lang="zh-CN" altLang="zh-CN" b="1" dirty="0">
                <a:solidFill>
                  <a:schemeClr val="tx2"/>
                </a:solidFill>
                <a:ea typeface="宋体" pitchFamily="2" charset="-122"/>
              </a:rPr>
              <a:t>参与与决策</a:t>
            </a:r>
            <a:r>
              <a:rPr lang="zh-CN" altLang="en-US" b="1" dirty="0">
                <a:solidFill>
                  <a:schemeClr val="tx2"/>
                </a:solidFill>
                <a:ea typeface="宋体" pitchFamily="2" charset="-122"/>
              </a:rPr>
              <a:t>，</a:t>
            </a:r>
          </a:p>
          <a:p>
            <a:r>
              <a:rPr lang="zh-CN" altLang="en-US" b="1" dirty="0">
                <a:solidFill>
                  <a:schemeClr val="tx2"/>
                </a:solidFill>
                <a:ea typeface="宋体" pitchFamily="2" charset="-122"/>
              </a:rPr>
              <a:t>沟通了用户</a:t>
            </a:r>
            <a:r>
              <a:rPr lang="zh-CN" altLang="en-US" b="1" dirty="0" smtClean="0">
                <a:solidFill>
                  <a:schemeClr val="tx2"/>
                </a:solidFill>
                <a:ea typeface="宋体" pitchFamily="2" charset="-122"/>
              </a:rPr>
              <a:t>和开发人员的</a:t>
            </a:r>
            <a:r>
              <a:rPr lang="zh-CN" altLang="en-US" b="1" dirty="0">
                <a:solidFill>
                  <a:schemeClr val="tx2"/>
                </a:solidFill>
                <a:ea typeface="宋体" pitchFamily="2" charset="-122"/>
              </a:rPr>
              <a:t>思想</a:t>
            </a:r>
            <a:endParaRPr lang="en-US" altLang="zh-CN" b="1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页脚占位符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  <a:endParaRPr lang="en-US" altLang="zh-CN" dirty="0"/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914400" y="1990725"/>
            <a:ext cx="7315200" cy="4248150"/>
            <a:chOff x="576" y="1260"/>
            <a:chExt cx="4608" cy="2676"/>
          </a:xfrm>
        </p:grpSpPr>
        <p:sp>
          <p:nvSpPr>
            <p:cNvPr id="11272" name="AutoShape 4"/>
            <p:cNvSpPr>
              <a:spLocks noChangeArrowheads="1"/>
            </p:cNvSpPr>
            <p:nvPr/>
          </p:nvSpPr>
          <p:spPr bwMode="gray">
            <a:xfrm>
              <a:off x="576" y="1948"/>
              <a:ext cx="1446" cy="1988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rgbClr val="88CE5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273" name="AutoShape 5"/>
            <p:cNvSpPr>
              <a:spLocks noChangeArrowheads="1"/>
            </p:cNvSpPr>
            <p:nvPr/>
          </p:nvSpPr>
          <p:spPr bwMode="gray">
            <a:xfrm>
              <a:off x="712" y="1858"/>
              <a:ext cx="1174" cy="1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6B828"/>
                </a:gs>
                <a:gs pos="100000">
                  <a:srgbClr val="2F611D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274" name="AutoShape 6"/>
            <p:cNvSpPr>
              <a:spLocks noChangeArrowheads="1"/>
            </p:cNvSpPr>
            <p:nvPr/>
          </p:nvSpPr>
          <p:spPr bwMode="gray">
            <a:xfrm flipH="1">
              <a:off x="1773" y="1903"/>
              <a:ext cx="45" cy="91"/>
            </a:xfrm>
            <a:prstGeom prst="octagon">
              <a:avLst>
                <a:gd name="adj" fmla="val 29287"/>
              </a:avLst>
            </a:prstGeom>
            <a:gradFill rotWithShape="1">
              <a:gsLst>
                <a:gs pos="0">
                  <a:srgbClr val="2F611D"/>
                </a:gs>
                <a:gs pos="100000">
                  <a:srgbClr val="162D0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275" name="AutoShape 7"/>
            <p:cNvSpPr>
              <a:spLocks noChangeArrowheads="1"/>
            </p:cNvSpPr>
            <p:nvPr/>
          </p:nvSpPr>
          <p:spPr bwMode="gray">
            <a:xfrm flipH="1">
              <a:off x="776" y="1903"/>
              <a:ext cx="46" cy="91"/>
            </a:xfrm>
            <a:prstGeom prst="octagon">
              <a:avLst>
                <a:gd name="adj" fmla="val 29287"/>
              </a:avLst>
            </a:prstGeom>
            <a:gradFill rotWithShape="1">
              <a:gsLst>
                <a:gs pos="0">
                  <a:srgbClr val="2F611D"/>
                </a:gs>
                <a:gs pos="100000">
                  <a:srgbClr val="162D0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276" name="AutoShape 8"/>
            <p:cNvSpPr>
              <a:spLocks noChangeArrowheads="1"/>
            </p:cNvSpPr>
            <p:nvPr/>
          </p:nvSpPr>
          <p:spPr bwMode="gray">
            <a:xfrm>
              <a:off x="2157" y="1677"/>
              <a:ext cx="1446" cy="1988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rgbClr val="D791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277" name="AutoShape 9"/>
            <p:cNvSpPr>
              <a:spLocks noChangeArrowheads="1"/>
            </p:cNvSpPr>
            <p:nvPr/>
          </p:nvSpPr>
          <p:spPr bwMode="gray">
            <a:xfrm>
              <a:off x="2293" y="1587"/>
              <a:ext cx="1174" cy="1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79133"/>
                </a:gs>
                <a:gs pos="100000">
                  <a:srgbClr val="63431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278" name="AutoShape 10"/>
            <p:cNvSpPr>
              <a:spLocks noChangeArrowheads="1"/>
            </p:cNvSpPr>
            <p:nvPr/>
          </p:nvSpPr>
          <p:spPr bwMode="gray">
            <a:xfrm flipH="1">
              <a:off x="3354" y="1632"/>
              <a:ext cx="46" cy="91"/>
            </a:xfrm>
            <a:prstGeom prst="octagon">
              <a:avLst>
                <a:gd name="adj" fmla="val 29287"/>
              </a:avLst>
            </a:prstGeom>
            <a:solidFill>
              <a:srgbClr val="F1D08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279" name="AutoShape 11"/>
            <p:cNvSpPr>
              <a:spLocks noChangeArrowheads="1"/>
            </p:cNvSpPr>
            <p:nvPr/>
          </p:nvSpPr>
          <p:spPr bwMode="gray">
            <a:xfrm flipH="1">
              <a:off x="2358" y="1632"/>
              <a:ext cx="45" cy="91"/>
            </a:xfrm>
            <a:prstGeom prst="octagon">
              <a:avLst>
                <a:gd name="adj" fmla="val 29287"/>
              </a:avLst>
            </a:prstGeom>
            <a:solidFill>
              <a:srgbClr val="F1D08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280" name="AutoShape 12"/>
            <p:cNvSpPr>
              <a:spLocks noChangeArrowheads="1"/>
            </p:cNvSpPr>
            <p:nvPr/>
          </p:nvSpPr>
          <p:spPr bwMode="gray">
            <a:xfrm>
              <a:off x="3738" y="1361"/>
              <a:ext cx="1446" cy="1988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rgbClr val="4B71D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281" name="AutoShape 13"/>
            <p:cNvSpPr>
              <a:spLocks noChangeArrowheads="1"/>
            </p:cNvSpPr>
            <p:nvPr/>
          </p:nvSpPr>
          <p:spPr bwMode="gray">
            <a:xfrm>
              <a:off x="3874" y="1271"/>
              <a:ext cx="1174" cy="1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8CE5"/>
                </a:gs>
                <a:gs pos="100000">
                  <a:srgbClr val="32416A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282" name="AutoShape 14"/>
            <p:cNvSpPr>
              <a:spLocks noChangeArrowheads="1"/>
            </p:cNvSpPr>
            <p:nvPr/>
          </p:nvSpPr>
          <p:spPr bwMode="gray">
            <a:xfrm flipH="1">
              <a:off x="4936" y="1316"/>
              <a:ext cx="45" cy="90"/>
            </a:xfrm>
            <a:prstGeom prst="octagon">
              <a:avLst>
                <a:gd name="adj" fmla="val 29287"/>
              </a:avLst>
            </a:prstGeom>
            <a:solidFill>
              <a:srgbClr val="6FC5E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283" name="AutoShape 15"/>
            <p:cNvSpPr>
              <a:spLocks noChangeArrowheads="1"/>
            </p:cNvSpPr>
            <p:nvPr/>
          </p:nvSpPr>
          <p:spPr bwMode="gray">
            <a:xfrm flipH="1">
              <a:off x="3939" y="1316"/>
              <a:ext cx="45" cy="90"/>
            </a:xfrm>
            <a:prstGeom prst="octagon">
              <a:avLst>
                <a:gd name="adj" fmla="val 29287"/>
              </a:avLst>
            </a:prstGeom>
            <a:solidFill>
              <a:srgbClr val="6FC5E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284" name="Text Box 18"/>
            <p:cNvSpPr txBox="1">
              <a:spLocks noChangeArrowheads="1"/>
            </p:cNvSpPr>
            <p:nvPr/>
          </p:nvSpPr>
          <p:spPr bwMode="gray">
            <a:xfrm>
              <a:off x="1191" y="1842"/>
              <a:ext cx="20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>
                  <a:solidFill>
                    <a:srgbClr val="FFFFFF"/>
                  </a:solidFill>
                  <a:ea typeface="宋体" pitchFamily="2" charset="-122"/>
                </a:rPr>
                <a:t>1</a:t>
              </a:r>
            </a:p>
          </p:txBody>
        </p:sp>
        <p:sp>
          <p:nvSpPr>
            <p:cNvPr id="11285" name="Text Box 19"/>
            <p:cNvSpPr txBox="1">
              <a:spLocks noChangeArrowheads="1"/>
            </p:cNvSpPr>
            <p:nvPr/>
          </p:nvSpPr>
          <p:spPr bwMode="gray">
            <a:xfrm>
              <a:off x="2775" y="1572"/>
              <a:ext cx="20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>
                  <a:solidFill>
                    <a:srgbClr val="FFFFFF"/>
                  </a:solidFill>
                  <a:ea typeface="宋体" pitchFamily="2" charset="-122"/>
                </a:rPr>
                <a:t>2</a:t>
              </a:r>
            </a:p>
          </p:txBody>
        </p:sp>
        <p:sp>
          <p:nvSpPr>
            <p:cNvPr id="11286" name="Text Box 20"/>
            <p:cNvSpPr txBox="1">
              <a:spLocks noChangeArrowheads="1"/>
            </p:cNvSpPr>
            <p:nvPr/>
          </p:nvSpPr>
          <p:spPr bwMode="gray">
            <a:xfrm>
              <a:off x="4359" y="1260"/>
              <a:ext cx="20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>
                  <a:solidFill>
                    <a:srgbClr val="FFFFFF"/>
                  </a:solidFill>
                  <a:ea typeface="宋体" pitchFamily="2" charset="-122"/>
                </a:rPr>
                <a:t>3</a:t>
              </a:r>
            </a:p>
          </p:txBody>
        </p:sp>
      </p:grpSp>
      <p:sp>
        <p:nvSpPr>
          <p:cNvPr id="26" name="Rectangle 2"/>
          <p:cNvSpPr txBox="1">
            <a:spLocks noChangeArrowheads="1"/>
          </p:cNvSpPr>
          <p:nvPr/>
        </p:nvSpPr>
        <p:spPr bwMode="white">
          <a:xfrm>
            <a:off x="2514600" y="298450"/>
            <a:ext cx="6248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B166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ea typeface="宋体" charset="-122"/>
              </a:rPr>
              <a:t>原型开发方法缺点</a:t>
            </a:r>
            <a:endParaRPr lang="en-US" altLang="zh-CN" kern="0" dirty="0" smtClean="0">
              <a:ea typeface="宋体" charset="-122"/>
            </a:endParaRPr>
          </a:p>
        </p:txBody>
      </p:sp>
      <p:sp>
        <p:nvSpPr>
          <p:cNvPr id="11269" name="矩形 2"/>
          <p:cNvSpPr>
            <a:spLocks noChangeArrowheads="1"/>
          </p:cNvSpPr>
          <p:nvPr/>
        </p:nvSpPr>
        <p:spPr bwMode="auto">
          <a:xfrm>
            <a:off x="1130300" y="4210050"/>
            <a:ext cx="18081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>
                <a:solidFill>
                  <a:schemeClr val="tx2"/>
                </a:solidFill>
                <a:ea typeface="宋体" pitchFamily="2" charset="-122"/>
              </a:rPr>
              <a:t>不适用于开发大型的信息系统</a:t>
            </a:r>
            <a:endParaRPr lang="zh-CN" altLang="en-US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11270" name="矩形 3"/>
          <p:cNvSpPr>
            <a:spLocks noChangeArrowheads="1"/>
          </p:cNvSpPr>
          <p:nvPr/>
        </p:nvSpPr>
        <p:spPr bwMode="auto">
          <a:xfrm>
            <a:off x="3787775" y="3840163"/>
            <a:ext cx="15684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2"/>
                </a:solidFill>
                <a:ea typeface="宋体" pitchFamily="2" charset="-122"/>
              </a:rPr>
              <a:t>系统难以维护</a:t>
            </a:r>
            <a:endParaRPr lang="zh-CN" altLang="en-US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11271" name="矩形 4"/>
          <p:cNvSpPr>
            <a:spLocks noChangeArrowheads="1"/>
          </p:cNvSpPr>
          <p:nvPr/>
        </p:nvSpPr>
        <p:spPr bwMode="auto">
          <a:xfrm>
            <a:off x="6127750" y="3079750"/>
            <a:ext cx="20796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>
                <a:solidFill>
                  <a:schemeClr val="tx2"/>
                </a:solidFill>
                <a:ea typeface="宋体" pitchFamily="2" charset="-122"/>
              </a:rPr>
              <a:t>如果用户合作不好，盲目纠错，会拖延开发进度</a:t>
            </a:r>
            <a:endParaRPr lang="zh-CN" altLang="en-US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23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19.3"/>
</p:tagLst>
</file>

<file path=ppt/theme/theme1.xml><?xml version="1.0" encoding="utf-8"?>
<a:theme xmlns:a="http://schemas.openxmlformats.org/drawingml/2006/main" name="026TGp_education_blue_v3">
  <a:themeElements>
    <a:clrScheme name="Default Design 1">
      <a:dk1>
        <a:srgbClr val="336699"/>
      </a:dk1>
      <a:lt1>
        <a:srgbClr val="FFFFFF"/>
      </a:lt1>
      <a:dk2>
        <a:srgbClr val="000000"/>
      </a:dk2>
      <a:lt2>
        <a:srgbClr val="DDDDDD"/>
      </a:lt2>
      <a:accent1>
        <a:srgbClr val="EBA533"/>
      </a:accent1>
      <a:accent2>
        <a:srgbClr val="C78DD7"/>
      </a:accent2>
      <a:accent3>
        <a:srgbClr val="FFFFFF"/>
      </a:accent3>
      <a:accent4>
        <a:srgbClr val="2A5682"/>
      </a:accent4>
      <a:accent5>
        <a:srgbClr val="F3CFAD"/>
      </a:accent5>
      <a:accent6>
        <a:srgbClr val="B47FC3"/>
      </a:accent6>
      <a:hlink>
        <a:srgbClr val="3197BB"/>
      </a:hlink>
      <a:folHlink>
        <a:srgbClr val="878FA5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336699"/>
        </a:dk1>
        <a:lt1>
          <a:srgbClr val="FFFFFF"/>
        </a:lt1>
        <a:dk2>
          <a:srgbClr val="000000"/>
        </a:dk2>
        <a:lt2>
          <a:srgbClr val="DDDDDD"/>
        </a:lt2>
        <a:accent1>
          <a:srgbClr val="EBA533"/>
        </a:accent1>
        <a:accent2>
          <a:srgbClr val="C78DD7"/>
        </a:accent2>
        <a:accent3>
          <a:srgbClr val="FFFFFF"/>
        </a:accent3>
        <a:accent4>
          <a:srgbClr val="2A5682"/>
        </a:accent4>
        <a:accent5>
          <a:srgbClr val="F3CFAD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46CA6"/>
        </a:dk1>
        <a:lt1>
          <a:srgbClr val="FFFFFF"/>
        </a:lt1>
        <a:dk2>
          <a:srgbClr val="000000"/>
        </a:dk2>
        <a:lt2>
          <a:srgbClr val="DDDDDD"/>
        </a:lt2>
        <a:accent1>
          <a:srgbClr val="81CC74"/>
        </a:accent1>
        <a:accent2>
          <a:srgbClr val="9966FF"/>
        </a:accent2>
        <a:accent3>
          <a:srgbClr val="FFFFFF"/>
        </a:accent3>
        <a:accent4>
          <a:srgbClr val="035B8D"/>
        </a:accent4>
        <a:accent5>
          <a:srgbClr val="C1E2BC"/>
        </a:accent5>
        <a:accent6>
          <a:srgbClr val="8A5CE7"/>
        </a:accent6>
        <a:hlink>
          <a:srgbClr val="DDB52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5955AB"/>
        </a:dk1>
        <a:lt1>
          <a:srgbClr val="FFFFFF"/>
        </a:lt1>
        <a:dk2>
          <a:srgbClr val="000000"/>
        </a:dk2>
        <a:lt2>
          <a:srgbClr val="DDDDDD"/>
        </a:lt2>
        <a:accent1>
          <a:srgbClr val="8BA3BD"/>
        </a:accent1>
        <a:accent2>
          <a:srgbClr val="CF934B"/>
        </a:accent2>
        <a:accent3>
          <a:srgbClr val="FFFFFF"/>
        </a:accent3>
        <a:accent4>
          <a:srgbClr val="4B4791"/>
        </a:accent4>
        <a:accent5>
          <a:srgbClr val="C4CEDB"/>
        </a:accent5>
        <a:accent6>
          <a:srgbClr val="BB8543"/>
        </a:accent6>
        <a:hlink>
          <a:srgbClr val="3B8FB1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026TGp_education_blue_v3</Template>
  <TotalTime>868</TotalTime>
  <Words>3008</Words>
  <Application>Microsoft Office PowerPoint</Application>
  <PresentationFormat>全屏显示(4:3)</PresentationFormat>
  <Paragraphs>282</Paragraphs>
  <Slides>41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黑体</vt:lpstr>
      <vt:lpstr>楷体_GB2312</vt:lpstr>
      <vt:lpstr>宋体</vt:lpstr>
      <vt:lpstr>Arial</vt:lpstr>
      <vt:lpstr>Calibri</vt:lpstr>
      <vt:lpstr>Times New Roman</vt:lpstr>
      <vt:lpstr>Verdana</vt:lpstr>
      <vt:lpstr>Wingdings</vt:lpstr>
      <vt:lpstr>026TGp_education_blue_v3</vt:lpstr>
      <vt:lpstr>Image</vt:lpstr>
      <vt:lpstr>原型开发方法&amp;敏捷开发方法</vt:lpstr>
      <vt:lpstr>目录</vt:lpstr>
      <vt:lpstr>原型开发方法</vt:lpstr>
      <vt:lpstr>原型开发方法</vt:lpstr>
      <vt:lpstr>原型开发方法</vt:lpstr>
      <vt:lpstr>原型开发方法</vt:lpstr>
      <vt:lpstr>原型开发方法</vt:lpstr>
      <vt:lpstr>原型开放方法优点</vt:lpstr>
      <vt:lpstr>PowerPoint 演示文稿</vt:lpstr>
      <vt:lpstr>目录</vt:lpstr>
      <vt:lpstr>敏捷开发简介</vt:lpstr>
      <vt:lpstr>敏捷开发简介</vt:lpstr>
      <vt:lpstr>敏捷联盟宣言</vt:lpstr>
      <vt:lpstr>敏捷联盟宣言</vt:lpstr>
      <vt:lpstr>敏捷联盟宣言</vt:lpstr>
      <vt:lpstr>敏捷联盟宣言</vt:lpstr>
      <vt:lpstr>敏捷联盟宣言</vt:lpstr>
      <vt:lpstr>敏捷联盟宣言</vt:lpstr>
      <vt:lpstr>敏捷联盟宣言</vt:lpstr>
      <vt:lpstr>敏捷联盟宣言</vt:lpstr>
      <vt:lpstr>敏捷实践原则</vt:lpstr>
      <vt:lpstr>敏捷实践原则</vt:lpstr>
      <vt:lpstr>敏捷实践原则</vt:lpstr>
      <vt:lpstr>敏捷实践原则</vt:lpstr>
      <vt:lpstr>敏捷实践原则</vt:lpstr>
      <vt:lpstr>PowerPoint 演示文稿</vt:lpstr>
      <vt:lpstr>敏捷实践原则</vt:lpstr>
      <vt:lpstr>敏捷实践原则</vt:lpstr>
      <vt:lpstr>敏捷实践原则</vt:lpstr>
      <vt:lpstr>PowerPoint 演示文稿</vt:lpstr>
      <vt:lpstr>敏捷实践原则</vt:lpstr>
      <vt:lpstr>敏捷实践原则</vt:lpstr>
      <vt:lpstr>敏捷实践原则</vt:lpstr>
      <vt:lpstr>敏捷开发应用</vt:lpstr>
      <vt:lpstr>敏捷开发应用</vt:lpstr>
      <vt:lpstr>敏捷开发应用</vt:lpstr>
      <vt:lpstr>敏捷开发应用</vt:lpstr>
      <vt:lpstr>敏捷开发优点</vt:lpstr>
      <vt:lpstr>敏捷开发优点</vt:lpstr>
      <vt:lpstr>敏捷开发缺点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原型开发方法&amp;敏捷开发方法</dc:title>
  <dc:creator>DELL</dc:creator>
  <cp:lastModifiedBy>zyl</cp:lastModifiedBy>
  <cp:revision>45</cp:revision>
  <dcterms:created xsi:type="dcterms:W3CDTF">2013-10-15T14:00:02Z</dcterms:created>
  <dcterms:modified xsi:type="dcterms:W3CDTF">2013-10-28T12:57:58Z</dcterms:modified>
</cp:coreProperties>
</file>