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7" r:id="rId2"/>
    <p:sldId id="274" r:id="rId3"/>
    <p:sldId id="256" r:id="rId4"/>
    <p:sldId id="258" r:id="rId5"/>
    <p:sldId id="275" r:id="rId6"/>
    <p:sldId id="265" r:id="rId7"/>
    <p:sldId id="266" r:id="rId8"/>
    <p:sldId id="259" r:id="rId9"/>
    <p:sldId id="269" r:id="rId10"/>
    <p:sldId id="260" r:id="rId11"/>
    <p:sldId id="273" r:id="rId12"/>
    <p:sldId id="268" r:id="rId13"/>
    <p:sldId id="270" r:id="rId14"/>
    <p:sldId id="271" r:id="rId15"/>
    <p:sldId id="272" r:id="rId16"/>
    <p:sldId id="262" r:id="rId17"/>
    <p:sldId id="263" r:id="rId18"/>
    <p:sldId id="276" r:id="rId19"/>
    <p:sldId id="281" r:id="rId20"/>
    <p:sldId id="297" r:id="rId21"/>
    <p:sldId id="298" r:id="rId22"/>
    <p:sldId id="299" r:id="rId23"/>
    <p:sldId id="300" r:id="rId24"/>
    <p:sldId id="301" r:id="rId25"/>
    <p:sldId id="302" r:id="rId26"/>
    <p:sldId id="295" r:id="rId27"/>
    <p:sldId id="277" r:id="rId28"/>
    <p:sldId id="286" r:id="rId29"/>
    <p:sldId id="283" r:id="rId30"/>
    <p:sldId id="284" r:id="rId31"/>
    <p:sldId id="292" r:id="rId32"/>
    <p:sldId id="278" r:id="rId33"/>
    <p:sldId id="289" r:id="rId34"/>
    <p:sldId id="290" r:id="rId35"/>
    <p:sldId id="287" r:id="rId36"/>
    <p:sldId id="288" r:id="rId37"/>
    <p:sldId id="291" r:id="rId38"/>
    <p:sldId id="296" r:id="rId39"/>
    <p:sldId id="293" r:id="rId40"/>
    <p:sldId id="294" r:id="rId41"/>
    <p:sldId id="285" r:id="rId42"/>
    <p:sldId id="303"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46" autoAdjust="0"/>
  </p:normalViewPr>
  <p:slideViewPr>
    <p:cSldViewPr>
      <p:cViewPr varScale="1">
        <p:scale>
          <a:sx n="71" d="100"/>
          <a:sy n="71" d="100"/>
        </p:scale>
        <p:origin x="-11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1733" y="2759581"/>
            <a:ext cx="6100534" cy="1740989"/>
          </a:xfrm>
        </p:spPr>
        <p:txBody>
          <a:bodyPr/>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8EB8B9E-0AA8-4164-AA75-33B51291968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 name="图片 4"/>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lgn="r">
              <a:defRPr/>
            </a:lvl1p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D6D32E29-1736-41B8-8860-7C3B0EA229B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 name="图片 4"/>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758006" cy="59404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203F5DEB-C3BB-49BE-9897-674D0A7ABE7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 name="图片 4"/>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91315DAF-96F9-4A5A-B36E-8684C40288D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duotone>
              <a:schemeClr val="bg2"/>
              <a:srgbClr val="FFF1C1"/>
            </a:duotone>
            <a:lum bright="-10000" contrast="-30000"/>
          </a:blip>
          <a:stretch>
            <a:fillRect/>
          </a:stretch>
        </p:blipFill>
        <p:spPr>
          <a:xfrm>
            <a:off x="7480636" y="0"/>
            <a:ext cx="1663364" cy="2357430"/>
          </a:xfrm>
          <a:prstGeom prst="rect">
            <a:avLst/>
          </a:prstGeom>
          <a:noFill/>
          <a:ln>
            <a:noFill/>
          </a:ln>
        </p:spPr>
      </p:pic>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D5A858-644A-48AE-A1F3-F3B9E953730A}"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0" y="0"/>
            <a:ext cx="655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0B30DBD2-E854-4A63-955E-941C03551E0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0" y="0"/>
            <a:ext cx="640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日期占位符 6"/>
          <p:cNvSpPr>
            <a:spLocks noGrp="1"/>
          </p:cNvSpPr>
          <p:nvPr>
            <p:ph type="dt" sz="half" idx="10"/>
          </p:nvPr>
        </p:nvSpPr>
        <p:spPr/>
        <p:txBody>
          <a:bodyPr/>
          <a:lstStyle>
            <a:lvl1pPr>
              <a:defRPr/>
            </a:lvl1pPr>
          </a:lstStyle>
          <a:p>
            <a:pPr>
              <a:defRPr/>
            </a:pPr>
            <a:endParaRPr lang="zh-CN" altLang="en-US"/>
          </a:p>
        </p:txBody>
      </p:sp>
      <p:sp>
        <p:nvSpPr>
          <p:cNvPr id="10" name="页脚占位符 7"/>
          <p:cNvSpPr>
            <a:spLocks noGrp="1"/>
          </p:cNvSpPr>
          <p:nvPr>
            <p:ph type="ftr" sz="quarter" idx="11"/>
          </p:nvPr>
        </p:nvSpPr>
        <p:spPr/>
        <p:txBody>
          <a:bodyPr/>
          <a:lstStyle>
            <a:lvl1pPr>
              <a:defRPr/>
            </a:lvl1pPr>
          </a:lstStyle>
          <a:p>
            <a:pPr>
              <a:defRPr/>
            </a:pPr>
            <a:endParaRPr lang="zh-CN" altLang="en-US"/>
          </a:p>
        </p:txBody>
      </p:sp>
      <p:sp>
        <p:nvSpPr>
          <p:cNvPr id="11" name="灯片编号占位符 8"/>
          <p:cNvSpPr>
            <a:spLocks noGrp="1"/>
          </p:cNvSpPr>
          <p:nvPr>
            <p:ph type="sldNum" sz="quarter" idx="12"/>
          </p:nvPr>
        </p:nvSpPr>
        <p:spPr/>
        <p:txBody>
          <a:bodyPr/>
          <a:lstStyle>
            <a:lvl1pPr>
              <a:defRPr/>
            </a:lvl1pPr>
          </a:lstStyle>
          <a:p>
            <a:pPr>
              <a:defRPr/>
            </a:pPr>
            <a:fld id="{35AE0F61-FF01-4051-96B0-C7BD3F2BA0B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5" name="日期占位符 2"/>
          <p:cNvSpPr>
            <a:spLocks noGrp="1"/>
          </p:cNvSpPr>
          <p:nvPr>
            <p:ph type="dt" sz="half" idx="10"/>
          </p:nvPr>
        </p:nvSpPr>
        <p:spPr/>
        <p:txBody>
          <a:bodyPr/>
          <a:lstStyle>
            <a:lvl1pPr>
              <a:defRPr/>
            </a:lvl1pPr>
          </a:lstStyle>
          <a:p>
            <a:pPr>
              <a:defRPr/>
            </a:pPr>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B89BC9BC-7BB2-4113-A52F-D1CDD52981E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4" name="日期占位符 1"/>
          <p:cNvSpPr>
            <a:spLocks noGrp="1"/>
          </p:cNvSpPr>
          <p:nvPr>
            <p:ph type="dt" sz="half" idx="10"/>
          </p:nvPr>
        </p:nvSpPr>
        <p:spPr/>
        <p:txBody>
          <a:bodyPr/>
          <a:lstStyle>
            <a:lvl1pPr>
              <a:defRPr/>
            </a:lvl1pPr>
          </a:lstStyle>
          <a:p>
            <a:pPr>
              <a:defRPr/>
            </a:pPr>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BECF8FAA-8C9B-426D-87E4-9099E2666F2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673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a:xfrm>
            <a:off x="461175" y="5357826"/>
            <a:ext cx="8226225" cy="768028"/>
          </a:xfrm>
        </p:spPr>
        <p:txBody>
          <a:bodyP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smtClean="0"/>
              <a:t>单击此处编辑母版标题样式</a:t>
            </a:r>
            <a:endParaRPr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2DE567F0-8E68-4FD8-8933-E30966601AF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a:xfrm>
            <a:off x="695298" y="214290"/>
            <a:ext cx="7448602" cy="781052"/>
          </a:xfrm>
        </p:spPr>
        <p:txBody>
          <a:bodyP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4953000" y="6243633"/>
            <a:ext cx="3180375" cy="614367"/>
          </a:xfrm>
        </p:spPr>
        <p:txBody>
          <a:bodyPr/>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日期占位符 4"/>
          <p:cNvSpPr>
            <a:spLocks noGrp="1"/>
          </p:cNvSpPr>
          <p:nvPr>
            <p:ph type="dt" sz="half" idx="10"/>
          </p:nvPr>
        </p:nvSpPr>
        <p:spPr>
          <a:xfrm>
            <a:off x="609600" y="6492875"/>
            <a:ext cx="1676400" cy="365125"/>
          </a:xfrm>
        </p:spPr>
        <p:txBody>
          <a:bodyPr/>
          <a:lstStyle>
            <a:lvl1pPr>
              <a:defRPr/>
            </a:lvl1pPr>
          </a:lstStyle>
          <a:p>
            <a:pPr>
              <a:defRPr/>
            </a:pPr>
            <a:endParaRPr lang="zh-CN" altLang="en-US"/>
          </a:p>
        </p:txBody>
      </p:sp>
      <p:sp>
        <p:nvSpPr>
          <p:cNvPr id="8" name="页脚占位符 5"/>
          <p:cNvSpPr>
            <a:spLocks noGrp="1"/>
          </p:cNvSpPr>
          <p:nvPr>
            <p:ph type="ftr" sz="quarter" idx="11"/>
          </p:nvPr>
        </p:nvSpPr>
        <p:spPr>
          <a:xfrm>
            <a:off x="2286000" y="6492875"/>
            <a:ext cx="2643188" cy="365125"/>
          </a:xfrm>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a:xfrm>
            <a:off x="682625" y="5346700"/>
            <a:ext cx="871538" cy="871538"/>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lvl1pPr>
              <a:defRPr>
                <a:latin typeface="+mn-lt"/>
              </a:defRPr>
            </a:lvl1pPr>
          </a:lstStyle>
          <a:p>
            <a:pPr>
              <a:defRPr/>
            </a:pPr>
            <a:fld id="{B4622813-2989-4D3C-907C-6CAD7F571E8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5575" cy="1143000"/>
          </a:xfrm>
          <a:prstGeom prst="rect">
            <a:avLst/>
          </a:prstGeom>
        </p:spPr>
        <p:txBody>
          <a:bodyPr vert="horz" rtlCol="0" anchor="ctr">
            <a:normAutofit/>
            <a:scene3d>
              <a:camera prst="orthographicFront"/>
              <a:lightRig rig="soft" dir="t"/>
            </a:scene3d>
            <a:sp3d prstMaterial="matte">
              <a:bevelT w="12700" h="12700"/>
            </a:sp3d>
          </a:bodyPr>
          <a:lstStyle/>
          <a:p>
            <a:r>
              <a:rPr lang="zh-CN" altLang="en-US" smtClean="0"/>
              <a:t>单击此处编辑母版标题样式</a:t>
            </a:r>
            <a:endParaRPr lang="en-US"/>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latin typeface="Arial" charset="0"/>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latin typeface="Arial" charset="0"/>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latin typeface="Arial" charset="0"/>
                <a:ea typeface="+mn-ea"/>
              </a:defRPr>
            </a:lvl1pPr>
          </a:lstStyle>
          <a:p>
            <a:pPr>
              <a:defRPr/>
            </a:pPr>
            <a:fld id="{CDA642B6-65A5-4560-80F8-FD30B8F9EFF9}"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txStyles>
    <p:titleStyle>
      <a:lvl1pPr algn="l" rtl="0" eaLnBrk="0" fontAlgn="base" hangingPunct="0">
        <a:spcBef>
          <a:spcPct val="0"/>
        </a:spcBef>
        <a:spcAft>
          <a:spcPct val="0"/>
        </a:spcAft>
        <a:defRPr lang="zh-CN" altLang="en-US" sz="4400" kern="1200" spc="50" dirty="0">
          <a:ln w="12700">
            <a:noFill/>
            <a:prstDash val="solid"/>
          </a:ln>
          <a:solidFill>
            <a:srgbClr val="4BC5B9"/>
          </a:solidFill>
          <a:effectLst>
            <a:outerShdw blurRad="38100" dist="20320" dir="2700000" algn="tl" rotWithShape="0">
              <a:srgbClr val="000000">
                <a:alpha val="70000"/>
              </a:srgbClr>
            </a:outerShdw>
          </a:effectLst>
          <a:latin typeface="+mj-lt"/>
          <a:ea typeface="+mj-ea"/>
          <a:cs typeface="+mj-cs"/>
        </a:defRPr>
      </a:lvl1pPr>
      <a:lvl2pPr algn="l" rtl="0" eaLnBrk="0" fontAlgn="base" hangingPunct="0">
        <a:spcBef>
          <a:spcPct val="0"/>
        </a:spcBef>
        <a:spcAft>
          <a:spcPct val="0"/>
        </a:spcAft>
        <a:defRPr sz="4400">
          <a:solidFill>
            <a:srgbClr val="4BC5B9"/>
          </a:solidFill>
          <a:latin typeface="Footlight MT Light"/>
        </a:defRPr>
      </a:lvl2pPr>
      <a:lvl3pPr algn="l" rtl="0" eaLnBrk="0" fontAlgn="base" hangingPunct="0">
        <a:spcBef>
          <a:spcPct val="0"/>
        </a:spcBef>
        <a:spcAft>
          <a:spcPct val="0"/>
        </a:spcAft>
        <a:defRPr sz="4400">
          <a:solidFill>
            <a:srgbClr val="4BC5B9"/>
          </a:solidFill>
          <a:latin typeface="Footlight MT Light"/>
        </a:defRPr>
      </a:lvl3pPr>
      <a:lvl4pPr algn="l" rtl="0" eaLnBrk="0" fontAlgn="base" hangingPunct="0">
        <a:spcBef>
          <a:spcPct val="0"/>
        </a:spcBef>
        <a:spcAft>
          <a:spcPct val="0"/>
        </a:spcAft>
        <a:defRPr sz="4400">
          <a:solidFill>
            <a:srgbClr val="4BC5B9"/>
          </a:solidFill>
          <a:latin typeface="Footlight MT Light"/>
        </a:defRPr>
      </a:lvl4pPr>
      <a:lvl5pPr algn="l" rtl="0" eaLnBrk="0" fontAlgn="base" hangingPunct="0">
        <a:spcBef>
          <a:spcPct val="0"/>
        </a:spcBef>
        <a:spcAft>
          <a:spcPct val="0"/>
        </a:spcAft>
        <a:defRPr sz="4400">
          <a:solidFill>
            <a:srgbClr val="4BC5B9"/>
          </a:solidFill>
          <a:latin typeface="Footlight MT Light"/>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60000"/>
        <a:buFont typeface="Wingdings 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0000"/>
        <a:buFont typeface="Wingdings 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0000"/>
        <a:buFont typeface="Wingdings 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60000"/>
        <a:buFont typeface="Wingdings 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18800" cy="1143000"/>
          </a:xfrm>
        </p:spPr>
        <p:txBody>
          <a:bodyPr/>
          <a:lstStyle/>
          <a:p>
            <a:pPr eaLnBrk="1" fontAlgn="auto" hangingPunct="1">
              <a:spcAft>
                <a:spcPts val="0"/>
              </a:spcAft>
              <a:defRPr/>
            </a:pPr>
            <a:r>
              <a:rPr sz="4000" smtClean="0">
                <a:solidFill>
                  <a:schemeClr val="accent4"/>
                </a:solidFill>
              </a:rPr>
              <a:t>什么是敏捷软件开发方法</a:t>
            </a:r>
            <a:endParaRPr sz="4000">
              <a:solidFill>
                <a:schemeClr val="accent4"/>
              </a:solidFill>
            </a:endParaRPr>
          </a:p>
        </p:txBody>
      </p:sp>
      <p:sp>
        <p:nvSpPr>
          <p:cNvPr id="13315" name="内容占位符 2"/>
          <p:cNvSpPr>
            <a:spLocks noGrp="1"/>
          </p:cNvSpPr>
          <p:nvPr>
            <p:ph idx="1"/>
          </p:nvPr>
        </p:nvSpPr>
        <p:spPr>
          <a:xfrm>
            <a:off x="457200" y="1371600"/>
            <a:ext cx="8077200" cy="4038600"/>
          </a:xfrm>
        </p:spPr>
        <p:txBody>
          <a:bodyPr/>
          <a:lstStyle/>
          <a:p>
            <a:pPr eaLnBrk="1" hangingPunct="1">
              <a:lnSpc>
                <a:spcPct val="120000"/>
              </a:lnSpc>
              <a:buFontTx/>
              <a:buNone/>
            </a:pPr>
            <a:r>
              <a:rPr lang="en-US" altLang="zh-CN" b="1" smtClean="0"/>
              <a:t>   </a:t>
            </a:r>
            <a:r>
              <a:rPr lang="zh-CN" altLang="en-US" smtClean="0"/>
              <a:t>敏捷软件开发方法其实不是一个具体的过程，而是一个涵盖性术语。用于概括那些应需而生的具有类似价值观的软件开发方式和方法，这些方法一般都具有以人为核心、循环迭代、响应变化等特点，着眼于能高质量地快速交付客户满意的工作软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77500" lnSpcReduction="20000"/>
          </a:bodyPr>
          <a:lstStyle/>
          <a:p>
            <a:pPr marL="609600" indent="-609600" eaLnBrk="1" fontAlgn="auto" hangingPunct="1">
              <a:spcAft>
                <a:spcPts val="0"/>
              </a:spcAft>
              <a:buFont typeface="Wingdings 2"/>
              <a:buNone/>
              <a:defRPr/>
            </a:pPr>
            <a:r>
              <a:rPr lang="en-US" altLang="zh-CN" b="1" smtClean="0"/>
              <a:t>3.  </a:t>
            </a:r>
            <a:r>
              <a:rPr lang="zh-CN" altLang="en-US" b="1" smtClean="0"/>
              <a:t>客户测试：作为选择每个所期望的特性的一部分，客户可以根据脚本语言来定义出自动验收测试来表明该特性可以工作。</a:t>
            </a:r>
          </a:p>
          <a:p>
            <a:pPr marL="609600" indent="-609600" eaLnBrk="1" fontAlgn="auto" hangingPunct="1">
              <a:lnSpc>
                <a:spcPct val="90000"/>
              </a:lnSpc>
              <a:spcAft>
                <a:spcPts val="0"/>
              </a:spcAft>
              <a:buFontTx/>
              <a:buAutoNum type="arabicPeriod" startAt="4"/>
              <a:defRPr/>
            </a:pPr>
            <a:endParaRPr lang="en-US" altLang="zh-CN" b="1" smtClean="0"/>
          </a:p>
          <a:p>
            <a:pPr marL="609600" indent="-609600" eaLnBrk="1" fontAlgn="auto" hangingPunct="1">
              <a:lnSpc>
                <a:spcPct val="90000"/>
              </a:lnSpc>
              <a:spcAft>
                <a:spcPts val="0"/>
              </a:spcAft>
              <a:buFontTx/>
              <a:buAutoNum type="arabicPeriod" startAt="4"/>
              <a:defRPr/>
            </a:pPr>
            <a:r>
              <a:rPr lang="zh-CN" altLang="en-US" b="1" smtClean="0"/>
              <a:t>简单设计</a:t>
            </a:r>
            <a:r>
              <a:rPr lang="zh-CN" altLang="en-US" smtClean="0"/>
              <a:t>：团队保持设计恰好和当前的系统功能相匹配。它通过了所有的测试，不包含任何重复，表达出了编写者想表达的所有东西，并且包含尽可能少的代码。</a:t>
            </a:r>
            <a:endParaRPr lang="en-US" altLang="zh-CN" smtClean="0"/>
          </a:p>
          <a:p>
            <a:pPr eaLnBrk="1" fontAlgn="auto" hangingPunct="1">
              <a:spcAft>
                <a:spcPts val="0"/>
              </a:spcAft>
              <a:defRPr/>
            </a:pPr>
            <a:r>
              <a:rPr lang="zh-CN" altLang="en-US" smtClean="0"/>
              <a:t>标准</a:t>
            </a:r>
            <a:r>
              <a:rPr lang="en-US" altLang="zh-CN" smtClean="0"/>
              <a:t>(</a:t>
            </a:r>
            <a:r>
              <a:rPr lang="zh-CN" altLang="en-US" smtClean="0"/>
              <a:t>依重要性</a:t>
            </a:r>
            <a:r>
              <a:rPr lang="en-US" altLang="zh-CN" smtClean="0"/>
              <a:t>)</a:t>
            </a:r>
            <a:r>
              <a:rPr lang="zh-CN" altLang="en-US" smtClean="0"/>
              <a:t>：</a:t>
            </a:r>
          </a:p>
          <a:p>
            <a:pPr eaLnBrk="1" fontAlgn="auto" hangingPunct="1">
              <a:spcAft>
                <a:spcPts val="0"/>
              </a:spcAft>
              <a:defRPr/>
            </a:pPr>
            <a:r>
              <a:rPr lang="en-US" altLang="zh-CN" smtClean="0"/>
              <a:t>– </a:t>
            </a:r>
            <a:r>
              <a:rPr lang="zh-CN" altLang="en-US" smtClean="0"/>
              <a:t>通过所有测试</a:t>
            </a:r>
          </a:p>
          <a:p>
            <a:pPr eaLnBrk="1" fontAlgn="auto" hangingPunct="1">
              <a:spcAft>
                <a:spcPts val="0"/>
              </a:spcAft>
              <a:defRPr/>
            </a:pPr>
            <a:r>
              <a:rPr lang="en-US" altLang="zh-CN" smtClean="0"/>
              <a:t>– </a:t>
            </a:r>
            <a:r>
              <a:rPr lang="zh-CN" altLang="en-US" smtClean="0"/>
              <a:t>可读性高的代码</a:t>
            </a:r>
          </a:p>
          <a:p>
            <a:pPr eaLnBrk="1" fontAlgn="auto" hangingPunct="1">
              <a:spcAft>
                <a:spcPts val="0"/>
              </a:spcAft>
              <a:defRPr/>
            </a:pPr>
            <a:r>
              <a:rPr lang="en-US" altLang="zh-CN" smtClean="0"/>
              <a:t>– </a:t>
            </a:r>
            <a:r>
              <a:rPr lang="zh-CN" altLang="en-US" smtClean="0"/>
              <a:t>避免重复 </a:t>
            </a:r>
            <a:r>
              <a:rPr lang="en-US" altLang="zh-CN" smtClean="0"/>
              <a:t> </a:t>
            </a:r>
          </a:p>
          <a:p>
            <a:pPr eaLnBrk="1" fontAlgn="auto" hangingPunct="1">
              <a:spcAft>
                <a:spcPts val="0"/>
              </a:spcAft>
              <a:defRPr/>
            </a:pPr>
            <a:r>
              <a:rPr lang="en-US" altLang="zh-CN" smtClean="0"/>
              <a:t>– </a:t>
            </a:r>
            <a:r>
              <a:rPr lang="zh-CN" altLang="en-US" smtClean="0"/>
              <a:t>最少数量的类或方法。</a:t>
            </a:r>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p:txBody>
          <a:bodyPr/>
          <a:lstStyle/>
          <a:p>
            <a:pPr marL="609600" indent="-609600" eaLnBrk="1" hangingPunct="1">
              <a:lnSpc>
                <a:spcPct val="90000"/>
              </a:lnSpc>
              <a:buFont typeface="Wingdings 2"/>
              <a:buAutoNum type="arabicPeriod" startAt="5"/>
            </a:pPr>
            <a:r>
              <a:rPr lang="zh-CN" altLang="en-US" smtClean="0"/>
              <a:t>结对编程：</a:t>
            </a:r>
            <a:endParaRPr lang="en-US" altLang="zh-CN" smtClean="0"/>
          </a:p>
          <a:p>
            <a:pPr marL="609600" indent="-609600" eaLnBrk="1" hangingPunct="1">
              <a:lnSpc>
                <a:spcPct val="90000"/>
              </a:lnSpc>
              <a:buFont typeface="Wingdings 2"/>
              <a:buNone/>
            </a:pPr>
            <a:r>
              <a:rPr lang="en-US" altLang="zh-CN" smtClean="0"/>
              <a:t>           </a:t>
            </a:r>
            <a:r>
              <a:rPr lang="zh-CN" altLang="en-US" smtClean="0"/>
              <a:t>所有的产品软件都是由两个程序员、并排坐在一起在同一台机器上构建的</a:t>
            </a:r>
            <a:r>
              <a:rPr lang="en-US" altLang="zh-CN" smtClean="0"/>
              <a:t>,</a:t>
            </a:r>
            <a:r>
              <a:rPr lang="zh-CN" altLang="en-US" smtClean="0"/>
              <a:t>让两个人共同设计和开发代码的实践。结对者是全职合作者，轮流执行键入和监视；这提供了持续的设计和代码评审。 </a:t>
            </a:r>
            <a:r>
              <a:rPr lang="en-US" altLang="zh-CN" smtClean="0"/>
              <a:t>XP</a:t>
            </a:r>
            <a:r>
              <a:rPr lang="zh-CN" altLang="en-US" smtClean="0"/>
              <a:t>的必须组成部分，</a:t>
            </a:r>
            <a:r>
              <a:rPr lang="en-US" altLang="zh-CN" smtClean="0"/>
              <a:t>XP</a:t>
            </a:r>
            <a:r>
              <a:rPr lang="zh-CN" altLang="en-US" smtClean="0"/>
              <a:t>中最有争议的规则之一。</a:t>
            </a:r>
          </a:p>
          <a:p>
            <a:pPr marL="609600" indent="-609600" eaLnBrk="1" hangingPunct="1">
              <a:lnSpc>
                <a:spcPct val="90000"/>
              </a:lnSpc>
              <a:buFont typeface="Wingdings 2"/>
              <a:buNone/>
            </a:pPr>
            <a:r>
              <a:rPr lang="zh-CN" altLang="en-US" smtClean="0"/>
              <a:t>	不是两个人做一个人的事情。</a:t>
            </a:r>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70000" lnSpcReduction="20000"/>
          </a:bodyPr>
          <a:lstStyle/>
          <a:p>
            <a:pPr marL="609600" indent="-609600" eaLnBrk="1" fontAlgn="auto" hangingPunct="1">
              <a:lnSpc>
                <a:spcPct val="90000"/>
              </a:lnSpc>
              <a:spcAft>
                <a:spcPts val="0"/>
              </a:spcAft>
              <a:buFontTx/>
              <a:buNone/>
              <a:defRPr/>
            </a:pPr>
            <a:r>
              <a:rPr lang="en-US" altLang="zh-CN" smtClean="0"/>
              <a:t>6.  </a:t>
            </a:r>
            <a:r>
              <a:rPr lang="zh-CN" altLang="en-US" b="1" smtClean="0"/>
              <a:t>测试驱动开发</a:t>
            </a:r>
            <a:r>
              <a:rPr lang="zh-CN" altLang="en-US" smtClean="0"/>
              <a:t>：开发功能代码之前，先编写测试代码，然后只编写使测试通过的功能代码，从而以测试来驱动整个开发过程的进行。这有助于编写简洁可用和高质量的代码，有很高的灵活性和健壮性，能快速响应变化，并加速开发过程。编写单元测试是一个验证行为，更是一个设计行为。</a:t>
            </a:r>
          </a:p>
          <a:p>
            <a:pPr eaLnBrk="1" fontAlgn="auto" hangingPunct="1">
              <a:spcAft>
                <a:spcPts val="0"/>
              </a:spcAft>
              <a:defRPr/>
            </a:pPr>
            <a:r>
              <a:rPr lang="zh-CN" altLang="en-US" smtClean="0"/>
              <a:t>测试驱动开发的基本过程如下： </a:t>
            </a:r>
          </a:p>
          <a:p>
            <a:pPr eaLnBrk="1" fontAlgn="auto" hangingPunct="1">
              <a:spcAft>
                <a:spcPts val="0"/>
              </a:spcAft>
              <a:defRPr/>
            </a:pPr>
            <a:r>
              <a:rPr lang="zh-CN" altLang="en-US" smtClean="0"/>
              <a:t>　　①　快速新增一个测试 </a:t>
            </a:r>
          </a:p>
          <a:p>
            <a:pPr eaLnBrk="1" fontAlgn="auto" hangingPunct="1">
              <a:spcAft>
                <a:spcPts val="0"/>
              </a:spcAft>
              <a:defRPr/>
            </a:pPr>
            <a:r>
              <a:rPr lang="zh-CN" altLang="en-US" smtClean="0"/>
              <a:t>　　②　运行所有的测试（有时候只需要运行一个或一部分），发现新增的测试不能通过 </a:t>
            </a:r>
          </a:p>
          <a:p>
            <a:pPr eaLnBrk="1" fontAlgn="auto" hangingPunct="1">
              <a:spcAft>
                <a:spcPts val="0"/>
              </a:spcAft>
              <a:defRPr/>
            </a:pPr>
            <a:r>
              <a:rPr lang="zh-CN" altLang="en-US" smtClean="0"/>
              <a:t>　　③　做一些小小的改动，尽快地让测试程序可运行，为此可以在程序中使用一些不合情理的方法 </a:t>
            </a:r>
          </a:p>
          <a:p>
            <a:pPr eaLnBrk="1" fontAlgn="auto" hangingPunct="1">
              <a:spcAft>
                <a:spcPts val="0"/>
              </a:spcAft>
              <a:defRPr/>
            </a:pPr>
            <a:r>
              <a:rPr lang="zh-CN" altLang="en-US" smtClean="0"/>
              <a:t>　　④　运行所有的测试，并且全部通过 </a:t>
            </a:r>
          </a:p>
          <a:p>
            <a:pPr eaLnBrk="1" fontAlgn="auto" hangingPunct="1">
              <a:spcAft>
                <a:spcPts val="0"/>
              </a:spcAft>
              <a:defRPr/>
            </a:pPr>
            <a:r>
              <a:rPr lang="zh-CN" altLang="en-US" smtClean="0"/>
              <a:t>　　⑤　重构代码，以消除重复设计，优化设计结构 </a:t>
            </a:r>
            <a:endParaRPr lang="zh-CN" altLang="en-US"/>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lnSpcReduction="10000"/>
          </a:bodyPr>
          <a:lstStyle/>
          <a:p>
            <a:pPr marL="609600" indent="-609600" eaLnBrk="1" fontAlgn="auto" hangingPunct="1">
              <a:lnSpc>
                <a:spcPct val="90000"/>
              </a:lnSpc>
              <a:spcAft>
                <a:spcPts val="0"/>
              </a:spcAft>
              <a:buFontTx/>
              <a:buAutoNum type="arabicPeriod" startAt="7"/>
              <a:defRPr/>
            </a:pPr>
            <a:r>
              <a:rPr lang="zh-CN" altLang="en-US" b="1" smtClean="0"/>
              <a:t>改进设计</a:t>
            </a:r>
            <a:r>
              <a:rPr lang="zh-CN" altLang="en-US" smtClean="0"/>
              <a:t>：随时利用重构方法改进已经腐化的代码，保持代码尽可能的干净、具有表达力。</a:t>
            </a:r>
            <a:endParaRPr lang="en-US" altLang="zh-CN" smtClean="0"/>
          </a:p>
          <a:p>
            <a:pPr marL="609600" indent="-609600" eaLnBrk="1" fontAlgn="auto" hangingPunct="1">
              <a:lnSpc>
                <a:spcPct val="90000"/>
              </a:lnSpc>
              <a:spcAft>
                <a:spcPts val="0"/>
              </a:spcAft>
              <a:buFont typeface="Wingdings 2"/>
              <a:buNone/>
              <a:defRPr/>
            </a:pPr>
            <a:r>
              <a:rPr lang="zh-CN" altLang="en-US" smtClean="0"/>
              <a:t>   重构是</a:t>
            </a:r>
            <a:r>
              <a:rPr lang="en-US" altLang="zh-CN" smtClean="0"/>
              <a:t>XP</a:t>
            </a:r>
            <a:r>
              <a:rPr lang="zh-CN" altLang="en-US" smtClean="0"/>
              <a:t>的一个重要组成部分。所谓重构是指在不改变代码外在行为的前提下对代码做出的修改，以改进代码的内部结构。重构是一种有纪律的、经过训练的、有条不紊的代码整理方法，可以将整理过程中不小心引入错误的可能性降到最低。从本质上说，重构就是在代码写好之后改进它的设计。</a:t>
            </a:r>
            <a:endParaRPr lang="en-US" altLang="zh-CN" smtClean="0"/>
          </a:p>
          <a:p>
            <a:pPr eaLnBrk="1" fontAlgn="auto" hangingPunct="1">
              <a:spcAft>
                <a:spcPts val="0"/>
              </a:spcAft>
              <a:defRPr/>
            </a:pPr>
            <a:endParaRPr lang="zh-CN" altLang="en-US"/>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10000"/>
          </a:bodyPr>
          <a:lstStyle/>
          <a:p>
            <a:pPr marL="609600" indent="-609600" eaLnBrk="1" fontAlgn="auto" hangingPunct="1">
              <a:lnSpc>
                <a:spcPct val="90000"/>
              </a:lnSpc>
              <a:spcAft>
                <a:spcPts val="0"/>
              </a:spcAft>
              <a:buFont typeface="Wingdings 2"/>
              <a:buNone/>
              <a:defRPr/>
            </a:pPr>
            <a:r>
              <a:rPr lang="zh-CN" altLang="en-US" sz="2400" b="1" smtClean="0"/>
              <a:t>为什么要重构？</a:t>
            </a:r>
            <a:endParaRPr lang="en-US" altLang="zh-CN" sz="2400" b="1" smtClean="0"/>
          </a:p>
          <a:p>
            <a:pPr eaLnBrk="1" fontAlgn="auto" hangingPunct="1">
              <a:spcAft>
                <a:spcPts val="0"/>
              </a:spcAft>
              <a:defRPr/>
            </a:pPr>
            <a:r>
              <a:rPr lang="en-US" altLang="zh-CN" sz="2400" smtClean="0"/>
              <a:t>1.</a:t>
            </a:r>
            <a:r>
              <a:rPr lang="zh-CN" altLang="en-US" sz="2400" smtClean="0"/>
              <a:t>　改进软件的设计。</a:t>
            </a:r>
            <a:endParaRPr lang="en-US" altLang="zh-CN" sz="2400" smtClean="0"/>
          </a:p>
          <a:p>
            <a:pPr eaLnBrk="1" fontAlgn="auto" hangingPunct="1">
              <a:spcAft>
                <a:spcPts val="0"/>
              </a:spcAft>
              <a:defRPr/>
            </a:pPr>
            <a:r>
              <a:rPr lang="zh-CN" altLang="en-US" sz="2400" smtClean="0"/>
              <a:t>重构则帮助重新组织代码，重新清晰的体现结构和进一步改进设计。</a:t>
            </a:r>
            <a:endParaRPr lang="en-US" altLang="zh-CN" sz="2400" smtClean="0"/>
          </a:p>
          <a:p>
            <a:pPr eaLnBrk="1" fontAlgn="auto" hangingPunct="1">
              <a:spcAft>
                <a:spcPts val="0"/>
              </a:spcAft>
              <a:defRPr/>
            </a:pPr>
            <a:r>
              <a:rPr lang="en-US" altLang="zh-CN" sz="2400" smtClean="0"/>
              <a:t>2.</a:t>
            </a:r>
            <a:r>
              <a:rPr lang="zh-CN" altLang="en-US" sz="2400" smtClean="0"/>
              <a:t>　提高代码质量，可维护性。</a:t>
            </a:r>
            <a:endParaRPr lang="en-US" altLang="zh-CN" sz="2400" smtClean="0"/>
          </a:p>
          <a:p>
            <a:pPr eaLnBrk="1" fontAlgn="auto" hangingPunct="1">
              <a:spcAft>
                <a:spcPts val="0"/>
              </a:spcAft>
              <a:defRPr/>
            </a:pPr>
            <a:r>
              <a:rPr lang="zh-CN" altLang="en-US" sz="2400" smtClean="0"/>
              <a:t>容易理解的代码可以很容易的维护和做进一步的开发。</a:t>
            </a:r>
            <a:endParaRPr lang="en-US" altLang="zh-CN" sz="2400" smtClean="0"/>
          </a:p>
          <a:p>
            <a:pPr eaLnBrk="1" fontAlgn="auto" hangingPunct="1">
              <a:spcAft>
                <a:spcPts val="0"/>
              </a:spcAft>
              <a:defRPr/>
            </a:pPr>
            <a:r>
              <a:rPr lang="en-US" altLang="zh-CN" sz="2400" smtClean="0"/>
              <a:t>3.</a:t>
            </a:r>
            <a:r>
              <a:rPr lang="zh-CN" altLang="en-US" sz="2400" smtClean="0"/>
              <a:t>　重构帮助尽早的发现错误。</a:t>
            </a:r>
            <a:endParaRPr lang="en-US" altLang="zh-CN" sz="2400" smtClean="0"/>
          </a:p>
          <a:p>
            <a:pPr eaLnBrk="1" fontAlgn="auto" hangingPunct="1">
              <a:spcAft>
                <a:spcPts val="0"/>
              </a:spcAft>
              <a:defRPr/>
            </a:pPr>
            <a:r>
              <a:rPr lang="zh-CN" altLang="en-US" sz="2400" smtClean="0"/>
              <a:t>在另一个时段重新审视自己或别人代码，可以更容易的发现问题和加深对代码的理解。</a:t>
            </a:r>
            <a:endParaRPr lang="en-US" altLang="zh-CN" sz="2400" smtClean="0"/>
          </a:p>
          <a:p>
            <a:pPr eaLnBrk="1" fontAlgn="auto" hangingPunct="1">
              <a:spcAft>
                <a:spcPts val="0"/>
              </a:spcAft>
              <a:defRPr/>
            </a:pPr>
            <a:r>
              <a:rPr lang="zh-CN" altLang="en-US" sz="2400" smtClean="0"/>
              <a:t>４</a:t>
            </a:r>
            <a:r>
              <a:rPr lang="en-US" altLang="zh-CN" sz="2400" smtClean="0"/>
              <a:t>.</a:t>
            </a:r>
            <a:r>
              <a:rPr lang="zh-CN" altLang="en-US" sz="2400" smtClean="0"/>
              <a:t>重构可以提高提高开发速度。</a:t>
            </a:r>
            <a:endParaRPr lang="en-US" altLang="zh-CN" sz="2400" smtClean="0"/>
          </a:p>
          <a:p>
            <a:pPr eaLnBrk="1" fontAlgn="auto" hangingPunct="1">
              <a:spcAft>
                <a:spcPts val="0"/>
              </a:spcAft>
              <a:defRPr/>
            </a:pPr>
            <a:r>
              <a:rPr lang="zh-CN" altLang="en-US" sz="2400" smtClean="0"/>
              <a:t>重构对设计和代码的改进，都可以有效的提高开发</a:t>
            </a:r>
          </a:p>
          <a:p>
            <a:pPr eaLnBrk="1" fontAlgn="auto" hangingPunct="1">
              <a:spcAft>
                <a:spcPts val="0"/>
              </a:spcAft>
              <a:defRPr/>
            </a:pPr>
            <a:r>
              <a:rPr lang="zh-CN" altLang="en-US" sz="2400" smtClean="0"/>
              <a:t>速度。</a:t>
            </a:r>
            <a:endParaRPr lang="zh-CN" altLang="en-US" sz="2400"/>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marL="609600" indent="-609600" eaLnBrk="1" fontAlgn="auto" hangingPunct="1">
              <a:lnSpc>
                <a:spcPct val="90000"/>
              </a:lnSpc>
              <a:spcAft>
                <a:spcPts val="0"/>
              </a:spcAft>
              <a:buFont typeface="Wingdings 2"/>
              <a:buNone/>
              <a:defRPr/>
            </a:pPr>
            <a:r>
              <a:rPr lang="en-US" altLang="zh-CN" sz="2800" b="1" smtClean="0"/>
              <a:t>8.  </a:t>
            </a:r>
            <a:r>
              <a:rPr lang="zh-CN" altLang="en-US" sz="2800" b="1" smtClean="0"/>
              <a:t>持续集成</a:t>
            </a:r>
            <a:r>
              <a:rPr lang="zh-CN" altLang="en-US" sz="2800" smtClean="0"/>
              <a:t>：团队总是使系统完整地被集成。一个人拆入（</a:t>
            </a:r>
            <a:r>
              <a:rPr lang="en-US" altLang="zh-CN" sz="2800" smtClean="0"/>
              <a:t>Check in</a:t>
            </a:r>
            <a:r>
              <a:rPr lang="zh-CN" altLang="en-US" sz="2800" smtClean="0"/>
              <a:t>）后，其它所有人责任代码集成。</a:t>
            </a:r>
            <a:endParaRPr lang="en-US" altLang="zh-CN" sz="2800" smtClean="0"/>
          </a:p>
          <a:p>
            <a:pPr eaLnBrk="1" fontAlgn="auto" hangingPunct="1">
              <a:spcAft>
                <a:spcPts val="0"/>
              </a:spcAft>
              <a:buFontTx/>
              <a:buNone/>
              <a:defRPr/>
            </a:pPr>
            <a:r>
              <a:rPr lang="zh-CN" altLang="en-US" sz="2800" smtClean="0"/>
              <a:t>          持续集成的思想是任何时候只有一项任务完成，就集成新代码，构造系统并测试。让开发人员在第一时间了解到软件的错误，并迅速排除错误。</a:t>
            </a:r>
          </a:p>
          <a:p>
            <a:pPr eaLnBrk="1" fontAlgn="auto" hangingPunct="1">
              <a:spcAft>
                <a:spcPts val="0"/>
              </a:spcAft>
              <a:defRPr/>
            </a:pPr>
            <a:endParaRPr lang="zh-CN" altLang="en-US"/>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p:txBody>
          <a:bodyPr/>
          <a:lstStyle/>
          <a:p>
            <a:pPr eaLnBrk="1" hangingPunct="1"/>
            <a:r>
              <a:rPr lang="en-US" altLang="zh-CN" sz="2800" smtClean="0"/>
              <a:t>9.  </a:t>
            </a:r>
            <a:r>
              <a:rPr lang="zh-CN" altLang="en-US" sz="2800" b="1" smtClean="0"/>
              <a:t>集体代码所有权</a:t>
            </a:r>
            <a:r>
              <a:rPr lang="zh-CN" altLang="en-US" sz="2800" smtClean="0"/>
              <a:t>：任何结对的程序员都可以在任何时候改进任何代码</a:t>
            </a:r>
            <a:r>
              <a:rPr lang="en-US" altLang="zh-CN" sz="2800" smtClean="0"/>
              <a:t>,</a:t>
            </a:r>
            <a:r>
              <a:rPr lang="zh-CN" altLang="en-US" sz="2800" smtClean="0"/>
              <a:t>但改动后的代码必须通过所有相关的测试。没有程序员对任何一个特定的模块或技术单独负责，每个人都可以参与任何其它方面的开发。</a:t>
            </a:r>
            <a:endParaRPr lang="en-US" altLang="zh-CN" sz="2800" smtClean="0"/>
          </a:p>
          <a:p>
            <a:pPr eaLnBrk="1" hangingPunct="1"/>
            <a:r>
              <a:rPr lang="en-US" altLang="zh-CN" sz="2800" smtClean="0"/>
              <a:t>10.  </a:t>
            </a:r>
            <a:r>
              <a:rPr lang="zh-CN" altLang="en-US" sz="2800" b="1" smtClean="0"/>
              <a:t>编码标准</a:t>
            </a:r>
            <a:r>
              <a:rPr lang="zh-CN" altLang="en-US" sz="2800" smtClean="0"/>
              <a:t>：系统中所有的代码看起来就好像是一人单独编写的。</a:t>
            </a:r>
            <a:endParaRPr lang="en-US" altLang="zh-CN" sz="2800" smtClean="0"/>
          </a:p>
          <a:p>
            <a:pPr eaLnBrk="1" hangingPunct="1"/>
            <a:r>
              <a:rPr lang="zh-CN" altLang="en-US" sz="2800" smtClean="0"/>
              <a:t>规定了程序的风格，包括注释如何写，变量命名的规范，代码的格式等等。</a:t>
            </a:r>
          </a:p>
          <a:p>
            <a:pPr eaLnBrk="1" hangingPunct="1"/>
            <a:endParaRPr lang="zh-CN" altLang="en-US" smtClean="0"/>
          </a:p>
          <a:p>
            <a:pPr eaLnBrk="1" hangingPunct="1"/>
            <a:endParaRPr lang="zh-CN" altLang="en-US" smtClean="0"/>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70000" lnSpcReduction="20000"/>
          </a:bodyPr>
          <a:lstStyle/>
          <a:p>
            <a:pPr eaLnBrk="1" fontAlgn="auto" hangingPunct="1">
              <a:lnSpc>
                <a:spcPct val="110000"/>
              </a:lnSpc>
              <a:spcAft>
                <a:spcPts val="0"/>
              </a:spcAft>
              <a:defRPr/>
            </a:pPr>
            <a:r>
              <a:rPr lang="en-US" altLang="zh-CN" sz="3400" smtClean="0"/>
              <a:t>11.  </a:t>
            </a:r>
            <a:r>
              <a:rPr lang="zh-CN" altLang="en-US" sz="3400" smtClean="0"/>
              <a:t>隐喻：将整个系统联系在一起的全局视图的概念。它是系统的未来影像，是它使得所有单独模块的位置和外观变得明显直观。如果模块的外观与整个隐喻不符，那么你就知道该模块是错误的。</a:t>
            </a:r>
            <a:r>
              <a:rPr lang="zh-CN" altLang="zh-CN" sz="3400" smtClean="0"/>
              <a:t>隐喻通常可以归结为一个名字系统。这些名字提供了一个系统组成元素的词汇表，并且有助于定义它们之间关系。</a:t>
            </a:r>
            <a:endParaRPr lang="zh-CN" altLang="en-US" sz="3400" smtClean="0"/>
          </a:p>
          <a:p>
            <a:pPr eaLnBrk="1" fontAlgn="auto" hangingPunct="1">
              <a:lnSpc>
                <a:spcPct val="110000"/>
              </a:lnSpc>
              <a:spcAft>
                <a:spcPts val="0"/>
              </a:spcAft>
              <a:defRPr/>
            </a:pPr>
            <a:r>
              <a:rPr lang="en-US" altLang="zh-CN" sz="3400" smtClean="0"/>
              <a:t>12.  </a:t>
            </a:r>
            <a:r>
              <a:rPr lang="zh-CN" altLang="en-US" sz="3400" smtClean="0"/>
              <a:t>可持续的速度：团队只有持久才有获胜的希望。他们以能够长期维持的速度努力工作，他们保存精力，把项目看作是马拉松长跑，而不是全速短跑。提倡平稳的工作效率，体现了</a:t>
            </a:r>
            <a:r>
              <a:rPr lang="en-US" altLang="zh-CN" sz="3400" smtClean="0"/>
              <a:t>XP</a:t>
            </a:r>
            <a:r>
              <a:rPr lang="zh-CN" altLang="en-US" sz="3400" smtClean="0"/>
              <a:t>以人为本的价值观。</a:t>
            </a:r>
            <a:r>
              <a:rPr lang="en-US" altLang="zh-CN" sz="3400" smtClean="0"/>
              <a:t>XP</a:t>
            </a:r>
            <a:r>
              <a:rPr lang="zh-CN" altLang="zh-CN" sz="3400" smtClean="0"/>
              <a:t>的规则是不允许团队加班工作。在版本发布前的一个星期是该规则的惟一例外。如果发布目标就在眼前并且能够一蹴而就，则允许加班。</a:t>
            </a:r>
          </a:p>
          <a:p>
            <a:pPr eaLnBrk="1" fontAlgn="auto" hangingPunct="1">
              <a:lnSpc>
                <a:spcPct val="80000"/>
              </a:lnSpc>
              <a:spcAft>
                <a:spcPts val="0"/>
              </a:spcAft>
              <a:buFontTx/>
              <a:buNone/>
              <a:defRPr/>
            </a:pPr>
            <a:endParaRPr lang="zh-CN" altLang="en-US" smtClean="0"/>
          </a:p>
          <a:p>
            <a:pPr eaLnBrk="1" fontAlgn="auto" hangingPunct="1">
              <a:spcAft>
                <a:spcPts val="0"/>
              </a:spcAft>
              <a:defRPr/>
            </a:pPr>
            <a:endParaRPr lang="zh-CN" altLang="en-US"/>
          </a:p>
        </p:txBody>
      </p:sp>
      <p:sp>
        <p:nvSpPr>
          <p:cNvPr id="4"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二、</a:t>
            </a:r>
            <a:r>
              <a:rPr lang="en-US" altLang="zh-CN" smtClean="0"/>
              <a:t>Scrum</a:t>
            </a:r>
            <a:r>
              <a:rPr smtClean="0"/>
              <a:t>方法</a:t>
            </a:r>
            <a:endParaRPr/>
          </a:p>
        </p:txBody>
      </p:sp>
      <p:sp>
        <p:nvSpPr>
          <p:cNvPr id="30723" name="内容占位符 2"/>
          <p:cNvSpPr>
            <a:spLocks noGrp="1"/>
          </p:cNvSpPr>
          <p:nvPr>
            <p:ph idx="1"/>
          </p:nvPr>
        </p:nvSpPr>
        <p:spPr>
          <a:xfrm>
            <a:off x="457200" y="1371600"/>
            <a:ext cx="8229600" cy="4754563"/>
          </a:xfrm>
        </p:spPr>
        <p:txBody>
          <a:bodyPr/>
          <a:lstStyle/>
          <a:p>
            <a:pPr eaLnBrk="1" hangingPunct="1"/>
            <a:r>
              <a:rPr lang="en-US" altLang="zh-CN" smtClean="0"/>
              <a:t>SCRUM </a:t>
            </a:r>
            <a:r>
              <a:rPr lang="zh-CN" altLang="en-US" smtClean="0"/>
              <a:t>是敏捷过程的一种，以英式橄榄球争球队形 </a:t>
            </a:r>
            <a:r>
              <a:rPr lang="en-US" altLang="zh-CN" smtClean="0"/>
              <a:t>(Scrum)</a:t>
            </a:r>
            <a:r>
              <a:rPr lang="zh-CN" altLang="en-US" smtClean="0"/>
              <a:t>为名。</a:t>
            </a:r>
            <a:endParaRPr lang="en-US" altLang="zh-CN" smtClean="0"/>
          </a:p>
          <a:p>
            <a:pPr eaLnBrk="1" hangingPunct="1"/>
            <a:r>
              <a:rPr lang="en-US" altLang="zh-CN" sz="2800" smtClean="0"/>
              <a:t>Scrum</a:t>
            </a:r>
            <a:r>
              <a:rPr lang="zh-CN" altLang="en-US" sz="2800" smtClean="0"/>
              <a:t>将软件开发团队比拟成橄榄球队</a:t>
            </a:r>
          </a:p>
          <a:p>
            <a:pPr eaLnBrk="1" hangingPunct="1"/>
            <a:r>
              <a:rPr lang="en-US" altLang="zh-CN" sz="2800" smtClean="0"/>
              <a:t>– </a:t>
            </a:r>
            <a:r>
              <a:rPr lang="zh-CN" altLang="en-US" sz="2800" smtClean="0"/>
              <a:t>有明确的最高目标，</a:t>
            </a:r>
          </a:p>
          <a:p>
            <a:pPr eaLnBrk="1" hangingPunct="1"/>
            <a:r>
              <a:rPr lang="en-US" altLang="zh-CN" sz="2800" smtClean="0"/>
              <a:t>– </a:t>
            </a:r>
            <a:r>
              <a:rPr lang="zh-CN" altLang="en-US" sz="2800" smtClean="0"/>
              <a:t>熟悉开发流程中所需具备的最佳典范与技术，</a:t>
            </a:r>
          </a:p>
          <a:p>
            <a:pPr eaLnBrk="1" hangingPunct="1"/>
            <a:r>
              <a:rPr lang="en-US" altLang="zh-CN" sz="2800" smtClean="0"/>
              <a:t>– </a:t>
            </a:r>
            <a:r>
              <a:rPr lang="zh-CN" altLang="en-US" sz="2800" smtClean="0"/>
              <a:t>具有高度自主权，</a:t>
            </a:r>
          </a:p>
          <a:p>
            <a:pPr eaLnBrk="1" hangingPunct="1"/>
            <a:r>
              <a:rPr lang="en-US" altLang="zh-CN" sz="2800" smtClean="0"/>
              <a:t>– </a:t>
            </a:r>
            <a:r>
              <a:rPr lang="zh-CN" altLang="en-US" sz="2800" smtClean="0"/>
              <a:t>紧密地沟通合作，</a:t>
            </a:r>
          </a:p>
          <a:p>
            <a:pPr eaLnBrk="1" hangingPunct="1"/>
            <a:r>
              <a:rPr lang="en-US" altLang="zh-CN" sz="2800" smtClean="0"/>
              <a:t>– </a:t>
            </a:r>
            <a:r>
              <a:rPr lang="zh-CN" altLang="en-US" sz="2800" smtClean="0"/>
              <a:t>以高度弹性解決各种挑战，</a:t>
            </a:r>
          </a:p>
          <a:p>
            <a:pPr eaLnBrk="1" hangingPunct="1"/>
            <a:r>
              <a:rPr lang="en-US" altLang="zh-CN" sz="2800" smtClean="0"/>
              <a:t>– </a:t>
            </a:r>
            <a:r>
              <a:rPr lang="zh-CN" altLang="en-US" sz="2800" smtClean="0"/>
              <a:t>确保每天、每个阶段都朝向目标有明确的推进</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mtClean="0"/>
              <a:t>Scrum</a:t>
            </a:r>
            <a:r>
              <a:rPr smtClean="0"/>
              <a:t>特点</a:t>
            </a:r>
            <a:endParaRPr/>
          </a:p>
        </p:txBody>
      </p:sp>
      <p:sp>
        <p:nvSpPr>
          <p:cNvPr id="31747" name="内容占位符 2"/>
          <p:cNvSpPr>
            <a:spLocks noGrp="1"/>
          </p:cNvSpPr>
          <p:nvPr>
            <p:ph idx="1"/>
          </p:nvPr>
        </p:nvSpPr>
        <p:spPr>
          <a:xfrm>
            <a:off x="457200" y="1371600"/>
            <a:ext cx="8229600" cy="3810000"/>
          </a:xfrm>
        </p:spPr>
        <p:txBody>
          <a:bodyPr/>
          <a:lstStyle/>
          <a:p>
            <a:r>
              <a:rPr lang="en-US" altLang="zh-CN" sz="2800" smtClean="0"/>
              <a:t>• </a:t>
            </a:r>
            <a:r>
              <a:rPr lang="zh-CN" altLang="en-US" sz="2800" smtClean="0"/>
              <a:t>适于在不确定性高的环境中开发复杂产品；</a:t>
            </a:r>
          </a:p>
          <a:p>
            <a:r>
              <a:rPr lang="en-US" altLang="zh-CN" sz="2800" smtClean="0"/>
              <a:t>• </a:t>
            </a:r>
            <a:r>
              <a:rPr lang="zh-CN" altLang="en-US" sz="2800" smtClean="0"/>
              <a:t>简洁但有效；</a:t>
            </a:r>
          </a:p>
          <a:p>
            <a:r>
              <a:rPr lang="en-US" altLang="zh-CN" sz="2400" smtClean="0"/>
              <a:t>     – </a:t>
            </a:r>
            <a:r>
              <a:rPr lang="zh-CN" altLang="en-US" sz="2400" smtClean="0"/>
              <a:t>易于学习和掌握；</a:t>
            </a:r>
          </a:p>
          <a:p>
            <a:r>
              <a:rPr lang="en-US" altLang="zh-CN" sz="2400" smtClean="0"/>
              <a:t>     – </a:t>
            </a:r>
            <a:r>
              <a:rPr lang="zh-CN" altLang="en-US" sz="2400" smtClean="0"/>
              <a:t>能够在开发进程中不断检查，并作出相应调整；</a:t>
            </a:r>
          </a:p>
          <a:p>
            <a:r>
              <a:rPr lang="en-US" altLang="zh-CN" sz="2800" smtClean="0"/>
              <a:t>• </a:t>
            </a:r>
            <a:r>
              <a:rPr lang="zh-CN" altLang="en-US" sz="2800" smtClean="0"/>
              <a:t>项目信息对所有干系人高度透明；</a:t>
            </a:r>
          </a:p>
          <a:p>
            <a:r>
              <a:rPr lang="en-US" altLang="zh-CN" sz="2800" smtClean="0"/>
              <a:t>• </a:t>
            </a:r>
            <a:r>
              <a:rPr lang="zh-CN" altLang="en-US" sz="2800" smtClean="0"/>
              <a:t>便于快速发现问题，促使团队和组织持续改</a:t>
            </a:r>
          </a:p>
          <a:p>
            <a:r>
              <a:rPr lang="zh-CN" altLang="en-US" sz="2800" smtClean="0"/>
              <a:t>进；</a:t>
            </a:r>
            <a:endParaRPr lang="zh-CN" altLang="en-US" sz="2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18800" cy="1143000"/>
          </a:xfrm>
        </p:spPr>
        <p:txBody>
          <a:bodyPr/>
          <a:lstStyle/>
          <a:p>
            <a:pPr eaLnBrk="1" fontAlgn="auto" hangingPunct="1">
              <a:spcAft>
                <a:spcPts val="0"/>
              </a:spcAft>
              <a:defRPr/>
            </a:pPr>
            <a:r>
              <a:rPr sz="4000" smtClean="0">
                <a:solidFill>
                  <a:schemeClr val="accent4"/>
                </a:solidFill>
              </a:rPr>
              <a:t>敏捷方法产生的背景</a:t>
            </a:r>
            <a:endParaRPr sz="4000">
              <a:solidFill>
                <a:schemeClr val="accent4"/>
              </a:solidFill>
            </a:endParaRPr>
          </a:p>
        </p:txBody>
      </p:sp>
      <p:sp>
        <p:nvSpPr>
          <p:cNvPr id="14339" name="内容占位符 2"/>
          <p:cNvSpPr>
            <a:spLocks noGrp="1"/>
          </p:cNvSpPr>
          <p:nvPr>
            <p:ph idx="1"/>
          </p:nvPr>
        </p:nvSpPr>
        <p:spPr>
          <a:xfrm>
            <a:off x="609600" y="1371600"/>
            <a:ext cx="7924800" cy="2362200"/>
          </a:xfrm>
        </p:spPr>
        <p:txBody>
          <a:bodyPr/>
          <a:lstStyle/>
          <a:p>
            <a:pPr eaLnBrk="1" hangingPunct="1"/>
            <a:r>
              <a:rPr lang="zh-CN" altLang="en-US" smtClean="0"/>
              <a:t>现代软件的</a:t>
            </a:r>
          </a:p>
          <a:p>
            <a:pPr eaLnBrk="1" hangingPunct="1"/>
            <a:r>
              <a:rPr lang="en-US" altLang="zh-CN" smtClean="0"/>
              <a:t>• </a:t>
            </a:r>
            <a:r>
              <a:rPr lang="zh-CN" altLang="en-US" smtClean="0"/>
              <a:t>复杂性          </a:t>
            </a:r>
            <a:r>
              <a:rPr lang="en-US" altLang="zh-CN" smtClean="0"/>
              <a:t>– </a:t>
            </a:r>
            <a:r>
              <a:rPr lang="zh-CN" altLang="en-US" smtClean="0"/>
              <a:t>软件越来越复杂</a:t>
            </a:r>
          </a:p>
          <a:p>
            <a:pPr eaLnBrk="1" hangingPunct="1"/>
            <a:r>
              <a:rPr lang="en-US" altLang="zh-CN" smtClean="0"/>
              <a:t>• </a:t>
            </a:r>
            <a:r>
              <a:rPr lang="zh-CN" altLang="en-US" smtClean="0"/>
              <a:t>可变性          </a:t>
            </a:r>
            <a:r>
              <a:rPr lang="en-US" altLang="zh-CN" smtClean="0"/>
              <a:t>– </a:t>
            </a:r>
            <a:r>
              <a:rPr lang="zh-CN" altLang="en-US" smtClean="0"/>
              <a:t>需求越来越多变</a:t>
            </a:r>
          </a:p>
          <a:p>
            <a:pPr eaLnBrk="1" hangingPunct="1"/>
            <a:r>
              <a:rPr lang="en-US" altLang="zh-CN" smtClean="0"/>
              <a:t>• </a:t>
            </a:r>
            <a:r>
              <a:rPr lang="zh-CN" altLang="en-US" smtClean="0"/>
              <a:t>一致性          </a:t>
            </a:r>
            <a:r>
              <a:rPr lang="en-US" altLang="zh-CN" smtClean="0"/>
              <a:t>– </a:t>
            </a:r>
            <a:r>
              <a:rPr lang="zh-CN" altLang="en-US" smtClean="0"/>
              <a:t>过程越来越规范</a:t>
            </a:r>
            <a:endParaRPr lang="en-US" altLang="zh-CN" smtClean="0"/>
          </a:p>
          <a:p>
            <a:pPr eaLnBrk="1" hangingPunct="1"/>
            <a:endParaRPr lang="zh-CN" altLang="en-US" smtClean="0"/>
          </a:p>
        </p:txBody>
      </p:sp>
      <p:pic>
        <p:nvPicPr>
          <p:cNvPr id="14340" name="Picture 3"/>
          <p:cNvPicPr>
            <a:picLocks noChangeAspect="1" noChangeArrowheads="1"/>
          </p:cNvPicPr>
          <p:nvPr/>
        </p:nvPicPr>
        <p:blipFill>
          <a:blip r:embed="rId2" cstate="print"/>
          <a:srcRect/>
          <a:stretch>
            <a:fillRect/>
          </a:stretch>
        </p:blipFill>
        <p:spPr bwMode="auto">
          <a:xfrm>
            <a:off x="1524000" y="3810000"/>
            <a:ext cx="4943475" cy="25336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mtClean="0"/>
              <a:t>Scrum</a:t>
            </a:r>
            <a:r>
              <a:rPr smtClean="0"/>
              <a:t>与传统方法的对比</a:t>
            </a:r>
            <a:endParaRPr/>
          </a:p>
        </p:txBody>
      </p:sp>
      <p:pic>
        <p:nvPicPr>
          <p:cNvPr id="32771" name="Picture 2"/>
          <p:cNvPicPr>
            <a:picLocks noGrp="1" noChangeAspect="1" noChangeArrowheads="1"/>
          </p:cNvPicPr>
          <p:nvPr>
            <p:ph idx="1"/>
          </p:nvPr>
        </p:nvPicPr>
        <p:blipFill>
          <a:blip r:embed="rId2" cstate="print"/>
          <a:srcRect/>
          <a:stretch>
            <a:fillRect/>
          </a:stretch>
        </p:blipFill>
        <p:spPr>
          <a:xfrm>
            <a:off x="609600" y="1447800"/>
            <a:ext cx="7924800" cy="4333875"/>
          </a:xfrm>
          <a:noFill/>
        </p:spPr>
      </p:pic>
      <p:sp>
        <p:nvSpPr>
          <p:cNvPr id="5" name="内容占位符 2"/>
          <p:cNvSpPr txBox="1">
            <a:spLocks/>
          </p:cNvSpPr>
          <p:nvPr/>
        </p:nvSpPr>
        <p:spPr bwMode="auto">
          <a:xfrm>
            <a:off x="609600" y="5867400"/>
            <a:ext cx="7924800" cy="762000"/>
          </a:xfrm>
          <a:prstGeom prst="rect">
            <a:avLst/>
          </a:prstGeom>
          <a:noFill/>
          <a:ln w="9525">
            <a:noFill/>
            <a:miter lim="800000"/>
            <a:headEnd/>
            <a:tailEnd/>
          </a:ln>
        </p:spPr>
        <p:txBody>
          <a:bodyPr/>
          <a:lstStyle/>
          <a:p>
            <a:pPr marL="342900" indent="-342900" algn="ctr" eaLnBrk="0" hangingPunct="0">
              <a:spcBef>
                <a:spcPct val="20000"/>
              </a:spcBef>
              <a:buClr>
                <a:schemeClr val="tx2"/>
              </a:buClr>
              <a:buSzPct val="60000"/>
              <a:buFont typeface="Wingdings 2"/>
              <a:buChar char=""/>
              <a:defRPr/>
            </a:pPr>
            <a:r>
              <a:rPr lang="zh-CN" altLang="en-US" sz="2400">
                <a:latin typeface="+mn-lt"/>
                <a:ea typeface="+mn-ea"/>
              </a:rPr>
              <a:t>图一：团队生产力</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mtClean="0"/>
              <a:t>Scrum</a:t>
            </a:r>
            <a:r>
              <a:rPr smtClean="0"/>
              <a:t>与传统方法的对比</a:t>
            </a:r>
            <a:endParaRPr/>
          </a:p>
        </p:txBody>
      </p:sp>
      <p:pic>
        <p:nvPicPr>
          <p:cNvPr id="33795" name="Picture 2"/>
          <p:cNvPicPr>
            <a:picLocks noGrp="1" noChangeAspect="1" noChangeArrowheads="1"/>
          </p:cNvPicPr>
          <p:nvPr>
            <p:ph idx="1"/>
          </p:nvPr>
        </p:nvPicPr>
        <p:blipFill>
          <a:blip r:embed="rId2" cstate="print"/>
          <a:srcRect/>
          <a:stretch>
            <a:fillRect/>
          </a:stretch>
        </p:blipFill>
        <p:spPr>
          <a:xfrm>
            <a:off x="1685925" y="1709738"/>
            <a:ext cx="5400675" cy="3929062"/>
          </a:xfrm>
          <a:noFill/>
        </p:spPr>
      </p:pic>
      <p:sp>
        <p:nvSpPr>
          <p:cNvPr id="5" name="内容占位符 2"/>
          <p:cNvSpPr txBox="1">
            <a:spLocks/>
          </p:cNvSpPr>
          <p:nvPr/>
        </p:nvSpPr>
        <p:spPr bwMode="auto">
          <a:xfrm>
            <a:off x="685800" y="5791200"/>
            <a:ext cx="7924800" cy="762000"/>
          </a:xfrm>
          <a:prstGeom prst="rect">
            <a:avLst/>
          </a:prstGeom>
          <a:noFill/>
          <a:ln w="9525">
            <a:noFill/>
            <a:miter lim="800000"/>
            <a:headEnd/>
            <a:tailEnd/>
          </a:ln>
        </p:spPr>
        <p:txBody>
          <a:bodyPr/>
          <a:lstStyle/>
          <a:p>
            <a:pPr marL="342900" indent="-342900" algn="ctr" eaLnBrk="0" hangingPunct="0">
              <a:spcBef>
                <a:spcPct val="20000"/>
              </a:spcBef>
              <a:buClr>
                <a:schemeClr val="tx2"/>
              </a:buClr>
              <a:buSzPct val="60000"/>
              <a:buFont typeface="Wingdings 2"/>
              <a:buChar char=""/>
              <a:defRPr/>
            </a:pPr>
            <a:r>
              <a:rPr lang="zh-CN" altLang="en-US" sz="2400">
                <a:latin typeface="+mn-lt"/>
                <a:ea typeface="+mn-ea"/>
              </a:rPr>
              <a:t>图二：士气</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mtClean="0"/>
              <a:t>Scrum</a:t>
            </a:r>
            <a:r>
              <a:rPr smtClean="0"/>
              <a:t>与传统方法的对比</a:t>
            </a:r>
            <a:endParaRPr/>
          </a:p>
        </p:txBody>
      </p:sp>
      <p:pic>
        <p:nvPicPr>
          <p:cNvPr id="34819" name="Picture 2"/>
          <p:cNvPicPr>
            <a:picLocks noGrp="1" noChangeAspect="1" noChangeArrowheads="1"/>
          </p:cNvPicPr>
          <p:nvPr>
            <p:ph idx="1"/>
          </p:nvPr>
        </p:nvPicPr>
        <p:blipFill>
          <a:blip r:embed="rId2" cstate="print"/>
          <a:srcRect/>
          <a:stretch>
            <a:fillRect/>
          </a:stretch>
        </p:blipFill>
        <p:spPr>
          <a:xfrm>
            <a:off x="1846263" y="1600200"/>
            <a:ext cx="5451475" cy="4191000"/>
          </a:xfrm>
          <a:noFill/>
        </p:spPr>
      </p:pic>
      <p:sp>
        <p:nvSpPr>
          <p:cNvPr id="5" name="内容占位符 2"/>
          <p:cNvSpPr txBox="1">
            <a:spLocks/>
          </p:cNvSpPr>
          <p:nvPr/>
        </p:nvSpPr>
        <p:spPr bwMode="auto">
          <a:xfrm>
            <a:off x="609600" y="5867400"/>
            <a:ext cx="7924800" cy="762000"/>
          </a:xfrm>
          <a:prstGeom prst="rect">
            <a:avLst/>
          </a:prstGeom>
          <a:noFill/>
          <a:ln w="9525">
            <a:noFill/>
            <a:miter lim="800000"/>
            <a:headEnd/>
            <a:tailEnd/>
          </a:ln>
        </p:spPr>
        <p:txBody>
          <a:bodyPr/>
          <a:lstStyle/>
          <a:p>
            <a:pPr marL="342900" indent="-342900" algn="ctr" eaLnBrk="0" hangingPunct="0">
              <a:spcBef>
                <a:spcPct val="20000"/>
              </a:spcBef>
              <a:buClr>
                <a:schemeClr val="tx2"/>
              </a:buClr>
              <a:buSzPct val="60000"/>
              <a:buFont typeface="Wingdings 2"/>
              <a:buChar char=""/>
              <a:defRPr/>
            </a:pPr>
            <a:r>
              <a:rPr lang="zh-CN" altLang="en-US" sz="2400">
                <a:latin typeface="+mn-lt"/>
                <a:ea typeface="+mn-ea"/>
              </a:rPr>
              <a:t>图三：责任感与主人翁意识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mtClean="0"/>
              <a:t>Scrum</a:t>
            </a:r>
            <a:r>
              <a:rPr smtClean="0"/>
              <a:t>与传统方法的对比</a:t>
            </a:r>
            <a:endParaRPr/>
          </a:p>
        </p:txBody>
      </p:sp>
      <p:pic>
        <p:nvPicPr>
          <p:cNvPr id="35843" name="Picture 3"/>
          <p:cNvPicPr>
            <a:picLocks noGrp="1" noChangeAspect="1" noChangeArrowheads="1"/>
          </p:cNvPicPr>
          <p:nvPr>
            <p:ph idx="1"/>
          </p:nvPr>
        </p:nvPicPr>
        <p:blipFill>
          <a:blip r:embed="rId2" cstate="print"/>
          <a:srcRect/>
          <a:stretch>
            <a:fillRect/>
          </a:stretch>
        </p:blipFill>
        <p:spPr>
          <a:xfrm>
            <a:off x="1676400" y="1600200"/>
            <a:ext cx="5638800" cy="4198938"/>
          </a:xfrm>
          <a:noFill/>
        </p:spPr>
      </p:pic>
      <p:sp>
        <p:nvSpPr>
          <p:cNvPr id="7" name="内容占位符 2"/>
          <p:cNvSpPr txBox="1">
            <a:spLocks/>
          </p:cNvSpPr>
          <p:nvPr/>
        </p:nvSpPr>
        <p:spPr bwMode="auto">
          <a:xfrm>
            <a:off x="609600" y="5867400"/>
            <a:ext cx="7924800" cy="762000"/>
          </a:xfrm>
          <a:prstGeom prst="rect">
            <a:avLst/>
          </a:prstGeom>
          <a:noFill/>
          <a:ln w="9525">
            <a:noFill/>
            <a:miter lim="800000"/>
            <a:headEnd/>
            <a:tailEnd/>
          </a:ln>
        </p:spPr>
        <p:txBody>
          <a:bodyPr/>
          <a:lstStyle/>
          <a:p>
            <a:pPr marL="342900" indent="-342900" algn="ctr" eaLnBrk="0" hangingPunct="0">
              <a:spcBef>
                <a:spcPct val="20000"/>
              </a:spcBef>
              <a:buClr>
                <a:schemeClr val="tx2"/>
              </a:buClr>
              <a:buSzPct val="60000"/>
              <a:buFont typeface="Wingdings 2"/>
              <a:buChar char=""/>
              <a:defRPr/>
            </a:pPr>
            <a:r>
              <a:rPr lang="zh-CN" altLang="en-US" sz="2400">
                <a:latin typeface="+mn-lt"/>
                <a:ea typeface="+mn-ea"/>
              </a:rPr>
              <a:t>图四：协调与合作</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5575" cy="1143000"/>
          </a:xfrm>
        </p:spPr>
        <p:txBody>
          <a:bodyPr/>
          <a:lstStyle/>
          <a:p>
            <a:pPr algn="ctr">
              <a:defRPr/>
            </a:pPr>
            <a:r>
              <a:rPr lang="en-US" altLang="zh-CN" smtClean="0"/>
              <a:t>Scrum</a:t>
            </a:r>
            <a:r>
              <a:rPr smtClean="0"/>
              <a:t>与传统方法的对比</a:t>
            </a:r>
            <a:endParaRPr/>
          </a:p>
        </p:txBody>
      </p:sp>
      <p:pic>
        <p:nvPicPr>
          <p:cNvPr id="36867" name="Picture 2"/>
          <p:cNvPicPr>
            <a:picLocks noChangeAspect="1" noChangeArrowheads="1"/>
          </p:cNvPicPr>
          <p:nvPr/>
        </p:nvPicPr>
        <p:blipFill>
          <a:blip r:embed="rId2" cstate="print"/>
          <a:srcRect/>
          <a:stretch>
            <a:fillRect/>
          </a:stretch>
        </p:blipFill>
        <p:spPr bwMode="auto">
          <a:xfrm>
            <a:off x="1905000" y="1524000"/>
            <a:ext cx="5586413" cy="4114800"/>
          </a:xfrm>
          <a:prstGeom prst="rect">
            <a:avLst/>
          </a:prstGeom>
          <a:noFill/>
          <a:ln w="9525">
            <a:noFill/>
            <a:miter lim="800000"/>
            <a:headEnd/>
            <a:tailEnd/>
          </a:ln>
        </p:spPr>
      </p:pic>
      <p:sp>
        <p:nvSpPr>
          <p:cNvPr id="6" name="内容占位符 2"/>
          <p:cNvSpPr txBox="1">
            <a:spLocks/>
          </p:cNvSpPr>
          <p:nvPr/>
        </p:nvSpPr>
        <p:spPr bwMode="auto">
          <a:xfrm>
            <a:off x="762000" y="5791200"/>
            <a:ext cx="7924800" cy="762000"/>
          </a:xfrm>
          <a:prstGeom prst="rect">
            <a:avLst/>
          </a:prstGeom>
          <a:noFill/>
          <a:ln w="9525">
            <a:noFill/>
            <a:miter lim="800000"/>
            <a:headEnd/>
            <a:tailEnd/>
          </a:ln>
        </p:spPr>
        <p:txBody>
          <a:bodyPr/>
          <a:lstStyle/>
          <a:p>
            <a:pPr marL="342900" indent="-342900" algn="ctr" eaLnBrk="0" hangingPunct="0">
              <a:spcBef>
                <a:spcPct val="20000"/>
              </a:spcBef>
              <a:buClr>
                <a:schemeClr val="tx2"/>
              </a:buClr>
              <a:buSzPct val="60000"/>
              <a:buFont typeface="Wingdings 2"/>
              <a:buChar char=""/>
              <a:defRPr/>
            </a:pPr>
            <a:r>
              <a:rPr lang="zh-CN" altLang="en-US" sz="2400">
                <a:latin typeface="+mn-lt"/>
                <a:ea typeface="+mn-ea"/>
              </a:rPr>
              <a:t>图五：交付质量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smtClean="0"/>
              <a:t>有多少人愿意继续使用</a:t>
            </a:r>
            <a:r>
              <a:rPr lang="en-US" altLang="zh-CN" smtClean="0"/>
              <a:t>Scrum</a:t>
            </a:r>
            <a:endParaRPr/>
          </a:p>
        </p:txBody>
      </p:sp>
      <p:pic>
        <p:nvPicPr>
          <p:cNvPr id="37891" name="Picture 2"/>
          <p:cNvPicPr>
            <a:picLocks noChangeAspect="1" noChangeArrowheads="1"/>
          </p:cNvPicPr>
          <p:nvPr/>
        </p:nvPicPr>
        <p:blipFill>
          <a:blip r:embed="rId2" cstate="print"/>
          <a:srcRect/>
          <a:stretch>
            <a:fillRect/>
          </a:stretch>
        </p:blipFill>
        <p:spPr bwMode="auto">
          <a:xfrm>
            <a:off x="2286000" y="2057400"/>
            <a:ext cx="4591050" cy="4067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smtClean="0"/>
              <a:t>越来越多的企业开始用</a:t>
            </a:r>
            <a:r>
              <a:rPr lang="en-US" altLang="zh-CN" smtClean="0"/>
              <a:t>Scrum</a:t>
            </a:r>
            <a:endParaRPr/>
          </a:p>
        </p:txBody>
      </p:sp>
      <p:sp>
        <p:nvSpPr>
          <p:cNvPr id="38915" name="内容占位符 2"/>
          <p:cNvSpPr>
            <a:spLocks noGrp="1"/>
          </p:cNvSpPr>
          <p:nvPr>
            <p:ph idx="1"/>
          </p:nvPr>
        </p:nvSpPr>
        <p:spPr/>
        <p:txBody>
          <a:bodyPr/>
          <a:lstStyle/>
          <a:p>
            <a:r>
              <a:rPr lang="en-US" altLang="zh-CN" smtClean="0"/>
              <a:t>Google                     Oracle	</a:t>
            </a:r>
          </a:p>
          <a:p>
            <a:r>
              <a:rPr lang="en-US" altLang="zh-CN" smtClean="0"/>
              <a:t>IBM                          Motorola	</a:t>
            </a:r>
          </a:p>
          <a:p>
            <a:r>
              <a:rPr lang="en-US" altLang="zh-CN" smtClean="0"/>
              <a:t>Nokia                       Agilent</a:t>
            </a:r>
          </a:p>
          <a:p>
            <a:r>
              <a:rPr lang="en-US" altLang="zh-CN" smtClean="0"/>
              <a:t>Siemens	             Philips</a:t>
            </a:r>
          </a:p>
          <a:p>
            <a:r>
              <a:rPr lang="en-US" altLang="zh-CN" smtClean="0"/>
              <a:t>Sun	                     SAP</a:t>
            </a:r>
          </a:p>
          <a:p>
            <a:r>
              <a:rPr lang="en-US" altLang="zh-CN" smtClean="0"/>
              <a:t>Microsoft	             Tecent</a:t>
            </a:r>
          </a:p>
          <a:p>
            <a:r>
              <a:rPr lang="en-US" altLang="zh-CN" smtClean="0"/>
              <a:t>Oracle                       Yahoo</a:t>
            </a:r>
            <a:r>
              <a:rPr lang="zh-CN" altLang="en-US" smtClean="0"/>
              <a:t>！</a:t>
            </a:r>
          </a:p>
          <a:p>
            <a:endParaRPr lang="en-US"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4000" smtClean="0"/>
              <a:t>Scrum</a:t>
            </a:r>
            <a:r>
              <a:rPr sz="4000" smtClean="0"/>
              <a:t>框架</a:t>
            </a:r>
            <a:endParaRPr sz="4000"/>
          </a:p>
        </p:txBody>
      </p:sp>
      <p:pic>
        <p:nvPicPr>
          <p:cNvPr id="39939" name="Picture 4"/>
          <p:cNvPicPr>
            <a:picLocks noGrp="1" noChangeAspect="1" noChangeArrowheads="1"/>
          </p:cNvPicPr>
          <p:nvPr>
            <p:ph idx="1"/>
          </p:nvPr>
        </p:nvPicPr>
        <p:blipFill>
          <a:blip r:embed="rId2" cstate="print"/>
          <a:srcRect/>
          <a:stretch>
            <a:fillRect/>
          </a:stretch>
        </p:blipFill>
        <p:spPr>
          <a:xfrm>
            <a:off x="552450" y="1776413"/>
            <a:ext cx="7734300" cy="401955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z="4000" smtClean="0"/>
              <a:t>三个角色</a:t>
            </a:r>
            <a:endParaRPr sz="4000"/>
          </a:p>
        </p:txBody>
      </p:sp>
      <p:sp>
        <p:nvSpPr>
          <p:cNvPr id="40963" name="内容占位符 2"/>
          <p:cNvSpPr>
            <a:spLocks noGrp="1"/>
          </p:cNvSpPr>
          <p:nvPr>
            <p:ph idx="1"/>
          </p:nvPr>
        </p:nvSpPr>
        <p:spPr>
          <a:xfrm>
            <a:off x="304800" y="1676400"/>
            <a:ext cx="8229600" cy="4221163"/>
          </a:xfrm>
        </p:spPr>
        <p:txBody>
          <a:bodyPr/>
          <a:lstStyle/>
          <a:p>
            <a:pPr eaLnBrk="1" hangingPunct="1">
              <a:buFontTx/>
              <a:buNone/>
            </a:pPr>
            <a:r>
              <a:rPr lang="en-US" altLang="zh-CN" sz="2400" smtClean="0"/>
              <a:t>    1</a:t>
            </a:r>
            <a:r>
              <a:rPr lang="zh-CN" altLang="en-US" sz="2400" smtClean="0"/>
              <a:t>、产品负责人（</a:t>
            </a:r>
            <a:r>
              <a:rPr lang="en-US" altLang="zh-CN" sz="2400" smtClean="0"/>
              <a:t>Product Owner</a:t>
            </a:r>
            <a:r>
              <a:rPr lang="zh-CN" altLang="en-US" sz="2400" smtClean="0"/>
              <a:t>）：它是开发团队和客户或最终用户之间的联络点。</a:t>
            </a:r>
            <a:endParaRPr lang="en-US" altLang="zh-CN" sz="2400" smtClean="0"/>
          </a:p>
          <a:p>
            <a:pPr lvl="1">
              <a:buFont typeface="Wingdings" pitchFamily="2" charset="2"/>
              <a:buChar char="l"/>
            </a:pPr>
            <a:r>
              <a:rPr lang="zh-CN" altLang="en-US" sz="2400" smtClean="0"/>
              <a:t>代表产品线的利益</a:t>
            </a:r>
            <a:r>
              <a:rPr lang="en-US" altLang="zh-CN" sz="2400" smtClean="0"/>
              <a:t>,</a:t>
            </a:r>
            <a:r>
              <a:rPr lang="zh-CN" altLang="en-US" sz="2400" smtClean="0"/>
              <a:t>与</a:t>
            </a:r>
            <a:r>
              <a:rPr lang="en-US" altLang="zh-CN" sz="2400" smtClean="0"/>
              <a:t>Scrum Master</a:t>
            </a:r>
            <a:r>
              <a:rPr lang="zh-CN" altLang="en-US" sz="2400" smtClean="0"/>
              <a:t>和</a:t>
            </a:r>
            <a:r>
              <a:rPr lang="en-US" altLang="zh-CN" sz="2400" smtClean="0"/>
              <a:t>Scrum Team</a:t>
            </a:r>
            <a:r>
              <a:rPr lang="zh-CN" altLang="en-US" sz="2400" smtClean="0"/>
              <a:t>合作</a:t>
            </a:r>
          </a:p>
          <a:p>
            <a:pPr lvl="1">
              <a:buFont typeface="Wingdings" pitchFamily="2" charset="2"/>
              <a:buChar char="l"/>
            </a:pPr>
            <a:r>
              <a:rPr lang="zh-CN" altLang="en-US" sz="2400" smtClean="0"/>
              <a:t>负责管理和确定产品记录的优先次序</a:t>
            </a:r>
            <a:r>
              <a:rPr lang="en-US" altLang="zh-CN" sz="2400" smtClean="0"/>
              <a:t>,</a:t>
            </a:r>
            <a:r>
              <a:rPr lang="zh-CN" altLang="en-US" sz="2400" smtClean="0"/>
              <a:t>角色负责产品的远景规划</a:t>
            </a:r>
          </a:p>
          <a:p>
            <a:pPr lvl="1">
              <a:buFont typeface="Wingdings" pitchFamily="2" charset="2"/>
              <a:buChar char="l"/>
            </a:pPr>
            <a:r>
              <a:rPr lang="zh-CN" altLang="en-US" sz="2400" smtClean="0"/>
              <a:t>侧重于投资回报</a:t>
            </a:r>
            <a:r>
              <a:rPr lang="en-US" altLang="zh-CN" sz="2400" smtClean="0"/>
              <a:t>Return Of Investment</a:t>
            </a:r>
            <a:endParaRPr lang="zh-CN" altLang="en-US" sz="2400" smtClean="0"/>
          </a:p>
          <a:p>
            <a:pPr eaLnBrk="1" hangingPunct="1">
              <a:buFontTx/>
              <a:buNone/>
            </a:pPr>
            <a:r>
              <a:rPr lang="en-US" altLang="zh-CN" sz="2400" smtClean="0"/>
              <a:t>	</a:t>
            </a:r>
            <a:endParaRPr lang="zh-CN" altLang="en-US" sz="2400" smtClean="0"/>
          </a:p>
          <a:p>
            <a:pPr eaLnBrk="1" hangingPunct="1">
              <a:buFontTx/>
              <a:buNone/>
            </a:pPr>
            <a:r>
              <a:rPr lang="en-US" altLang="zh-CN" sz="2400" smtClean="0"/>
              <a:t>	</a:t>
            </a:r>
            <a:endParaRPr lang="zh-CN" altLang="en-US" sz="24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z="4000" smtClean="0"/>
              <a:t>三个角色</a:t>
            </a:r>
            <a:endParaRPr sz="4000"/>
          </a:p>
        </p:txBody>
      </p:sp>
      <p:sp>
        <p:nvSpPr>
          <p:cNvPr id="41987" name="内容占位符 2"/>
          <p:cNvSpPr>
            <a:spLocks noGrp="1"/>
          </p:cNvSpPr>
          <p:nvPr>
            <p:ph idx="1"/>
          </p:nvPr>
        </p:nvSpPr>
        <p:spPr>
          <a:xfrm>
            <a:off x="304800" y="1676400"/>
            <a:ext cx="8229600" cy="4221163"/>
          </a:xfrm>
        </p:spPr>
        <p:txBody>
          <a:bodyPr/>
          <a:lstStyle/>
          <a:p>
            <a:pPr eaLnBrk="1" hangingPunct="1">
              <a:buFontTx/>
              <a:buNone/>
            </a:pPr>
            <a:r>
              <a:rPr lang="en-US" altLang="zh-CN" sz="2400" smtClean="0"/>
              <a:t>	2</a:t>
            </a:r>
            <a:r>
              <a:rPr lang="zh-CN" altLang="en-US" sz="2400" smtClean="0"/>
              <a:t>、</a:t>
            </a:r>
            <a:r>
              <a:rPr lang="en-US" altLang="zh-CN" sz="2400" smtClean="0"/>
              <a:t>Scrum</a:t>
            </a:r>
            <a:r>
              <a:rPr lang="zh-CN" altLang="en-US" sz="2400" smtClean="0"/>
              <a:t>专家（</a:t>
            </a:r>
            <a:r>
              <a:rPr lang="en-US" altLang="zh-CN" sz="2400" smtClean="0"/>
              <a:t>Scrum Master</a:t>
            </a:r>
            <a:r>
              <a:rPr lang="zh-CN" altLang="en-US" sz="2400" smtClean="0"/>
              <a:t>）：</a:t>
            </a:r>
            <a:r>
              <a:rPr lang="en-US" altLang="zh-CN" sz="2400" smtClean="0"/>
              <a:t>Scrum</a:t>
            </a:r>
            <a:r>
              <a:rPr lang="zh-CN" altLang="en-US" sz="2400" smtClean="0"/>
              <a:t>专家负责指导开发团队进行</a:t>
            </a:r>
            <a:r>
              <a:rPr lang="en-US" altLang="zh-CN" sz="2400" smtClean="0"/>
              <a:t>Scrum</a:t>
            </a:r>
            <a:r>
              <a:rPr lang="zh-CN" altLang="en-US" sz="2400" smtClean="0"/>
              <a:t>开发与实践</a:t>
            </a:r>
            <a:r>
              <a:rPr lang="en-US" altLang="zh-CN" sz="2400" smtClean="0"/>
              <a:t>,</a:t>
            </a:r>
            <a:r>
              <a:rPr lang="zh-CN" altLang="en-US" sz="2400" smtClean="0"/>
              <a:t>它也是开发团队与产品拥有者之间交流的联络点。 </a:t>
            </a:r>
            <a:endParaRPr lang="en-US" altLang="zh-CN" sz="2400" smtClean="0"/>
          </a:p>
          <a:p>
            <a:pPr lvl="1">
              <a:buFont typeface="Wingdings" pitchFamily="2" charset="2"/>
              <a:buChar char="l"/>
            </a:pPr>
            <a:r>
              <a:rPr lang="zh-CN" altLang="en-US" sz="2400" smtClean="0"/>
              <a:t>为</a:t>
            </a:r>
            <a:r>
              <a:rPr lang="en-US" altLang="zh-CN" sz="2400" smtClean="0"/>
              <a:t>Scrum Team</a:t>
            </a:r>
            <a:r>
              <a:rPr lang="zh-CN" altLang="en-US" sz="2400" smtClean="0"/>
              <a:t>服务</a:t>
            </a:r>
            <a:r>
              <a:rPr lang="en-US" altLang="zh-CN" sz="2400" smtClean="0"/>
              <a:t>,</a:t>
            </a:r>
            <a:r>
              <a:rPr lang="zh-CN" altLang="en-US" sz="2400" smtClean="0"/>
              <a:t>确保每一个成员都认同</a:t>
            </a:r>
            <a:r>
              <a:rPr lang="en-US" altLang="zh-CN" sz="2400" smtClean="0"/>
              <a:t>Scrum</a:t>
            </a:r>
            <a:r>
              <a:rPr lang="zh-CN" altLang="en-US" sz="2400" smtClean="0"/>
              <a:t>价值观和遵守其游戏规则</a:t>
            </a:r>
          </a:p>
          <a:p>
            <a:pPr lvl="1">
              <a:buFont typeface="Wingdings" pitchFamily="2" charset="2"/>
              <a:buChar char="l"/>
            </a:pPr>
            <a:r>
              <a:rPr lang="zh-CN" altLang="en-US" sz="2400" smtClean="0"/>
              <a:t>组织每天的</a:t>
            </a:r>
            <a:r>
              <a:rPr lang="en-US" altLang="zh-CN" sz="2400" smtClean="0"/>
              <a:t>Daily Scrum</a:t>
            </a:r>
            <a:r>
              <a:rPr lang="zh-CN" altLang="en-US" sz="2400" smtClean="0"/>
              <a:t>会议</a:t>
            </a:r>
          </a:p>
          <a:p>
            <a:pPr lvl="1">
              <a:buFont typeface="Wingdings" pitchFamily="2" charset="2"/>
              <a:buChar char="l"/>
            </a:pPr>
            <a:r>
              <a:rPr lang="zh-CN" altLang="en-US" sz="2400" smtClean="0"/>
              <a:t>负责保证</a:t>
            </a:r>
            <a:r>
              <a:rPr lang="en-US" altLang="zh-CN" sz="2400" smtClean="0"/>
              <a:t>Scrum Team</a:t>
            </a:r>
            <a:r>
              <a:rPr lang="zh-CN" altLang="en-US" sz="2400" smtClean="0"/>
              <a:t>的持续进展</a:t>
            </a:r>
          </a:p>
          <a:p>
            <a:pPr lvl="1">
              <a:buFont typeface="Wingdings" pitchFamily="2" charset="2"/>
              <a:buChar char="l"/>
            </a:pPr>
            <a:r>
              <a:rPr lang="zh-CN" altLang="en-US" sz="2400" smtClean="0"/>
              <a:t>决策和免除障碍</a:t>
            </a:r>
          </a:p>
          <a:p>
            <a:pPr lvl="1">
              <a:buFont typeface="Wingdings" pitchFamily="2" charset="2"/>
              <a:buChar char="l"/>
            </a:pPr>
            <a:r>
              <a:rPr lang="zh-CN" altLang="en-US" sz="2400" smtClean="0"/>
              <a:t>帮助</a:t>
            </a:r>
            <a:r>
              <a:rPr lang="en-US" altLang="zh-CN" sz="2400" smtClean="0"/>
              <a:t>Scrum Team</a:t>
            </a:r>
            <a:r>
              <a:rPr lang="zh-CN" altLang="en-US" sz="2400" smtClean="0"/>
              <a:t>规划</a:t>
            </a:r>
            <a:r>
              <a:rPr lang="en-US" altLang="zh-CN" sz="2400" smtClean="0"/>
              <a:t>Sprint</a:t>
            </a:r>
            <a:r>
              <a:rPr lang="zh-CN" altLang="en-US" sz="2400" smtClean="0"/>
              <a:t>计划</a:t>
            </a:r>
          </a:p>
          <a:p>
            <a:pPr eaLnBrk="1" hangingPunct="1">
              <a:buFontTx/>
              <a:buNone/>
            </a:pPr>
            <a:r>
              <a:rPr lang="en-US" altLang="zh-CN" sz="2400" smtClean="0"/>
              <a:t>	</a:t>
            </a:r>
            <a:endParaRPr lang="zh-CN" altLang="en-US"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228600"/>
            <a:ext cx="7772400" cy="1470025"/>
          </a:xfrm>
        </p:spPr>
        <p:txBody>
          <a:bodyPr/>
          <a:lstStyle/>
          <a:p>
            <a:pPr eaLnBrk="1" fontAlgn="auto" hangingPunct="1">
              <a:spcAft>
                <a:spcPts val="0"/>
              </a:spcAft>
              <a:defRPr/>
            </a:pPr>
            <a:r>
              <a:rPr sz="4000" smtClean="0">
                <a:solidFill>
                  <a:schemeClr val="accent4"/>
                </a:solidFill>
              </a:rPr>
              <a:t>敏捷软件开发代表方法</a:t>
            </a:r>
            <a:endParaRPr sz="4000">
              <a:solidFill>
                <a:schemeClr val="accent4"/>
              </a:solidFill>
            </a:endParaRPr>
          </a:p>
        </p:txBody>
      </p:sp>
      <p:sp>
        <p:nvSpPr>
          <p:cNvPr id="15363" name="副标题 2"/>
          <p:cNvSpPr>
            <a:spLocks noGrp="1"/>
          </p:cNvSpPr>
          <p:nvPr>
            <p:ph type="subTitle" idx="1"/>
          </p:nvPr>
        </p:nvSpPr>
        <p:spPr>
          <a:xfrm>
            <a:off x="381000" y="1524000"/>
            <a:ext cx="8382000" cy="4419600"/>
          </a:xfrm>
        </p:spPr>
        <p:txBody>
          <a:bodyPr/>
          <a:lstStyle/>
          <a:p>
            <a:pPr algn="l" eaLnBrk="1" hangingPunct="1"/>
            <a:r>
              <a:rPr lang="en-US" altLang="zh-CN" smtClean="0"/>
              <a:t>• </a:t>
            </a:r>
            <a:r>
              <a:rPr smtClean="0">
                <a:ea typeface="宋体" pitchFamily="2" charset="-122"/>
              </a:rPr>
              <a:t>统一开发过程：</a:t>
            </a:r>
            <a:r>
              <a:rPr lang="en-US" altLang="zh-CN" smtClean="0"/>
              <a:t>Rational Unified Process</a:t>
            </a:r>
          </a:p>
          <a:p>
            <a:pPr algn="l" eaLnBrk="1" hangingPunct="1"/>
            <a:r>
              <a:rPr lang="en-US" altLang="zh-CN" smtClean="0"/>
              <a:t>• </a:t>
            </a:r>
            <a:r>
              <a:rPr smtClean="0">
                <a:ea typeface="宋体" pitchFamily="2" charset="-122"/>
              </a:rPr>
              <a:t>极限编程：</a:t>
            </a:r>
            <a:r>
              <a:rPr lang="en-US" altLang="zh-CN" smtClean="0"/>
              <a:t>eXtreme Programming</a:t>
            </a:r>
          </a:p>
          <a:p>
            <a:pPr algn="l" eaLnBrk="1" hangingPunct="1"/>
            <a:r>
              <a:rPr lang="en-US" altLang="zh-CN" smtClean="0"/>
              <a:t>• Scrum</a:t>
            </a:r>
            <a:r>
              <a:rPr smtClean="0">
                <a:ea typeface="宋体" pitchFamily="2" charset="-122"/>
              </a:rPr>
              <a:t>方法</a:t>
            </a:r>
            <a:endParaRPr lang="en-US" altLang="zh-CN" smtClean="0"/>
          </a:p>
          <a:p>
            <a:pPr algn="l" eaLnBrk="1" hangingPunct="1"/>
            <a:r>
              <a:rPr lang="en-US" altLang="zh-CN" smtClean="0"/>
              <a:t>• </a:t>
            </a:r>
            <a:r>
              <a:rPr smtClean="0">
                <a:ea typeface="宋体" pitchFamily="2" charset="-122"/>
              </a:rPr>
              <a:t>敏捷建模：</a:t>
            </a:r>
            <a:r>
              <a:rPr lang="en-US" altLang="zh-CN" smtClean="0"/>
              <a:t>Agile Modeling</a:t>
            </a:r>
          </a:p>
          <a:p>
            <a:pPr algn="l" eaLnBrk="1" hangingPunct="1"/>
            <a:r>
              <a:rPr lang="en-US" altLang="zh-CN" smtClean="0"/>
              <a:t>• </a:t>
            </a:r>
            <a:r>
              <a:rPr smtClean="0">
                <a:ea typeface="宋体" pitchFamily="2" charset="-122"/>
              </a:rPr>
              <a:t>自适应软件开发：</a:t>
            </a:r>
            <a:r>
              <a:rPr lang="en-US" altLang="zh-CN" smtClean="0"/>
              <a:t>Adaptive Software Development</a:t>
            </a:r>
          </a:p>
          <a:p>
            <a:pPr algn="l" eaLnBrk="1" hangingPunct="1"/>
            <a:r>
              <a:rPr lang="en-US" altLang="zh-CN" smtClean="0"/>
              <a:t>etc.</a:t>
            </a:r>
            <a:endParaRPr smtClean="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z="4000" smtClean="0"/>
              <a:t>三个角色</a:t>
            </a:r>
            <a:endParaRPr sz="4000"/>
          </a:p>
        </p:txBody>
      </p:sp>
      <p:sp>
        <p:nvSpPr>
          <p:cNvPr id="43011" name="内容占位符 2"/>
          <p:cNvSpPr>
            <a:spLocks noGrp="1"/>
          </p:cNvSpPr>
          <p:nvPr>
            <p:ph idx="1"/>
          </p:nvPr>
        </p:nvSpPr>
        <p:spPr>
          <a:xfrm>
            <a:off x="304800" y="1600200"/>
            <a:ext cx="8229600" cy="4297363"/>
          </a:xfrm>
        </p:spPr>
        <p:txBody>
          <a:bodyPr/>
          <a:lstStyle/>
          <a:p>
            <a:pPr eaLnBrk="1" hangingPunct="1">
              <a:buFontTx/>
              <a:buNone/>
            </a:pPr>
            <a:r>
              <a:rPr lang="en-US" altLang="zh-CN" sz="2400" smtClean="0"/>
              <a:t>	3</a:t>
            </a:r>
            <a:r>
              <a:rPr lang="zh-CN" altLang="en-US" sz="2400" smtClean="0"/>
              <a:t>、团队成员（</a:t>
            </a:r>
            <a:r>
              <a:rPr lang="en-US" altLang="zh-CN" sz="2400" smtClean="0"/>
              <a:t>Team Member</a:t>
            </a:r>
            <a:r>
              <a:rPr lang="zh-CN" altLang="en-US" sz="2400" smtClean="0"/>
              <a:t>）：即项目开发人员。</a:t>
            </a:r>
            <a:endParaRPr lang="en-US" altLang="zh-CN" sz="2400" smtClean="0"/>
          </a:p>
          <a:p>
            <a:pPr lvl="1">
              <a:buFont typeface="Wingdings" pitchFamily="2" charset="2"/>
              <a:buChar char="l"/>
            </a:pPr>
            <a:r>
              <a:rPr lang="zh-CN" altLang="en-US" sz="2400" smtClean="0"/>
              <a:t>自我管理</a:t>
            </a:r>
            <a:r>
              <a:rPr lang="en-US" altLang="zh-CN" sz="2400" smtClean="0"/>
              <a:t>,</a:t>
            </a:r>
            <a:r>
              <a:rPr lang="zh-CN" altLang="en-US" sz="2400" smtClean="0"/>
              <a:t>自我组织</a:t>
            </a:r>
            <a:r>
              <a:rPr lang="en-US" altLang="zh-CN" sz="2400" smtClean="0"/>
              <a:t>,</a:t>
            </a:r>
            <a:r>
              <a:rPr lang="zh-CN" altLang="en-US" sz="2400" smtClean="0"/>
              <a:t>多功能</a:t>
            </a:r>
            <a:r>
              <a:rPr lang="en-US" altLang="zh-CN" sz="2400" smtClean="0"/>
              <a:t>,</a:t>
            </a:r>
            <a:r>
              <a:rPr lang="zh-CN" altLang="en-US" sz="2400" smtClean="0"/>
              <a:t>通常由</a:t>
            </a:r>
            <a:r>
              <a:rPr lang="en-US" altLang="zh-CN" sz="2400" smtClean="0"/>
              <a:t>6 </a:t>
            </a:r>
            <a:r>
              <a:rPr lang="en-US" altLang="zh-CN" sz="2400" b="1" smtClean="0"/>
              <a:t>– 10</a:t>
            </a:r>
            <a:r>
              <a:rPr lang="zh-CN" altLang="en-US" sz="2400" smtClean="0"/>
              <a:t>人组成</a:t>
            </a:r>
          </a:p>
          <a:p>
            <a:pPr lvl="1">
              <a:buFont typeface="Wingdings" pitchFamily="2" charset="2"/>
              <a:buChar char="l"/>
            </a:pPr>
            <a:r>
              <a:rPr lang="zh-CN" altLang="en-US" sz="2400" smtClean="0"/>
              <a:t>负责将</a:t>
            </a:r>
            <a:r>
              <a:rPr lang="en-US" altLang="zh-CN" sz="2400" smtClean="0"/>
              <a:t>Product Backlog</a:t>
            </a:r>
            <a:r>
              <a:rPr lang="zh-CN" altLang="en-US" sz="2400" smtClean="0"/>
              <a:t>转化成</a:t>
            </a:r>
            <a:r>
              <a:rPr lang="en-US" altLang="zh-CN" sz="2400" smtClean="0"/>
              <a:t>Sprint</a:t>
            </a:r>
            <a:r>
              <a:rPr lang="zh-CN" altLang="en-US" sz="2400" smtClean="0"/>
              <a:t>中的工作项目</a:t>
            </a:r>
          </a:p>
          <a:p>
            <a:pPr lvl="1">
              <a:buFont typeface="Wingdings" pitchFamily="2" charset="2"/>
              <a:buChar char="l"/>
            </a:pPr>
            <a:r>
              <a:rPr lang="zh-CN" altLang="en-US" sz="2400" smtClean="0"/>
              <a:t>所有团队成员协调</a:t>
            </a:r>
            <a:r>
              <a:rPr lang="en-US" altLang="zh-CN" sz="2400" smtClean="0"/>
              <a:t>,</a:t>
            </a:r>
            <a:r>
              <a:rPr lang="zh-CN" altLang="en-US" sz="2400" smtClean="0"/>
              <a:t>合作和完成</a:t>
            </a:r>
            <a:r>
              <a:rPr lang="en-US" altLang="zh-CN" sz="2400" smtClean="0"/>
              <a:t>Sprint</a:t>
            </a:r>
            <a:r>
              <a:rPr lang="zh-CN" altLang="en-US" sz="2400" smtClean="0"/>
              <a:t>中每一个规定的工作</a:t>
            </a:r>
          </a:p>
          <a:p>
            <a:pPr lvl="1">
              <a:buFont typeface="Wingdings" pitchFamily="2" charset="2"/>
              <a:buChar char="l"/>
            </a:pPr>
            <a:r>
              <a:rPr lang="zh-CN" altLang="en-US" sz="2400" smtClean="0"/>
              <a:t>所有团队成员和</a:t>
            </a:r>
            <a:r>
              <a:rPr lang="en-US" altLang="zh-CN" sz="2400" smtClean="0"/>
              <a:t>Scrum Master</a:t>
            </a:r>
            <a:r>
              <a:rPr lang="zh-CN" altLang="en-US" sz="2400" smtClean="0"/>
              <a:t>负责每一个</a:t>
            </a:r>
            <a:r>
              <a:rPr lang="en-US" altLang="zh-CN" sz="2400" smtClean="0"/>
              <a:t>Sprint</a:t>
            </a:r>
            <a:r>
              <a:rPr lang="zh-CN" altLang="en-US" sz="2400" smtClean="0"/>
              <a:t>的成功</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mtClean="0"/>
              <a:t>Scrum</a:t>
            </a:r>
            <a:r>
              <a:rPr smtClean="0"/>
              <a:t>开发团队的组成</a:t>
            </a:r>
            <a:endParaRPr/>
          </a:p>
        </p:txBody>
      </p:sp>
      <p:sp>
        <p:nvSpPr>
          <p:cNvPr id="44035" name="内容占位符 2"/>
          <p:cNvSpPr>
            <a:spLocks noGrp="1"/>
          </p:cNvSpPr>
          <p:nvPr>
            <p:ph idx="1"/>
          </p:nvPr>
        </p:nvSpPr>
        <p:spPr/>
        <p:txBody>
          <a:bodyPr/>
          <a:lstStyle/>
          <a:p>
            <a:pPr>
              <a:buFont typeface="Wingdings" pitchFamily="2" charset="2"/>
              <a:buChar char="l"/>
            </a:pPr>
            <a:r>
              <a:rPr lang="zh-CN" altLang="en-US" sz="2800" smtClean="0"/>
              <a:t>自我管理</a:t>
            </a:r>
            <a:r>
              <a:rPr lang="en-US" altLang="zh-CN" sz="2800" smtClean="0"/>
              <a:t>,</a:t>
            </a:r>
            <a:r>
              <a:rPr lang="zh-CN" altLang="en-US" sz="2800" smtClean="0"/>
              <a:t>自我组织</a:t>
            </a:r>
            <a:r>
              <a:rPr lang="en-US" altLang="zh-CN" sz="2800" smtClean="0"/>
              <a:t>,</a:t>
            </a:r>
            <a:r>
              <a:rPr lang="zh-CN" altLang="en-US" sz="2800" smtClean="0"/>
              <a:t>多功能</a:t>
            </a:r>
            <a:r>
              <a:rPr lang="en-US" altLang="zh-CN" sz="2800" smtClean="0"/>
              <a:t>,</a:t>
            </a:r>
            <a:r>
              <a:rPr lang="zh-CN" altLang="en-US" sz="2800" smtClean="0"/>
              <a:t>通常由</a:t>
            </a:r>
            <a:r>
              <a:rPr lang="en-US" altLang="zh-CN" sz="2800" smtClean="0"/>
              <a:t>6 </a:t>
            </a:r>
            <a:r>
              <a:rPr lang="en-US" altLang="zh-CN" sz="2800" b="1" smtClean="0"/>
              <a:t>– 10</a:t>
            </a:r>
            <a:r>
              <a:rPr lang="zh-CN" altLang="en-US" sz="2800" smtClean="0"/>
              <a:t>人组成</a:t>
            </a:r>
          </a:p>
          <a:p>
            <a:pPr>
              <a:buFont typeface="Wingdings" pitchFamily="2" charset="2"/>
              <a:buChar char="l"/>
            </a:pPr>
            <a:r>
              <a:rPr lang="zh-CN" altLang="en-US" sz="2800" smtClean="0"/>
              <a:t>负责将</a:t>
            </a:r>
            <a:r>
              <a:rPr lang="en-US" altLang="zh-CN" sz="2800" smtClean="0"/>
              <a:t>Product Backlog</a:t>
            </a:r>
            <a:r>
              <a:rPr lang="zh-CN" altLang="en-US" sz="2800" smtClean="0"/>
              <a:t>转化成</a:t>
            </a:r>
            <a:r>
              <a:rPr lang="en-US" altLang="zh-CN" sz="2800" smtClean="0"/>
              <a:t>Sprint</a:t>
            </a:r>
            <a:r>
              <a:rPr lang="zh-CN" altLang="en-US" sz="2800" smtClean="0"/>
              <a:t>中的工作项目</a:t>
            </a:r>
          </a:p>
          <a:p>
            <a:pPr>
              <a:buFont typeface="Wingdings" pitchFamily="2" charset="2"/>
              <a:buChar char="l"/>
            </a:pPr>
            <a:r>
              <a:rPr lang="zh-CN" altLang="en-US" sz="2800" smtClean="0"/>
              <a:t>所有团队成员协调</a:t>
            </a:r>
            <a:r>
              <a:rPr lang="en-US" altLang="zh-CN" sz="2800" smtClean="0"/>
              <a:t>,</a:t>
            </a:r>
            <a:r>
              <a:rPr lang="zh-CN" altLang="en-US" sz="2800" smtClean="0"/>
              <a:t>合作和完成</a:t>
            </a:r>
            <a:r>
              <a:rPr lang="en-US" altLang="zh-CN" sz="2800" smtClean="0"/>
              <a:t>Sprint</a:t>
            </a:r>
            <a:r>
              <a:rPr lang="zh-CN" altLang="en-US" sz="2800" smtClean="0"/>
              <a:t>中每一个规定的工作</a:t>
            </a:r>
          </a:p>
          <a:p>
            <a:pPr>
              <a:buFont typeface="Wingdings" pitchFamily="2" charset="2"/>
              <a:buChar char="l"/>
            </a:pPr>
            <a:r>
              <a:rPr lang="zh-CN" altLang="en-US" sz="2800" smtClean="0"/>
              <a:t>所有团队成员和</a:t>
            </a:r>
            <a:r>
              <a:rPr lang="en-US" altLang="zh-CN" sz="2800" smtClean="0"/>
              <a:t>Scrum Master</a:t>
            </a:r>
            <a:r>
              <a:rPr lang="zh-CN" altLang="en-US" sz="2800" smtClean="0"/>
              <a:t>负责每一个</a:t>
            </a:r>
            <a:r>
              <a:rPr lang="en-US" altLang="zh-CN" sz="2800" smtClean="0"/>
              <a:t>Sprint</a:t>
            </a:r>
            <a:r>
              <a:rPr lang="zh-CN" altLang="en-US" sz="2800" smtClean="0"/>
              <a:t>的成功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四个仪式</a:t>
            </a:r>
            <a:r>
              <a:rPr lang="en-US" altLang="zh-CN" smtClean="0"/>
              <a:t>——Sprint</a:t>
            </a:r>
            <a:r>
              <a:rPr smtClean="0"/>
              <a:t>计划会议</a:t>
            </a:r>
            <a:endParaRPr/>
          </a:p>
        </p:txBody>
      </p:sp>
      <p:pic>
        <p:nvPicPr>
          <p:cNvPr id="45059" name="Picture 4"/>
          <p:cNvPicPr>
            <a:picLocks noGrp="1" noChangeAspect="1" noChangeArrowheads="1"/>
          </p:cNvPicPr>
          <p:nvPr>
            <p:ph idx="1"/>
          </p:nvPr>
        </p:nvPicPr>
        <p:blipFill>
          <a:blip r:embed="rId2" cstate="print"/>
          <a:srcRect/>
          <a:stretch>
            <a:fillRect/>
          </a:stretch>
        </p:blipFill>
        <p:spPr>
          <a:xfrm>
            <a:off x="457200" y="1633538"/>
            <a:ext cx="8229600" cy="4078287"/>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四个仪式</a:t>
            </a:r>
            <a:r>
              <a:rPr lang="en-US" altLang="zh-CN" smtClean="0"/>
              <a:t>——</a:t>
            </a:r>
            <a:r>
              <a:rPr smtClean="0"/>
              <a:t>每日站立会议</a:t>
            </a:r>
            <a:endParaRPr/>
          </a:p>
        </p:txBody>
      </p:sp>
      <p:sp>
        <p:nvSpPr>
          <p:cNvPr id="6" name="矩形 5"/>
          <p:cNvSpPr/>
          <p:nvPr/>
        </p:nvSpPr>
        <p:spPr>
          <a:xfrm>
            <a:off x="762000" y="1676400"/>
            <a:ext cx="7391400" cy="3786188"/>
          </a:xfrm>
          <a:prstGeom prst="rect">
            <a:avLst/>
          </a:prstGeom>
        </p:spPr>
        <p:txBody>
          <a:bodyPr>
            <a:spAutoFit/>
          </a:bodyPr>
          <a:lstStyle/>
          <a:p>
            <a:pPr>
              <a:spcBef>
                <a:spcPct val="20000"/>
              </a:spcBef>
              <a:buClr>
                <a:schemeClr val="tx2"/>
              </a:buClr>
              <a:buSzPct val="60000"/>
              <a:defRPr/>
            </a:pPr>
            <a:r>
              <a:rPr lang="zh-CN" altLang="en-US" sz="2400"/>
              <a:t>开发团队成员召开，一般为</a:t>
            </a:r>
            <a:r>
              <a:rPr lang="en-US" altLang="zh-CN" sz="2400"/>
              <a:t>15</a:t>
            </a:r>
            <a:r>
              <a:rPr lang="zh-CN" altLang="en-US" sz="2400"/>
              <a:t>分钟。</a:t>
            </a:r>
            <a:endParaRPr lang="en-US" altLang="zh-CN" sz="2400"/>
          </a:p>
          <a:p>
            <a:pPr>
              <a:defRPr/>
            </a:pPr>
            <a:r>
              <a:rPr lang="zh-CN" altLang="en-US" sz="2400"/>
              <a:t>所有成员必须参加，每个人给全体成员汇报工作</a:t>
            </a:r>
          </a:p>
          <a:p>
            <a:pPr>
              <a:defRPr/>
            </a:pPr>
            <a:r>
              <a:rPr lang="zh-CN" altLang="en-US" sz="2400"/>
              <a:t>进展。</a:t>
            </a:r>
            <a:endParaRPr lang="en-US" altLang="zh-CN" sz="2400"/>
          </a:p>
          <a:p>
            <a:pPr>
              <a:defRPr/>
            </a:pPr>
            <a:r>
              <a:rPr lang="zh-CN" altLang="en-US" sz="2400"/>
              <a:t>更新燃尽图。</a:t>
            </a:r>
            <a:endParaRPr lang="en-US" altLang="zh-CN" sz="2400"/>
          </a:p>
          <a:p>
            <a:pPr>
              <a:spcBef>
                <a:spcPct val="20000"/>
              </a:spcBef>
              <a:buClr>
                <a:schemeClr val="tx2"/>
              </a:buClr>
              <a:buSzPct val="60000"/>
              <a:defRPr/>
            </a:pPr>
            <a:r>
              <a:rPr lang="zh-CN" altLang="en-US" sz="2400"/>
              <a:t>每个开发成员需要向</a:t>
            </a:r>
            <a:r>
              <a:rPr lang="en-US" altLang="zh-CN" sz="2400"/>
              <a:t>ScrumMaster</a:t>
            </a:r>
            <a:r>
              <a:rPr lang="zh-CN" altLang="en-US" sz="2400"/>
              <a:t>汇报三个项目：</a:t>
            </a:r>
            <a:endParaRPr lang="en-US" altLang="zh-CN" sz="2400"/>
          </a:p>
          <a:p>
            <a:pPr>
              <a:spcBef>
                <a:spcPct val="20000"/>
              </a:spcBef>
              <a:buClr>
                <a:schemeClr val="tx2"/>
              </a:buClr>
              <a:buSzPct val="60000"/>
              <a:buFont typeface="Wingdings" pitchFamily="2" charset="2"/>
              <a:buChar char="l"/>
              <a:defRPr/>
            </a:pPr>
            <a:r>
              <a:rPr lang="zh-CN" altLang="en-US" sz="2400"/>
              <a:t>  今天完成了什么？</a:t>
            </a:r>
            <a:endParaRPr lang="en-US" altLang="zh-CN" sz="2400"/>
          </a:p>
          <a:p>
            <a:pPr>
              <a:spcBef>
                <a:spcPct val="20000"/>
              </a:spcBef>
              <a:buClr>
                <a:schemeClr val="tx2"/>
              </a:buClr>
              <a:buSzPct val="60000"/>
              <a:buFont typeface="Wingdings" pitchFamily="2" charset="2"/>
              <a:buChar char="l"/>
              <a:defRPr/>
            </a:pPr>
            <a:r>
              <a:rPr lang="zh-CN" altLang="en-US" sz="2400"/>
              <a:t>  遇到了障碍无法继续下去？</a:t>
            </a:r>
            <a:endParaRPr lang="en-US" altLang="zh-CN" sz="2400"/>
          </a:p>
          <a:p>
            <a:pPr>
              <a:spcBef>
                <a:spcPct val="20000"/>
              </a:spcBef>
              <a:buClr>
                <a:schemeClr val="tx2"/>
              </a:buClr>
              <a:buSzPct val="60000"/>
              <a:buFont typeface="Wingdings" pitchFamily="2" charset="2"/>
              <a:buChar char="l"/>
              <a:defRPr/>
            </a:pPr>
            <a:r>
              <a:rPr lang="zh-CN" altLang="en-US" sz="2400"/>
              <a:t>  明天要做什么？</a:t>
            </a:r>
            <a:endParaRPr lang="en-US" altLang="zh-CN" sz="2400"/>
          </a:p>
          <a:p>
            <a:pPr>
              <a:spcBef>
                <a:spcPct val="20000"/>
              </a:spcBef>
              <a:buClr>
                <a:schemeClr val="tx2"/>
              </a:buClr>
              <a:buSzPct val="60000"/>
              <a:defRPr/>
            </a:pPr>
            <a:r>
              <a:rPr lang="zh-CN" altLang="en-US" sz="2400"/>
              <a:t>通过该会议，团队成员可以相互了解项目进度。</a:t>
            </a:r>
            <a:endParaRPr lang="zh-CN" altLang="en-US" sz="2400">
              <a:latin typeface="+mn-lt"/>
              <a:ea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四个仪式</a:t>
            </a:r>
            <a:r>
              <a:rPr lang="en-US" altLang="zh-CN" smtClean="0"/>
              <a:t>——</a:t>
            </a:r>
            <a:r>
              <a:rPr smtClean="0"/>
              <a:t>每日站立会议</a:t>
            </a:r>
            <a:endParaRPr/>
          </a:p>
        </p:txBody>
      </p:sp>
      <p:pic>
        <p:nvPicPr>
          <p:cNvPr id="47107" name="Picture 3"/>
          <p:cNvPicPr>
            <a:picLocks noChangeAspect="1" noChangeArrowheads="1"/>
          </p:cNvPicPr>
          <p:nvPr>
            <p:ph idx="1"/>
          </p:nvPr>
        </p:nvPicPr>
        <p:blipFill>
          <a:blip r:embed="rId2" cstate="print"/>
          <a:srcRect/>
          <a:stretch>
            <a:fillRect/>
          </a:stretch>
        </p:blipFill>
        <p:spPr>
          <a:xfrm>
            <a:off x="468313" y="1268413"/>
            <a:ext cx="8229600" cy="5184775"/>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四个仪式</a:t>
            </a:r>
            <a:r>
              <a:rPr lang="en-US" altLang="zh-CN" smtClean="0"/>
              <a:t>——Sprint</a:t>
            </a:r>
            <a:r>
              <a:rPr smtClean="0"/>
              <a:t>评审会议</a:t>
            </a:r>
            <a:endParaRPr/>
          </a:p>
        </p:txBody>
      </p:sp>
      <p:sp>
        <p:nvSpPr>
          <p:cNvPr id="4" name="矩形 3"/>
          <p:cNvSpPr/>
          <p:nvPr/>
        </p:nvSpPr>
        <p:spPr>
          <a:xfrm>
            <a:off x="457200" y="1524000"/>
            <a:ext cx="7391400" cy="4376738"/>
          </a:xfrm>
          <a:prstGeom prst="rect">
            <a:avLst/>
          </a:prstGeom>
        </p:spPr>
        <p:txBody>
          <a:bodyPr>
            <a:spAutoFit/>
          </a:bodyPr>
          <a:lstStyle/>
          <a:p>
            <a:pPr>
              <a:spcBef>
                <a:spcPct val="20000"/>
              </a:spcBef>
              <a:buClr>
                <a:schemeClr val="tx2"/>
              </a:buClr>
              <a:buSzPct val="60000"/>
              <a:defRPr/>
            </a:pPr>
            <a:r>
              <a:rPr lang="en-US" altLang="zh-CN" sz="2400">
                <a:latin typeface="+mn-lt"/>
                <a:ea typeface="+mn-ea"/>
              </a:rPr>
              <a:t>Sprint</a:t>
            </a:r>
            <a:r>
              <a:rPr lang="zh-CN" altLang="en-US" sz="2400">
                <a:latin typeface="+mn-lt"/>
                <a:ea typeface="+mn-ea"/>
              </a:rPr>
              <a:t>评审会用来演示在这个</a:t>
            </a:r>
            <a:r>
              <a:rPr lang="en-US" altLang="zh-CN" sz="2400">
                <a:latin typeface="+mn-lt"/>
                <a:ea typeface="+mn-ea"/>
              </a:rPr>
              <a:t>Sprint</a:t>
            </a:r>
            <a:r>
              <a:rPr lang="zh-CN" altLang="en-US" sz="2400">
                <a:latin typeface="+mn-lt"/>
                <a:ea typeface="+mn-ea"/>
              </a:rPr>
              <a:t>中开发的产品功能给</a:t>
            </a:r>
            <a:r>
              <a:rPr lang="en-US" altLang="zh-CN" sz="2400">
                <a:latin typeface="+mn-lt"/>
                <a:ea typeface="+mn-ea"/>
              </a:rPr>
              <a:t>Product Owner. Produc Owner</a:t>
            </a:r>
            <a:r>
              <a:rPr lang="zh-CN" altLang="en-US" sz="2400">
                <a:latin typeface="+mn-lt"/>
                <a:ea typeface="+mn-ea"/>
              </a:rPr>
              <a:t>会组织</a:t>
            </a:r>
          </a:p>
          <a:p>
            <a:pPr>
              <a:spcBef>
                <a:spcPct val="20000"/>
              </a:spcBef>
              <a:buClr>
                <a:schemeClr val="tx2"/>
              </a:buClr>
              <a:buSzPct val="60000"/>
              <a:defRPr/>
            </a:pPr>
            <a:r>
              <a:rPr lang="zh-CN" altLang="en-US" sz="2400">
                <a:latin typeface="+mn-lt"/>
                <a:ea typeface="+mn-ea"/>
              </a:rPr>
              <a:t>这阶段的会议并且邀请相关的干系人参加。</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团队展示</a:t>
            </a:r>
            <a:r>
              <a:rPr lang="en-US" altLang="zh-CN" sz="2400">
                <a:latin typeface="+mn-lt"/>
                <a:ea typeface="+mn-ea"/>
              </a:rPr>
              <a:t>Sprint</a:t>
            </a:r>
            <a:r>
              <a:rPr lang="zh-CN" altLang="en-US" sz="2400">
                <a:latin typeface="+mn-lt"/>
                <a:ea typeface="+mn-ea"/>
              </a:rPr>
              <a:t>中完成的功能</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一般是通过现场演示的方式展现功能和架构</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不要太正式</a:t>
            </a:r>
          </a:p>
          <a:p>
            <a:pPr>
              <a:spcBef>
                <a:spcPct val="20000"/>
              </a:spcBef>
              <a:buClr>
                <a:schemeClr val="tx2"/>
              </a:buClr>
              <a:buSzPct val="60000"/>
              <a:defRPr/>
            </a:pPr>
            <a:r>
              <a:rPr lang="en-US" altLang="zh-CN" sz="2400">
                <a:latin typeface="+mn-lt"/>
                <a:ea typeface="+mn-ea"/>
              </a:rPr>
              <a:t>•</a:t>
            </a:r>
            <a:r>
              <a:rPr lang="zh-CN" altLang="en-US" sz="2400">
                <a:latin typeface="+mn-lt"/>
                <a:ea typeface="+mn-ea"/>
              </a:rPr>
              <a:t>不需要</a:t>
            </a:r>
            <a:r>
              <a:rPr lang="en-US" altLang="zh-CN" sz="2400">
                <a:latin typeface="+mn-lt"/>
                <a:ea typeface="+mn-ea"/>
              </a:rPr>
              <a:t>PPT</a:t>
            </a:r>
          </a:p>
          <a:p>
            <a:pPr>
              <a:spcBef>
                <a:spcPct val="20000"/>
              </a:spcBef>
              <a:buClr>
                <a:schemeClr val="tx2"/>
              </a:buClr>
              <a:buSzPct val="60000"/>
              <a:defRPr/>
            </a:pPr>
            <a:r>
              <a:rPr lang="en-US" altLang="zh-CN" sz="2400">
                <a:latin typeface="+mn-lt"/>
                <a:ea typeface="+mn-ea"/>
              </a:rPr>
              <a:t>•</a:t>
            </a:r>
            <a:r>
              <a:rPr lang="zh-CN" altLang="en-US" sz="2400">
                <a:latin typeface="+mn-lt"/>
                <a:ea typeface="+mn-ea"/>
              </a:rPr>
              <a:t>一般控制在</a:t>
            </a:r>
            <a:r>
              <a:rPr lang="en-US" altLang="zh-CN" sz="2400">
                <a:latin typeface="+mn-lt"/>
                <a:ea typeface="+mn-ea"/>
              </a:rPr>
              <a:t>2</a:t>
            </a:r>
            <a:r>
              <a:rPr lang="zh-CN" altLang="en-US" sz="2400">
                <a:latin typeface="+mn-lt"/>
                <a:ea typeface="+mn-ea"/>
              </a:rPr>
              <a:t>个小时</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团队成员都要参加</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可以邀请所有人参加</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四个仪式</a:t>
            </a:r>
            <a:r>
              <a:rPr lang="en-US" altLang="zh-CN" smtClean="0"/>
              <a:t>——Sprint</a:t>
            </a:r>
            <a:r>
              <a:rPr smtClean="0"/>
              <a:t>回顾会议</a:t>
            </a:r>
            <a:endParaRPr/>
          </a:p>
        </p:txBody>
      </p:sp>
      <p:sp>
        <p:nvSpPr>
          <p:cNvPr id="4" name="矩形 3"/>
          <p:cNvSpPr/>
          <p:nvPr/>
        </p:nvSpPr>
        <p:spPr>
          <a:xfrm>
            <a:off x="457200" y="1524000"/>
            <a:ext cx="8077200" cy="4746625"/>
          </a:xfrm>
          <a:prstGeom prst="rect">
            <a:avLst/>
          </a:prstGeom>
        </p:spPr>
        <p:txBody>
          <a:bodyPr>
            <a:spAutoFit/>
          </a:bodyPr>
          <a:lstStyle/>
          <a:p>
            <a:pPr>
              <a:spcBef>
                <a:spcPct val="20000"/>
              </a:spcBef>
              <a:buClr>
                <a:schemeClr val="tx2"/>
              </a:buClr>
              <a:buSzPct val="60000"/>
              <a:defRPr/>
            </a:pPr>
            <a:r>
              <a:rPr lang="zh-CN" altLang="en-US" sz="2400">
                <a:latin typeface="+mn-lt"/>
                <a:ea typeface="+mn-ea"/>
              </a:rPr>
              <a:t>团队的定期自我检视，发现什么是好的，什么是不好的。</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一般控制在</a:t>
            </a:r>
            <a:r>
              <a:rPr lang="en-US" altLang="zh-CN" sz="2400">
                <a:latin typeface="+mn-lt"/>
                <a:ea typeface="+mn-ea"/>
              </a:rPr>
              <a:t>15-30</a:t>
            </a:r>
            <a:r>
              <a:rPr lang="zh-CN" altLang="en-US" sz="2400">
                <a:latin typeface="+mn-lt"/>
                <a:ea typeface="+mn-ea"/>
              </a:rPr>
              <a:t>分钟</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每个</a:t>
            </a:r>
            <a:r>
              <a:rPr lang="en-US" altLang="zh-CN" sz="2400">
                <a:latin typeface="+mn-lt"/>
                <a:ea typeface="+mn-ea"/>
              </a:rPr>
              <a:t>Sprint</a:t>
            </a:r>
            <a:r>
              <a:rPr lang="zh-CN" altLang="en-US" sz="2400">
                <a:latin typeface="+mn-lt"/>
                <a:ea typeface="+mn-ea"/>
              </a:rPr>
              <a:t>都要做</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全体参加</a:t>
            </a:r>
          </a:p>
          <a:p>
            <a:pPr>
              <a:spcBef>
                <a:spcPct val="20000"/>
              </a:spcBef>
              <a:buClr>
                <a:schemeClr val="tx2"/>
              </a:buClr>
              <a:buSzPct val="60000"/>
              <a:defRPr/>
            </a:pPr>
            <a:r>
              <a:rPr lang="en-US" altLang="zh-CN" sz="2400">
                <a:latin typeface="+mn-lt"/>
                <a:ea typeface="+mn-ea"/>
              </a:rPr>
              <a:t>•Scrum Master</a:t>
            </a:r>
          </a:p>
          <a:p>
            <a:pPr>
              <a:spcBef>
                <a:spcPct val="20000"/>
              </a:spcBef>
              <a:buClr>
                <a:schemeClr val="tx2"/>
              </a:buClr>
              <a:buSzPct val="60000"/>
              <a:defRPr/>
            </a:pPr>
            <a:r>
              <a:rPr lang="en-US" altLang="zh-CN" sz="2400">
                <a:latin typeface="+mn-lt"/>
                <a:ea typeface="+mn-ea"/>
              </a:rPr>
              <a:t>•</a:t>
            </a:r>
            <a:r>
              <a:rPr lang="zh-CN" altLang="en-US" sz="2400">
                <a:latin typeface="+mn-lt"/>
                <a:ea typeface="+mn-ea"/>
              </a:rPr>
              <a:t>产品负责人</a:t>
            </a:r>
          </a:p>
          <a:p>
            <a:pPr>
              <a:spcBef>
                <a:spcPct val="20000"/>
              </a:spcBef>
              <a:buClr>
                <a:schemeClr val="tx2"/>
              </a:buClr>
              <a:buSzPct val="60000"/>
              <a:defRPr/>
            </a:pPr>
            <a:r>
              <a:rPr lang="en-US" altLang="zh-CN" sz="2400">
                <a:latin typeface="+mn-lt"/>
                <a:ea typeface="+mn-ea"/>
              </a:rPr>
              <a:t>•</a:t>
            </a:r>
            <a:r>
              <a:rPr lang="zh-CN" altLang="en-US" sz="2400">
                <a:latin typeface="+mn-lt"/>
                <a:ea typeface="+mn-ea"/>
              </a:rPr>
              <a:t>团队</a:t>
            </a:r>
          </a:p>
          <a:p>
            <a:pPr>
              <a:spcBef>
                <a:spcPct val="20000"/>
              </a:spcBef>
              <a:buClr>
                <a:schemeClr val="tx2"/>
              </a:buClr>
              <a:buSzPct val="60000"/>
              <a:defRPr/>
            </a:pPr>
            <a:r>
              <a:rPr lang="en-US" altLang="zh-CN" sz="2400">
                <a:latin typeface="+mn-lt"/>
                <a:ea typeface="+mn-ea"/>
              </a:rPr>
              <a:t>•</a:t>
            </a:r>
            <a:r>
              <a:rPr lang="zh-CN" altLang="en-US" sz="2400">
                <a:latin typeface="+mn-lt"/>
                <a:ea typeface="+mn-ea"/>
              </a:rPr>
              <a:t>可能的客户或其它干系人</a:t>
            </a:r>
          </a:p>
          <a:p>
            <a:pPr>
              <a:spcBef>
                <a:spcPct val="20000"/>
              </a:spcBef>
              <a:buClr>
                <a:schemeClr val="tx2"/>
              </a:buClr>
              <a:buSzPct val="60000"/>
              <a:defRPr/>
            </a:pPr>
            <a:r>
              <a:rPr lang="en-US" altLang="zh-CN" sz="2400">
                <a:latin typeface="+mn-lt"/>
                <a:ea typeface="+mn-ea"/>
              </a:rPr>
              <a:t>Sprint</a:t>
            </a:r>
            <a:r>
              <a:rPr lang="zh-CN" altLang="en-US" sz="2400">
                <a:latin typeface="+mn-lt"/>
                <a:ea typeface="+mn-ea"/>
              </a:rPr>
              <a:t>回顾会议上，全体成员讨论有哪些好的做法可以启动，哪些不好的做法不能再继续下去了，哪些好的做法要继续发扬。</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补充定义</a:t>
            </a:r>
            <a:r>
              <a:rPr lang="en-US" altLang="zh-CN" smtClean="0"/>
              <a:t>——Sprint</a:t>
            </a:r>
            <a:endParaRPr/>
          </a:p>
        </p:txBody>
      </p:sp>
      <p:sp>
        <p:nvSpPr>
          <p:cNvPr id="4" name="矩形 3"/>
          <p:cNvSpPr/>
          <p:nvPr/>
        </p:nvSpPr>
        <p:spPr>
          <a:xfrm>
            <a:off x="457200" y="1524000"/>
            <a:ext cx="8077200" cy="2678113"/>
          </a:xfrm>
          <a:prstGeom prst="rect">
            <a:avLst/>
          </a:prstGeom>
        </p:spPr>
        <p:txBody>
          <a:bodyPr>
            <a:spAutoFit/>
          </a:bodyPr>
          <a:lstStyle/>
          <a:p>
            <a:pPr>
              <a:buFont typeface="Wingdings" pitchFamily="2" charset="2"/>
              <a:buChar char="l"/>
              <a:defRPr/>
            </a:pPr>
            <a:r>
              <a:rPr lang="zh-CN" altLang="en-US" sz="2800"/>
              <a:t>  一次跌代开发的时间周期，一般最多以</a:t>
            </a:r>
            <a:r>
              <a:rPr lang="en-US" altLang="zh-CN" sz="2800"/>
              <a:t>30</a:t>
            </a:r>
            <a:r>
              <a:rPr lang="zh-CN" altLang="en-US" sz="2800"/>
              <a:t>天为           一个周期</a:t>
            </a:r>
            <a:endParaRPr lang="en-US" altLang="zh-CN" sz="2800"/>
          </a:p>
          <a:p>
            <a:pPr>
              <a:buFont typeface="Wingdings" pitchFamily="2" charset="2"/>
              <a:buChar char="l"/>
              <a:defRPr/>
            </a:pPr>
            <a:r>
              <a:rPr lang="zh-CN" altLang="en-US" sz="2800"/>
              <a:t>  在这段时间内，开发团队需要完成一个制定的</a:t>
            </a:r>
            <a:r>
              <a:rPr lang="en-US" altLang="zh-CN" sz="2800"/>
              <a:t>backlog</a:t>
            </a:r>
            <a:r>
              <a:rPr lang="zh-CN" altLang="en-US" sz="2800"/>
              <a:t>，产品的设计、开发、测试都在</a:t>
            </a:r>
            <a:r>
              <a:rPr lang="en-US" altLang="zh-CN" sz="2800"/>
              <a:t>Sprint</a:t>
            </a:r>
            <a:r>
              <a:rPr lang="zh-CN" altLang="en-US" sz="2800"/>
              <a:t>期间 完成。</a:t>
            </a:r>
            <a:endParaRPr lang="en-US" altLang="zh-CN" sz="2800"/>
          </a:p>
          <a:p>
            <a:pPr>
              <a:buFont typeface="Wingdings" pitchFamily="2" charset="2"/>
              <a:buChar char="l"/>
              <a:defRPr/>
            </a:pPr>
            <a:r>
              <a:rPr lang="en-US" altLang="zh-CN" sz="2800"/>
              <a:t>  Sprint</a:t>
            </a:r>
            <a:r>
              <a:rPr lang="zh-CN" altLang="en-US" sz="2800"/>
              <a:t>结束时交付可以工作的软件。</a:t>
            </a:r>
            <a:endParaRPr lang="zh-CN" altLang="en-US" sz="2800">
              <a:latin typeface="+mn-lt"/>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三个物件</a:t>
            </a:r>
            <a:r>
              <a:rPr lang="en-US" altLang="zh-CN" smtClean="0"/>
              <a:t>——</a:t>
            </a:r>
            <a:r>
              <a:rPr smtClean="0"/>
              <a:t>产品</a:t>
            </a:r>
            <a:r>
              <a:rPr lang="en-US" altLang="zh-CN" smtClean="0"/>
              <a:t>Backlog</a:t>
            </a:r>
            <a:endParaRPr/>
          </a:p>
        </p:txBody>
      </p:sp>
      <p:sp>
        <p:nvSpPr>
          <p:cNvPr id="4" name="矩形 3"/>
          <p:cNvSpPr/>
          <p:nvPr/>
        </p:nvSpPr>
        <p:spPr>
          <a:xfrm>
            <a:off x="457200" y="1524000"/>
            <a:ext cx="8077200" cy="2678113"/>
          </a:xfrm>
          <a:prstGeom prst="rect">
            <a:avLst/>
          </a:prstGeom>
        </p:spPr>
        <p:txBody>
          <a:bodyPr>
            <a:spAutoFit/>
          </a:bodyPr>
          <a:lstStyle/>
          <a:p>
            <a:pPr>
              <a:spcBef>
                <a:spcPct val="20000"/>
              </a:spcBef>
              <a:buClr>
                <a:schemeClr val="tx2"/>
              </a:buClr>
              <a:buSzPct val="60000"/>
              <a:defRPr/>
            </a:pPr>
            <a:r>
              <a:rPr lang="zh-CN" altLang="en-US" sz="2400">
                <a:latin typeface="+mn-lt"/>
                <a:ea typeface="+mn-ea"/>
              </a:rPr>
              <a:t>一个需求的列表：</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一般情况使用用户故事来表示</a:t>
            </a:r>
            <a:r>
              <a:rPr lang="en-US" altLang="zh-CN" sz="2400">
                <a:latin typeface="+mn-lt"/>
                <a:ea typeface="+mn-ea"/>
              </a:rPr>
              <a:t>backlog</a:t>
            </a:r>
            <a:r>
              <a:rPr lang="zh-CN" altLang="en-US" sz="2400">
                <a:latin typeface="+mn-lt"/>
                <a:ea typeface="+mn-ea"/>
              </a:rPr>
              <a:t>条目</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理想情况每个需求项都对产品的客户或用户有价值</a:t>
            </a:r>
          </a:p>
          <a:p>
            <a:pPr>
              <a:spcBef>
                <a:spcPct val="20000"/>
              </a:spcBef>
              <a:buClr>
                <a:schemeClr val="tx2"/>
              </a:buClr>
              <a:buSzPct val="60000"/>
              <a:defRPr/>
            </a:pPr>
            <a:r>
              <a:rPr lang="en-US" altLang="zh-CN" sz="2400">
                <a:latin typeface="+mn-lt"/>
                <a:ea typeface="+mn-ea"/>
              </a:rPr>
              <a:t>• Backlog</a:t>
            </a:r>
            <a:r>
              <a:rPr lang="zh-CN" altLang="en-US" sz="2400">
                <a:latin typeface="+mn-lt"/>
                <a:ea typeface="+mn-ea"/>
              </a:rPr>
              <a:t>条目按照商业价值排列优先级</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优先级由产品负责人来排列</a:t>
            </a:r>
          </a:p>
          <a:p>
            <a:pPr>
              <a:spcBef>
                <a:spcPct val="20000"/>
              </a:spcBef>
              <a:buClr>
                <a:schemeClr val="tx2"/>
              </a:buClr>
              <a:buSzPct val="60000"/>
              <a:defRPr/>
            </a:pPr>
            <a:r>
              <a:rPr lang="en-US" altLang="zh-CN" sz="2400">
                <a:latin typeface="+mn-lt"/>
                <a:ea typeface="+mn-ea"/>
              </a:rPr>
              <a:t>• </a:t>
            </a:r>
            <a:r>
              <a:rPr lang="zh-CN" altLang="en-US" sz="2400">
                <a:latin typeface="+mn-lt"/>
                <a:ea typeface="+mn-ea"/>
              </a:rPr>
              <a:t>在每个</a:t>
            </a:r>
            <a:r>
              <a:rPr lang="en-US" altLang="zh-CN" sz="2400">
                <a:latin typeface="+mn-lt"/>
                <a:ea typeface="+mn-ea"/>
              </a:rPr>
              <a:t>Sprint</a:t>
            </a:r>
            <a:r>
              <a:rPr lang="zh-CN" altLang="en-US" sz="2400">
                <a:latin typeface="+mn-lt"/>
                <a:ea typeface="+mn-ea"/>
              </a:rPr>
              <a:t>结束的时候要更新优先级的排列</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三个物件</a:t>
            </a:r>
            <a:r>
              <a:rPr lang="en-US" altLang="zh-CN" smtClean="0"/>
              <a:t>——</a:t>
            </a:r>
            <a:r>
              <a:rPr lang="en-US" smtClean="0"/>
              <a:t>Sprint Backlog</a:t>
            </a:r>
            <a:endParaRPr/>
          </a:p>
        </p:txBody>
      </p:sp>
      <p:sp>
        <p:nvSpPr>
          <p:cNvPr id="4" name="矩形 3"/>
          <p:cNvSpPr/>
          <p:nvPr/>
        </p:nvSpPr>
        <p:spPr>
          <a:xfrm>
            <a:off x="457200" y="1905000"/>
            <a:ext cx="8077200" cy="2085975"/>
          </a:xfrm>
          <a:prstGeom prst="rect">
            <a:avLst/>
          </a:prstGeom>
        </p:spPr>
        <p:txBody>
          <a:bodyPr>
            <a:spAutoFit/>
          </a:bodyPr>
          <a:lstStyle/>
          <a:p>
            <a:pPr>
              <a:spcBef>
                <a:spcPct val="20000"/>
              </a:spcBef>
              <a:buClr>
                <a:schemeClr val="tx2"/>
              </a:buClr>
              <a:buSzPct val="60000"/>
              <a:buFont typeface="Wingdings" pitchFamily="2" charset="2"/>
              <a:buChar char="l"/>
              <a:defRPr/>
            </a:pPr>
            <a:r>
              <a:rPr lang="zh-CN" altLang="en-US" sz="2400"/>
              <a:t>     将</a:t>
            </a:r>
            <a:r>
              <a:rPr lang="zh-CN" altLang="en-US" sz="2400"/>
              <a:t>整个产品的</a:t>
            </a:r>
            <a:r>
              <a:rPr lang="en-US" altLang="zh-CN" sz="2400"/>
              <a:t>backlog</a:t>
            </a:r>
            <a:r>
              <a:rPr lang="zh-CN" altLang="en-US" sz="2400"/>
              <a:t>分解成</a:t>
            </a:r>
            <a:r>
              <a:rPr lang="en-US" altLang="zh-CN" sz="2400"/>
              <a:t>Sprint Backlog，</a:t>
            </a:r>
            <a:r>
              <a:rPr lang="zh-CN" altLang="en-US" sz="2400"/>
              <a:t>这个</a:t>
            </a:r>
            <a:r>
              <a:rPr lang="en-US" altLang="zh-CN" sz="2400"/>
              <a:t>Sprint Backlog</a:t>
            </a:r>
            <a:r>
              <a:rPr lang="zh-CN" altLang="en-US" sz="2400"/>
              <a:t>是按照目前的人力物力条件可以完成的</a:t>
            </a:r>
            <a:r>
              <a:rPr lang="zh-CN" altLang="en-US" sz="2400"/>
              <a:t>。</a:t>
            </a:r>
            <a:endParaRPr lang="en-US" altLang="zh-CN" sz="2400"/>
          </a:p>
          <a:p>
            <a:pPr>
              <a:spcBef>
                <a:spcPct val="20000"/>
              </a:spcBef>
              <a:buClr>
                <a:schemeClr val="tx2"/>
              </a:buClr>
              <a:buSzPct val="60000"/>
              <a:buFont typeface="Wingdings" pitchFamily="2" charset="2"/>
              <a:buChar char="l"/>
              <a:defRPr/>
            </a:pPr>
            <a:r>
              <a:rPr lang="zh-CN" altLang="en-US" sz="2400"/>
              <a:t>     团</a:t>
            </a:r>
            <a:r>
              <a:rPr lang="zh-CN" altLang="en-US" sz="2400"/>
              <a:t>队成员自己挑选任务，而不是指派任</a:t>
            </a:r>
            <a:r>
              <a:rPr lang="zh-CN" altLang="en-US" sz="2400"/>
              <a:t>务。</a:t>
            </a:r>
            <a:endParaRPr lang="en-US" altLang="zh-CN" sz="2400"/>
          </a:p>
          <a:p>
            <a:pPr>
              <a:spcBef>
                <a:spcPct val="20000"/>
              </a:spcBef>
              <a:buClr>
                <a:schemeClr val="tx2"/>
              </a:buClr>
              <a:buSzPct val="60000"/>
              <a:buFont typeface="Wingdings" pitchFamily="2" charset="2"/>
              <a:buChar char="l"/>
              <a:defRPr/>
            </a:pPr>
            <a:r>
              <a:rPr lang="zh-CN" altLang="en-US" sz="2400"/>
              <a:t>     每</a:t>
            </a:r>
            <a:r>
              <a:rPr lang="zh-CN" altLang="en-US" sz="2400"/>
              <a:t>个团队成员都可以修改</a:t>
            </a:r>
            <a:r>
              <a:rPr lang="en-US" altLang="zh-CN" sz="2400"/>
              <a:t>Sprint backlog</a:t>
            </a:r>
            <a:r>
              <a:rPr lang="zh-CN" altLang="en-US" sz="2400"/>
              <a:t>，增加、删除或者修改任</a:t>
            </a:r>
            <a:r>
              <a:rPr lang="zh-CN" altLang="en-US" sz="2400"/>
              <a:t>务。</a:t>
            </a:r>
            <a:endParaRPr lang="zh-CN" altLang="en-US" sz="2400">
              <a:latin typeface="+mn-lt"/>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1143000"/>
          </a:xfrm>
        </p:spPr>
        <p:txBody>
          <a:bodyPr/>
          <a:lstStyle/>
          <a:p>
            <a:pPr eaLnBrk="1" fontAlgn="auto" hangingPunct="1">
              <a:spcAft>
                <a:spcPts val="0"/>
              </a:spcAft>
              <a:defRPr/>
            </a:pPr>
            <a:r>
              <a:rPr smtClean="0">
                <a:solidFill>
                  <a:schemeClr val="accent4"/>
                </a:solidFill>
              </a:rPr>
              <a:t>一、典型方法：极限编程</a:t>
            </a:r>
            <a:r>
              <a:rPr lang="en-US" altLang="zh-CN" smtClean="0">
                <a:solidFill>
                  <a:schemeClr val="accent4"/>
                </a:solidFill>
              </a:rPr>
              <a:t>(XP)</a:t>
            </a:r>
            <a:endParaRPr>
              <a:solidFill>
                <a:schemeClr val="accent4"/>
              </a:solidFill>
            </a:endParaRPr>
          </a:p>
        </p:txBody>
      </p:sp>
      <p:sp>
        <p:nvSpPr>
          <p:cNvPr id="16387" name="内容占位符 2"/>
          <p:cNvSpPr>
            <a:spLocks noGrp="1"/>
          </p:cNvSpPr>
          <p:nvPr>
            <p:ph idx="1"/>
          </p:nvPr>
        </p:nvSpPr>
        <p:spPr>
          <a:xfrm>
            <a:off x="152400" y="1295400"/>
            <a:ext cx="8534400" cy="4830763"/>
          </a:xfrm>
        </p:spPr>
        <p:txBody>
          <a:bodyPr/>
          <a:lstStyle/>
          <a:p>
            <a:pPr eaLnBrk="1" hangingPunct="1"/>
            <a:r>
              <a:rPr lang="zh-CN" altLang="en-US" sz="2800" smtClean="0"/>
              <a:t>      极限编程（</a:t>
            </a:r>
            <a:r>
              <a:rPr lang="en-US" altLang="zh-CN" sz="2800" smtClean="0"/>
              <a:t>XP</a:t>
            </a:r>
            <a:r>
              <a:rPr lang="zh-CN" altLang="en-US" sz="2800" smtClean="0"/>
              <a:t>）是一种全新而快捷的软件开发方法。</a:t>
            </a:r>
            <a:r>
              <a:rPr lang="en-US" altLang="zh-CN" sz="2800" smtClean="0"/>
              <a:t>XP</a:t>
            </a:r>
            <a:r>
              <a:rPr lang="zh-CN" altLang="en-US" sz="2800" smtClean="0"/>
              <a:t>团队使用现场客户、特殊计划方法和持续测试来提供快速的反馈和全面的交流。这可以帮助团队最大化地发挥他们的价值。</a:t>
            </a:r>
            <a:endParaRPr lang="en-US" altLang="zh-CN" sz="2800" smtClean="0"/>
          </a:p>
          <a:p>
            <a:pPr lvl="1" eaLnBrk="1" hangingPunct="1">
              <a:buFont typeface="Wingdings" pitchFamily="2" charset="2"/>
              <a:buChar char="u"/>
            </a:pPr>
            <a:r>
              <a:rPr lang="en-US" altLang="zh-CN" smtClean="0"/>
              <a:t>XP</a:t>
            </a:r>
            <a:r>
              <a:rPr lang="zh-CN" altLang="en-US" smtClean="0"/>
              <a:t>诞生于</a:t>
            </a:r>
            <a:r>
              <a:rPr lang="en-US" altLang="zh-CN" smtClean="0"/>
              <a:t>1996</a:t>
            </a:r>
            <a:r>
              <a:rPr lang="zh-CN" altLang="en-US" smtClean="0"/>
              <a:t>年</a:t>
            </a:r>
            <a:endParaRPr lang="en-US" altLang="zh-CN" smtClean="0"/>
          </a:p>
          <a:p>
            <a:pPr lvl="1" eaLnBrk="1" hangingPunct="1">
              <a:buFont typeface="Wingdings" pitchFamily="2" charset="2"/>
              <a:buChar char="u"/>
            </a:pPr>
            <a:r>
              <a:rPr lang="en-US" altLang="zh-CN" smtClean="0"/>
              <a:t>XP</a:t>
            </a:r>
            <a:r>
              <a:rPr lang="zh-CN" altLang="en-US" smtClean="0"/>
              <a:t>是以开发符合客户需要的软件为目标而产生的一种方法论</a:t>
            </a:r>
            <a:endParaRPr lang="en-US" altLang="zh-CN" smtClean="0"/>
          </a:p>
          <a:p>
            <a:pPr lvl="1" eaLnBrk="1" hangingPunct="1">
              <a:buFont typeface="Wingdings" pitchFamily="2" charset="2"/>
              <a:buChar char="u"/>
            </a:pPr>
            <a:r>
              <a:rPr lang="en-US" altLang="zh-CN" smtClean="0"/>
              <a:t>XP</a:t>
            </a:r>
            <a:r>
              <a:rPr lang="zh-CN" altLang="en-US" smtClean="0"/>
              <a:t>是一种以实践为基础的软件工程过程和思想</a:t>
            </a:r>
            <a:endParaRPr lang="en-US" altLang="zh-CN" smtClean="0"/>
          </a:p>
          <a:p>
            <a:pPr lvl="1" eaLnBrk="1" hangingPunct="1">
              <a:buFont typeface="Wingdings" pitchFamily="2" charset="2"/>
              <a:buChar char="u"/>
            </a:pPr>
            <a:r>
              <a:rPr lang="en-US" altLang="zh-CN" smtClean="0"/>
              <a:t>XP</a:t>
            </a:r>
            <a:r>
              <a:rPr lang="zh-CN" altLang="en-US" smtClean="0"/>
              <a:t>认为代码质量的重要程度超出人们一般所认为的程度</a:t>
            </a:r>
            <a:endParaRPr lang="zh-CN" altLang="en-US" sz="2000" smtClean="0"/>
          </a:p>
          <a:p>
            <a:pPr eaLnBrk="1" hangingPunct="1"/>
            <a:endParaRPr lang="zh-CN" alt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smtClean="0"/>
              <a:t>三个物件</a:t>
            </a:r>
            <a:r>
              <a:rPr lang="en-US" altLang="zh-CN" smtClean="0"/>
              <a:t>——</a:t>
            </a:r>
            <a:r>
              <a:rPr smtClean="0"/>
              <a:t>燃尽图</a:t>
            </a:r>
            <a:endParaRPr/>
          </a:p>
        </p:txBody>
      </p:sp>
      <p:sp>
        <p:nvSpPr>
          <p:cNvPr id="4" name="矩形 3"/>
          <p:cNvSpPr/>
          <p:nvPr/>
        </p:nvSpPr>
        <p:spPr>
          <a:xfrm>
            <a:off x="457200" y="1524000"/>
            <a:ext cx="8077200" cy="1570038"/>
          </a:xfrm>
          <a:prstGeom prst="rect">
            <a:avLst/>
          </a:prstGeom>
        </p:spPr>
        <p:txBody>
          <a:bodyPr>
            <a:spAutoFit/>
          </a:bodyPr>
          <a:lstStyle/>
          <a:p>
            <a:pPr>
              <a:defRPr/>
            </a:pPr>
            <a:r>
              <a:rPr lang="zh-CN" altLang="en-US" sz="2400"/>
              <a:t>燃尽图直观的反映了</a:t>
            </a:r>
            <a:r>
              <a:rPr lang="en-US" altLang="zh-CN" sz="2400"/>
              <a:t>Sprint</a:t>
            </a:r>
            <a:r>
              <a:rPr lang="zh-CN" altLang="en-US" sz="2400"/>
              <a:t>过程中，剩余的工作量情况，</a:t>
            </a:r>
            <a:r>
              <a:rPr lang="en-US" altLang="zh-CN" sz="2400"/>
              <a:t>Y</a:t>
            </a:r>
            <a:r>
              <a:rPr lang="zh-CN" altLang="en-US" sz="2400"/>
              <a:t>轴表示剩余的工作，</a:t>
            </a:r>
            <a:r>
              <a:rPr lang="en-US" altLang="zh-CN" sz="2400"/>
              <a:t>X</a:t>
            </a:r>
            <a:r>
              <a:rPr lang="zh-CN" altLang="en-US" sz="2400"/>
              <a:t>轴表示</a:t>
            </a:r>
            <a:r>
              <a:rPr lang="en-US" altLang="zh-CN" sz="2400"/>
              <a:t>Sprint</a:t>
            </a:r>
            <a:r>
              <a:rPr lang="zh-CN" altLang="en-US" sz="2400"/>
              <a:t>的时间。随着时间的消耗工作量逐渐减少，在开始的时候，由于估算上的误差或者遗漏工作量有可能呈上升态势。</a:t>
            </a:r>
            <a:endParaRPr lang="zh-CN" altLang="en-US" sz="5400">
              <a:latin typeface="+mn-lt"/>
              <a:ea typeface="+mn-ea"/>
            </a:endParaRPr>
          </a:p>
        </p:txBody>
      </p:sp>
      <p:pic>
        <p:nvPicPr>
          <p:cNvPr id="53252" name="Picture 4"/>
          <p:cNvPicPr>
            <a:picLocks noChangeAspect="1" noChangeArrowheads="1"/>
          </p:cNvPicPr>
          <p:nvPr/>
        </p:nvPicPr>
        <p:blipFill>
          <a:blip r:embed="rId2" cstate="print"/>
          <a:srcRect/>
          <a:stretch>
            <a:fillRect/>
          </a:stretch>
        </p:blipFill>
        <p:spPr bwMode="auto">
          <a:xfrm>
            <a:off x="533400" y="3200400"/>
            <a:ext cx="8015288" cy="2743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mtClean="0"/>
              <a:t>Scrum</a:t>
            </a:r>
            <a:r>
              <a:rPr smtClean="0"/>
              <a:t>过程简要图</a:t>
            </a:r>
            <a:endParaRPr/>
          </a:p>
        </p:txBody>
      </p:sp>
      <p:pic>
        <p:nvPicPr>
          <p:cNvPr id="54275" name="Picture 2"/>
          <p:cNvPicPr>
            <a:picLocks noGrp="1" noChangeAspect="1" noChangeArrowheads="1"/>
          </p:cNvPicPr>
          <p:nvPr>
            <p:ph idx="1"/>
          </p:nvPr>
        </p:nvPicPr>
        <p:blipFill>
          <a:blip r:embed="rId2" cstate="print"/>
          <a:srcRect/>
          <a:stretch>
            <a:fillRect/>
          </a:stretch>
        </p:blipFill>
        <p:spPr>
          <a:xfrm>
            <a:off x="609600" y="2057400"/>
            <a:ext cx="7658100" cy="3819525"/>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ltLang="zh-CN" smtClean="0"/>
              <a:t>如何较好的实施敏捷软件开发</a:t>
            </a:r>
            <a:endParaRPr/>
          </a:p>
        </p:txBody>
      </p:sp>
      <p:sp>
        <p:nvSpPr>
          <p:cNvPr id="55299" name="内容占位符 2"/>
          <p:cNvSpPr>
            <a:spLocks noGrp="1"/>
          </p:cNvSpPr>
          <p:nvPr>
            <p:ph idx="1"/>
          </p:nvPr>
        </p:nvSpPr>
        <p:spPr>
          <a:xfrm>
            <a:off x="179388" y="1209675"/>
            <a:ext cx="8839200" cy="4906963"/>
          </a:xfrm>
        </p:spPr>
        <p:txBody>
          <a:bodyPr/>
          <a:lstStyle/>
          <a:p>
            <a:pPr>
              <a:buFont typeface="Wingdings" pitchFamily="2" charset="2"/>
              <a:buChar char="l"/>
            </a:pPr>
            <a:r>
              <a:rPr lang="zh-CN" altLang="zh-CN" sz="2400" smtClean="0"/>
              <a:t>团队成员需要全心投入，积极参入相关的过程。</a:t>
            </a:r>
          </a:p>
          <a:p>
            <a:pPr>
              <a:buFont typeface="Wingdings" pitchFamily="2" charset="2"/>
              <a:buChar char="l"/>
            </a:pPr>
            <a:r>
              <a:rPr lang="zh-CN" altLang="zh-CN" sz="2400" smtClean="0"/>
              <a:t>时间预留，为迭代过程中突发事件和估算时间不准确的任务预期完成时间。</a:t>
            </a:r>
          </a:p>
          <a:p>
            <a:pPr>
              <a:buFont typeface="Wingdings" pitchFamily="2" charset="2"/>
              <a:buChar char="l"/>
            </a:pPr>
            <a:r>
              <a:rPr lang="zh-CN" altLang="zh-CN" sz="2400" smtClean="0"/>
              <a:t>工作时间估算精确，避免占用过多的预留时间和在团队协作方面带来延迟。</a:t>
            </a:r>
          </a:p>
          <a:p>
            <a:pPr>
              <a:buFont typeface="Wingdings" pitchFamily="2" charset="2"/>
              <a:buChar char="l"/>
            </a:pPr>
            <a:r>
              <a:rPr lang="zh-CN" altLang="zh-CN" sz="2400" smtClean="0"/>
              <a:t>团队成员间的相互协作和信任</a:t>
            </a:r>
            <a:r>
              <a:rPr lang="zh-CN" altLang="en-US" sz="2400" smtClean="0"/>
              <a:t>。</a:t>
            </a:r>
            <a:endParaRPr lang="zh-CN" altLang="zh-CN" sz="2400" smtClean="0"/>
          </a:p>
          <a:p>
            <a:pPr>
              <a:buFont typeface="Wingdings" pitchFamily="2" charset="2"/>
              <a:buChar char="l"/>
            </a:pPr>
            <a:r>
              <a:rPr lang="zh-CN" altLang="zh-CN" sz="2400" smtClean="0"/>
              <a:t>即时、有效的沟通</a:t>
            </a:r>
            <a:r>
              <a:rPr lang="zh-CN" altLang="en-US" sz="2400" smtClean="0"/>
              <a:t>。</a:t>
            </a:r>
            <a:endParaRPr lang="zh-CN" altLang="zh-CN" sz="2400" smtClean="0"/>
          </a:p>
          <a:p>
            <a:pPr>
              <a:buFont typeface="Wingdings" pitchFamily="2" charset="2"/>
              <a:buChar char="l"/>
            </a:pPr>
            <a:r>
              <a:rPr lang="zh-CN" altLang="zh-CN" sz="2400" smtClean="0"/>
              <a:t>问题即时暴露和即时解决，不要积压问题</a:t>
            </a:r>
            <a:r>
              <a:rPr lang="zh-CN" altLang="en-US" sz="2400" smtClean="0"/>
              <a:t>。</a:t>
            </a:r>
            <a:endParaRPr lang="zh-CN" altLang="zh-CN" sz="2400" smtClean="0"/>
          </a:p>
          <a:p>
            <a:pPr>
              <a:buFont typeface="Wingdings" pitchFamily="2" charset="2"/>
              <a:buChar char="l"/>
            </a:pPr>
            <a:r>
              <a:rPr lang="zh-CN" altLang="zh-CN" sz="2400" smtClean="0"/>
              <a:t>任务跟踪</a:t>
            </a:r>
            <a:r>
              <a:rPr lang="zh-CN" altLang="en-US" sz="2400" smtClean="0"/>
              <a:t>。</a:t>
            </a:r>
            <a:endParaRPr lang="zh-CN" altLang="zh-CN" sz="2400" smtClean="0"/>
          </a:p>
          <a:p>
            <a:pPr>
              <a:buFont typeface="Wingdings" pitchFamily="2" charset="2"/>
              <a:buChar char="l"/>
            </a:pPr>
            <a:r>
              <a:rPr lang="zh-CN" altLang="zh-CN" sz="2400" smtClean="0"/>
              <a:t>软件开发人员需要对任务负责，对任务完成的目标严格要求。</a:t>
            </a:r>
          </a:p>
          <a:p>
            <a:pPr>
              <a:buFont typeface="Wingdings" pitchFamily="2" charset="2"/>
              <a:buChar char="l"/>
            </a:pPr>
            <a:r>
              <a:rPr lang="zh-CN" altLang="zh-CN" sz="2400" smtClean="0"/>
              <a:t>团队需要良好的领导力和凝聚力</a:t>
            </a:r>
            <a:r>
              <a:rPr lang="zh-CN" altLang="en-US" sz="2400" smtClean="0"/>
              <a:t>。</a:t>
            </a:r>
            <a:endParaRPr lang="zh-CN" altLang="zh-CN" smtClean="0"/>
          </a:p>
          <a:p>
            <a:endParaRPr lang="zh-CN"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1143000"/>
          </a:xfrm>
        </p:spPr>
        <p:txBody>
          <a:bodyPr/>
          <a:lstStyle/>
          <a:p>
            <a:pPr eaLnBrk="1" fontAlgn="auto" hangingPunct="1">
              <a:spcAft>
                <a:spcPts val="0"/>
              </a:spcAft>
              <a:defRPr/>
            </a:pPr>
            <a:r>
              <a:rPr smtClean="0">
                <a:solidFill>
                  <a:schemeClr val="accent4"/>
                </a:solidFill>
              </a:rPr>
              <a:t>典型方法：极限编程</a:t>
            </a:r>
            <a:r>
              <a:rPr lang="en-US" altLang="zh-CN" smtClean="0">
                <a:solidFill>
                  <a:schemeClr val="accent4"/>
                </a:solidFill>
              </a:rPr>
              <a:t>(XP)</a:t>
            </a:r>
            <a:endParaRPr>
              <a:solidFill>
                <a:schemeClr val="accent4"/>
              </a:solidFill>
            </a:endParaRPr>
          </a:p>
        </p:txBody>
      </p:sp>
      <p:sp>
        <p:nvSpPr>
          <p:cNvPr id="17411" name="内容占位符 2"/>
          <p:cNvSpPr>
            <a:spLocks noGrp="1"/>
          </p:cNvSpPr>
          <p:nvPr>
            <p:ph idx="1"/>
          </p:nvPr>
        </p:nvSpPr>
        <p:spPr>
          <a:xfrm>
            <a:off x="152400" y="1295400"/>
            <a:ext cx="8534400" cy="4830763"/>
          </a:xfrm>
        </p:spPr>
        <p:txBody>
          <a:bodyPr/>
          <a:lstStyle/>
          <a:p>
            <a:pPr eaLnBrk="1" hangingPunct="1">
              <a:buFontTx/>
              <a:buNone/>
            </a:pPr>
            <a:r>
              <a:rPr lang="en-US" altLang="zh-CN" smtClean="0"/>
              <a:t>   </a:t>
            </a:r>
            <a:r>
              <a:rPr lang="en-US" altLang="zh-CN" sz="3000" b="1" smtClean="0"/>
              <a:t>XP</a:t>
            </a:r>
            <a:r>
              <a:rPr lang="zh-CN" altLang="en-US" sz="3000" b="1" smtClean="0"/>
              <a:t>方法的基础是</a:t>
            </a:r>
            <a:r>
              <a:rPr lang="en-US" altLang="zh-CN" sz="3000" b="1" smtClean="0"/>
              <a:t>4</a:t>
            </a:r>
            <a:r>
              <a:rPr lang="zh-CN" altLang="en-US" sz="3000" b="1" smtClean="0"/>
              <a:t>个价值观念</a:t>
            </a:r>
            <a:r>
              <a:rPr lang="zh-CN" altLang="en-US" sz="3000" smtClean="0"/>
              <a:t>：</a:t>
            </a:r>
          </a:p>
          <a:p>
            <a:pPr eaLnBrk="1" hangingPunct="1"/>
            <a:r>
              <a:rPr lang="zh-CN" altLang="en-US" sz="2800" b="1" smtClean="0"/>
              <a:t>沟通</a:t>
            </a:r>
            <a:r>
              <a:rPr lang="en-US" altLang="zh-CN" sz="2800" smtClean="0"/>
              <a:t>——</a:t>
            </a:r>
            <a:r>
              <a:rPr lang="zh-CN" altLang="en-US" sz="2800" smtClean="0"/>
              <a:t>大多数项目的失败源于沟通不畅，所以要进行一些能够推动积极沟通的实践。</a:t>
            </a:r>
          </a:p>
          <a:p>
            <a:pPr eaLnBrk="1" hangingPunct="1"/>
            <a:r>
              <a:rPr lang="zh-CN" altLang="en-US" sz="2800" b="1" smtClean="0"/>
              <a:t>简单</a:t>
            </a:r>
            <a:r>
              <a:rPr lang="en-US" altLang="zh-CN" sz="2800" smtClean="0"/>
              <a:t>——</a:t>
            </a:r>
            <a:r>
              <a:rPr lang="zh-CN" altLang="en-US" sz="2800" smtClean="0"/>
              <a:t>开发能够满足客户需要的最简单的产品。</a:t>
            </a:r>
          </a:p>
          <a:p>
            <a:pPr eaLnBrk="1" hangingPunct="1"/>
            <a:r>
              <a:rPr lang="zh-CN" altLang="en-US" sz="2800" b="1" smtClean="0"/>
              <a:t>反馈</a:t>
            </a:r>
            <a:r>
              <a:rPr lang="en-US" altLang="zh-CN" sz="2800" smtClean="0"/>
              <a:t>——</a:t>
            </a:r>
            <a:r>
              <a:rPr lang="zh-CN" altLang="en-US" sz="2800" smtClean="0"/>
              <a:t>开发者必须要获取并且重视来自客户、系统的反馈以及相互之间的反馈。</a:t>
            </a:r>
          </a:p>
          <a:p>
            <a:pPr eaLnBrk="1" hangingPunct="1"/>
            <a:r>
              <a:rPr lang="zh-CN" altLang="en-US" sz="2800" b="1" smtClean="0"/>
              <a:t>勇气</a:t>
            </a:r>
            <a:r>
              <a:rPr lang="en-US" altLang="zh-CN" sz="2800" smtClean="0"/>
              <a:t>——</a:t>
            </a:r>
            <a:r>
              <a:rPr lang="zh-CN" altLang="en-US" sz="2800" smtClean="0"/>
              <a:t>准备好做出支持其他原则和实践的艰难决定。 </a:t>
            </a:r>
          </a:p>
          <a:p>
            <a:pPr eaLnBrk="1" hangingPunct="1"/>
            <a:endParaRPr lang="zh-CN"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1143000"/>
          </a:xfrm>
        </p:spPr>
        <p:txBody>
          <a:bodyPr/>
          <a:lstStyle/>
          <a:p>
            <a:pPr eaLnBrk="1" fontAlgn="auto" hangingPunct="1">
              <a:spcAft>
                <a:spcPts val="0"/>
              </a:spcAft>
              <a:defRPr/>
            </a:pPr>
            <a:r>
              <a:rPr smtClean="0">
                <a:solidFill>
                  <a:schemeClr val="accent4"/>
                </a:solidFill>
              </a:rPr>
              <a:t>典型方法：极限编程</a:t>
            </a:r>
            <a:r>
              <a:rPr lang="en-US" altLang="zh-CN" smtClean="0">
                <a:solidFill>
                  <a:schemeClr val="accent4"/>
                </a:solidFill>
              </a:rPr>
              <a:t>(XP)</a:t>
            </a:r>
            <a:endParaRPr>
              <a:solidFill>
                <a:schemeClr val="accent4"/>
              </a:solidFill>
            </a:endParaRPr>
          </a:p>
        </p:txBody>
      </p:sp>
      <p:sp>
        <p:nvSpPr>
          <p:cNvPr id="18435" name="内容占位符 2"/>
          <p:cNvSpPr>
            <a:spLocks noGrp="1"/>
          </p:cNvSpPr>
          <p:nvPr>
            <p:ph idx="1"/>
          </p:nvPr>
        </p:nvSpPr>
        <p:spPr>
          <a:xfrm>
            <a:off x="152400" y="1295400"/>
            <a:ext cx="8534400" cy="4830763"/>
          </a:xfrm>
        </p:spPr>
        <p:txBody>
          <a:bodyPr/>
          <a:lstStyle/>
          <a:p>
            <a:pPr eaLnBrk="1" hangingPunct="1"/>
            <a:r>
              <a:rPr lang="en-US" altLang="zh-CN" smtClean="0"/>
              <a:t>XP</a:t>
            </a:r>
            <a:r>
              <a:rPr lang="zh-CN" altLang="en-US" smtClean="0"/>
              <a:t>的适用范围：</a:t>
            </a:r>
            <a:endParaRPr lang="en-US" altLang="zh-CN" smtClean="0"/>
          </a:p>
          <a:p>
            <a:pPr eaLnBrk="1" hangingPunct="1"/>
            <a:r>
              <a:rPr lang="en-US" altLang="zh-CN" sz="2800" smtClean="0"/>
              <a:t>      XP</a:t>
            </a:r>
            <a:r>
              <a:rPr lang="zh-CN" altLang="en-US" sz="2800" smtClean="0"/>
              <a:t>适合规模小、进度紧、需求变化大、质量要求严的项目。它希望以最高的效率和质量来解决用户目前的问题，以最大的灵活性和最小的代价来满足用户未来的需求，</a:t>
            </a:r>
            <a:r>
              <a:rPr lang="en-US" altLang="zh-CN" sz="2800" smtClean="0"/>
              <a:t>XP</a:t>
            </a:r>
            <a:r>
              <a:rPr lang="zh-CN" altLang="en-US" sz="2800" smtClean="0"/>
              <a:t>在平衡短期和长期利益之间做了巧妙的选择</a:t>
            </a:r>
            <a:r>
              <a:rPr lang="zh-CN" altLang="en-US" smtClean="0"/>
              <a:t>。 </a:t>
            </a:r>
            <a:endParaRPr lang="en-US" altLang="zh-CN" smtClean="0"/>
          </a:p>
          <a:p>
            <a:pPr eaLnBrk="1" hangingPunct="1"/>
            <a:r>
              <a:rPr lang="zh-CN" altLang="en-US" smtClean="0"/>
              <a:t>世界</a:t>
            </a:r>
            <a:r>
              <a:rPr lang="en-US" altLang="zh-CN" smtClean="0"/>
              <a:t>500</a:t>
            </a:r>
            <a:r>
              <a:rPr lang="zh-CN" altLang="en-US" smtClean="0"/>
              <a:t>强公司中成功应用</a:t>
            </a:r>
            <a:r>
              <a:rPr lang="en-US" altLang="zh-CN" smtClean="0"/>
              <a:t>XP</a:t>
            </a:r>
            <a:r>
              <a:rPr lang="zh-CN" altLang="en-US" smtClean="0"/>
              <a:t>的公司有：</a:t>
            </a:r>
            <a:r>
              <a:rPr lang="en-US" altLang="zh-CN" sz="2800" smtClean="0"/>
              <a:t>Ford</a:t>
            </a:r>
            <a:r>
              <a:rPr lang="zh-CN" altLang="en-US" sz="2800" smtClean="0"/>
              <a:t>，</a:t>
            </a:r>
            <a:r>
              <a:rPr lang="en-US" altLang="zh-CN" sz="2800" smtClean="0"/>
              <a:t>Daimler-Chrysler</a:t>
            </a:r>
            <a:r>
              <a:rPr lang="zh-CN" altLang="en-US" sz="2800" smtClean="0"/>
              <a:t>，</a:t>
            </a:r>
            <a:r>
              <a:rPr lang="en-US" altLang="zh-CN" sz="2800" smtClean="0"/>
              <a:t>First Union National Bank</a:t>
            </a:r>
            <a:r>
              <a:rPr lang="zh-CN" altLang="en-US" sz="2800" smtClean="0"/>
              <a:t>，</a:t>
            </a:r>
            <a:r>
              <a:rPr lang="en-US" altLang="zh-CN" sz="2800" smtClean="0"/>
              <a:t>IBM</a:t>
            </a:r>
            <a:r>
              <a:rPr lang="zh-CN" altLang="en-US" sz="2800" smtClean="0"/>
              <a:t>，</a:t>
            </a:r>
            <a:r>
              <a:rPr lang="en-US" altLang="zh-CN" sz="2800" smtClean="0"/>
              <a:t>HP</a:t>
            </a:r>
            <a:r>
              <a:rPr lang="zh-CN" altLang="en-US" sz="2800" smtClean="0"/>
              <a:t>等等。</a:t>
            </a:r>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1143000"/>
          </a:xfrm>
        </p:spPr>
        <p:txBody>
          <a:bodyPr/>
          <a:lstStyle/>
          <a:p>
            <a:pPr eaLnBrk="1" fontAlgn="auto" hangingPunct="1">
              <a:spcAft>
                <a:spcPts val="0"/>
              </a:spcAft>
              <a:defRPr/>
            </a:pPr>
            <a:r>
              <a:rPr smtClean="0">
                <a:solidFill>
                  <a:schemeClr val="accent4"/>
                </a:solidFill>
              </a:rPr>
              <a:t>典型方法：极限编程</a:t>
            </a:r>
            <a:r>
              <a:rPr lang="en-US" altLang="zh-CN" smtClean="0">
                <a:solidFill>
                  <a:schemeClr val="accent4"/>
                </a:solidFill>
              </a:rPr>
              <a:t>(XP)</a:t>
            </a:r>
            <a:endParaRPr>
              <a:solidFill>
                <a:schemeClr val="accent4"/>
              </a:solidFill>
            </a:endParaRPr>
          </a:p>
        </p:txBody>
      </p:sp>
      <p:sp>
        <p:nvSpPr>
          <p:cNvPr id="19459" name="内容占位符 2"/>
          <p:cNvSpPr>
            <a:spLocks noGrp="1"/>
          </p:cNvSpPr>
          <p:nvPr>
            <p:ph idx="1"/>
          </p:nvPr>
        </p:nvSpPr>
        <p:spPr>
          <a:xfrm>
            <a:off x="152400" y="1295400"/>
            <a:ext cx="8534400" cy="4830763"/>
          </a:xfrm>
        </p:spPr>
        <p:txBody>
          <a:bodyPr/>
          <a:lstStyle/>
          <a:p>
            <a:pPr eaLnBrk="1" hangingPunct="1"/>
            <a:r>
              <a:rPr lang="en-US" altLang="zh-CN" smtClean="0"/>
              <a:t> </a:t>
            </a:r>
            <a:r>
              <a:rPr lang="zh-CN" altLang="en-US" smtClean="0"/>
              <a:t>不宜采用</a:t>
            </a:r>
            <a:r>
              <a:rPr lang="en-US" altLang="zh-CN" smtClean="0"/>
              <a:t>XP</a:t>
            </a:r>
            <a:r>
              <a:rPr lang="zh-CN" altLang="en-US" smtClean="0"/>
              <a:t>的项目：</a:t>
            </a:r>
            <a:endParaRPr lang="en-US" altLang="zh-CN" smtClean="0"/>
          </a:p>
          <a:p>
            <a:pPr lvl="1" eaLnBrk="1" hangingPunct="1">
              <a:buFont typeface="Wingdings" pitchFamily="2" charset="2"/>
              <a:buChar char="l"/>
            </a:pPr>
            <a:r>
              <a:rPr lang="zh-CN" altLang="en-US" smtClean="0"/>
              <a:t>中大型的项目（项目团队超过</a:t>
            </a:r>
            <a:r>
              <a:rPr lang="en-US" altLang="zh-CN" smtClean="0"/>
              <a:t>10</a:t>
            </a:r>
            <a:r>
              <a:rPr lang="zh-CN" altLang="en-US" smtClean="0"/>
              <a:t>人）；</a:t>
            </a:r>
            <a:endParaRPr lang="en-US" altLang="zh-CN" smtClean="0"/>
          </a:p>
          <a:p>
            <a:pPr lvl="1" eaLnBrk="1" hangingPunct="1">
              <a:buFont typeface="Wingdings" pitchFamily="2" charset="2"/>
              <a:buChar char="l"/>
            </a:pPr>
            <a:r>
              <a:rPr lang="zh-CN" altLang="en-US" smtClean="0"/>
              <a:t> 重构会导致大量开销的应用；</a:t>
            </a:r>
            <a:endParaRPr lang="en-US" altLang="zh-CN" smtClean="0"/>
          </a:p>
          <a:p>
            <a:pPr lvl="1" eaLnBrk="1" hangingPunct="1">
              <a:buFont typeface="Wingdings" pitchFamily="2" charset="2"/>
              <a:buChar char="l"/>
            </a:pPr>
            <a:r>
              <a:rPr lang="zh-CN" altLang="en-US" smtClean="0"/>
              <a:t> 需要很长的编译或者测试周期的系统；</a:t>
            </a:r>
            <a:endParaRPr lang="en-US" altLang="zh-CN" smtClean="0"/>
          </a:p>
          <a:p>
            <a:pPr lvl="1" eaLnBrk="1" hangingPunct="1">
              <a:buFont typeface="Wingdings" pitchFamily="2" charset="2"/>
              <a:buChar char="l"/>
            </a:pPr>
            <a:r>
              <a:rPr lang="zh-CN" altLang="en-US" smtClean="0"/>
              <a:t> 不容易进行测试的应用； </a:t>
            </a:r>
            <a:endParaRPr lang="en-US" altLang="zh-CN" smtClean="0"/>
          </a:p>
          <a:p>
            <a:pPr lvl="1" eaLnBrk="1" hangingPunct="1">
              <a:buFont typeface="Wingdings" pitchFamily="2" charset="2"/>
              <a:buChar char="l"/>
            </a:pPr>
            <a:r>
              <a:rPr lang="zh-CN" altLang="en-US" smtClean="0"/>
              <a:t>团队人员异地分布的项目； </a:t>
            </a:r>
            <a:endParaRPr lang="en-US" altLang="zh-CN" smtClean="0"/>
          </a:p>
          <a:p>
            <a:pPr lvl="1" eaLnBrk="1" hangingPunct="1">
              <a:buFont typeface="Wingdings" pitchFamily="2" charset="2"/>
              <a:buChar char="l"/>
            </a:pPr>
            <a:r>
              <a:rPr lang="zh-CN" altLang="en-US" smtClean="0"/>
              <a:t>不能接收</a:t>
            </a:r>
            <a:r>
              <a:rPr lang="en-US" altLang="zh-CN" smtClean="0"/>
              <a:t>XP</a:t>
            </a:r>
            <a:r>
              <a:rPr lang="zh-CN" altLang="en-US" smtClean="0"/>
              <a:t>文化的组织和团队。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
        <p:nvSpPr>
          <p:cNvPr id="3" name="内容占位符 2"/>
          <p:cNvSpPr>
            <a:spLocks noGrp="1"/>
          </p:cNvSpPr>
          <p:nvPr>
            <p:ph idx="1"/>
          </p:nvPr>
        </p:nvSpPr>
        <p:spPr>
          <a:xfrm>
            <a:off x="457200" y="1295400"/>
            <a:ext cx="8229600" cy="4830763"/>
          </a:xfrm>
        </p:spPr>
        <p:txBody>
          <a:bodyPr rtlCol="0">
            <a:normAutofit fontScale="92500" lnSpcReduction="20000"/>
          </a:bodyPr>
          <a:lstStyle/>
          <a:p>
            <a:pPr eaLnBrk="1" fontAlgn="auto" hangingPunct="1">
              <a:spcAft>
                <a:spcPts val="0"/>
              </a:spcAft>
              <a:defRPr/>
            </a:pPr>
            <a:r>
              <a:rPr lang="en-US" altLang="zh-CN" smtClean="0"/>
              <a:t>XP</a:t>
            </a:r>
            <a:r>
              <a:rPr lang="zh-CN" altLang="en-US" smtClean="0"/>
              <a:t>在</a:t>
            </a:r>
            <a:r>
              <a:rPr lang="en-US" altLang="zh-CN" smtClean="0"/>
              <a:t>4</a:t>
            </a:r>
            <a:r>
              <a:rPr lang="zh-CN" altLang="en-US" smtClean="0"/>
              <a:t>个价值观之上，又定义了</a:t>
            </a:r>
            <a:r>
              <a:rPr lang="en-US" altLang="zh-CN" b="1" smtClean="0"/>
              <a:t>12</a:t>
            </a:r>
            <a:r>
              <a:rPr lang="zh-CN" altLang="en-US" b="1" smtClean="0"/>
              <a:t>个的必须遵循的实践：</a:t>
            </a:r>
            <a:endParaRPr lang="en-US" altLang="zh-CN" b="1" smtClean="0"/>
          </a:p>
          <a:p>
            <a:pPr eaLnBrk="1" fontAlgn="auto" hangingPunct="1">
              <a:spcAft>
                <a:spcPts val="0"/>
              </a:spcAft>
              <a:defRPr/>
            </a:pPr>
            <a:r>
              <a:rPr lang="en-US" altLang="zh-CN" smtClean="0"/>
              <a:t>1.  </a:t>
            </a:r>
            <a:r>
              <a:rPr lang="zh-CN" altLang="en-US" b="1" smtClean="0"/>
              <a:t>完整团队</a:t>
            </a:r>
            <a:r>
              <a:rPr lang="zh-CN" altLang="en-US" smtClean="0"/>
              <a:t>：</a:t>
            </a:r>
            <a:r>
              <a:rPr lang="en-US" altLang="zh-CN" smtClean="0"/>
              <a:t>XP</a:t>
            </a:r>
            <a:r>
              <a:rPr lang="zh-CN" altLang="en-US" smtClean="0"/>
              <a:t>项目的所有参与者（开发人员、客户、测试人员等）一起工作在一个开放的场所中，他们是同一个团队的成员。这个场所的墙壁上随意悬挂着大幅的、显著的图表以及其他一些显示他们进度的东西。</a:t>
            </a:r>
            <a:r>
              <a:rPr lang="zh-CN" altLang="zh-CN" smtClean="0"/>
              <a:t>每个人都了解对方的工作状态，程序员们都处在适合于激烈地进行讨论的位置上。</a:t>
            </a:r>
            <a:r>
              <a:rPr lang="zh-CN" altLang="en-US" smtClean="0"/>
              <a:t>客户是</a:t>
            </a:r>
            <a:r>
              <a:rPr lang="en-US" altLang="zh-CN" smtClean="0"/>
              <a:t>Team</a:t>
            </a:r>
            <a:r>
              <a:rPr lang="zh-CN" altLang="en-US" smtClean="0"/>
              <a:t>成员，在开发现场和开发人员一起工作。客户是指定</a:t>
            </a:r>
          </a:p>
          <a:p>
            <a:pPr eaLnBrk="1" fontAlgn="auto" hangingPunct="1">
              <a:spcAft>
                <a:spcPts val="0"/>
              </a:spcAft>
              <a:defRPr/>
            </a:pPr>
            <a:r>
              <a:rPr lang="zh-CN" altLang="en-US" smtClean="0"/>
              <a:t>义产品的特性并排列这些特性优先级的人或者团</a:t>
            </a:r>
            <a:r>
              <a:rPr lang="zh-CN" altLang="en-US" smtClean="0"/>
              <a:t>体</a:t>
            </a:r>
            <a:r>
              <a:rPr lang="en-US" altLang="zh-CN" smtClean="0"/>
              <a:t>.</a:t>
            </a:r>
            <a:endParaRPr lang="zh-CN" altLang="en-US" smtClean="0"/>
          </a:p>
          <a:p>
            <a:pPr eaLnBrk="1" fontAlgn="auto" hangingPunct="1">
              <a:spcAft>
                <a:spcPts val="0"/>
              </a:spcAft>
              <a:defRPr/>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74638"/>
            <a:ext cx="8763000" cy="1143000"/>
          </a:xfrm>
        </p:spPr>
        <p:txBody>
          <a:bodyPr>
            <a:normAutofit fontScale="90000"/>
          </a:bodyPr>
          <a:lstStyle/>
          <a:p>
            <a:pPr eaLnBrk="1" fontAlgn="auto" hangingPunct="1">
              <a:spcAft>
                <a:spcPts val="0"/>
              </a:spcAft>
              <a:defRPr/>
            </a:pPr>
            <a:r>
              <a:rPr smtClean="0">
                <a:solidFill>
                  <a:schemeClr val="accent4"/>
                </a:solidFill>
              </a:rPr>
              <a:t>极限编程（</a:t>
            </a:r>
            <a:r>
              <a:rPr lang="en-US" altLang="zh-CN" smtClean="0">
                <a:solidFill>
                  <a:schemeClr val="accent4"/>
                </a:solidFill>
              </a:rPr>
              <a:t>eXtreme Programming</a:t>
            </a:r>
            <a:r>
              <a:rPr smtClean="0">
                <a:solidFill>
                  <a:schemeClr val="accent4"/>
                </a:solidFill>
              </a:rPr>
              <a:t>）</a:t>
            </a:r>
            <a:endParaRPr>
              <a:solidFill>
                <a:schemeClr val="accent4"/>
              </a:solidFill>
            </a:endParaRPr>
          </a:p>
        </p:txBody>
      </p:sp>
      <p:sp>
        <p:nvSpPr>
          <p:cNvPr id="3" name="内容占位符 2"/>
          <p:cNvSpPr>
            <a:spLocks noGrp="1"/>
          </p:cNvSpPr>
          <p:nvPr>
            <p:ph idx="1"/>
          </p:nvPr>
        </p:nvSpPr>
        <p:spPr>
          <a:xfrm>
            <a:off x="457200" y="1295400"/>
            <a:ext cx="8229600" cy="4830763"/>
          </a:xfrm>
        </p:spPr>
        <p:txBody>
          <a:bodyPr rtlCol="0">
            <a:normAutofit fontScale="85000" lnSpcReduction="10000"/>
          </a:bodyPr>
          <a:lstStyle/>
          <a:p>
            <a:pPr eaLnBrk="1" fontAlgn="auto" hangingPunct="1">
              <a:spcAft>
                <a:spcPts val="0"/>
              </a:spcAft>
              <a:defRPr/>
            </a:pPr>
            <a:r>
              <a:rPr lang="en-US" altLang="zh-CN" smtClean="0"/>
              <a:t>2.  </a:t>
            </a:r>
            <a:r>
              <a:rPr lang="zh-CN" altLang="en-US" b="1" smtClean="0"/>
              <a:t>计划游戏</a:t>
            </a:r>
            <a:r>
              <a:rPr lang="zh-CN" altLang="en-US" smtClean="0"/>
              <a:t>：计划是持续的、循序渐进的。每</a:t>
            </a:r>
            <a:r>
              <a:rPr lang="en-US" altLang="zh-CN" smtClean="0"/>
              <a:t>2</a:t>
            </a:r>
            <a:r>
              <a:rPr lang="zh-CN" altLang="en-US" smtClean="0"/>
              <a:t>周，开发人员就为下</a:t>
            </a:r>
            <a:r>
              <a:rPr lang="en-US" altLang="zh-CN" smtClean="0"/>
              <a:t>2</a:t>
            </a:r>
            <a:r>
              <a:rPr lang="zh-CN" altLang="en-US" smtClean="0"/>
              <a:t>周估算候选特性的成本，而客户则根据成本和商务价值来选择要实现的特性。</a:t>
            </a:r>
            <a:r>
              <a:rPr lang="zh-CN" altLang="zh-CN" smtClean="0"/>
              <a:t>在每次发布和每次迭代的开始，开发人员基于在最近一次迭代或者最近一次发布中他们所完成的工作量，为客户提供一个预算。客户选择那些所需的成本合计起来不超过该预算的用户素材。</a:t>
            </a:r>
          </a:p>
          <a:p>
            <a:pPr eaLnBrk="1" fontAlgn="auto" hangingPunct="1">
              <a:spcAft>
                <a:spcPts val="0"/>
              </a:spcAft>
              <a:defRPr/>
            </a:pPr>
            <a:r>
              <a:rPr lang="en-US" altLang="zh-CN" smtClean="0"/>
              <a:t>    </a:t>
            </a:r>
            <a:r>
              <a:rPr lang="zh-CN" altLang="zh-CN" smtClean="0"/>
              <a:t>依据这些简单的规则，采用短周期迭代和频繁的发布，很快客户和开发人员就会适应项目的开发节奏。客户会了解开发人员的开发速度。基于这种了解，客户能够确定项目会持续多长时间，以及会花费多少成本。</a:t>
            </a:r>
            <a:endParaRPr lang="zh-CN" altLang="en-US" smtClean="0"/>
          </a:p>
          <a:p>
            <a:pPr eaLnBrk="1" fontAlgn="auto" hangingPunct="1">
              <a:spcAft>
                <a:spcPts val="0"/>
              </a:spcAft>
              <a:defRPr/>
            </a:pP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940</TotalTime>
  <Words>3749</Words>
  <Application>Microsoft Office PowerPoint</Application>
  <PresentationFormat>全屏显示(4:3)</PresentationFormat>
  <Paragraphs>213</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宋体</vt:lpstr>
      <vt:lpstr>Footlight MT Light</vt:lpstr>
      <vt:lpstr>Goudy Old Style</vt:lpstr>
      <vt:lpstr>Wingdings 2</vt:lpstr>
      <vt:lpstr>Calibri</vt:lpstr>
      <vt:lpstr>Wingdings</vt:lpstr>
      <vt:lpstr>凤舞九天</vt:lpstr>
      <vt:lpstr>什么是敏捷软件开发方法</vt:lpstr>
      <vt:lpstr>敏捷方法产生的背景</vt:lpstr>
      <vt:lpstr>敏捷软件开发代表方法</vt:lpstr>
      <vt:lpstr>一、典型方法：极限编程(XP)</vt:lpstr>
      <vt:lpstr>典型方法：极限编程(XP)</vt:lpstr>
      <vt:lpstr>典型方法：极限编程(XP)</vt:lpstr>
      <vt:lpstr>典型方法：极限编程(XP)</vt:lpstr>
      <vt:lpstr>极限编程（eXtreme Programming）</vt:lpstr>
      <vt:lpstr>极限编程（eXtreme Programming）</vt:lpstr>
      <vt:lpstr>极限编程（eXtreme Programming）</vt:lpstr>
      <vt:lpstr>极限编程（eXtreme Programming）</vt:lpstr>
      <vt:lpstr>极限编程（eXtreme Programming）</vt:lpstr>
      <vt:lpstr>极限编程（eXtreme Programming）</vt:lpstr>
      <vt:lpstr>极限编程（eXtreme Programming）</vt:lpstr>
      <vt:lpstr>极限编程（eXtreme Programming）</vt:lpstr>
      <vt:lpstr>极限编程（eXtreme Programming）</vt:lpstr>
      <vt:lpstr>极限编程（eXtreme Programming）</vt:lpstr>
      <vt:lpstr>二、Scrum方法</vt:lpstr>
      <vt:lpstr>Scrum特点</vt:lpstr>
      <vt:lpstr>Scrum与传统方法的对比</vt:lpstr>
      <vt:lpstr>Scrum与传统方法的对比</vt:lpstr>
      <vt:lpstr>Scrum与传统方法的对比</vt:lpstr>
      <vt:lpstr>Scrum与传统方法的对比</vt:lpstr>
      <vt:lpstr>Scrum与传统方法的对比</vt:lpstr>
      <vt:lpstr>有多少人愿意继续使用Scrum</vt:lpstr>
      <vt:lpstr>越来越多的企业开始用Scrum</vt:lpstr>
      <vt:lpstr>Scrum框架</vt:lpstr>
      <vt:lpstr>三个角色</vt:lpstr>
      <vt:lpstr>三个角色</vt:lpstr>
      <vt:lpstr>三个角色</vt:lpstr>
      <vt:lpstr>Scrum开发团队的组成</vt:lpstr>
      <vt:lpstr>四个仪式——Sprint计划会议</vt:lpstr>
      <vt:lpstr>四个仪式——每日站立会议</vt:lpstr>
      <vt:lpstr>四个仪式——每日站立会议</vt:lpstr>
      <vt:lpstr>四个仪式——Sprint评审会议</vt:lpstr>
      <vt:lpstr>四个仪式——Sprint回顾会议</vt:lpstr>
      <vt:lpstr>补充定义——Sprint</vt:lpstr>
      <vt:lpstr>三个物件——产品Backlog</vt:lpstr>
      <vt:lpstr>三个物件——Sprint Backlog</vt:lpstr>
      <vt:lpstr>三个物件——燃尽图</vt:lpstr>
      <vt:lpstr>Scrum过程简要图</vt:lpstr>
      <vt:lpstr>如何较好的实施敏捷软件开发</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微软用户</cp:lastModifiedBy>
  <cp:revision>97</cp:revision>
  <cp:lastPrinted>1601-01-01T00:00:00Z</cp:lastPrinted>
  <dcterms:created xsi:type="dcterms:W3CDTF">2012-05-12T12:20:11Z</dcterms:created>
  <dcterms:modified xsi:type="dcterms:W3CDTF">2012-05-14T11:27:35Z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