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media/image2.jpg" ContentType="image/png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63" r:id="rId2"/>
    <p:sldId id="264" r:id="rId3"/>
    <p:sldId id="275" r:id="rId4"/>
    <p:sldId id="276" r:id="rId5"/>
    <p:sldId id="277" r:id="rId6"/>
    <p:sldId id="278" r:id="rId7"/>
    <p:sldId id="279" r:id="rId8"/>
    <p:sldId id="260" r:id="rId9"/>
    <p:sldId id="261" r:id="rId10"/>
    <p:sldId id="262" r:id="rId11"/>
    <p:sldId id="274" r:id="rId12"/>
    <p:sldId id="280" r:id="rId13"/>
    <p:sldId id="281" r:id="rId14"/>
    <p:sldId id="268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87987AB0-2A19-449D-9367-3FBD42346A89}">
          <p14:sldIdLst>
            <p14:sldId id="263"/>
            <p14:sldId id="264"/>
            <p14:sldId id="275"/>
            <p14:sldId id="276"/>
            <p14:sldId id="277"/>
            <p14:sldId id="278"/>
            <p14:sldId id="279"/>
          </p14:sldIdLst>
        </p14:section>
        <p14:section name="无标题节" id="{8F8CC8E0-C776-465A-81F3-0ED9FBD7FFC0}">
          <p14:sldIdLst>
            <p14:sldId id="260"/>
            <p14:sldId id="261"/>
            <p14:sldId id="262"/>
            <p14:sldId id="274"/>
            <p14:sldId id="280"/>
            <p14:sldId id="281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6" autoAdjust="0"/>
    <p:restoredTop sz="86674" autoAdjust="0"/>
  </p:normalViewPr>
  <p:slideViewPr>
    <p:cSldViewPr snapToGrid="0">
      <p:cViewPr>
        <p:scale>
          <a:sx n="100" d="100"/>
          <a:sy n="100" d="100"/>
        </p:scale>
        <p:origin x="2472" y="98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4" d="100"/>
          <a:sy n="124" d="100"/>
        </p:scale>
        <p:origin x="4960" y="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EC4E786-ADDF-FBA9-0A8D-B162E148DC2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628775-864D-4DC3-2230-90FB7D90A47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8CF587-CAF5-4853-AEA4-9EF193279EE4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0A0819D-2519-E75B-0974-512282B5BC9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18E568D-009B-D090-A52F-B7C62FCCFF5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CB4C3-70BC-4192-968B-C7EA5F4B29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25410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7BC4A-64BD-4CBA-942B-C0BE56F3FAF3}" type="datetimeFigureOut">
              <a:rPr lang="zh-CN" altLang="en-US" smtClean="0"/>
              <a:t>2025/2/18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9AA89B-7FC7-4D98-A68B-176A43332A3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21021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g"/><Relationship Id="rId5" Type="http://schemas.openxmlformats.org/officeDocument/2006/relationships/image" Target="../media/image5.png"/><Relationship Id="rId4" Type="http://schemas.openxmlformats.org/officeDocument/2006/relationships/image" Target="../media/image2.jp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06130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36227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93B97F0E-8611-63AA-CCC8-FE034D76BBDF}"/>
              </a:ext>
            </a:extLst>
          </p:cNvPr>
          <p:cNvSpPr/>
          <p:nvPr userDrawn="1"/>
        </p:nvSpPr>
        <p:spPr>
          <a:xfrm>
            <a:off x="262758" y="0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1C8803A7-CC2D-A247-81D8-6C5524D1548F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89AA4763-9B8E-187E-4F89-1BC6059A47A8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" name="图片 4">
            <a:extLst>
              <a:ext uri="{FF2B5EF4-FFF2-40B4-BE49-F238E27FC236}">
                <a16:creationId xmlns:a16="http://schemas.microsoft.com/office/drawing/2014/main" id="{3EF2986D-92B2-FB22-6ECA-075DC9AC24F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923" y="2758001"/>
            <a:ext cx="4178515" cy="1765391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886F584-A523-7305-5FE5-99B27684CE76}"/>
              </a:ext>
            </a:extLst>
          </p:cNvPr>
          <p:cNvSpPr/>
          <p:nvPr userDrawn="1"/>
        </p:nvSpPr>
        <p:spPr>
          <a:xfrm>
            <a:off x="2370575" y="4717307"/>
            <a:ext cx="2036135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0"/>
                <a:solidFill>
                  <a:srgbClr val="4472C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uLnTx/>
                <a:uFillTx/>
                <a:latin typeface="得意黑" pitchFamily="2" charset="-122"/>
                <a:ea typeface="得意黑" pitchFamily="2" charset="-122"/>
                <a:cs typeface="+mn-cs"/>
              </a:rPr>
              <a:t>六分钟英语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D01344A-8642-204B-9DB4-B2F5CFB2D25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6900" y="4717307"/>
            <a:ext cx="899052" cy="561433"/>
          </a:xfrm>
          <a:prstGeom prst="rect">
            <a:avLst/>
          </a:prstGeom>
        </p:spPr>
      </p:pic>
      <p:sp>
        <p:nvSpPr>
          <p:cNvPr id="8" name="矩形: 圆角 7">
            <a:extLst>
              <a:ext uri="{FF2B5EF4-FFF2-40B4-BE49-F238E27FC236}">
                <a16:creationId xmlns:a16="http://schemas.microsoft.com/office/drawing/2014/main" id="{CFC225CB-1716-0C76-715F-54657DEB5001}"/>
              </a:ext>
            </a:extLst>
          </p:cNvPr>
          <p:cNvSpPr/>
          <p:nvPr userDrawn="1"/>
        </p:nvSpPr>
        <p:spPr>
          <a:xfrm>
            <a:off x="901923" y="1129424"/>
            <a:ext cx="4121696" cy="1292690"/>
          </a:xfrm>
          <a:prstGeom prst="roundRect">
            <a:avLst/>
          </a:prstGeom>
          <a:blipFill dpi="0"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AF254BF6-CF53-4CCB-80FE-CEE628E10D01}"/>
              </a:ext>
            </a:extLst>
          </p:cNvPr>
          <p:cNvSpPr/>
          <p:nvPr userDrawn="1"/>
        </p:nvSpPr>
        <p:spPr>
          <a:xfrm>
            <a:off x="6177107" y="1129424"/>
            <a:ext cx="3733320" cy="4503578"/>
          </a:xfrm>
          <a:prstGeom prst="roundRect">
            <a:avLst>
              <a:gd name="adj" fmla="val 6223"/>
            </a:avLst>
          </a:prstGeom>
          <a:solidFill>
            <a:srgbClr val="E0E1E0">
              <a:alpha val="90000"/>
            </a:srgb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EC1250CE-86DF-AB58-F372-3206A430D7A6}"/>
              </a:ext>
            </a:extLst>
          </p:cNvPr>
          <p:cNvCxnSpPr>
            <a:cxnSpLocks/>
          </p:cNvCxnSpPr>
          <p:nvPr userDrawn="1"/>
        </p:nvCxnSpPr>
        <p:spPr>
          <a:xfrm>
            <a:off x="6269848" y="4879355"/>
            <a:ext cx="3557009" cy="0"/>
          </a:xfrm>
          <a:prstGeom prst="line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1C2D94A-3B77-0778-AA92-A83DDBD4AC6A}"/>
              </a:ext>
            </a:extLst>
          </p:cNvPr>
          <p:cNvGrpSpPr/>
          <p:nvPr userDrawn="1"/>
        </p:nvGrpSpPr>
        <p:grpSpPr>
          <a:xfrm>
            <a:off x="6177107" y="1081306"/>
            <a:ext cx="3776104" cy="400110"/>
            <a:chOff x="6404579" y="1224998"/>
            <a:chExt cx="3548632" cy="400110"/>
          </a:xfrm>
        </p:grpSpPr>
        <p:sp>
          <p:nvSpPr>
            <p:cNvPr id="12" name="矩形: 圆顶角 11">
              <a:extLst>
                <a:ext uri="{FF2B5EF4-FFF2-40B4-BE49-F238E27FC236}">
                  <a16:creationId xmlns:a16="http://schemas.microsoft.com/office/drawing/2014/main" id="{3ADAC2A3-55C4-6E2D-D8CE-560183B83E57}"/>
                </a:ext>
              </a:extLst>
            </p:cNvPr>
            <p:cNvSpPr/>
            <p:nvPr/>
          </p:nvSpPr>
          <p:spPr>
            <a:xfrm>
              <a:off x="6404579" y="1270227"/>
              <a:ext cx="3505847" cy="324122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C802BC8C-E02A-067D-2329-BF281E0487CB}"/>
                </a:ext>
              </a:extLst>
            </p:cNvPr>
            <p:cNvGrpSpPr/>
            <p:nvPr/>
          </p:nvGrpSpPr>
          <p:grpSpPr>
            <a:xfrm>
              <a:off x="6493416" y="1352937"/>
              <a:ext cx="673948" cy="160942"/>
              <a:chOff x="4168042" y="766234"/>
              <a:chExt cx="567266" cy="135466"/>
            </a:xfrm>
          </p:grpSpPr>
          <p:sp>
            <p:nvSpPr>
              <p:cNvPr id="15" name="椭圆 14">
                <a:extLst>
                  <a:ext uri="{FF2B5EF4-FFF2-40B4-BE49-F238E27FC236}">
                    <a16:creationId xmlns:a16="http://schemas.microsoft.com/office/drawing/2014/main" id="{E84A64DF-122B-88F6-F78C-E1735D18F89D}"/>
                  </a:ext>
                </a:extLst>
              </p:cNvPr>
              <p:cNvSpPr/>
              <p:nvPr/>
            </p:nvSpPr>
            <p:spPr>
              <a:xfrm>
                <a:off x="4168042" y="766234"/>
                <a:ext cx="135466" cy="135466"/>
              </a:xfrm>
              <a:prstGeom prst="ellipse">
                <a:avLst/>
              </a:prstGeom>
              <a:solidFill>
                <a:srgbClr val="FF5F5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椭圆 15">
                <a:extLst>
                  <a:ext uri="{FF2B5EF4-FFF2-40B4-BE49-F238E27FC236}">
                    <a16:creationId xmlns:a16="http://schemas.microsoft.com/office/drawing/2014/main" id="{8A13AC8B-0C50-9479-4FF5-5A9EABB548EF}"/>
                  </a:ext>
                </a:extLst>
              </p:cNvPr>
              <p:cNvSpPr/>
              <p:nvPr/>
            </p:nvSpPr>
            <p:spPr>
              <a:xfrm>
                <a:off x="4383942" y="766234"/>
                <a:ext cx="135466" cy="135466"/>
              </a:xfrm>
              <a:prstGeom prst="ellipse">
                <a:avLst/>
              </a:prstGeom>
              <a:solidFill>
                <a:srgbClr val="FEBC2E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椭圆 16">
                <a:extLst>
                  <a:ext uri="{FF2B5EF4-FFF2-40B4-BE49-F238E27FC236}">
                    <a16:creationId xmlns:a16="http://schemas.microsoft.com/office/drawing/2014/main" id="{74C58F86-8869-794D-7006-6DBCB1BCB93E}"/>
                  </a:ext>
                </a:extLst>
              </p:cNvPr>
              <p:cNvSpPr/>
              <p:nvPr/>
            </p:nvSpPr>
            <p:spPr>
              <a:xfrm>
                <a:off x="4599842" y="766234"/>
                <a:ext cx="135466" cy="135466"/>
              </a:xfrm>
              <a:prstGeom prst="ellipse">
                <a:avLst/>
              </a:prstGeom>
              <a:solidFill>
                <a:srgbClr val="27C8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20F336AC-FCE8-C311-3B37-9416F1370427}"/>
                </a:ext>
              </a:extLst>
            </p:cNvPr>
            <p:cNvSpPr txBox="1"/>
            <p:nvPr/>
          </p:nvSpPr>
          <p:spPr>
            <a:xfrm>
              <a:off x="7228492" y="1224998"/>
              <a:ext cx="272471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WX</a:t>
              </a:r>
              <a:r>
                <a:rPr kumimoji="0" lang="zh-CN" altLang="en-US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95000"/>
                    </a:prstClr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扫码查看往期图文</a:t>
              </a:r>
            </a:p>
          </p:txBody>
        </p:sp>
      </p:grpSp>
      <p:sp>
        <p:nvSpPr>
          <p:cNvPr id="18" name="矩形 17">
            <a:extLst>
              <a:ext uri="{FF2B5EF4-FFF2-40B4-BE49-F238E27FC236}">
                <a16:creationId xmlns:a16="http://schemas.microsoft.com/office/drawing/2014/main" id="{8186CFF2-3EDE-20ED-4F83-CD9CE7AEADEC}"/>
              </a:ext>
            </a:extLst>
          </p:cNvPr>
          <p:cNvSpPr/>
          <p:nvPr userDrawn="1"/>
        </p:nvSpPr>
        <p:spPr>
          <a:xfrm>
            <a:off x="6398257" y="1546755"/>
            <a:ext cx="3294135" cy="3233004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21ECDBC3-131D-E772-919E-90954ADC1077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14527" y="1601305"/>
            <a:ext cx="3123903" cy="3123903"/>
          </a:xfrm>
          <a:prstGeom prst="rect">
            <a:avLst/>
          </a:prstGeom>
        </p:spPr>
      </p:pic>
      <p:sp>
        <p:nvSpPr>
          <p:cNvPr id="20" name="文本框 19">
            <a:extLst>
              <a:ext uri="{FF2B5EF4-FFF2-40B4-BE49-F238E27FC236}">
                <a16:creationId xmlns:a16="http://schemas.microsoft.com/office/drawing/2014/main" id="{7CC443D2-6FD5-BD1B-6C28-C84A92E4D253}"/>
              </a:ext>
            </a:extLst>
          </p:cNvPr>
          <p:cNvSpPr txBox="1"/>
          <p:nvPr userDrawn="1"/>
        </p:nvSpPr>
        <p:spPr>
          <a:xfrm>
            <a:off x="6370127" y="4882231"/>
            <a:ext cx="222319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得意黑" pitchFamily="2" charset="-122"/>
                <a:ea typeface="得意黑" pitchFamily="2" charset="-122"/>
              </a:rPr>
              <a:t>本期公众号暗号：</a:t>
            </a:r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2E9A53C8-04DB-DED6-07A2-B054BCA91F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35777" y="4879355"/>
            <a:ext cx="1240410" cy="47549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9839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: 圆角 5">
            <a:extLst>
              <a:ext uri="{FF2B5EF4-FFF2-40B4-BE49-F238E27FC236}">
                <a16:creationId xmlns:a16="http://schemas.microsoft.com/office/drawing/2014/main" id="{E39A9776-75D2-E03B-DBFB-41CBD44F3BDB}"/>
              </a:ext>
            </a:extLst>
          </p:cNvPr>
          <p:cNvSpPr/>
          <p:nvPr userDrawn="1"/>
        </p:nvSpPr>
        <p:spPr>
          <a:xfrm>
            <a:off x="1656482" y="0"/>
            <a:ext cx="8936183" cy="6857998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BC784F1-75EB-1D85-4829-34ADEC60B49B}"/>
              </a:ext>
            </a:extLst>
          </p:cNvPr>
          <p:cNvSpPr txBox="1"/>
          <p:nvPr userDrawn="1"/>
        </p:nvSpPr>
        <p:spPr>
          <a:xfrm>
            <a:off x="6080289" y="834379"/>
            <a:ext cx="40027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000" b="1" dirty="0"/>
              <a:t>六分钟英语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F2EE28CC-02B9-8DAF-41BD-7E0446E7E290}"/>
              </a:ext>
            </a:extLst>
          </p:cNvPr>
          <p:cNvCxnSpPr>
            <a:cxnSpLocks/>
          </p:cNvCxnSpPr>
          <p:nvPr userDrawn="1"/>
        </p:nvCxnSpPr>
        <p:spPr>
          <a:xfrm>
            <a:off x="5492087" y="1828185"/>
            <a:ext cx="4527702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F0B8155D-BF94-5C07-2E96-BB6778AC8D69}"/>
              </a:ext>
            </a:extLst>
          </p:cNvPr>
          <p:cNvGrpSpPr/>
          <p:nvPr userDrawn="1"/>
        </p:nvGrpSpPr>
        <p:grpSpPr>
          <a:xfrm>
            <a:off x="1656482" y="2405823"/>
            <a:ext cx="8879035" cy="3319212"/>
            <a:chOff x="1452700" y="1867028"/>
            <a:chExt cx="9875813" cy="3319212"/>
          </a:xfrm>
        </p:grpSpPr>
        <p:sp>
          <p:nvSpPr>
            <p:cNvPr id="10" name="矩形: 圆角 9">
              <a:extLst>
                <a:ext uri="{FF2B5EF4-FFF2-40B4-BE49-F238E27FC236}">
                  <a16:creationId xmlns:a16="http://schemas.microsoft.com/office/drawing/2014/main" id="{F1E6E786-555F-A595-D762-C7D1B4392EB1}"/>
                </a:ext>
              </a:extLst>
            </p:cNvPr>
            <p:cNvSpPr/>
            <p:nvPr/>
          </p:nvSpPr>
          <p:spPr>
            <a:xfrm>
              <a:off x="1452700" y="1907736"/>
              <a:ext cx="9875813" cy="3278504"/>
            </a:xfrm>
            <a:prstGeom prst="roundRect">
              <a:avLst>
                <a:gd name="adj" fmla="val 7637"/>
              </a:avLst>
            </a:prstGeom>
            <a:solidFill>
              <a:srgbClr val="F8F4E6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76CB0301-8301-7C66-E848-3EE4A08C187E}"/>
                </a:ext>
              </a:extLst>
            </p:cNvPr>
            <p:cNvSpPr txBox="1"/>
            <p:nvPr/>
          </p:nvSpPr>
          <p:spPr>
            <a:xfrm>
              <a:off x="7952328" y="1867028"/>
              <a:ext cx="291496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Today’s topic</a:t>
              </a:r>
              <a:r>
                <a:rPr kumimoji="0" lang="en-US" altLang="zh-CN" sz="36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:</a:t>
              </a:r>
              <a:endParaRPr kumimoji="0" lang="zh-CN" altLang="en-US" sz="3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2" name="直接连接符 11">
              <a:extLst>
                <a:ext uri="{FF2B5EF4-FFF2-40B4-BE49-F238E27FC236}">
                  <a16:creationId xmlns:a16="http://schemas.microsoft.com/office/drawing/2014/main" id="{D70EE5AD-552A-C5CA-1E01-EE27D9E56C9A}"/>
                </a:ext>
              </a:extLst>
            </p:cNvPr>
            <p:cNvCxnSpPr>
              <a:cxnSpLocks/>
            </p:cNvCxnSpPr>
            <p:nvPr/>
          </p:nvCxnSpPr>
          <p:spPr>
            <a:xfrm>
              <a:off x="7948977" y="1968495"/>
              <a:ext cx="0" cy="443396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矩形: 圆角 12">
              <a:extLst>
                <a:ext uri="{FF2B5EF4-FFF2-40B4-BE49-F238E27FC236}">
                  <a16:creationId xmlns:a16="http://schemas.microsoft.com/office/drawing/2014/main" id="{59A11140-06CE-35E3-1B22-DCEB214AE1AE}"/>
                </a:ext>
              </a:extLst>
            </p:cNvPr>
            <p:cNvSpPr/>
            <p:nvPr/>
          </p:nvSpPr>
          <p:spPr>
            <a:xfrm>
              <a:off x="7470007" y="2462982"/>
              <a:ext cx="3792283" cy="2638348"/>
            </a:xfrm>
            <a:prstGeom prst="roundRect">
              <a:avLst>
                <a:gd name="adj" fmla="val 9241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49C8601D-EA4E-DAD6-7AA0-B03AE1C8730A}"/>
              </a:ext>
            </a:extLst>
          </p:cNvPr>
          <p:cNvSpPr txBox="1"/>
          <p:nvPr userDrawn="1"/>
        </p:nvSpPr>
        <p:spPr>
          <a:xfrm>
            <a:off x="1942963" y="745001"/>
            <a:ext cx="1467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7F69BF"/>
                </a:solidFill>
              </a:rPr>
              <a:t>考研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E09BE98-3B1F-D2F0-0853-5E6DC54A151E}"/>
              </a:ext>
            </a:extLst>
          </p:cNvPr>
          <p:cNvSpPr txBox="1"/>
          <p:nvPr userDrawn="1"/>
        </p:nvSpPr>
        <p:spPr>
          <a:xfrm>
            <a:off x="2638861" y="1261285"/>
            <a:ext cx="227699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 dirty="0">
                <a:solidFill>
                  <a:srgbClr val="4F97F1"/>
                </a:solidFill>
              </a:rPr>
              <a:t>四六级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5E92DB0F-A63D-D2F2-C5EE-55F7678E3913}"/>
              </a:ext>
            </a:extLst>
          </p:cNvPr>
          <p:cNvSpPr txBox="1"/>
          <p:nvPr userDrawn="1"/>
        </p:nvSpPr>
        <p:spPr>
          <a:xfrm>
            <a:off x="3059623" y="567004"/>
            <a:ext cx="17927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b="1" dirty="0">
                <a:solidFill>
                  <a:srgbClr val="28C281"/>
                </a:solidFill>
              </a:rPr>
              <a:t>磨耳朵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A1CD061-B1BC-6454-3427-06DAAF529D31}"/>
              </a:ext>
            </a:extLst>
          </p:cNvPr>
          <p:cNvSpPr txBox="1"/>
          <p:nvPr userDrawn="1"/>
        </p:nvSpPr>
        <p:spPr>
          <a:xfrm>
            <a:off x="1920818" y="551795"/>
            <a:ext cx="12898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i="0" dirty="0">
                <a:solidFill>
                  <a:srgbClr val="FFAF09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indefatigable</a:t>
            </a:r>
          </a:p>
          <a:p>
            <a:endParaRPr lang="zh-CN" altLang="en-US" sz="14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32394AAE-6A3C-3027-C685-95134E1F621E}"/>
              </a:ext>
            </a:extLst>
          </p:cNvPr>
          <p:cNvSpPr txBox="1"/>
          <p:nvPr userDrawn="1"/>
        </p:nvSpPr>
        <p:spPr>
          <a:xfrm rot="16200000">
            <a:off x="2102966" y="1646932"/>
            <a:ext cx="1012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rgbClr val="FD5D8E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endeavor</a:t>
            </a:r>
            <a:endParaRPr lang="zh-CN" altLang="en-US" sz="1400" b="1" dirty="0">
              <a:solidFill>
                <a:srgbClr val="FD5D8E"/>
              </a:solidFill>
              <a:cs typeface="Open Sans" panose="020B0606030504020204" pitchFamily="34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491F21B9-F2E4-72D2-DAA7-0DB957E9AC60}"/>
              </a:ext>
            </a:extLst>
          </p:cNvPr>
          <p:cNvSpPr txBox="1"/>
          <p:nvPr userDrawn="1"/>
        </p:nvSpPr>
        <p:spPr>
          <a:xfrm>
            <a:off x="3483509" y="1046411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i="0" dirty="0">
                <a:solidFill>
                  <a:schemeClr val="accent2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conscientious</a:t>
            </a:r>
            <a:endParaRPr lang="zh-CN" altLang="en-US" dirty="0">
              <a:solidFill>
                <a:srgbClr val="FFC90B"/>
              </a:solidFill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FEC5102-634A-F919-152E-030846A2EC20}"/>
              </a:ext>
            </a:extLst>
          </p:cNvPr>
          <p:cNvSpPr txBox="1"/>
          <p:nvPr userDrawn="1"/>
        </p:nvSpPr>
        <p:spPr>
          <a:xfrm>
            <a:off x="3569885" y="1909706"/>
            <a:ext cx="119555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i="0" dirty="0">
                <a:solidFill>
                  <a:srgbClr val="4EAAF1"/>
                </a:solidFill>
                <a:effectLst/>
              </a:rPr>
              <a:t>assiduous</a:t>
            </a:r>
            <a:r>
              <a:rPr lang="en-US" altLang="zh-CN" sz="1600" i="0" dirty="0">
                <a:solidFill>
                  <a:srgbClr val="404040"/>
                </a:solidFill>
                <a:effectLst/>
                <a:latin typeface="Open Sans" panose="020B0606030504020204" pitchFamily="34" charset="0"/>
              </a:rPr>
              <a:t> </a:t>
            </a:r>
          </a:p>
          <a:p>
            <a:r>
              <a:rPr lang="en-US" altLang="zh-CN" sz="1600" b="0" i="0" dirty="0">
                <a:solidFill>
                  <a:srgbClr val="333333"/>
                </a:solidFill>
                <a:effectLst/>
                <a:latin typeface="PingFang SC"/>
              </a:rPr>
              <a:t> </a:t>
            </a:r>
            <a:endParaRPr lang="zh-CN" altLang="en-US" sz="1600" dirty="0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77B34FBF-0C7B-D9F6-3044-039A306FB8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9792" y="1153414"/>
            <a:ext cx="899052" cy="561433"/>
          </a:xfrm>
          <a:prstGeom prst="rect">
            <a:avLst/>
          </a:prstGeom>
        </p:spPr>
      </p:pic>
      <p:sp>
        <p:nvSpPr>
          <p:cNvPr id="24" name="文本框 23">
            <a:extLst>
              <a:ext uri="{FF2B5EF4-FFF2-40B4-BE49-F238E27FC236}">
                <a16:creationId xmlns:a16="http://schemas.microsoft.com/office/drawing/2014/main" id="{8BC27450-6864-0BA5-0DF6-E708D2893344}"/>
              </a:ext>
            </a:extLst>
          </p:cNvPr>
          <p:cNvSpPr txBox="1"/>
          <p:nvPr userDrawn="1"/>
        </p:nvSpPr>
        <p:spPr>
          <a:xfrm rot="16200000">
            <a:off x="3743213" y="134649"/>
            <a:ext cx="17599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B0B1B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</a:t>
            </a:r>
            <a:r>
              <a:rPr lang="en-US" altLang="zh-CN" b="1" i="0" dirty="0">
                <a:solidFill>
                  <a:srgbClr val="B0B1B1"/>
                </a:solidFill>
                <a:effectLst/>
                <a:ea typeface="Open Sans" panose="020B0606030504020204" pitchFamily="34" charset="0"/>
                <a:cs typeface="Open Sans" panose="020B0606030504020204" pitchFamily="34" charset="0"/>
              </a:rPr>
              <a:t>haring</a:t>
            </a:r>
            <a:endParaRPr lang="zh-CN" altLang="en-US" dirty="0">
              <a:solidFill>
                <a:srgbClr val="B0B1B1"/>
              </a:solidFill>
            </a:endParaRPr>
          </a:p>
        </p:txBody>
      </p:sp>
      <p:sp>
        <p:nvSpPr>
          <p:cNvPr id="26" name="图片占位符 25">
            <a:extLst>
              <a:ext uri="{FF2B5EF4-FFF2-40B4-BE49-F238E27FC236}">
                <a16:creationId xmlns:a16="http://schemas.microsoft.com/office/drawing/2014/main" id="{9D51CD86-E60C-128D-FFB7-97C9F812DBE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651328" y="2446531"/>
            <a:ext cx="5431090" cy="325805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28" name="文本占位符 27">
            <a:extLst>
              <a:ext uri="{FF2B5EF4-FFF2-40B4-BE49-F238E27FC236}">
                <a16:creationId xmlns:a16="http://schemas.microsoft.com/office/drawing/2014/main" id="{E570AEE8-0E67-B936-0E57-04091F8AA06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353456" y="3112913"/>
            <a:ext cx="3067170" cy="2284304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4800" b="1">
                <a:latin typeface="Droid Sans Fallback"/>
                <a:ea typeface="黑体" panose="02010609060101010101" pitchFamily="49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33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49499896-745F-E9A6-03BC-0CC622FF85D4}"/>
              </a:ext>
            </a:extLst>
          </p:cNvPr>
          <p:cNvSpPr/>
          <p:nvPr userDrawn="1"/>
        </p:nvSpPr>
        <p:spPr>
          <a:xfrm>
            <a:off x="2207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03664D63-80BA-CCA3-5E23-FCB05624A707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F503E71D-BB33-41B5-88F1-9F361D34CA5F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" name="组合 4">
            <a:extLst>
              <a:ext uri="{FF2B5EF4-FFF2-40B4-BE49-F238E27FC236}">
                <a16:creationId xmlns:a16="http://schemas.microsoft.com/office/drawing/2014/main" id="{F5287FB0-4545-6BDF-E3DC-3CD512748787}"/>
              </a:ext>
            </a:extLst>
          </p:cNvPr>
          <p:cNvGrpSpPr/>
          <p:nvPr userDrawn="1"/>
        </p:nvGrpSpPr>
        <p:grpSpPr>
          <a:xfrm>
            <a:off x="665360" y="1488581"/>
            <a:ext cx="3194070" cy="2347813"/>
            <a:chOff x="1375309" y="1527204"/>
            <a:chExt cx="3194070" cy="2347813"/>
          </a:xfrm>
        </p:grpSpPr>
        <p:sp>
          <p:nvSpPr>
            <p:cNvPr id="14" name="矩形: 圆角 13">
              <a:extLst>
                <a:ext uri="{FF2B5EF4-FFF2-40B4-BE49-F238E27FC236}">
                  <a16:creationId xmlns:a16="http://schemas.microsoft.com/office/drawing/2014/main" id="{D18B183A-FBEF-D951-A5F3-9A48BA3CC7BC}"/>
                </a:ext>
              </a:extLst>
            </p:cNvPr>
            <p:cNvSpPr/>
            <p:nvPr/>
          </p:nvSpPr>
          <p:spPr>
            <a:xfrm>
              <a:off x="1375309" y="1527204"/>
              <a:ext cx="3194070" cy="2347813"/>
            </a:xfrm>
            <a:prstGeom prst="roundRect">
              <a:avLst>
                <a:gd name="adj" fmla="val 6231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lang="zh-CN" altLang="en-US" dirty="0"/>
            </a:p>
          </p:txBody>
        </p:sp>
        <p:cxnSp>
          <p:nvCxnSpPr>
            <p:cNvPr id="15" name="直接连接符 14">
              <a:extLst>
                <a:ext uri="{FF2B5EF4-FFF2-40B4-BE49-F238E27FC236}">
                  <a16:creationId xmlns:a16="http://schemas.microsoft.com/office/drawing/2014/main" id="{F35F659E-85DF-FF19-606B-494020E07A3C}"/>
                </a:ext>
              </a:extLst>
            </p:cNvPr>
            <p:cNvCxnSpPr>
              <a:cxnSpLocks/>
            </p:cNvCxnSpPr>
            <p:nvPr/>
          </p:nvCxnSpPr>
          <p:spPr>
            <a:xfrm>
              <a:off x="1528558" y="3429001"/>
              <a:ext cx="0" cy="322834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矩形: 圆角 26">
            <a:extLst>
              <a:ext uri="{FF2B5EF4-FFF2-40B4-BE49-F238E27FC236}">
                <a16:creationId xmlns:a16="http://schemas.microsoft.com/office/drawing/2014/main" id="{087B572D-A18A-C189-3C9C-8B5CABB56A47}"/>
              </a:ext>
            </a:extLst>
          </p:cNvPr>
          <p:cNvSpPr/>
          <p:nvPr userDrawn="1"/>
        </p:nvSpPr>
        <p:spPr>
          <a:xfrm>
            <a:off x="446764" y="893798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CHN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sp>
        <p:nvSpPr>
          <p:cNvPr id="29" name="矩形: 圆角 28">
            <a:extLst>
              <a:ext uri="{FF2B5EF4-FFF2-40B4-BE49-F238E27FC236}">
                <a16:creationId xmlns:a16="http://schemas.microsoft.com/office/drawing/2014/main" id="{E28166ED-B201-116F-3CCC-E13B2A940804}"/>
              </a:ext>
            </a:extLst>
          </p:cNvPr>
          <p:cNvSpPr/>
          <p:nvPr userDrawn="1"/>
        </p:nvSpPr>
        <p:spPr>
          <a:xfrm>
            <a:off x="364840" y="5518484"/>
            <a:ext cx="769300" cy="352660"/>
          </a:xfrm>
          <a:prstGeom prst="roundRect">
            <a:avLst>
              <a:gd name="adj" fmla="val 31672"/>
            </a:avLst>
          </a:prstGeom>
          <a:solidFill>
            <a:srgbClr val="4B5C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>
                <a:solidFill>
                  <a:schemeClr val="bg2"/>
                </a:solidFill>
              </a:rPr>
              <a:t>ENG</a:t>
            </a:r>
            <a:endParaRPr lang="zh-CN" altLang="en-US" sz="2000" dirty="0">
              <a:solidFill>
                <a:schemeClr val="bg2"/>
              </a:solidFill>
            </a:endParaRPr>
          </a:p>
        </p:txBody>
      </p:sp>
      <p:grpSp>
        <p:nvGrpSpPr>
          <p:cNvPr id="30" name="组合 29">
            <a:extLst>
              <a:ext uri="{FF2B5EF4-FFF2-40B4-BE49-F238E27FC236}">
                <a16:creationId xmlns:a16="http://schemas.microsoft.com/office/drawing/2014/main" id="{90BE0169-1E58-277C-5BF9-965DE552AE5F}"/>
              </a:ext>
            </a:extLst>
          </p:cNvPr>
          <p:cNvGrpSpPr/>
          <p:nvPr userDrawn="1"/>
        </p:nvGrpSpPr>
        <p:grpSpPr>
          <a:xfrm>
            <a:off x="4153855" y="928556"/>
            <a:ext cx="7436968" cy="4967668"/>
            <a:chOff x="3607968" y="753613"/>
            <a:chExt cx="5795282" cy="3769566"/>
          </a:xfrm>
        </p:grpSpPr>
        <p:sp>
          <p:nvSpPr>
            <p:cNvPr id="31" name="矩形: 圆角 30">
              <a:extLst>
                <a:ext uri="{FF2B5EF4-FFF2-40B4-BE49-F238E27FC236}">
                  <a16:creationId xmlns:a16="http://schemas.microsoft.com/office/drawing/2014/main" id="{E7B8A211-D5BD-7BBA-C64F-F50F12717FEC}"/>
                </a:ext>
              </a:extLst>
            </p:cNvPr>
            <p:cNvSpPr/>
            <p:nvPr/>
          </p:nvSpPr>
          <p:spPr>
            <a:xfrm>
              <a:off x="3609487" y="753613"/>
              <a:ext cx="5793763" cy="3769566"/>
            </a:xfrm>
            <a:prstGeom prst="roundRect">
              <a:avLst>
                <a:gd name="adj" fmla="val 4256"/>
              </a:avLst>
            </a:prstGeom>
            <a:solidFill>
              <a:schemeClr val="bg2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 panose="020F0502020204030204"/>
                <a:ea typeface="等线" panose="02010600030101010101" pitchFamily="2" charset="-122"/>
                <a:cs typeface="+mn-cs"/>
              </a:endParaRPr>
            </a:p>
          </p:txBody>
        </p:sp>
        <p:sp>
          <p:nvSpPr>
            <p:cNvPr id="32" name="矩形: 圆顶角 31">
              <a:extLst>
                <a:ext uri="{FF2B5EF4-FFF2-40B4-BE49-F238E27FC236}">
                  <a16:creationId xmlns:a16="http://schemas.microsoft.com/office/drawing/2014/main" id="{E25A7FDE-C6A0-5CC6-CF44-305E13697CB3}"/>
                </a:ext>
              </a:extLst>
            </p:cNvPr>
            <p:cNvSpPr/>
            <p:nvPr/>
          </p:nvSpPr>
          <p:spPr>
            <a:xfrm>
              <a:off x="3607968" y="759948"/>
              <a:ext cx="5793762" cy="517549"/>
            </a:xfrm>
            <a:prstGeom prst="round2SameRect">
              <a:avLst>
                <a:gd name="adj1" fmla="val 25536"/>
                <a:gd name="adj2" fmla="val 0"/>
              </a:avLst>
            </a:prstGeom>
            <a:solidFill>
              <a:schemeClr val="bg2">
                <a:lumMod val="90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873F56CC-B300-6C49-EDD3-318E3686B4B2}"/>
                </a:ext>
              </a:extLst>
            </p:cNvPr>
            <p:cNvSpPr txBox="1"/>
            <p:nvPr/>
          </p:nvSpPr>
          <p:spPr>
            <a:xfrm>
              <a:off x="4062233" y="855606"/>
              <a:ext cx="3005470" cy="3503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Key Vocabulary   </a:t>
              </a: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 panose="020F0502020204030204"/>
                  <a:ea typeface="等线" panose="02010600030101010101" pitchFamily="2" charset="-122"/>
                  <a:cs typeface="+mn-cs"/>
                </a:rPr>
                <a:t>：</a:t>
              </a:r>
            </a:p>
          </p:txBody>
        </p:sp>
        <p:cxnSp>
          <p:nvCxnSpPr>
            <p:cNvPr id="34" name="直接连接符 33">
              <a:extLst>
                <a:ext uri="{FF2B5EF4-FFF2-40B4-BE49-F238E27FC236}">
                  <a16:creationId xmlns:a16="http://schemas.microsoft.com/office/drawing/2014/main" id="{29CCBD80-42AB-7988-35A9-A3D663046D7F}"/>
                </a:ext>
              </a:extLst>
            </p:cNvPr>
            <p:cNvCxnSpPr>
              <a:cxnSpLocks/>
            </p:cNvCxnSpPr>
            <p:nvPr/>
          </p:nvCxnSpPr>
          <p:spPr>
            <a:xfrm>
              <a:off x="3918278" y="848454"/>
              <a:ext cx="0" cy="340535"/>
            </a:xfrm>
            <a:prstGeom prst="line">
              <a:avLst/>
            </a:prstGeom>
            <a:ln w="44450">
              <a:solidFill>
                <a:srgbClr val="FF75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0359E6C9-90D6-3FC2-19A2-8D2297BA16C2}"/>
              </a:ext>
            </a:extLst>
          </p:cNvPr>
          <p:cNvSpPr/>
          <p:nvPr userDrawn="1"/>
        </p:nvSpPr>
        <p:spPr>
          <a:xfrm>
            <a:off x="4339843" y="1692049"/>
            <a:ext cx="7027486" cy="58161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CF63B4E0-5999-64AB-BD45-D3AEEA8DE0C1}"/>
              </a:ext>
            </a:extLst>
          </p:cNvPr>
          <p:cNvSpPr/>
          <p:nvPr userDrawn="1"/>
        </p:nvSpPr>
        <p:spPr>
          <a:xfrm>
            <a:off x="4346585" y="3321213"/>
            <a:ext cx="7014002" cy="55260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sz="3600" b="1" dirty="0">
              <a:latin typeface="思源黑体 CN Bold" panose="020B0800000000000000" pitchFamily="34" charset="-122"/>
              <a:ea typeface="思源黑体 CN Bold" panose="020B0800000000000000" pitchFamily="34" charset="-122"/>
            </a:endParaRP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4B96AC4-59FE-46A1-25E7-B85ED9867CCE}"/>
              </a:ext>
            </a:extLst>
          </p:cNvPr>
          <p:cNvSpPr/>
          <p:nvPr userDrawn="1"/>
        </p:nvSpPr>
        <p:spPr>
          <a:xfrm>
            <a:off x="1197970" y="5047764"/>
            <a:ext cx="2809646" cy="81425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400" b="1" dirty="0"/>
              <a:t>喜欢这个视频请长按点赞，支持</a:t>
            </a:r>
            <a:r>
              <a:rPr lang="en-US" altLang="zh-CN" sz="1400" b="1" dirty="0"/>
              <a:t>up</a:t>
            </a:r>
            <a:r>
              <a:rPr lang="zh-CN" altLang="en-US" sz="1400" b="1" dirty="0"/>
              <a:t>主加速更新下一期，简介有音频、双语文本和词汇表下载地址</a:t>
            </a:r>
            <a:r>
              <a:rPr lang="zh-CN" altLang="en-US" sz="1600" b="1" dirty="0"/>
              <a:t>！</a:t>
            </a:r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376BFD5D-56E9-2958-2A2F-BF079B24EB77}"/>
              </a:ext>
            </a:extLst>
          </p:cNvPr>
          <p:cNvSpPr/>
          <p:nvPr userDrawn="1"/>
        </p:nvSpPr>
        <p:spPr>
          <a:xfrm>
            <a:off x="2049297" y="894705"/>
            <a:ext cx="161935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2800" b="1" cap="none" spc="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得意黑" pitchFamily="2" charset="-122"/>
                <a:ea typeface="得意黑" pitchFamily="2" charset="-122"/>
              </a:rPr>
              <a:t>六分钟英语</a:t>
            </a:r>
          </a:p>
        </p:txBody>
      </p:sp>
      <p:pic>
        <p:nvPicPr>
          <p:cNvPr id="41" name="图片 40">
            <a:extLst>
              <a:ext uri="{FF2B5EF4-FFF2-40B4-BE49-F238E27FC236}">
                <a16:creationId xmlns:a16="http://schemas.microsoft.com/office/drawing/2014/main" id="{8D6A65B8-D190-1DC4-6F26-3C25E2F9FD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937" y="836220"/>
            <a:ext cx="899052" cy="561433"/>
          </a:xfrm>
          <a:prstGeom prst="rect">
            <a:avLst/>
          </a:prstGeom>
        </p:spPr>
      </p:pic>
      <p:sp>
        <p:nvSpPr>
          <p:cNvPr id="44" name="矩形: 圆角 43">
            <a:extLst>
              <a:ext uri="{FF2B5EF4-FFF2-40B4-BE49-F238E27FC236}">
                <a16:creationId xmlns:a16="http://schemas.microsoft.com/office/drawing/2014/main" id="{3D6B0BE7-52E7-365D-EAE1-F307EEBA8AD8}"/>
              </a:ext>
            </a:extLst>
          </p:cNvPr>
          <p:cNvSpPr/>
          <p:nvPr userDrawn="1"/>
        </p:nvSpPr>
        <p:spPr>
          <a:xfrm>
            <a:off x="1222937" y="3949735"/>
            <a:ext cx="2575979" cy="1035043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建议观看步骤：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①第一遍：盲听音频猜文章大意；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②第二遍：看英文字幕找生僻词；</a:t>
            </a:r>
            <a:endParaRPr lang="en-US" altLang="zh-CN" sz="1600" b="1" dirty="0">
              <a:solidFill>
                <a:srgbClr val="0070C0"/>
              </a:solidFill>
              <a:effectLst>
                <a:glow rad="63500">
                  <a:schemeClr val="accent5">
                    <a:satMod val="175000"/>
                    <a:alpha val="40000"/>
                  </a:schemeClr>
                </a:glow>
              </a:effectLst>
              <a:latin typeface="得意黑" pitchFamily="2" charset="-122"/>
              <a:ea typeface="得意黑" pitchFamily="2" charset="-122"/>
            </a:endParaRPr>
          </a:p>
          <a:p>
            <a:r>
              <a:rPr lang="zh-CN" altLang="en-US" sz="1600" b="1" dirty="0">
                <a:solidFill>
                  <a:srgbClr val="0070C0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  <a:latin typeface="得意黑" pitchFamily="2" charset="-122"/>
                <a:ea typeface="得意黑" pitchFamily="2" charset="-122"/>
              </a:rPr>
              <a:t>③第三遍：看双语字幕理解全文</a:t>
            </a:r>
            <a:r>
              <a:rPr lang="zh-CN" altLang="en-US" sz="1600" b="1" dirty="0">
                <a:solidFill>
                  <a:srgbClr val="0070C0"/>
                </a:solidFill>
                <a:latin typeface="得意黑" pitchFamily="2" charset="-122"/>
                <a:ea typeface="得意黑" pitchFamily="2" charset="-122"/>
              </a:rPr>
              <a:t>。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FD1CFE41-9137-0FDE-7E66-4C3652B2A63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287496" y="4010686"/>
            <a:ext cx="910474" cy="913140"/>
          </a:xfrm>
          <a:prstGeom prst="rect">
            <a:avLst/>
          </a:prstGeom>
        </p:spPr>
      </p:pic>
      <p:sp>
        <p:nvSpPr>
          <p:cNvPr id="7" name="图片占位符 6">
            <a:extLst>
              <a:ext uri="{FF2B5EF4-FFF2-40B4-BE49-F238E27FC236}">
                <a16:creationId xmlns:a16="http://schemas.microsoft.com/office/drawing/2014/main" id="{C04C3AD1-54F9-63CB-3185-C87E5E8C7DE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5362" y="1492615"/>
            <a:ext cx="3194065" cy="16983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CN" altLang="en-US" dirty="0"/>
          </a:p>
        </p:txBody>
      </p:sp>
      <p:sp>
        <p:nvSpPr>
          <p:cNvPr id="6" name="文本占位符 7">
            <a:extLst>
              <a:ext uri="{FF2B5EF4-FFF2-40B4-BE49-F238E27FC236}">
                <a16:creationId xmlns:a16="http://schemas.microsoft.com/office/drawing/2014/main" id="{21E114AF-93E0-0F7D-3E64-C5552527FA5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909582" y="3392384"/>
            <a:ext cx="2930691" cy="3416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8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2351A29A-BDBE-709A-CB54-5ABCA6A94773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346581" y="2423776"/>
            <a:ext cx="7014002" cy="36933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9" name="文本占位符 7">
            <a:extLst>
              <a:ext uri="{FF2B5EF4-FFF2-40B4-BE49-F238E27FC236}">
                <a16:creationId xmlns:a16="http://schemas.microsoft.com/office/drawing/2014/main" id="{F2B83E93-0076-3863-D75E-952BD960CD8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346581" y="4019226"/>
            <a:ext cx="6798958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0" name="文本占位符 7">
            <a:extLst>
              <a:ext uri="{FF2B5EF4-FFF2-40B4-BE49-F238E27FC236}">
                <a16:creationId xmlns:a16="http://schemas.microsoft.com/office/drawing/2014/main" id="{0BC83B9A-44B1-A332-682B-2DD7F2B77CE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4452886" y="3402104"/>
            <a:ext cx="6829532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1" name="文本占位符 7">
            <a:extLst>
              <a:ext uri="{FF2B5EF4-FFF2-40B4-BE49-F238E27FC236}">
                <a16:creationId xmlns:a16="http://schemas.microsoft.com/office/drawing/2014/main" id="{7F396517-DDF9-4CC9-EC68-D48B58BBF193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4452886" y="1781075"/>
            <a:ext cx="6833871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chemeClr val="bg1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2" name="文本占位符 7">
            <a:extLst>
              <a:ext uri="{FF2B5EF4-FFF2-40B4-BE49-F238E27FC236}">
                <a16:creationId xmlns:a16="http://schemas.microsoft.com/office/drawing/2014/main" id="{AC091219-9ADC-B548-D773-29610A8004D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46581" y="4606437"/>
            <a:ext cx="6798958" cy="497572"/>
          </a:xfrm>
          <a:prstGeom prst="rect">
            <a:avLst/>
          </a:prstGeom>
        </p:spPr>
        <p:txBody>
          <a:bodyPr wrap="square" anchor="t" anchorCtr="0">
            <a:spAutoFit/>
          </a:bodyPr>
          <a:lstStyle>
            <a:lvl1pPr marL="0" indent="0">
              <a:lnSpc>
                <a:spcPts val="3600"/>
              </a:lnSpc>
              <a:buNone/>
              <a:defRPr sz="2000" b="1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13" name="文本占位符 7">
            <a:extLst>
              <a:ext uri="{FF2B5EF4-FFF2-40B4-BE49-F238E27FC236}">
                <a16:creationId xmlns:a16="http://schemas.microsoft.com/office/drawing/2014/main" id="{53F5548E-7980-EB11-F80F-FFC76136A79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2000" b="1">
                <a:solidFill>
                  <a:srgbClr val="FFFF00"/>
                </a:solidFill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3617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" y="0"/>
            <a:ext cx="12192000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</p:spTree>
    <p:extLst>
      <p:ext uri="{BB962C8B-B14F-4D97-AF65-F5344CB8AC3E}">
        <p14:creationId xmlns:p14="http://schemas.microsoft.com/office/powerpoint/2010/main" val="3497660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667105998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1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2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08339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07894128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3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4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9413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A80DCD20-2C42-97B7-0E24-F2B6B103668A}"/>
              </a:ext>
            </a:extLst>
          </p:cNvPr>
          <p:cNvSpPr/>
          <p:nvPr userDrawn="1"/>
        </p:nvSpPr>
        <p:spPr>
          <a:xfrm>
            <a:off x="14688" y="1"/>
            <a:ext cx="11879925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}  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{{</a:t>
            </a:r>
            <a:r>
              <a:rPr lang="en-US" altLang="zh-CN" sz="1800" u="none" strike="noStrike" dirty="0">
                <a:effectLst/>
                <a:latin typeface="得意黑" pitchFamily="2" charset="-122"/>
                <a:ea typeface="得意黑" pitchFamily="2" charset="-122"/>
              </a:rPr>
              <a:t>wordEn1</a:t>
            </a:r>
            <a:r>
              <a:rPr lang="en-US" altLang="zh-CN" sz="1800" b="0" i="0" kern="1200" dirty="0">
                <a:solidFill>
                  <a:schemeClr val="dk1"/>
                </a:solidFill>
                <a:effectLst/>
                <a:latin typeface="+mn-lt"/>
                <a:ea typeface="+mn-ea"/>
                <a:cs typeface="+mn-cs"/>
              </a:rPr>
              <a:t>}}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8E0CF41-1379-FC7A-333F-9449D5D52693}"/>
              </a:ext>
            </a:extLst>
          </p:cNvPr>
          <p:cNvCxnSpPr>
            <a:cxnSpLocks/>
          </p:cNvCxnSpPr>
          <p:nvPr userDrawn="1"/>
        </p:nvCxnSpPr>
        <p:spPr>
          <a:xfrm>
            <a:off x="504497" y="784225"/>
            <a:ext cx="11301982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1EE1CD96-BE22-7E3D-C9C1-BFB0CD95857B}"/>
              </a:ext>
            </a:extLst>
          </p:cNvPr>
          <p:cNvCxnSpPr>
            <a:cxnSpLocks/>
          </p:cNvCxnSpPr>
          <p:nvPr userDrawn="1"/>
        </p:nvCxnSpPr>
        <p:spPr>
          <a:xfrm>
            <a:off x="364840" y="6021284"/>
            <a:ext cx="1144419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6BE34490-088B-601A-D439-0593756B8DC9}"/>
              </a:ext>
            </a:extLst>
          </p:cNvPr>
          <p:cNvSpPr/>
          <p:nvPr userDrawn="1"/>
        </p:nvSpPr>
        <p:spPr>
          <a:xfrm>
            <a:off x="446764" y="893797"/>
            <a:ext cx="334305" cy="134865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核心词汇</a:t>
            </a:r>
          </a:p>
        </p:txBody>
      </p:sp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8F33F53-57FB-3D10-67A1-C368D89C948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840964477"/>
              </p:ext>
            </p:extLst>
          </p:nvPr>
        </p:nvGraphicFramePr>
        <p:xfrm>
          <a:off x="1162592" y="975660"/>
          <a:ext cx="10631843" cy="485419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54244">
                  <a:extLst>
                    <a:ext uri="{9D8B030D-6E8A-4147-A177-3AD203B41FA5}">
                      <a16:colId xmlns:a16="http://schemas.microsoft.com/office/drawing/2014/main" val="4175054009"/>
                    </a:ext>
                  </a:extLst>
                </a:gridCol>
                <a:gridCol w="722734">
                  <a:extLst>
                    <a:ext uri="{9D8B030D-6E8A-4147-A177-3AD203B41FA5}">
                      <a16:colId xmlns:a16="http://schemas.microsoft.com/office/drawing/2014/main" val="2421766576"/>
                    </a:ext>
                  </a:extLst>
                </a:gridCol>
                <a:gridCol w="9354865">
                  <a:extLst>
                    <a:ext uri="{9D8B030D-6E8A-4147-A177-3AD203B41FA5}">
                      <a16:colId xmlns:a16="http://schemas.microsoft.com/office/drawing/2014/main" val="1311523233"/>
                    </a:ext>
                  </a:extLst>
                </a:gridCol>
              </a:tblGrid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5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672778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86592805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2684290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5490578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76448112"/>
                  </a:ext>
                </a:extLst>
              </a:tr>
              <a:tr h="40474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917933603"/>
                  </a:ext>
                </a:extLst>
              </a:tr>
              <a:tr h="404495">
                <a:tc rowSpan="6"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6</a:t>
                      </a:r>
                    </a:p>
                  </a:txBody>
                  <a:tcPr marL="6350" marR="6350" marT="6350" marB="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4EAAF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261047329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3348505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中文</a:t>
                      </a:r>
                      <a:endParaRPr lang="zh-CN" altLang="en-US" sz="1400" b="0" i="0" u="none" strike="noStrike" dirty="0">
                        <a:solidFill>
                          <a:srgbClr val="FFFFFF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81042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687567673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zh-CN" altLang="en-US" sz="14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例句</a:t>
                      </a:r>
                      <a:endParaRPr lang="zh-CN" alt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342616211"/>
                  </a:ext>
                </a:extLst>
              </a:tr>
              <a:tr h="4044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17165540"/>
                  </a:ext>
                </a:extLst>
              </a:tr>
            </a:tbl>
          </a:graphicData>
        </a:graphic>
      </p:graphicFrame>
      <p:sp>
        <p:nvSpPr>
          <p:cNvPr id="36" name="文本占位符 7">
            <a:extLst>
              <a:ext uri="{FF2B5EF4-FFF2-40B4-BE49-F238E27FC236}">
                <a16:creationId xmlns:a16="http://schemas.microsoft.com/office/drawing/2014/main" id="{5CBE709F-3964-C5FB-A138-095E2B4AED9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479364" y="22225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8" name="文本占位符 7">
            <a:extLst>
              <a:ext uri="{FF2B5EF4-FFF2-40B4-BE49-F238E27FC236}">
                <a16:creationId xmlns:a16="http://schemas.microsoft.com/office/drawing/2014/main" id="{88F3166C-5C8C-BC4B-4883-032D896C097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39" name="文本占位符 7">
            <a:extLst>
              <a:ext uri="{FF2B5EF4-FFF2-40B4-BE49-F238E27FC236}">
                <a16:creationId xmlns:a16="http://schemas.microsoft.com/office/drawing/2014/main" id="{7DF18F66-AEB3-682B-D5E9-EEA2751129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0" name="文本占位符 7">
            <a:extLst>
              <a:ext uri="{FF2B5EF4-FFF2-40B4-BE49-F238E27FC236}">
                <a16:creationId xmlns:a16="http://schemas.microsoft.com/office/drawing/2014/main" id="{1C20A15B-4362-07AE-74DC-77C1DE438B5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1" name="文本占位符 7">
            <a:extLst>
              <a:ext uri="{FF2B5EF4-FFF2-40B4-BE49-F238E27FC236}">
                <a16:creationId xmlns:a16="http://schemas.microsoft.com/office/drawing/2014/main" id="{9C78B702-D7A2-72C2-5573-797CCBB306E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2" name="文本占位符 7">
            <a:extLst>
              <a:ext uri="{FF2B5EF4-FFF2-40B4-BE49-F238E27FC236}">
                <a16:creationId xmlns:a16="http://schemas.microsoft.com/office/drawing/2014/main" id="{5CEE0928-1ABF-D62E-22F4-61092A17E4F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479363" y="2620428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3" name="文本占位符 7">
            <a:extLst>
              <a:ext uri="{FF2B5EF4-FFF2-40B4-BE49-F238E27FC236}">
                <a16:creationId xmlns:a16="http://schemas.microsoft.com/office/drawing/2014/main" id="{E581AE67-DCD7-E911-AAEE-E0F23DB0D50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497324" y="3444135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4" name="文本占位符 7">
            <a:extLst>
              <a:ext uri="{FF2B5EF4-FFF2-40B4-BE49-F238E27FC236}">
                <a16:creationId xmlns:a16="http://schemas.microsoft.com/office/drawing/2014/main" id="{91448F06-339E-D83C-3BA3-2E0DBA85271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479362" y="30261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5" name="文本占位符 7">
            <a:extLst>
              <a:ext uri="{FF2B5EF4-FFF2-40B4-BE49-F238E27FC236}">
                <a16:creationId xmlns:a16="http://schemas.microsoft.com/office/drawing/2014/main" id="{8EA04A6E-1154-E826-B7AA-89D020C2205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2484774" y="382722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6" name="文本占位符 7">
            <a:extLst>
              <a:ext uri="{FF2B5EF4-FFF2-40B4-BE49-F238E27FC236}">
                <a16:creationId xmlns:a16="http://schemas.microsoft.com/office/drawing/2014/main" id="{C9499991-FDEA-F2AC-8519-3D71C60964F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7" name="文本占位符 7">
            <a:extLst>
              <a:ext uri="{FF2B5EF4-FFF2-40B4-BE49-F238E27FC236}">
                <a16:creationId xmlns:a16="http://schemas.microsoft.com/office/drawing/2014/main" id="{FEB80A8B-D8EB-B618-F524-F8E07BC79E0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  <p:sp>
        <p:nvSpPr>
          <p:cNvPr id="48" name="文本占位符 7">
            <a:extLst>
              <a:ext uri="{FF2B5EF4-FFF2-40B4-BE49-F238E27FC236}">
                <a16:creationId xmlns:a16="http://schemas.microsoft.com/office/drawing/2014/main" id="{0E1E7730-40C6-A569-8536-6185248C464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  <a:prstGeom prst="rect">
            <a:avLst/>
          </a:prstGeom>
        </p:spPr>
        <p:txBody>
          <a:bodyPr wrap="square" anchor="ctr" anchorCtr="0">
            <a:spAutoFit/>
          </a:bodyPr>
          <a:lstStyle>
            <a:lvl1pPr marL="0" indent="0">
              <a:buNone/>
              <a:defRPr sz="1600" b="0">
                <a:latin typeface="得意黑" pitchFamily="2" charset="-122"/>
                <a:ea typeface="得意黑" pitchFamily="2" charset="-122"/>
              </a:defRPr>
            </a:lvl1pPr>
          </a:lstStyle>
          <a:p>
            <a:pPr lvl="0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11410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F0EAE35-BBD1-2BB5-DBD6-B0182E4821D3}"/>
              </a:ext>
            </a:extLst>
          </p:cNvPr>
          <p:cNvSpPr/>
          <p:nvPr userDrawn="1"/>
        </p:nvSpPr>
        <p:spPr>
          <a:xfrm>
            <a:off x="5255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2BCC00-D930-7593-6E93-12D0E8A6ED04}"/>
              </a:ext>
            </a:extLst>
          </p:cNvPr>
          <p:cNvCxnSpPr>
            <a:cxnSpLocks/>
          </p:cNvCxnSpPr>
          <p:nvPr userDrawn="1"/>
        </p:nvCxnSpPr>
        <p:spPr>
          <a:xfrm>
            <a:off x="802992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CE1C095-7D7F-F630-8634-A0CE6F68D45F}"/>
              </a:ext>
            </a:extLst>
          </p:cNvPr>
          <p:cNvCxnSpPr>
            <a:cxnSpLocks/>
          </p:cNvCxnSpPr>
          <p:nvPr userDrawn="1"/>
        </p:nvCxnSpPr>
        <p:spPr>
          <a:xfrm>
            <a:off x="663335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105DA9-D4F4-980D-9BA9-B372830C0FBA}"/>
              </a:ext>
            </a:extLst>
          </p:cNvPr>
          <p:cNvSpPr/>
          <p:nvPr userDrawn="1"/>
        </p:nvSpPr>
        <p:spPr>
          <a:xfrm>
            <a:off x="745259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EAF48F5B-38F1-B4CF-C696-9816285E6FA8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205332198"/>
              </p:ext>
            </p:extLst>
          </p:nvPr>
        </p:nvGraphicFramePr>
        <p:xfrm>
          <a:off x="1342167" y="893796"/>
          <a:ext cx="10509711" cy="50085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6863">
                  <a:extLst>
                    <a:ext uri="{9D8B030D-6E8A-4147-A177-3AD203B41FA5}">
                      <a16:colId xmlns:a16="http://schemas.microsoft.com/office/drawing/2014/main" val="3344996644"/>
                    </a:ext>
                  </a:extLst>
                </a:gridCol>
                <a:gridCol w="1169490">
                  <a:extLst>
                    <a:ext uri="{9D8B030D-6E8A-4147-A177-3AD203B41FA5}">
                      <a16:colId xmlns:a16="http://schemas.microsoft.com/office/drawing/2014/main" val="1306712946"/>
                    </a:ext>
                  </a:extLst>
                </a:gridCol>
                <a:gridCol w="1707142">
                  <a:extLst>
                    <a:ext uri="{9D8B030D-6E8A-4147-A177-3AD203B41FA5}">
                      <a16:colId xmlns:a16="http://schemas.microsoft.com/office/drawing/2014/main" val="2741146518"/>
                    </a:ext>
                  </a:extLst>
                </a:gridCol>
                <a:gridCol w="6359968">
                  <a:extLst>
                    <a:ext uri="{9D8B030D-6E8A-4147-A177-3AD203B41FA5}">
                      <a16:colId xmlns:a16="http://schemas.microsoft.com/office/drawing/2014/main" val="3193047441"/>
                    </a:ext>
                  </a:extLst>
                </a:gridCol>
                <a:gridCol w="521758">
                  <a:extLst>
                    <a:ext uri="{9D8B030D-6E8A-4147-A177-3AD203B41FA5}">
                      <a16:colId xmlns:a16="http://schemas.microsoft.com/office/drawing/2014/main" val="228704521"/>
                    </a:ext>
                  </a:extLst>
                </a:gridCol>
                <a:gridCol w="484490">
                  <a:extLst>
                    <a:ext uri="{9D8B030D-6E8A-4147-A177-3AD203B41FA5}">
                      <a16:colId xmlns:a16="http://schemas.microsoft.com/office/drawing/2014/main" val="1376936084"/>
                    </a:ext>
                  </a:extLst>
                </a:gridCol>
              </a:tblGrid>
              <a:tr h="313037"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　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英音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altLang="en-US" sz="1600" u="none" strike="noStrike" dirty="0">
                          <a:effectLst/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  <a:endParaRPr lang="zh-CN" alt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201527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12654537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59918329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7674389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65575535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467336164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278124417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275720211"/>
                  </a:ext>
                </a:extLst>
              </a:tr>
              <a:tr h="626075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75557358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996773252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177942883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372004155"/>
                  </a:ext>
                </a:extLst>
              </a:tr>
              <a:tr h="313037"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zh-CN" alt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804864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336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bg>
      <p:bgPr>
        <a:blipFill dpi="0" rotWithShape="1">
          <a:blip r:embed="rId2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: 圆角 1">
            <a:extLst>
              <a:ext uri="{FF2B5EF4-FFF2-40B4-BE49-F238E27FC236}">
                <a16:creationId xmlns:a16="http://schemas.microsoft.com/office/drawing/2014/main" id="{6F0EAE35-BBD1-2BB5-DBD6-B0182E4821D3}"/>
              </a:ext>
            </a:extLst>
          </p:cNvPr>
          <p:cNvSpPr/>
          <p:nvPr userDrawn="1"/>
        </p:nvSpPr>
        <p:spPr>
          <a:xfrm>
            <a:off x="525517" y="1"/>
            <a:ext cx="11666483" cy="6857999"/>
          </a:xfrm>
          <a:prstGeom prst="roundRect">
            <a:avLst>
              <a:gd name="adj" fmla="val 3410"/>
            </a:avLst>
          </a:prstGeom>
          <a:solidFill>
            <a:schemeClr val="bg1">
              <a:alpha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F0502020204030204"/>
              <a:ea typeface="等线" panose="02010600030101010101" pitchFamily="2" charset="-122"/>
              <a:cs typeface="+mn-cs"/>
            </a:endParaRPr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92BCC00-D930-7593-6E93-12D0E8A6ED04}"/>
              </a:ext>
            </a:extLst>
          </p:cNvPr>
          <p:cNvCxnSpPr>
            <a:cxnSpLocks/>
          </p:cNvCxnSpPr>
          <p:nvPr userDrawn="1"/>
        </p:nvCxnSpPr>
        <p:spPr>
          <a:xfrm>
            <a:off x="802992" y="784225"/>
            <a:ext cx="11098924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6CE1C095-7D7F-F630-8634-A0CE6F68D45F}"/>
              </a:ext>
            </a:extLst>
          </p:cNvPr>
          <p:cNvCxnSpPr>
            <a:cxnSpLocks/>
          </p:cNvCxnSpPr>
          <p:nvPr userDrawn="1"/>
        </p:nvCxnSpPr>
        <p:spPr>
          <a:xfrm>
            <a:off x="663335" y="6021284"/>
            <a:ext cx="11238581" cy="0"/>
          </a:xfrm>
          <a:prstGeom prst="line">
            <a:avLst/>
          </a:prstGeom>
          <a:ln w="19050">
            <a:solidFill>
              <a:schemeClr val="bg2">
                <a:lumMod val="5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BA105DA9-D4F4-980D-9BA9-B372830C0FBA}"/>
              </a:ext>
            </a:extLst>
          </p:cNvPr>
          <p:cNvSpPr/>
          <p:nvPr userDrawn="1"/>
        </p:nvSpPr>
        <p:spPr>
          <a:xfrm>
            <a:off x="745259" y="893797"/>
            <a:ext cx="328299" cy="1863579"/>
          </a:xfrm>
          <a:prstGeom prst="roundRect">
            <a:avLst>
              <a:gd name="adj" fmla="val 31672"/>
            </a:avLst>
          </a:prstGeom>
          <a:solidFill>
            <a:srgbClr val="F0565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2"/>
                </a:solidFill>
              </a:rPr>
              <a:t>高级词汇表</a:t>
            </a:r>
          </a:p>
        </p:txBody>
      </p:sp>
    </p:spTree>
    <p:extLst>
      <p:ext uri="{BB962C8B-B14F-4D97-AF65-F5344CB8AC3E}">
        <p14:creationId xmlns:p14="http://schemas.microsoft.com/office/powerpoint/2010/main" val="15697467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 t="-1000" b="-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654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1" r:id="rId2"/>
    <p:sldLayoutId id="2147483662" r:id="rId3"/>
    <p:sldLayoutId id="2147483668" r:id="rId4"/>
    <p:sldLayoutId id="2147483672" r:id="rId5"/>
    <p:sldLayoutId id="2147483673" r:id="rId6"/>
    <p:sldLayoutId id="2147483674" r:id="rId7"/>
    <p:sldLayoutId id="2147483665" r:id="rId8"/>
    <p:sldLayoutId id="2147483675" r:id="rId9"/>
    <p:sldLayoutId id="2147483666" r:id="rId10"/>
    <p:sldLayoutId id="214748366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4C3FED6-9EB6-5B86-65C9-A58A88B5D6B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4" name="图片占位符 3">
            <a:extLst>
              <a:ext uri="{FF2B5EF4-FFF2-40B4-BE49-F238E27FC236}">
                <a16:creationId xmlns:a16="http://schemas.microsoft.com/office/drawing/2014/main" id="{64591D20-6E50-DA5D-4BF6-B608C9EEA2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</p:spTree>
    <p:extLst>
      <p:ext uri="{BB962C8B-B14F-4D97-AF65-F5344CB8AC3E}">
        <p14:creationId xmlns:p14="http://schemas.microsoft.com/office/powerpoint/2010/main" val="30062999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占位符 13">
            <a:extLst>
              <a:ext uri="{FF2B5EF4-FFF2-40B4-BE49-F238E27FC236}">
                <a16:creationId xmlns:a16="http://schemas.microsoft.com/office/drawing/2014/main" id="{E654BA5F-2B94-2CFD-5985-8AAFC02FFA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{{wordCnEx5}}</a:t>
            </a:r>
            <a:endParaRPr lang="zh-CN" altLang="en-US" dirty="0"/>
          </a:p>
        </p:txBody>
      </p:sp>
      <p:sp>
        <p:nvSpPr>
          <p:cNvPr id="15" name="文本占位符 14">
            <a:extLst>
              <a:ext uri="{FF2B5EF4-FFF2-40B4-BE49-F238E27FC236}">
                <a16:creationId xmlns:a16="http://schemas.microsoft.com/office/drawing/2014/main" id="{2A32134B-A814-E605-49E4-F55343046CC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{{wordCnEx6}}</a:t>
            </a:r>
            <a:endParaRPr lang="zh-CN" altLang="en-US" dirty="0"/>
          </a:p>
        </p:txBody>
      </p:sp>
      <p:sp>
        <p:nvSpPr>
          <p:cNvPr id="16" name="文本占位符 15">
            <a:extLst>
              <a:ext uri="{FF2B5EF4-FFF2-40B4-BE49-F238E27FC236}">
                <a16:creationId xmlns:a16="http://schemas.microsoft.com/office/drawing/2014/main" id="{4B866EE2-4906-1059-1ADA-A0B79194D2E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/>
              <a:t>{{wordSenCn6}}</a:t>
            </a:r>
            <a:endParaRPr lang="zh-CN" altLang="en-US" dirty="0"/>
          </a:p>
        </p:txBody>
      </p:sp>
      <p:sp>
        <p:nvSpPr>
          <p:cNvPr id="17" name="文本占位符 16">
            <a:extLst>
              <a:ext uri="{FF2B5EF4-FFF2-40B4-BE49-F238E27FC236}">
                <a16:creationId xmlns:a16="http://schemas.microsoft.com/office/drawing/2014/main" id="{37B0BA45-296D-3A36-8C03-58302DC30AB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{{wordCn5}}</a:t>
            </a:r>
            <a:endParaRPr lang="zh-CN" altLang="en-US" dirty="0"/>
          </a:p>
        </p:txBody>
      </p:sp>
      <p:sp>
        <p:nvSpPr>
          <p:cNvPr id="18" name="文本占位符 17">
            <a:extLst>
              <a:ext uri="{FF2B5EF4-FFF2-40B4-BE49-F238E27FC236}">
                <a16:creationId xmlns:a16="http://schemas.microsoft.com/office/drawing/2014/main" id="{3D0E719B-F50E-5A31-052D-FFB59EBDD20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{{wordEn5}}</a:t>
            </a:r>
            <a:endParaRPr lang="zh-CN" altLang="en-US" dirty="0"/>
          </a:p>
        </p:txBody>
      </p:sp>
      <p:sp>
        <p:nvSpPr>
          <p:cNvPr id="19" name="文本占位符 18">
            <a:extLst>
              <a:ext uri="{FF2B5EF4-FFF2-40B4-BE49-F238E27FC236}">
                <a16:creationId xmlns:a16="http://schemas.microsoft.com/office/drawing/2014/main" id="{706F3CD8-75B1-003C-5C26-CE0ABAFA72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{{wordSenEn5}}</a:t>
            </a:r>
            <a:endParaRPr lang="zh-CN" altLang="en-US" dirty="0"/>
          </a:p>
        </p:txBody>
      </p:sp>
      <p:sp>
        <p:nvSpPr>
          <p:cNvPr id="20" name="文本占位符 19">
            <a:extLst>
              <a:ext uri="{FF2B5EF4-FFF2-40B4-BE49-F238E27FC236}">
                <a16:creationId xmlns:a16="http://schemas.microsoft.com/office/drawing/2014/main" id="{E41558B7-0521-15F0-44DB-C87452D907E7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{{word6}}</a:t>
            </a:r>
            <a:endParaRPr lang="zh-CN" altLang="en-US" dirty="0"/>
          </a:p>
        </p:txBody>
      </p:sp>
      <p:sp>
        <p:nvSpPr>
          <p:cNvPr id="21" name="文本占位符 20">
            <a:extLst>
              <a:ext uri="{FF2B5EF4-FFF2-40B4-BE49-F238E27FC236}">
                <a16:creationId xmlns:a16="http://schemas.microsoft.com/office/drawing/2014/main" id="{A05D5467-7A2E-4EF5-9AAB-CB0C029A338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{{wordSenCn5}}</a:t>
            </a:r>
            <a:endParaRPr lang="zh-CN" altLang="en-US" dirty="0"/>
          </a:p>
        </p:txBody>
      </p:sp>
      <p:sp>
        <p:nvSpPr>
          <p:cNvPr id="22" name="文本占位符 21">
            <a:extLst>
              <a:ext uri="{FF2B5EF4-FFF2-40B4-BE49-F238E27FC236}">
                <a16:creationId xmlns:a16="http://schemas.microsoft.com/office/drawing/2014/main" id="{60AC641F-C1E1-81B0-4B5D-97EDDF6152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{{wordEn6}}</a:t>
            </a:r>
            <a:endParaRPr lang="zh-CN" altLang="en-US" dirty="0"/>
          </a:p>
        </p:txBody>
      </p:sp>
      <p:sp>
        <p:nvSpPr>
          <p:cNvPr id="23" name="文本占位符 22">
            <a:extLst>
              <a:ext uri="{FF2B5EF4-FFF2-40B4-BE49-F238E27FC236}">
                <a16:creationId xmlns:a16="http://schemas.microsoft.com/office/drawing/2014/main" id="{6E3418A2-70EB-F42E-3397-50B2B629D5B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</p:spPr>
        <p:txBody>
          <a:bodyPr/>
          <a:lstStyle/>
          <a:p>
            <a:r>
              <a:rPr lang="en-US" altLang="zh-CN" dirty="0"/>
              <a:t>{{wordCn6}}</a:t>
            </a:r>
            <a:endParaRPr lang="zh-CN" altLang="en-US" dirty="0"/>
          </a:p>
        </p:txBody>
      </p:sp>
      <p:sp>
        <p:nvSpPr>
          <p:cNvPr id="24" name="文本占位符 23">
            <a:extLst>
              <a:ext uri="{FF2B5EF4-FFF2-40B4-BE49-F238E27FC236}">
                <a16:creationId xmlns:a16="http://schemas.microsoft.com/office/drawing/2014/main" id="{34CB111A-03D4-B6AE-DB03-7371013D8B3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{{word5}}</a:t>
            </a:r>
            <a:endParaRPr lang="zh-CN" altLang="en-US" dirty="0"/>
          </a:p>
        </p:txBody>
      </p:sp>
      <p:sp>
        <p:nvSpPr>
          <p:cNvPr id="25" name="文本占位符 24">
            <a:extLst>
              <a:ext uri="{FF2B5EF4-FFF2-40B4-BE49-F238E27FC236}">
                <a16:creationId xmlns:a16="http://schemas.microsoft.com/office/drawing/2014/main" id="{5A4677D2-BFB3-A580-D373-1B1B15661EE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{{wordSenEn6}}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40478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9563605"/>
              </p:ext>
            </p:extLst>
          </p:nvPr>
        </p:nvGraphicFramePr>
        <p:xfrm>
          <a:off x="1368612" y="836207"/>
          <a:ext cx="10532034" cy="51208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246094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1332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526307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34185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68216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78974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5115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/>
        </p:nvGraphicFramePr>
        <p:xfrm>
          <a:off x="1368612" y="836207"/>
          <a:ext cx="10532034" cy="514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4918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45617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59211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763542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3024A8E-8392-4603-6CF3-E5367FD0AFF2}"/>
              </a:ext>
            </a:extLst>
          </p:cNvPr>
          <p:cNvGraphicFramePr>
            <a:graphicFrameLocks noGrp="1"/>
          </p:cNvGraphicFramePr>
          <p:nvPr/>
        </p:nvGraphicFramePr>
        <p:xfrm>
          <a:off x="1368612" y="836207"/>
          <a:ext cx="10532034" cy="51432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953">
                  <a:extLst>
                    <a:ext uri="{9D8B030D-6E8A-4147-A177-3AD203B41FA5}">
                      <a16:colId xmlns:a16="http://schemas.microsoft.com/office/drawing/2014/main" val="144084271"/>
                    </a:ext>
                  </a:extLst>
                </a:gridCol>
                <a:gridCol w="1411941">
                  <a:extLst>
                    <a:ext uri="{9D8B030D-6E8A-4147-A177-3AD203B41FA5}">
                      <a16:colId xmlns:a16="http://schemas.microsoft.com/office/drawing/2014/main" val="4145263783"/>
                    </a:ext>
                  </a:extLst>
                </a:gridCol>
                <a:gridCol w="1349189">
                  <a:extLst>
                    <a:ext uri="{9D8B030D-6E8A-4147-A177-3AD203B41FA5}">
                      <a16:colId xmlns:a16="http://schemas.microsoft.com/office/drawing/2014/main" val="1838331827"/>
                    </a:ext>
                  </a:extLst>
                </a:gridCol>
                <a:gridCol w="6324600">
                  <a:extLst>
                    <a:ext uri="{9D8B030D-6E8A-4147-A177-3AD203B41FA5}">
                      <a16:colId xmlns:a16="http://schemas.microsoft.com/office/drawing/2014/main" val="3895496245"/>
                    </a:ext>
                  </a:extLst>
                </a:gridCol>
                <a:gridCol w="515470">
                  <a:extLst>
                    <a:ext uri="{9D8B030D-6E8A-4147-A177-3AD203B41FA5}">
                      <a16:colId xmlns:a16="http://schemas.microsoft.com/office/drawing/2014/main" val="3676119725"/>
                    </a:ext>
                  </a:extLst>
                </a:gridCol>
                <a:gridCol w="537881">
                  <a:extLst>
                    <a:ext uri="{9D8B030D-6E8A-4147-A177-3AD203B41FA5}">
                      <a16:colId xmlns:a16="http://schemas.microsoft.com/office/drawing/2014/main" val="479168966"/>
                    </a:ext>
                  </a:extLst>
                </a:gridCol>
              </a:tblGrid>
              <a:tr h="456174">
                <a:tc>
                  <a:txBody>
                    <a:bodyPr/>
                    <a:lstStyle/>
                    <a:p>
                      <a:pPr algn="ctr"/>
                      <a:endParaRPr lang="zh-CN" altLang="en-US" sz="1600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单词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音标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释义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等级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600" dirty="0">
                          <a:latin typeface="得意黑" pitchFamily="2" charset="-122"/>
                          <a:ea typeface="得意黑" pitchFamily="2" charset="-122"/>
                        </a:rPr>
                        <a:t>次数</a:t>
                      </a:r>
                    </a:p>
                  </a:txBody>
                  <a:tcPr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6738867"/>
                  </a:ext>
                </a:extLst>
              </a:tr>
              <a:tr h="459211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0570594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2062495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39033780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6753840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48682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237566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223662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8188187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93948241"/>
                  </a:ext>
                </a:extLst>
              </a:tr>
              <a:tr h="469763"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1400" b="1" dirty="0">
                        <a:latin typeface="得意黑" pitchFamily="2" charset="-122"/>
                        <a:ea typeface="得意黑" pitchFamily="2" charset="-122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8065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46130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49E84626-039C-FFC1-98C3-DFBA6B8C85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35777" y="4915214"/>
            <a:ext cx="1240410" cy="475498"/>
          </a:xfrm>
        </p:spPr>
        <p:txBody>
          <a:bodyPr/>
          <a:lstStyle/>
          <a:p>
            <a:r>
              <a:rPr lang="en-US" altLang="zh-CN" dirty="0" err="1"/>
              <a:t>folderName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71401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0B64D92-79AB-6F27-3E04-1B845F805C7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wordEn1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wordCnEx1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wordCn1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word1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wordSenEn1MixwordSenCn1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7015439A-3CB0-9726-42BB-75B9026307BF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448595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wordEn2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wordCnEx2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wordCn2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word2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wordSenEn2MixwordSenCn2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07943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wordEn3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wordCnEx3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wordCn3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word3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wordSenEn3MixwordSenCn3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0041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wordEn4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wordCnEx4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wordCn4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word4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wordSenEn4MixwordSenCn4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4818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wordEn5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wordCnEx5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wordCn5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word5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wordSenEn5MixwordSenCn5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</p:spPr>
        <p:txBody>
          <a:bodyPr/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13176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图片占位符 1">
            <a:extLst>
              <a:ext uri="{FF2B5EF4-FFF2-40B4-BE49-F238E27FC236}">
                <a16:creationId xmlns:a16="http://schemas.microsoft.com/office/drawing/2014/main" id="{48369047-67A0-EA2C-4249-D774DF71AF2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8E898307-2064-DF03-241D-120CC0CD59E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title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EF56AF2-4817-5324-4E5C-6980A6435BA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wordEn6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B8F28B35-4D1D-B047-2671-90520F62F46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US" altLang="zh-CN" dirty="0"/>
              <a:t>wordCnEx6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A2FA8267-2F08-D4BF-A3DB-7BD162D5C19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zh-CN" dirty="0"/>
              <a:t>wordCn6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BBF3690-1CD1-F46F-903C-8661B76440AB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altLang="zh-CN" dirty="0"/>
              <a:t>word6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D6483A5C-070D-E57B-1467-4B42251A4A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zh-CN" dirty="0"/>
              <a:t>wordSenEn6MixwordSenCn6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A4D2D2-6E57-9C91-4EAD-37E5704F22E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6958052" y="1126577"/>
            <a:ext cx="361074" cy="369332"/>
          </a:xfrm>
        </p:spPr>
        <p:txBody>
          <a:bodyPr/>
          <a:lstStyle/>
          <a:p>
            <a:r>
              <a:rPr lang="en-US" altLang="zh-CN" dirty="0"/>
              <a:t>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58673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1DAEAD70-061A-5E43-05DF-F78CC44458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{{wordCnEx1}}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602B71-5448-C13D-984D-7ACC244066D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{{wordCnEx2}}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9F8870-B2E7-D304-C0D1-3CF0960E80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479361" y="5451053"/>
            <a:ext cx="9327118" cy="313932"/>
          </a:xfrm>
        </p:spPr>
        <p:txBody>
          <a:bodyPr/>
          <a:lstStyle/>
          <a:p>
            <a:r>
              <a:rPr lang="en-US" altLang="zh-CN" dirty="0"/>
              <a:t>{{wordSenCn2}}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13DA2EA9-966C-AE4E-A47D-E4923DDC14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479365" y="1818647"/>
            <a:ext cx="9347200" cy="313932"/>
          </a:xfrm>
        </p:spPr>
        <p:txBody>
          <a:bodyPr/>
          <a:lstStyle/>
          <a:p>
            <a:r>
              <a:rPr lang="en-US" altLang="zh-CN" dirty="0"/>
              <a:t>{{wordCn1}}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6EF246D5-CA32-1D65-8D9C-EDEF64BF4A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2479366" y="1395671"/>
            <a:ext cx="9347200" cy="313932"/>
          </a:xfrm>
        </p:spPr>
        <p:txBody>
          <a:bodyPr/>
          <a:lstStyle/>
          <a:p>
            <a:r>
              <a:rPr lang="en-US" altLang="zh-CN" dirty="0"/>
              <a:t>{{wordEn1}}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E5910343-AE85-F2C3-E1B6-460245FA473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{{wordSenEn1}}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EB7336AF-3A38-B691-21A0-8D84DBAF03A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{{word2}}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136E5EA1-B11E-A610-DDBC-77EFCD6C0E3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{{wordSenCn1}}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343A5951-BE1C-5BBF-3C21-77C86F3A983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{{wordEn2}}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9A462BCE-F1EF-77DA-E9AA-4436C3B5DFFD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altLang="zh-CN" dirty="0"/>
              <a:t>{{wordCn2}}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81B07941-1693-2AA8-2315-E271CE468A5A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altLang="zh-CN" dirty="0"/>
              <a:t>{{word1}}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BF1A95A3-0D98-CA7D-FF26-3C76AFE59F0A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zh-CN" dirty="0"/>
              <a:t>{{wordSenEn2}}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002180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>
            <a:extLst>
              <a:ext uri="{FF2B5EF4-FFF2-40B4-BE49-F238E27FC236}">
                <a16:creationId xmlns:a16="http://schemas.microsoft.com/office/drawing/2014/main" id="{D1B2C710-3B24-DB63-8A93-3C4FB7BADF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{{wordCnEx3}}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BF68B0-9157-C2B7-7877-23C6CE9D9C7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79361" y="4654414"/>
            <a:ext cx="9315073" cy="313932"/>
          </a:xfrm>
        </p:spPr>
        <p:txBody>
          <a:bodyPr/>
          <a:lstStyle/>
          <a:p>
            <a:r>
              <a:rPr lang="en-US" altLang="zh-CN" dirty="0"/>
              <a:t>{{wordCnEx4}}</a:t>
            </a:r>
            <a:endParaRPr lang="zh-CN" altLang="en-US" dirty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39E9245-DA71-5712-07D7-4023026B91A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altLang="zh-CN" dirty="0"/>
              <a:t>{{wordSenCn4}}</a:t>
            </a:r>
            <a:endParaRPr lang="zh-CN" altLang="en-US" dirty="0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DC3D1A-A7C7-0F1B-BE14-A5AC4DB0435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CN" dirty="0"/>
              <a:t>{{wordCn3}}</a:t>
            </a:r>
            <a:endParaRPr lang="zh-CN" altLang="en-US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783AF4F9-76AA-E1A0-798B-C79752A53BF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altLang="zh-CN" dirty="0"/>
              <a:t>{{wordEn3}}</a:t>
            </a:r>
            <a:endParaRPr lang="zh-CN" altLang="en-US" dirty="0"/>
          </a:p>
        </p:txBody>
      </p:sp>
      <p:sp>
        <p:nvSpPr>
          <p:cNvPr id="7" name="文本占位符 6">
            <a:extLst>
              <a:ext uri="{FF2B5EF4-FFF2-40B4-BE49-F238E27FC236}">
                <a16:creationId xmlns:a16="http://schemas.microsoft.com/office/drawing/2014/main" id="{9B0688D0-CCE7-346D-30D1-F5AB576A0706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altLang="zh-CN" dirty="0"/>
              <a:t>{{wordSenEn3}}</a:t>
            </a:r>
            <a:endParaRPr lang="zh-CN" altLang="en-US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CFC45D18-3779-734E-E314-E5A30BA7DEC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altLang="zh-CN" dirty="0"/>
              <a:t>{{word4}}</a:t>
            </a:r>
            <a:endParaRPr lang="zh-CN" altLang="en-US" dirty="0"/>
          </a:p>
        </p:txBody>
      </p:sp>
      <p:sp>
        <p:nvSpPr>
          <p:cNvPr id="9" name="文本占位符 8">
            <a:extLst>
              <a:ext uri="{FF2B5EF4-FFF2-40B4-BE49-F238E27FC236}">
                <a16:creationId xmlns:a16="http://schemas.microsoft.com/office/drawing/2014/main" id="{DE456F82-3623-80B9-D5D5-BA5F5ECD395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altLang="zh-CN" dirty="0"/>
              <a:t>{{wordSenCn3}}</a:t>
            </a:r>
            <a:endParaRPr lang="zh-CN" altLang="en-US" dirty="0"/>
          </a:p>
        </p:txBody>
      </p:sp>
      <p:sp>
        <p:nvSpPr>
          <p:cNvPr id="10" name="文本占位符 9">
            <a:extLst>
              <a:ext uri="{FF2B5EF4-FFF2-40B4-BE49-F238E27FC236}">
                <a16:creationId xmlns:a16="http://schemas.microsoft.com/office/drawing/2014/main" id="{1B0A185A-1F9C-E88B-E746-2A801811B8A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altLang="zh-CN" dirty="0"/>
              <a:t>{{wordEn4}}</a:t>
            </a:r>
            <a:endParaRPr lang="zh-CN" altLang="en-US" dirty="0"/>
          </a:p>
        </p:txBody>
      </p:sp>
      <p:sp>
        <p:nvSpPr>
          <p:cNvPr id="11" name="文本占位符 10">
            <a:extLst>
              <a:ext uri="{FF2B5EF4-FFF2-40B4-BE49-F238E27FC236}">
                <a16:creationId xmlns:a16="http://schemas.microsoft.com/office/drawing/2014/main" id="{CA9FD054-E7FA-4BB7-1169-836E7D4C110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479362" y="4254602"/>
            <a:ext cx="9347200" cy="313932"/>
          </a:xfrm>
        </p:spPr>
        <p:txBody>
          <a:bodyPr/>
          <a:lstStyle/>
          <a:p>
            <a:r>
              <a:rPr lang="en-US" altLang="zh-CN" dirty="0"/>
              <a:t>{{wordCn4}}</a:t>
            </a:r>
            <a:endParaRPr lang="zh-CN" altLang="en-US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1B9E047C-E1B2-B460-5525-EF36A9B883C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2479367" y="1010617"/>
            <a:ext cx="9347200" cy="313932"/>
          </a:xfrm>
        </p:spPr>
        <p:txBody>
          <a:bodyPr/>
          <a:lstStyle/>
          <a:p>
            <a:r>
              <a:rPr lang="en-US" altLang="zh-CN" dirty="0"/>
              <a:t>{{word3}}</a:t>
            </a:r>
            <a:endParaRPr lang="zh-CN" altLang="en-US" dirty="0"/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007C222B-D73D-1171-3DE9-5A798DF3946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79362" y="5051456"/>
            <a:ext cx="9347200" cy="313932"/>
          </a:xfrm>
        </p:spPr>
        <p:txBody>
          <a:bodyPr/>
          <a:lstStyle/>
          <a:p>
            <a:r>
              <a:rPr lang="en-US" altLang="zh-CN" dirty="0"/>
              <a:t>{{wordSenEn4}}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5621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574</TotalTime>
  <Words>167</Words>
  <Application>Microsoft Office PowerPoint</Application>
  <PresentationFormat>宽屏</PresentationFormat>
  <Paragraphs>95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Droid Sans Fallback</vt:lpstr>
      <vt:lpstr>PingFang SC</vt:lpstr>
      <vt:lpstr>得意黑</vt:lpstr>
      <vt:lpstr>等线</vt:lpstr>
      <vt:lpstr>思源黑体 CN Bold</vt:lpstr>
      <vt:lpstr>Arial</vt:lpstr>
      <vt:lpstr>Open Sans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Yo Yo</dc:creator>
  <cp:lastModifiedBy>Yo Yo</cp:lastModifiedBy>
  <cp:revision>88</cp:revision>
  <dcterms:created xsi:type="dcterms:W3CDTF">2025-01-06T12:16:21Z</dcterms:created>
  <dcterms:modified xsi:type="dcterms:W3CDTF">2025-02-18T08:59:43Z</dcterms:modified>
</cp:coreProperties>
</file>