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Raleway"/>
      <p:regular r:id="rId50"/>
      <p:bold r:id="rId51"/>
      <p:italic r:id="rId52"/>
      <p:boldItalic r:id="rId53"/>
    </p:embeddedFont>
    <p:embeddedFont>
      <p:font typeface="La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bold.fntdata"/><Relationship Id="rId50" Type="http://schemas.openxmlformats.org/officeDocument/2006/relationships/font" Target="fonts/Raleway-regular.fntdata"/><Relationship Id="rId53" Type="http://schemas.openxmlformats.org/officeDocument/2006/relationships/font" Target="fonts/Raleway-boldItalic.fntdata"/><Relationship Id="rId52" Type="http://schemas.openxmlformats.org/officeDocument/2006/relationships/font" Target="fonts/Raleway-italic.fntdata"/><Relationship Id="rId11" Type="http://schemas.openxmlformats.org/officeDocument/2006/relationships/slide" Target="slides/slide6.xml"/><Relationship Id="rId55" Type="http://schemas.openxmlformats.org/officeDocument/2006/relationships/font" Target="fonts/Lato-bold.fntdata"/><Relationship Id="rId10" Type="http://schemas.openxmlformats.org/officeDocument/2006/relationships/slide" Target="slides/slide5.xml"/><Relationship Id="rId54" Type="http://schemas.openxmlformats.org/officeDocument/2006/relationships/font" Target="fonts/Lato-regular.fntdata"/><Relationship Id="rId13" Type="http://schemas.openxmlformats.org/officeDocument/2006/relationships/slide" Target="slides/slide8.xml"/><Relationship Id="rId57" Type="http://schemas.openxmlformats.org/officeDocument/2006/relationships/font" Target="fonts/Lato-boldItalic.fntdata"/><Relationship Id="rId12" Type="http://schemas.openxmlformats.org/officeDocument/2006/relationships/slide" Target="slides/slide7.xml"/><Relationship Id="rId56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f0b56056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f0b56056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f0b56056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f0b56056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f0b56056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f0b56056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f0b56056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f0b56056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f0b56056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f0b56056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f0b56056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f0b56056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f0b56056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f0b56056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f0b56056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f0b56056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f0b56056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f0b56056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f0b56056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3f0b56056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095e45b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095e45b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f0b56056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3f0b56056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f0b56056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3f0b56056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f0b56056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f0b56056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f0b56056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3f0b56056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f0b56056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3f0b56056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f0b56056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3f0b56056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3f0b560562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3f0b56056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f0b560562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3f0b56056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f0b56056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3f0b56056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3f0b56056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3f0b56056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0483cfce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0483cfce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a26db901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3a26db901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f0b56056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3f0b56056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3f0b56056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3f0b56056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a26db901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a26db901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3f0b56056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3f0b56056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3f0b56056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3f0b56056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3f0b56056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3f0b56056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3f0b56056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3f0b56056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35403adec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35403adec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3f0b56056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3f0b56056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5403ade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5403ade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35403adec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35403ade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35403adec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35403adec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35403adec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35403adec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How they gathered data, what type of data, do you understand the complexity…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3f0b56056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3f0b56056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e420c865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e420c86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5403adec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5403adec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5403ade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5403ade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5403ade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5403ade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f0b560562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f0b560562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f0b56056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f0b56056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3432" y="3331432"/>
            <a:ext cx="1408575" cy="1408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5" name="Google Shape;7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" y="4398267"/>
            <a:ext cx="745224" cy="74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3432" y="3348832"/>
            <a:ext cx="1408575" cy="1408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" y="4398267"/>
            <a:ext cx="745224" cy="74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" y="4398267"/>
            <a:ext cx="745224" cy="74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" y="4398267"/>
            <a:ext cx="745224" cy="74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" y="4398267"/>
            <a:ext cx="745224" cy="74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" y="4398267"/>
            <a:ext cx="745224" cy="74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Relationship Id="rId4" Type="http://schemas.openxmlformats.org/officeDocument/2006/relationships/image" Target="../media/image33.png"/><Relationship Id="rId5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kaggle.com/datasets/rishidamarla/global-rise-in-temperatures-in-each-country" TargetMode="External"/><Relationship Id="rId4" Type="http://schemas.openxmlformats.org/officeDocument/2006/relationships/hyperlink" Target="https://www.kaggle.com/datasets/atharvaingle/crop-recommendation-dataset" TargetMode="External"/><Relationship Id="rId5" Type="http://schemas.openxmlformats.org/officeDocument/2006/relationships/hyperlink" Target="https://www.kaggle.com/datasets/anandshaw2001/imdb-movies-and-tv-show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kaggle.com/datasets/makuwilad/malawi-tourism-datase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visualising</a:t>
            </a:r>
            <a:endParaRPr/>
          </a:p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Paula Seidler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Categories -&gt; Comparison Plots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Bar Plot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→ Simple comparison of categories.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Average crop yield across different regions.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Stacked Bar Plot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→ Breaks categories into subgroups.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Proportion of different irrigation methods used per region.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Box Plot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→ Shows data distribution for categories.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Spread of soil nitrogen levels in different farms.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Violin Plot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→ Like a box plot, but also shows density.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Distribution of rainfall across different seasons.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2019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Bar Plots: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comparison of categories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976250" y="1595775"/>
            <a:ext cx="4755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Use if you want to compare one variable across several categories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-GB" sz="2000"/>
              <a:t>Example: Comparing average rainfall in different regions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75" y="1595775"/>
            <a:ext cx="3690301" cy="275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175" y="3418575"/>
            <a:ext cx="2895450" cy="4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2019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Stacked Bar Plot: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Breaks categories into subgroups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374100" y="1595775"/>
            <a:ext cx="4357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Use i</a:t>
            </a:r>
            <a:r>
              <a:rPr lang="en-GB" sz="2000"/>
              <a:t>f categories are divided into several groups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Example: Daily rainfall split by light, moderate, and heavy rain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700" y="1620950"/>
            <a:ext cx="2689875" cy="26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5575" y="3468575"/>
            <a:ext cx="5263351" cy="55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943050" y="499750"/>
            <a:ext cx="63216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Box Plots: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Compare Categories + Statistics 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4076928" y="1558175"/>
            <a:ext cx="4812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Use if you want to show spread, median, and outliers per category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Example: Comparing temperature variations across seasons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25" y="1522563"/>
            <a:ext cx="3204226" cy="24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4">
            <a:alphaModFix/>
          </a:blip>
          <a:srcRect b="12838" l="0" r="0" t="0"/>
          <a:stretch/>
        </p:blipFill>
        <p:spPr>
          <a:xfrm>
            <a:off x="2578650" y="3993750"/>
            <a:ext cx="6456801" cy="3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2019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Boxplots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50" y="1415963"/>
            <a:ext cx="2981775" cy="2311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3225" y="1534287"/>
            <a:ext cx="2981775" cy="20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5275" y="1621175"/>
            <a:ext cx="2333399" cy="18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2240375" y="4059100"/>
            <a:ext cx="568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-&gt; using seaborn -&gt; try around in the lab later!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2552650" y="499750"/>
            <a:ext cx="63216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Violinplots: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box plot with density.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02551" y="1595775"/>
            <a:ext cx="5629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if you want to show the full distribution of your categories, including density, spread, and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Example: </a:t>
            </a:r>
            <a:r>
              <a:rPr lang="en-GB"/>
              <a:t>Distribution of rainfall across different regions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75" y="1260825"/>
            <a:ext cx="2158650" cy="1665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12" y="2901150"/>
            <a:ext cx="2015574" cy="15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1425" y="3971003"/>
            <a:ext cx="3734250" cy="3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Categorical Plots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1619912" y="13566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88038"/>
                </a:solidFill>
              </a:rPr>
              <a:t>Good for:</a:t>
            </a:r>
            <a:endParaRPr>
              <a:solidFill>
                <a:srgbClr val="188038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Comparing discrete values or averaged data across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Distribution and spread within categories (e.g., box, violin plots)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Proportions across categories (e.g., stacked bar plots)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5200C"/>
                </a:solidFill>
              </a:rPr>
              <a:t>Limitations:</a:t>
            </a:r>
            <a:endParaRPr>
              <a:solidFill>
                <a:srgbClr val="85200C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Not ideal for trends or continuous variable relationships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Trends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Trend Plots (For Time-Series Data)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Line Plot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→ Tracks changes over time.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Monthly temperature variations affecting crop growth.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Area Plot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→ Line plot with shaded area under the curve.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Cumulative rainfall received over a season.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 Plots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Tracks changes over time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4738750" y="1957200"/>
            <a:ext cx="4060200" cy="25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2000"/>
              <a:t>Use if you want to show trends and variations over time.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Example: Tracking temperature and moisture changes over a week.</a:t>
            </a:r>
            <a:endParaRPr sz="2000"/>
          </a:p>
        </p:txBody>
      </p:sp>
      <p:pic>
        <p:nvPicPr>
          <p:cNvPr id="207" name="Google Shape;207;p31"/>
          <p:cNvPicPr preferRelativeResize="0"/>
          <p:nvPr/>
        </p:nvPicPr>
        <p:blipFill rotWithShape="1">
          <a:blip r:embed="rId3">
            <a:alphaModFix/>
          </a:blip>
          <a:srcRect b="0" l="0" r="0" t="9747"/>
          <a:stretch/>
        </p:blipFill>
        <p:spPr>
          <a:xfrm>
            <a:off x="517325" y="1952875"/>
            <a:ext cx="3555000" cy="17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700" y="3938500"/>
            <a:ext cx="320040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</a:t>
            </a:r>
            <a:endParaRPr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Looked at uses of microcontrollers in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How to read from sensors and write to an SD card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Area Plots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 plot + shaded area under the curve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4738750" y="1957200"/>
            <a:ext cx="4060200" cy="25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Use </a:t>
            </a:r>
            <a:r>
              <a:rPr lang="en-GB" sz="2000"/>
              <a:t>if you want to show trends and variations, where the total value matters over time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Example: </a:t>
            </a:r>
            <a:r>
              <a:rPr lang="en-GB" sz="2000"/>
              <a:t>Total rainfall accumulation throughout the year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00" y="1860925"/>
            <a:ext cx="2657975" cy="26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576" y="4153475"/>
            <a:ext cx="3655150" cy="4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Line Plots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1833275"/>
            <a:ext cx="3748276" cy="28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1170" y="2060600"/>
            <a:ext cx="2970425" cy="22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Time-Trend Plots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1619912" y="13566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88038"/>
                </a:solidFill>
              </a:rPr>
              <a:t>Good for:</a:t>
            </a:r>
            <a:endParaRPr>
              <a:solidFill>
                <a:srgbClr val="188038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Tracking trends over time and comparing the impact of different factors on the same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5200C"/>
                </a:solidFill>
              </a:rPr>
              <a:t>Limitations:</a:t>
            </a:r>
            <a:endParaRPr>
              <a:solidFill>
                <a:srgbClr val="85200C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Not ideal for categorical comparisons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Requires consistent measurement conditions (same unit, scale,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Issues with different time spans or intervals across measure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Relationships between variables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Relationship Plots -&gt; Two or More Variables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Scatter Plot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→ Relationship between two numerical variables.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Effect of fertilizer use on crop yield.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Heatmap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→ Color-coded grid for correlation or spatial data.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Soil moisture levels across a farm plot.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GB"/>
              <a:t>Scatter Plots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GB"/>
              <a:t>Relationship between two numerical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4738750" y="1957200"/>
            <a:ext cx="4060200" cy="25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Use if you want to show how two continuous variables correlate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Example: </a:t>
            </a:r>
            <a:r>
              <a:rPr lang="en-GB" sz="2000"/>
              <a:t>Relationship between temperature and fruit ripening speed</a:t>
            </a:r>
            <a:endParaRPr sz="2000"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925" y="4126475"/>
            <a:ext cx="33337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225" y="2092900"/>
            <a:ext cx="2803476" cy="22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17906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Scatter Plots - What does it tell you?</a:t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 rotWithShape="1">
          <a:blip r:embed="rId3">
            <a:alphaModFix/>
          </a:blip>
          <a:srcRect b="3175" l="6935" r="8066" t="9097"/>
          <a:stretch/>
        </p:blipFill>
        <p:spPr>
          <a:xfrm>
            <a:off x="731726" y="1637799"/>
            <a:ext cx="2219774" cy="17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1400" y="1637800"/>
            <a:ext cx="2482724" cy="19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4475" y="1519850"/>
            <a:ext cx="2580150" cy="193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2400250" y="575950"/>
            <a:ext cx="63216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Heat Maps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Color-coded grid for correlation or spatial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4738775" y="1808000"/>
            <a:ext cx="4060200" cy="25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Use if you want to show correlations or patterns between multiple variables in a matrix form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Example: </a:t>
            </a:r>
            <a:r>
              <a:rPr lang="en-GB" sz="2000"/>
              <a:t>Correlation between various soil nutrients and crop yield</a:t>
            </a:r>
            <a:endParaRPr sz="2000"/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25" y="2038800"/>
            <a:ext cx="2242251" cy="224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450" y="4215100"/>
            <a:ext cx="35909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7348" y="2419963"/>
            <a:ext cx="2001350" cy="14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 Plots</a:t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1619912" y="13566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88038"/>
                </a:solidFill>
              </a:rPr>
              <a:t>Good for:</a:t>
            </a:r>
            <a:endParaRPr>
              <a:solidFill>
                <a:srgbClr val="188038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Scatter Plots: Relationships between continuous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Heatmaps: Visualizing correlations/patterns in multiple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5200C"/>
                </a:solidFill>
              </a:rPr>
              <a:t>Limitations:</a:t>
            </a:r>
            <a:endParaRPr>
              <a:solidFill>
                <a:srgbClr val="85200C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Not ideal for trends over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 become cluttered with too many points or variables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Looking through the format of data and how best to plot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Publishing your datasets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Distributions -&gt; Single </a:t>
            </a:r>
            <a:r>
              <a:rPr lang="en-GB"/>
              <a:t>Variables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Histogram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→ Frequency distribution of a variable.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Distribution of soil pH across different fields.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Density Plot (KDE)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→ Smooth version of a histogram.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Probability density of crop yield values.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2400250" y="575950"/>
            <a:ext cx="63216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Histogram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 of a variable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4738775" y="1808000"/>
            <a:ext cx="4060200" cy="25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Use if you </a:t>
            </a:r>
            <a:r>
              <a:rPr lang="en-GB" sz="2000"/>
              <a:t>want to show the distribution of a single variable.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Example: </a:t>
            </a:r>
            <a:r>
              <a:rPr lang="en-GB" sz="2000"/>
              <a:t>Distribution of noise levels (dB) in a specific region throughout the day</a:t>
            </a:r>
            <a:endParaRPr sz="2000"/>
          </a:p>
        </p:txBody>
      </p:sp>
      <p:pic>
        <p:nvPicPr>
          <p:cNvPr id="290" name="Google Shape;290;p43"/>
          <p:cNvPicPr preferRelativeResize="0"/>
          <p:nvPr/>
        </p:nvPicPr>
        <p:blipFill rotWithShape="1">
          <a:blip r:embed="rId3">
            <a:alphaModFix/>
          </a:blip>
          <a:srcRect b="5338" l="5811" r="0" t="0"/>
          <a:stretch/>
        </p:blipFill>
        <p:spPr>
          <a:xfrm>
            <a:off x="1101300" y="1903300"/>
            <a:ext cx="2451950" cy="246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700" y="4166100"/>
            <a:ext cx="3363000" cy="3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2400250" y="575950"/>
            <a:ext cx="63216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Density Plot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Smooth Histogram</a:t>
            </a:r>
            <a:endParaRPr/>
          </a:p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4738775" y="1808000"/>
            <a:ext cx="4060200" cy="25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2000"/>
              <a:t>Use if you want to show the smooth distribution and density of a single variable.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Example: Density of humidity levels in a specific region throughout the day.</a:t>
            </a:r>
            <a:endParaRPr sz="2000"/>
          </a:p>
        </p:txBody>
      </p:sp>
      <p:pic>
        <p:nvPicPr>
          <p:cNvPr id="298" name="Google Shape;2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725" y="4285675"/>
            <a:ext cx="3790250" cy="3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4">
            <a:alphaModFix/>
          </a:blip>
          <a:srcRect b="5758" l="5624" r="0" t="0"/>
          <a:stretch/>
        </p:blipFill>
        <p:spPr>
          <a:xfrm>
            <a:off x="1434825" y="1962050"/>
            <a:ext cx="2322200" cy="22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Distribution Plots</a:t>
            </a:r>
            <a:endParaRPr/>
          </a:p>
        </p:txBody>
      </p:sp>
      <p:pic>
        <p:nvPicPr>
          <p:cNvPr id="305" name="Google Shape;3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950" y="1464775"/>
            <a:ext cx="3297450" cy="32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522" y="1874050"/>
            <a:ext cx="3752350" cy="294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350" y="2132175"/>
            <a:ext cx="2462150" cy="1858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 Plots</a:t>
            </a:r>
            <a:endParaRPr/>
          </a:p>
        </p:txBody>
      </p:sp>
      <p:sp>
        <p:nvSpPr>
          <p:cNvPr id="313" name="Google Shape;313;p46"/>
          <p:cNvSpPr txBox="1"/>
          <p:nvPr>
            <p:ph idx="1" type="body"/>
          </p:nvPr>
        </p:nvSpPr>
        <p:spPr>
          <a:xfrm>
            <a:off x="1619912" y="13566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88038"/>
                </a:solidFill>
              </a:rPr>
              <a:t>Good for:</a:t>
            </a:r>
            <a:endParaRPr>
              <a:solidFill>
                <a:srgbClr val="188038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Visualizing the distribution of a single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Sensechecking data spread, outliers, noise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Identifying patterns and variations in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5200C"/>
                </a:solidFill>
              </a:rPr>
              <a:t>Limitations:</a:t>
            </a:r>
            <a:endParaRPr>
              <a:solidFill>
                <a:srgbClr val="85200C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Not ideal for showing relationships between multiple variables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 - which visualisation to choose?</a:t>
            </a:r>
            <a:endParaRPr/>
          </a:p>
        </p:txBody>
      </p:sp>
      <p:sp>
        <p:nvSpPr>
          <p:cNvPr id="319" name="Google Shape;319;p4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there a correlation between light intensity and temperature during the day?</a:t>
            </a:r>
            <a:r>
              <a:rPr lang="en-GB"/>
              <a:t> 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How does soil moisture change throughout the day in different land types (grass vs. bare soil)?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How much does humidity fluctuate in a greenhouse every hour during the day? </a:t>
            </a:r>
            <a:endParaRPr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 - which visualisation to choose?</a:t>
            </a:r>
            <a:endParaRPr/>
          </a:p>
        </p:txBody>
      </p:sp>
      <p:sp>
        <p:nvSpPr>
          <p:cNvPr id="325" name="Google Shape;325;p4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there a correlation between light intensity and temperature during the day? </a:t>
            </a:r>
            <a:r>
              <a:rPr lang="en-GB">
                <a:solidFill>
                  <a:srgbClr val="274E13"/>
                </a:solidFill>
              </a:rPr>
              <a:t>Scatter Plot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How does soil moisture change throughout the day in different land types (grass vs. bare soil)? </a:t>
            </a:r>
            <a:r>
              <a:rPr lang="en-GB">
                <a:solidFill>
                  <a:srgbClr val="274E13"/>
                </a:solidFill>
              </a:rPr>
              <a:t>Line Graph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How much does humidity fluctuate in a greenhouse every hour during the day?</a:t>
            </a:r>
            <a:r>
              <a:rPr lang="en-GB"/>
              <a:t> </a:t>
            </a:r>
            <a:r>
              <a:rPr lang="en-GB">
                <a:solidFill>
                  <a:srgbClr val="274E13"/>
                </a:solidFill>
              </a:rPr>
              <a:t>Box Plot/Violin Plot</a:t>
            </a:r>
            <a:endParaRPr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Making good Figures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your Plots understandable!</a:t>
            </a:r>
            <a:endParaRPr/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381299" y="1273450"/>
            <a:ext cx="5762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b="1" lang="en-GB" sz="2000"/>
              <a:t>Label Axes:</a:t>
            </a:r>
            <a:r>
              <a:rPr lang="en-GB" sz="2000"/>
              <a:t> Include meaningful labels and units.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b="1" lang="en-GB" sz="2000"/>
              <a:t>Use Fair Scales:</a:t>
            </a:r>
            <a:r>
              <a:rPr lang="en-GB" sz="2000"/>
              <a:t> Avoid exaggerating differences with misleading scales.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b="1" lang="en-GB" sz="2000"/>
              <a:t>Consistent Intervals:</a:t>
            </a:r>
            <a:r>
              <a:rPr lang="en-GB" sz="2000"/>
              <a:t> Be cautious with log scales and starting points.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b="1" lang="en-GB" sz="2000"/>
              <a:t>Add Legends:</a:t>
            </a:r>
            <a:r>
              <a:rPr lang="en-GB" sz="2000"/>
              <a:t> Clearly distinguish data series.</a:t>
            </a:r>
            <a:endParaRPr b="1" sz="2000"/>
          </a:p>
        </p:txBody>
      </p:sp>
      <p:pic>
        <p:nvPicPr>
          <p:cNvPr id="337" name="Google Shape;3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25" y="1646050"/>
            <a:ext cx="3076500" cy="1851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Publish your datasets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492050" y="575950"/>
            <a:ext cx="6924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Inspecting Your Measured Data - Types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543175" y="1429275"/>
            <a:ext cx="73968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What types of data did you measure? What formats?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Were sensors </a:t>
            </a:r>
            <a:r>
              <a:rPr lang="en-GB" sz="2000" u="sng"/>
              <a:t>analog</a:t>
            </a:r>
            <a:r>
              <a:rPr lang="en-GB" sz="2000"/>
              <a:t> (continuous signal) or </a:t>
            </a:r>
            <a:r>
              <a:rPr lang="en-GB" sz="2000" u="sng"/>
              <a:t>digital</a:t>
            </a:r>
            <a:r>
              <a:rPr lang="en-GB" sz="2000"/>
              <a:t> (discrete steps)?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Are you investigating categorical or continuous data?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How many different variables were measured?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Is the data collected over time or at a single point?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Publishing your datasets</a:t>
            </a:r>
            <a:endParaRPr/>
          </a:p>
        </p:txBody>
      </p:sp>
      <p:sp>
        <p:nvSpPr>
          <p:cNvPr id="348" name="Google Shape;348;p5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your data accessible to </a:t>
            </a:r>
            <a:r>
              <a:rPr lang="en-GB"/>
              <a:t>research</a:t>
            </a:r>
            <a:r>
              <a:rPr lang="en-GB"/>
              <a:t> -&gt; upload to Kaggle!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“Datasets”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“New Dataset”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Add data: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What format? (CSV, JSON, etc.)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Add metadata and a description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labs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Labs</a:t>
            </a:r>
            <a:endParaRPr/>
          </a:p>
        </p:txBody>
      </p:sp>
      <p:sp>
        <p:nvSpPr>
          <p:cNvPr id="359" name="Google Shape;359;p54"/>
          <p:cNvSpPr txBox="1"/>
          <p:nvPr>
            <p:ph idx="1" type="body"/>
          </p:nvPr>
        </p:nvSpPr>
        <p:spPr>
          <a:xfrm>
            <a:off x="2333912" y="13671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Make Kaggle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Labsheets -&gt; try around with different data vis</a:t>
            </a:r>
            <a:r>
              <a:rPr lang="en-GB"/>
              <a:t>ualization techniques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Find Kaggle datasets - come up with descriptive plots for what you want to analyse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What is the research question you want to answer? What do you want to highlight?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Why did you choose the specific plot for this dataset/question? What can you see in the plot?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Kaggle datasets you could use</a:t>
            </a:r>
            <a:endParaRPr/>
          </a:p>
        </p:txBody>
      </p:sp>
      <p:sp>
        <p:nvSpPr>
          <p:cNvPr id="365" name="Google Shape;365;p5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https://www.kaggle.com/datasets/rishidamarla/global-rise-in-temperatures-in-each-country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https://www.kaggle.com/datasets/atharvaingle/crop-recommendation-dataset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https://www.kaggle.com/datasets/anandshaw2001/imdb-movies-and-tv-shows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are looking for a slightly easier task</a:t>
            </a:r>
            <a:endParaRPr/>
          </a:p>
        </p:txBody>
      </p:sp>
      <p:sp>
        <p:nvSpPr>
          <p:cNvPr id="371" name="Google Shape;371;p5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Download this dataset: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https://www.kaggle.com/datasets/makuwilad/malawi-tourism-dataset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ultimate goal is to visualise the amount of hotels in every location (use the lodges.csv)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Make sure to avoid plotting null data (aka exclude nan)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Make sure to combine the similar names, for example 'Mzuzu' appears 65 times, 'Mzuzu.' appears  1 time, and 'Mzuzu City' appears 1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Choose the best plot to visualise it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667075" y="575950"/>
            <a:ext cx="8054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Inspecting Your Measured Data - Values &amp; Quality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760800" y="1615300"/>
            <a:ext cx="8099100" cy="32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1. Analyze Data Statistics - Pandas DataFrame</a:t>
            </a:r>
            <a:endParaRPr b="1"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-GB" sz="2000"/>
              <a:t>Basic Information:</a:t>
            </a:r>
            <a:r>
              <a:rPr lang="en-GB" sz="2000"/>
              <a:t> </a:t>
            </a:r>
            <a:r>
              <a:rPr lang="en-GB" sz="2000">
                <a:solidFill>
                  <a:srgbClr val="188038"/>
                </a:solidFill>
              </a:rPr>
              <a:t>df.info()</a:t>
            </a:r>
            <a:r>
              <a:rPr lang="en-GB" sz="2000"/>
              <a:t>, </a:t>
            </a:r>
            <a:r>
              <a:rPr lang="en-GB" sz="2000">
                <a:solidFill>
                  <a:srgbClr val="188038"/>
                </a:solidFill>
              </a:rPr>
              <a:t>df.shape()</a:t>
            </a:r>
            <a:r>
              <a:rPr lang="en-GB" sz="2000"/>
              <a:t>, </a:t>
            </a:r>
            <a:r>
              <a:rPr lang="en-GB" sz="2000">
                <a:solidFill>
                  <a:srgbClr val="188038"/>
                </a:solidFill>
              </a:rPr>
              <a:t>df.head()</a:t>
            </a:r>
            <a:endParaRPr sz="2000">
              <a:solidFill>
                <a:srgbClr val="18803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-GB" sz="2000"/>
              <a:t>Check for Missing or Incorrect Data:</a:t>
            </a:r>
            <a:r>
              <a:rPr lang="en-GB" sz="2000"/>
              <a:t> </a:t>
            </a:r>
            <a:r>
              <a:rPr lang="en-GB" sz="2000">
                <a:solidFill>
                  <a:srgbClr val="188038"/>
                </a:solidFill>
              </a:rPr>
              <a:t>df.isnull()</a:t>
            </a:r>
            <a:r>
              <a:rPr lang="en-GB" sz="2000"/>
              <a:t>, </a:t>
            </a:r>
            <a:r>
              <a:rPr lang="en-GB" sz="2000">
                <a:solidFill>
                  <a:srgbClr val="188038"/>
                </a:solidFill>
              </a:rPr>
              <a:t>df.isna()</a:t>
            </a:r>
            <a:r>
              <a:rPr lang="en-GB" sz="2000"/>
              <a:t>, </a:t>
            </a:r>
            <a:r>
              <a:rPr lang="en-GB" sz="2000">
                <a:solidFill>
                  <a:srgbClr val="188038"/>
                </a:solidFill>
              </a:rPr>
              <a:t>df.duplicated()</a:t>
            </a:r>
            <a:endParaRPr sz="2000">
              <a:solidFill>
                <a:srgbClr val="188038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b="1" lang="en-GB" sz="2000"/>
              <a:t>Handle Missing Data:</a:t>
            </a:r>
            <a:r>
              <a:rPr lang="en-GB" sz="2000"/>
              <a:t> </a:t>
            </a:r>
            <a:r>
              <a:rPr lang="en-GB" sz="2000">
                <a:solidFill>
                  <a:srgbClr val="188038"/>
                </a:solidFill>
              </a:rPr>
              <a:t>df.fillna()</a:t>
            </a:r>
            <a:r>
              <a:rPr lang="en-GB" sz="2000"/>
              <a:t>, </a:t>
            </a:r>
            <a:r>
              <a:rPr lang="en-GB" sz="2000">
                <a:solidFill>
                  <a:srgbClr val="188038"/>
                </a:solidFill>
              </a:rPr>
              <a:t>df.dropna()</a:t>
            </a:r>
            <a:r>
              <a:rPr lang="en-GB" sz="2000"/>
              <a:t>, </a:t>
            </a:r>
            <a:r>
              <a:rPr lang="en-GB" sz="2000">
                <a:solidFill>
                  <a:srgbClr val="188038"/>
                </a:solidFill>
              </a:rPr>
              <a:t>df.replace()</a:t>
            </a:r>
            <a:endParaRPr sz="2000">
              <a:solidFill>
                <a:srgbClr val="18803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-GB" sz="2000"/>
              <a:t>Descriptive Statistics:</a:t>
            </a:r>
            <a:r>
              <a:rPr lang="en-GB" sz="2000"/>
              <a:t> </a:t>
            </a:r>
            <a:r>
              <a:rPr lang="en-GB" sz="2000">
                <a:solidFill>
                  <a:srgbClr val="188038"/>
                </a:solidFill>
              </a:rPr>
              <a:t>df.describe()</a:t>
            </a:r>
            <a:r>
              <a:rPr lang="en-GB" sz="2000"/>
              <a:t>, </a:t>
            </a:r>
            <a:r>
              <a:rPr lang="en-GB" sz="2000">
                <a:solidFill>
                  <a:srgbClr val="188038"/>
                </a:solidFill>
              </a:rPr>
              <a:t>df.value_counts()</a:t>
            </a:r>
            <a:endParaRPr b="1" sz="2000"/>
          </a:p>
        </p:txBody>
      </p:sp>
      <p:cxnSp>
        <p:nvCxnSpPr>
          <p:cNvPr id="106" name="Google Shape;106;p17"/>
          <p:cNvCxnSpPr/>
          <p:nvPr/>
        </p:nvCxnSpPr>
        <p:spPr>
          <a:xfrm flipH="1" rot="10800000">
            <a:off x="5846375" y="1585150"/>
            <a:ext cx="55470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11425" r="2210" t="0"/>
          <a:stretch/>
        </p:blipFill>
        <p:spPr>
          <a:xfrm>
            <a:off x="6456825" y="1211350"/>
            <a:ext cx="2559550" cy="7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the Right Visualization for Your Data/Research Question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2758187" y="17952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-GB" sz="2000"/>
              <a:t>Trends over time → Line plot</a:t>
            </a:r>
            <a:endParaRPr sz="2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-GB" sz="2000"/>
              <a:t>Distribution of values → Histogram</a:t>
            </a:r>
            <a:endParaRPr sz="2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-GB" sz="2000"/>
              <a:t>Comparison between categories → Bar plot, Box plot</a:t>
            </a:r>
            <a:endParaRPr sz="2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-GB" sz="2000"/>
              <a:t>Relationships between two variables → Scatter plot</a:t>
            </a:r>
            <a:endParaRPr sz="2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-GB" sz="2000"/>
              <a:t>Patterns &amp; correlations → Heatmap</a:t>
            </a:r>
            <a:endParaRPr sz="200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917550"/>
            <a:ext cx="2639975" cy="19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Libraries for </a:t>
            </a:r>
            <a:r>
              <a:rPr lang="en-GB"/>
              <a:t>visualizing</a:t>
            </a:r>
            <a:r>
              <a:rPr lang="en-GB"/>
              <a:t> Data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2638712" y="17481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Matplotlib: Basic plotting -&gt; good for most basic data visualisation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Seaborn: Statistical visualizations -&gt; builds upon matplotlib, operates on DataFrames, make nice-looking figures easy!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990000"/>
                </a:solidFill>
              </a:rPr>
              <a:t>-&gt; look documentation/tutorials/</a:t>
            </a:r>
            <a:r>
              <a:rPr b="1" lang="en-GB">
                <a:solidFill>
                  <a:srgbClr val="990000"/>
                </a:solidFill>
              </a:rPr>
              <a:t>inspiration</a:t>
            </a:r>
            <a:r>
              <a:rPr b="1" lang="en-GB">
                <a:solidFill>
                  <a:srgbClr val="990000"/>
                </a:solidFill>
              </a:rPr>
              <a:t>!</a:t>
            </a:r>
            <a:endParaRPr b="1">
              <a:solidFill>
                <a:srgbClr val="990000"/>
              </a:solidFill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23" y="2724150"/>
            <a:ext cx="1799025" cy="5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80" y="1824375"/>
            <a:ext cx="1779120" cy="6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Screenshot seaborn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34" y="0"/>
            <a:ext cx="768559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3555650" y="163625"/>
            <a:ext cx="384000" cy="276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