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0"/>
  </p:notesMasterIdLst>
  <p:sldIdLst>
    <p:sldId id="357" r:id="rId2"/>
    <p:sldId id="322" r:id="rId3"/>
    <p:sldId id="323" r:id="rId4"/>
    <p:sldId id="326" r:id="rId5"/>
    <p:sldId id="327" r:id="rId6"/>
    <p:sldId id="328" r:id="rId7"/>
    <p:sldId id="329" r:id="rId8"/>
    <p:sldId id="330" r:id="rId9"/>
    <p:sldId id="324" r:id="rId10"/>
    <p:sldId id="337" r:id="rId11"/>
    <p:sldId id="338" r:id="rId12"/>
    <p:sldId id="336" r:id="rId13"/>
    <p:sldId id="339" r:id="rId14"/>
    <p:sldId id="351" r:id="rId15"/>
    <p:sldId id="340" r:id="rId16"/>
    <p:sldId id="341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3" r:id="rId26"/>
    <p:sldId id="355" r:id="rId27"/>
    <p:sldId id="354" r:id="rId28"/>
    <p:sldId id="35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5034DD-59D0-E448-B1B6-586E77E1538E}">
          <p14:sldIdLst>
            <p14:sldId id="357"/>
            <p14:sldId id="322"/>
            <p14:sldId id="323"/>
          </p14:sldIdLst>
        </p14:section>
        <p14:section name="集中式和分布式" id="{D05B7969-33D1-A443-B17A-C31A86117C6D}">
          <p14:sldIdLst>
            <p14:sldId id="326"/>
            <p14:sldId id="327"/>
          </p14:sldIdLst>
        </p14:section>
        <p14:section name="git和SVN" id="{3DD99F5C-65F7-BB41-9A1F-C579CCF743E1}">
          <p14:sldIdLst>
            <p14:sldId id="328"/>
            <p14:sldId id="329"/>
            <p14:sldId id="330"/>
          </p14:sldIdLst>
        </p14:section>
        <p14:section name="使用git" id="{42B8D562-84CE-DB4B-A102-39EC2998AC3B}">
          <p14:sldIdLst>
            <p14:sldId id="324"/>
            <p14:sldId id="337"/>
            <p14:sldId id="338"/>
            <p14:sldId id="336"/>
            <p14:sldId id="339"/>
            <p14:sldId id="351"/>
          </p14:sldIdLst>
        </p14:section>
        <p14:section name="工作原理" id="{FA0C400E-170D-664B-AC32-D6F2202CA3F8}">
          <p14:sldIdLst>
            <p14:sldId id="340"/>
            <p14:sldId id="341"/>
            <p14:sldId id="343"/>
            <p14:sldId id="344"/>
          </p14:sldIdLst>
        </p14:section>
        <p14:section name="远程仓库" id="{E6FB2887-E4D4-5540-AD8F-30799A6EA4E0}">
          <p14:sldIdLst>
            <p14:sldId id="345"/>
          </p14:sldIdLst>
        </p14:section>
        <p14:section name="GitHub远程仓库" id="{EA35600D-A76F-0C46-8862-44D39507943C}">
          <p14:sldIdLst>
            <p14:sldId id="346"/>
            <p14:sldId id="347"/>
            <p14:sldId id="348"/>
            <p14:sldId id="349"/>
            <p14:sldId id="350"/>
          </p14:sldIdLst>
        </p14:section>
        <p14:section name="oschina仓库" id="{A5586BAF-7362-054A-96DA-E808A7379FF7}">
          <p14:sldIdLst>
            <p14:sldId id="353"/>
            <p14:sldId id="355"/>
            <p14:sldId id="354"/>
            <p14:sldId id="3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76" autoAdjust="0"/>
  </p:normalViewPr>
  <p:slideViewPr>
    <p:cSldViewPr snapToGrid="0" snapToObjects="1">
      <p:cViewPr varScale="1">
        <p:scale>
          <a:sx n="76" d="100"/>
          <a:sy n="76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3D67-67C7-234C-BB67-87CF3A93120C}" type="datetimeFigureOut">
              <a:t>16/2/17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54D03-7650-1B43-9096-1EF0510F984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28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26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15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丧心病狂的日志配置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--global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alias.lg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“log --color --graph --pretty=format:‘%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Cred%h%Creset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-%C(yellow)%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d%Creset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%s %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Cgreen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(%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%C(bold blue)&lt;%an&gt;%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--abbrev-commit”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15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7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6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2"/>
            <a:ext cx="9148763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7"/>
            <a:ext cx="1055688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5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8" y="473831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8" y="1450977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7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10"/>
            <a:ext cx="6400800" cy="851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16/2/17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90" y="188914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7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5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7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CDB0C32-7029-2949-BCD8-6FCD87A2D7B2}" type="datetimeFigureOut">
              <a:rPr kumimoji="1" lang="zh-CN" altLang="en-US" smtClean="0">
                <a:solidFill>
                  <a:prstClr val="black"/>
                </a:solidFill>
                <a:latin typeface="Rockwell"/>
                <a:ea typeface="宋体"/>
              </a:rPr>
              <a:pPr defTabSz="457200"/>
              <a:t>16/2/17</a:t>
            </a:fld>
            <a:endParaRPr kumimoji="1"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kumimoji="1"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3A1E051-C4FA-934E-9C28-5B7C8506EA5D}" type="slidenum">
              <a:rPr kumimoji="1" lang="zh-CN" altLang="en-US" smtClean="0">
                <a:solidFill>
                  <a:prstClr val="black"/>
                </a:solidFill>
                <a:latin typeface="Rockwell"/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5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3" y="4509137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5"/>
            <a:ext cx="9148763" cy="20955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3" y="6109337"/>
            <a:ext cx="1057275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6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.oschina.ne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rcetreeapp.com/download/" TargetMode="External"/><Relationship Id="rId4" Type="http://schemas.openxmlformats.org/officeDocument/2006/relationships/hyperlink" Target="https://mac.github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源代码管理工具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> </a:t>
            </a:r>
            <a:r>
              <a:rPr kumimoji="1" lang="en-US" altLang="zh-CN" dirty="0" err="1"/>
              <a:t>git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http:/</a:t>
            </a:r>
            <a:r>
              <a:rPr kumimoji="1" lang="en-US" altLang="zh-CN" dirty="0" smtClean="0"/>
              <a:t>/www.520it.com</a:t>
            </a:r>
            <a:r>
              <a:rPr kumimoji="1" lang="en-US" altLang="zh-CN" dirty="0"/>
              <a:t>	</a:t>
            </a:r>
            <a:r>
              <a:rPr kumimoji="1" lang="en-US" altLang="zh-CN" dirty="0" err="1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33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help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</a:t>
            </a:r>
            <a:r>
              <a:rPr kumimoji="1" lang="en-US" altLang="zh-CN" dirty="0"/>
              <a:t>git</a:t>
            </a:r>
            <a:r>
              <a:rPr kumimoji="1" lang="zh-CN" altLang="en-US" dirty="0"/>
              <a:t>指令帮助手册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查看其他指令的做法：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help</a:t>
            </a:r>
            <a:r>
              <a:rPr kumimoji="1" lang="zh-CN" altLang="en-US" dirty="0">
                <a:solidFill>
                  <a:srgbClr val="0000FF"/>
                </a:solidFill>
              </a:rPr>
              <a:t> 其他指令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config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</a:t>
            </a:r>
            <a:r>
              <a:rPr kumimoji="1" lang="en-US" altLang="zh-CN" dirty="0"/>
              <a:t>git</a:t>
            </a:r>
            <a:r>
              <a:rPr kumimoji="1" lang="zh-CN" altLang="en-US" dirty="0"/>
              <a:t>的配置信息相关</a:t>
            </a:r>
            <a:r>
              <a:rPr kumimoji="1" lang="zh-CN" altLang="zh-CN" dirty="0"/>
              <a:t>（</a:t>
            </a:r>
            <a:r>
              <a:rPr kumimoji="1" lang="zh-CN" altLang="en-US" dirty="0"/>
              <a:t>修改的是</a:t>
            </a:r>
            <a:r>
              <a:rPr kumimoji="1" lang="en-US" altLang="zh-CN" dirty="0"/>
              <a:t>.git/config</a:t>
            </a:r>
            <a:r>
              <a:rPr kumimoji="1" lang="zh-CN" altLang="en-US" dirty="0"/>
              <a:t>文件</a:t>
            </a:r>
            <a:r>
              <a:rPr kumimoji="1" lang="zh-CN" altLang="zh-CN" dirty="0"/>
              <a:t>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配置用户名：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config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“user.name”</a:t>
            </a:r>
            <a:r>
              <a:rPr kumimoji="1" lang="zh-CN" altLang="en-US" dirty="0">
                <a:solidFill>
                  <a:srgbClr val="0000FF"/>
                </a:solidFill>
              </a:rPr>
              <a:t> 用户名</a:t>
            </a:r>
            <a:r>
              <a:rPr kumimoji="1" lang="zh-CN" altLang="en-US" dirty="0"/>
              <a:t>（用于跟踪修改记录）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配置邮箱：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config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“user.email”</a:t>
            </a:r>
            <a:r>
              <a:rPr kumimoji="1" lang="zh-CN" altLang="en-US" dirty="0">
                <a:solidFill>
                  <a:srgbClr val="0000FF"/>
                </a:solidFill>
              </a:rPr>
              <a:t> 邮箱</a:t>
            </a:r>
            <a:r>
              <a:rPr kumimoji="1" lang="zh-CN" altLang="en-US" dirty="0"/>
              <a:t>（用于多人开发间的沟通）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查看配置信息：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config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–l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编辑配置信息：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config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–e</a:t>
            </a:r>
            <a:r>
              <a:rPr kumimoji="1" lang="zh-CN" altLang="en-US" dirty="0"/>
              <a:t>（用</a:t>
            </a:r>
            <a:r>
              <a:rPr kumimoji="1" lang="en-US" altLang="zh-CN" dirty="0"/>
              <a:t>vim</a:t>
            </a:r>
            <a:r>
              <a:rPr kumimoji="1" lang="zh-CN" altLang="en-US" dirty="0"/>
              <a:t>编辑，</a:t>
            </a:r>
            <a:r>
              <a:rPr kumimoji="1" lang="en-US" altLang="zh-CN" dirty="0"/>
              <a:t>:wq</a:t>
            </a:r>
            <a:r>
              <a:rPr kumimoji="1" lang="zh-CN" altLang="en-US" dirty="0"/>
              <a:t>是退出</a:t>
            </a:r>
            <a:r>
              <a:rPr kumimoji="1" lang="en-US" altLang="zh-CN" dirty="0"/>
              <a:t>vim</a:t>
            </a:r>
            <a:r>
              <a:rPr kumimoji="1" lang="zh-CN" altLang="en-US" dirty="0"/>
              <a:t>编辑器）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设置指令的别名：</a:t>
            </a:r>
            <a:r>
              <a:rPr kumimoji="1" lang="en-US" altLang="zh-CN" dirty="0" err="1">
                <a:solidFill>
                  <a:srgbClr val="0000FF"/>
                </a:solidFill>
              </a:rPr>
              <a:t>git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config</a:t>
            </a:r>
            <a:r>
              <a:rPr kumimoji="1" lang="en-US" altLang="zh-CN" dirty="0">
                <a:solidFill>
                  <a:srgbClr val="0000FF"/>
                </a:solidFill>
              </a:rPr>
              <a:t> alias.</a:t>
            </a:r>
            <a:r>
              <a:rPr kumimoji="1" lang="zh-CN" altLang="en-US" dirty="0">
                <a:solidFill>
                  <a:srgbClr val="0000FF"/>
                </a:solidFill>
              </a:rPr>
              <a:t>别名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</a:rPr>
              <a:t>原指令名称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设置带参数指令的别名：</a:t>
            </a:r>
            <a:r>
              <a:rPr kumimoji="1" lang="en-US" altLang="zh-CN" dirty="0" err="1">
                <a:solidFill>
                  <a:srgbClr val="0000FF"/>
                </a:solidFill>
              </a:rPr>
              <a:t>git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config</a:t>
            </a:r>
            <a:r>
              <a:rPr kumimoji="1" lang="en-US" altLang="zh-CN" dirty="0">
                <a:solidFill>
                  <a:srgbClr val="0000FF"/>
                </a:solidFill>
              </a:rPr>
              <a:t> alias.</a:t>
            </a:r>
            <a:r>
              <a:rPr kumimoji="1" lang="zh-CN" altLang="en-US" dirty="0">
                <a:solidFill>
                  <a:srgbClr val="0000FF"/>
                </a:solidFill>
              </a:rPr>
              <a:t>别名</a:t>
            </a:r>
            <a:r>
              <a:rPr kumimoji="1" lang="en-US" altLang="zh-CN" dirty="0">
                <a:solidFill>
                  <a:srgbClr val="0000FF"/>
                </a:solidFill>
              </a:rPr>
              <a:t> “</a:t>
            </a:r>
            <a:r>
              <a:rPr kumimoji="1" lang="zh-CN" altLang="en-US" dirty="0">
                <a:solidFill>
                  <a:srgbClr val="0000FF"/>
                </a:solidFill>
              </a:rPr>
              <a:t>原指令名称 参数</a:t>
            </a:r>
            <a:r>
              <a:rPr kumimoji="1" lang="en-US" altLang="zh-CN" dirty="0">
                <a:solidFill>
                  <a:srgbClr val="0000FF"/>
                </a:solidFill>
              </a:rPr>
              <a:t>”</a:t>
            </a:r>
          </a:p>
          <a:p>
            <a:pPr>
              <a:buFont typeface="Wingdings" charset="2"/>
              <a:buChar char="p"/>
            </a:pPr>
            <a:r>
              <a:rPr kumimoji="1" lang="en-US" altLang="en-US" dirty="0" err="1"/>
              <a:t>将此设置应用到整个系统中：</a:t>
            </a:r>
            <a:r>
              <a:rPr kumimoji="1" lang="en-US" altLang="zh-CN" dirty="0" err="1">
                <a:solidFill>
                  <a:srgbClr val="0000FF"/>
                </a:solidFill>
              </a:rPr>
              <a:t>git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config</a:t>
            </a:r>
            <a:r>
              <a:rPr kumimoji="1" lang="en-US" altLang="zh-CN" dirty="0">
                <a:solidFill>
                  <a:srgbClr val="0000FF"/>
                </a:solidFill>
              </a:rPr>
              <a:t> ––</a:t>
            </a:r>
            <a:r>
              <a:rPr kumimoji="1" lang="en-US" altLang="zh-CN" dirty="0" err="1">
                <a:solidFill>
                  <a:srgbClr val="0000FF"/>
                </a:solidFill>
              </a:rPr>
              <a:t>gloabal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status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：查文件的状态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查看某个文件的状态：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status</a:t>
            </a:r>
            <a:r>
              <a:rPr kumimoji="1" lang="zh-CN" altLang="en-US" dirty="0">
                <a:solidFill>
                  <a:srgbClr val="0000FF"/>
                </a:solidFill>
              </a:rPr>
              <a:t> 文件名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查看当前路径所有文件的状态：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status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log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：查看文件的修改日志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查看某个文件的修改日志：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log</a:t>
            </a:r>
            <a:r>
              <a:rPr kumimoji="1" lang="zh-CN" altLang="en-US" dirty="0">
                <a:solidFill>
                  <a:srgbClr val="0000FF"/>
                </a:solidFill>
              </a:rPr>
              <a:t> 文件名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查看当前路径所有文件的修改日志：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log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用一行的方式查看简单的日志信息：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log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––pretty=oneline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查看最近的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次修改：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log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N</a:t>
            </a:r>
            <a:r>
              <a:rPr kumimoji="1" lang="zh-CN" altLang="en-US" dirty="0"/>
              <a:t>是一个整数）</a:t>
            </a:r>
            <a:endParaRPr kumimoji="1" lang="en-US" altLang="zh-CN" dirty="0"/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diff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：查看文件最新改动的地方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查看某个文件的</a:t>
            </a:r>
            <a:r>
              <a:rPr kumimoji="1" lang="zh-CN" altLang="en-US" dirty="0"/>
              <a:t>最新改动的地方</a:t>
            </a:r>
            <a:r>
              <a:rPr kumimoji="1" lang="zh-CN" altLang="en-US"/>
              <a:t>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diff</a:t>
            </a:r>
            <a:r>
              <a:rPr kumimoji="1" lang="zh-CN" altLang="en-US" dirty="0">
                <a:solidFill>
                  <a:srgbClr val="0000FF"/>
                </a:solidFill>
              </a:rPr>
              <a:t> 文件名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查看当前路径所有文件</a:t>
            </a:r>
            <a:r>
              <a:rPr kumimoji="1" lang="zh-CN" altLang="en-US" dirty="0"/>
              <a:t>最新改动的地方</a:t>
            </a:r>
            <a:r>
              <a:rPr kumimoji="1" lang="zh-CN" altLang="en-US"/>
              <a:t>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diff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8263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：初始化一个</a:t>
            </a:r>
            <a:r>
              <a:rPr kumimoji="1" lang="zh-CN" altLang="en-US" dirty="0">
                <a:solidFill>
                  <a:srgbClr val="0000FF"/>
                </a:solidFill>
              </a:rPr>
              <a:t>空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0000FF"/>
                </a:solidFill>
              </a:rPr>
              <a:t>本地</a:t>
            </a:r>
            <a:r>
              <a:rPr kumimoji="1" lang="zh-CN" altLang="en-US" dirty="0"/>
              <a:t>仓库，</a:t>
            </a:r>
            <a:r>
              <a:rPr kumimoji="1" lang="zh-CN" altLang="en-US" dirty="0">
                <a:solidFill>
                  <a:srgbClr val="0000FF"/>
                </a:solidFill>
              </a:rPr>
              <a:t>生成一个</a:t>
            </a:r>
            <a:r>
              <a:rPr kumimoji="1" lang="en-US" altLang="zh-CN" dirty="0">
                <a:solidFill>
                  <a:srgbClr val="0000FF"/>
                </a:solidFill>
              </a:rPr>
              <a:t>.git</a:t>
            </a:r>
            <a:r>
              <a:rPr kumimoji="1" lang="zh-CN" altLang="en-US" dirty="0">
                <a:solidFill>
                  <a:srgbClr val="0000FF"/>
                </a:solidFill>
              </a:rPr>
              <a:t>目录</a:t>
            </a:r>
            <a:r>
              <a:rPr kumimoji="1" lang="zh-CN" altLang="en-US" dirty="0"/>
              <a:t>，用于维护版本信息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在当前路径初始化仓库：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init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在其他路径初始化仓库：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init</a:t>
            </a:r>
            <a:r>
              <a:rPr kumimoji="1" lang="zh-CN" altLang="en-US" dirty="0">
                <a:solidFill>
                  <a:srgbClr val="0000FF"/>
                </a:solidFill>
              </a:rPr>
              <a:t> 仓库路径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add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：将</a:t>
            </a:r>
            <a:r>
              <a:rPr kumimoji="1" lang="zh-CN" altLang="en-US" dirty="0">
                <a:solidFill>
                  <a:srgbClr val="0000FF"/>
                </a:solidFill>
              </a:rPr>
              <a:t>工作区</a:t>
            </a:r>
            <a:r>
              <a:rPr kumimoji="1" lang="zh-CN" altLang="en-US" dirty="0"/>
              <a:t>的文件保存到</a:t>
            </a:r>
            <a:r>
              <a:rPr kumimoji="1" lang="zh-CN" altLang="en-US" dirty="0">
                <a:solidFill>
                  <a:srgbClr val="0000FF"/>
                </a:solidFill>
              </a:rPr>
              <a:t>暂缓区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/>
              <a:t>保存某个文件到暂缓区：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add</a:t>
            </a:r>
            <a:r>
              <a:rPr kumimoji="1" lang="zh-CN" altLang="en-US" dirty="0">
                <a:solidFill>
                  <a:srgbClr val="0000FF"/>
                </a:solidFill>
              </a:rPr>
              <a:t> 文件名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/>
              <a:t>保存当前路径的所有文件到暂缓区：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add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.</a:t>
            </a:r>
            <a:r>
              <a:rPr kumimoji="1" lang="zh-CN" altLang="en-US" dirty="0"/>
              <a:t>（注意，最后是一个点 </a:t>
            </a:r>
            <a:r>
              <a:rPr kumimoji="1" lang="en-US" altLang="zh-CN" dirty="0">
                <a:solidFill>
                  <a:srgbClr val="0000FF"/>
                </a:solidFill>
              </a:rPr>
              <a:t>.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>
              <a:solidFill>
                <a:srgbClr val="0000FF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commit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：将</a:t>
            </a:r>
            <a:r>
              <a:rPr kumimoji="1" lang="zh-CN" altLang="en-US" dirty="0">
                <a:solidFill>
                  <a:srgbClr val="0000FF"/>
                </a:solidFill>
              </a:rPr>
              <a:t>暂缓区</a:t>
            </a:r>
            <a:r>
              <a:rPr kumimoji="1" lang="zh-CN" altLang="en-US" dirty="0"/>
              <a:t>的文件提交到</a:t>
            </a:r>
            <a:r>
              <a:rPr kumimoji="1" lang="zh-CN" altLang="en-US" dirty="0">
                <a:solidFill>
                  <a:srgbClr val="0000FF"/>
                </a:solidFill>
              </a:rPr>
              <a:t>当前分支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/>
              <a:t>提交某个文件到分支：</a:t>
            </a:r>
            <a:r>
              <a:rPr kumimoji="1" lang="fr-FR" altLang="zh-CN" dirty="0">
                <a:solidFill>
                  <a:srgbClr val="0000FF"/>
                </a:solidFill>
              </a:rPr>
              <a:t>git commit -m ”</a:t>
            </a:r>
            <a:r>
              <a:rPr kumimoji="1" lang="zh-CN" altLang="en-US" dirty="0">
                <a:solidFill>
                  <a:srgbClr val="0000FF"/>
                </a:solidFill>
              </a:rPr>
              <a:t>注释</a:t>
            </a:r>
            <a:r>
              <a:rPr kumimoji="1" lang="fr-FR" altLang="zh-CN" dirty="0">
                <a:solidFill>
                  <a:srgbClr val="0000FF"/>
                </a:solidFill>
              </a:rPr>
              <a:t>” </a:t>
            </a:r>
            <a:r>
              <a:rPr kumimoji="1" lang="zh-CN" altLang="en-US" dirty="0">
                <a:solidFill>
                  <a:srgbClr val="0000FF"/>
                </a:solidFill>
              </a:rPr>
              <a:t>文件名</a:t>
            </a:r>
            <a:endParaRPr kumimoji="1" lang="fr-FR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/>
              <a:t>保存当前路径的所有文件到分支：</a:t>
            </a:r>
            <a:r>
              <a:rPr kumimoji="1" lang="fr-FR" altLang="zh-CN" dirty="0">
                <a:solidFill>
                  <a:srgbClr val="0000FF"/>
                </a:solidFill>
              </a:rPr>
              <a:t>git commit -m ”</a:t>
            </a:r>
            <a:r>
              <a:rPr kumimoji="1" lang="zh-CN" altLang="en-US" dirty="0">
                <a:solidFill>
                  <a:srgbClr val="0000FF"/>
                </a:solidFill>
              </a:rPr>
              <a:t>注释</a:t>
            </a:r>
            <a:r>
              <a:rPr kumimoji="1" lang="fr-FR" altLang="zh-CN" dirty="0">
                <a:solidFill>
                  <a:srgbClr val="0000FF"/>
                </a:solidFill>
              </a:rPr>
              <a:t>”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51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reset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：版本回退（建议</a:t>
            </a:r>
            <a:r>
              <a:rPr lang="zh-CN" altLang="en-US" dirty="0"/>
              <a:t>加上</a:t>
            </a:r>
            <a:r>
              <a:rPr lang="en-US" altLang="zh-CN" dirty="0"/>
              <a:t>––</a:t>
            </a:r>
            <a:r>
              <a:rPr lang="en-US" altLang="zh-CN"/>
              <a:t>hard</a:t>
            </a:r>
            <a:r>
              <a:rPr kumimoji="1" lang="zh-CN" altLang="en-US" dirty="0"/>
              <a:t>参数，</a:t>
            </a:r>
            <a:r>
              <a:rPr kumimoji="1" lang="en-US" altLang="zh-CN" dirty="0"/>
              <a:t>git</a:t>
            </a:r>
            <a:r>
              <a:rPr kumimoji="1" lang="zh-CN" altLang="en-US" dirty="0"/>
              <a:t>支持无限次后悔）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回退到上一个版本：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reset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––hard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HEAD^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回退到上上一个版本：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reset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––hard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HEAD^^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回退到上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个版本：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reset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––hard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HEAD~N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N</a:t>
            </a:r>
            <a:r>
              <a:rPr kumimoji="1" lang="zh-CN" altLang="en-US" dirty="0"/>
              <a:t>是一个整数）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回退到任意一个版本：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reset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––hard</a:t>
            </a:r>
            <a:r>
              <a:rPr kumimoji="1" lang="zh-CN" altLang="en-US" dirty="0">
                <a:solidFill>
                  <a:srgbClr val="0000FF"/>
                </a:solidFill>
              </a:rPr>
              <a:t> 版本号</a:t>
            </a:r>
            <a:r>
              <a:rPr kumimoji="1" lang="zh-CN" altLang="en-US" dirty="0"/>
              <a:t>（版本号用</a:t>
            </a:r>
            <a:r>
              <a:rPr kumimoji="1" lang="en-US" altLang="zh-CN" dirty="0"/>
              <a:t>7</a:t>
            </a:r>
            <a:r>
              <a:rPr kumimoji="1" lang="zh-CN" altLang="en-US" dirty="0"/>
              <a:t>位即可）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reflog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：查看指令使用记录（能够查看所有的版本号）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rm</a:t>
            </a:r>
            <a:r>
              <a:rPr kumimoji="1" lang="zh-CN" altLang="en-US" dirty="0"/>
              <a:t>：删除文件（删完之后要进行</a:t>
            </a:r>
            <a:r>
              <a:rPr kumimoji="1" lang="en-US" altLang="zh-CN" dirty="0">
                <a:solidFill>
                  <a:srgbClr val="0000FF"/>
                </a:solidFill>
              </a:rPr>
              <a:t>commit</a:t>
            </a:r>
            <a:r>
              <a:rPr kumimoji="1" lang="zh-CN" altLang="en-US" dirty="0"/>
              <a:t>操作，才能同步到版本库）</a:t>
            </a:r>
            <a:endParaRPr kumimoji="1" lang="en-US" altLang="zh-CN" dirty="0"/>
          </a:p>
          <a:p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899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clone</a:t>
            </a:r>
            <a:r>
              <a:rPr kumimoji="1" lang="zh-CN" altLang="en-US" dirty="0"/>
              <a:t>：下载远程仓库到本地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下载远程仓库到当前路径：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clone</a:t>
            </a:r>
            <a:r>
              <a:rPr kumimoji="1" lang="zh-CN" altLang="en-US" dirty="0">
                <a:solidFill>
                  <a:srgbClr val="0000FF"/>
                </a:solidFill>
              </a:rPr>
              <a:t> 仓库的</a:t>
            </a:r>
            <a:r>
              <a:rPr kumimoji="1" lang="en-US" altLang="zh-CN" dirty="0">
                <a:solidFill>
                  <a:srgbClr val="0000FF"/>
                </a:solidFill>
              </a:rPr>
              <a:t>URL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下载远程仓库到特定路径：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clone</a:t>
            </a:r>
            <a:r>
              <a:rPr kumimoji="1" lang="zh-CN" altLang="en-US" dirty="0">
                <a:solidFill>
                  <a:srgbClr val="0000FF"/>
                </a:solidFill>
              </a:rPr>
              <a:t> 仓库的</a:t>
            </a:r>
            <a:r>
              <a:rPr kumimoji="1" lang="en-US" altLang="zh-CN" dirty="0">
                <a:solidFill>
                  <a:srgbClr val="0000FF"/>
                </a:solidFill>
              </a:rPr>
              <a:t>URL</a:t>
            </a:r>
            <a:r>
              <a:rPr kumimoji="1" lang="zh-CN" altLang="en-US" dirty="0">
                <a:solidFill>
                  <a:srgbClr val="0000FF"/>
                </a:solidFill>
              </a:rPr>
              <a:t> 存放仓库的路径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pull</a:t>
            </a:r>
            <a:r>
              <a:rPr kumimoji="1" lang="zh-CN" altLang="en-US" dirty="0"/>
              <a:t>：下载远程仓库的最新信息到本地仓库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push</a:t>
            </a:r>
            <a:r>
              <a:rPr kumimoji="1" lang="zh-CN" altLang="en-US" dirty="0"/>
              <a:t>：将本地的仓库信息推送到远程仓库</a:t>
            </a:r>
            <a:endParaRPr kumimoji="1" lang="en-US" altLang="zh-CN" dirty="0"/>
          </a:p>
          <a:p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668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如果想了解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的工作原理，有几个核心概念必须知道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>
                <a:solidFill>
                  <a:srgbClr val="FF0000"/>
                </a:solidFill>
              </a:rPr>
              <a:t>工作区（</a:t>
            </a:r>
            <a:r>
              <a:rPr kumimoji="1" lang="en-US" altLang="zh-CN" sz="1800" dirty="0">
                <a:solidFill>
                  <a:srgbClr val="FF0000"/>
                </a:solidFill>
              </a:rPr>
              <a:t>Working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Directory</a:t>
            </a:r>
            <a:r>
              <a:rPr kumimoji="1" lang="zh-CN" altLang="en-US" sz="1800" dirty="0">
                <a:solidFill>
                  <a:srgbClr val="FF0000"/>
                </a:solidFill>
              </a:rPr>
              <a:t>）</a:t>
            </a:r>
            <a:r>
              <a:rPr kumimoji="1" lang="zh-CN" altLang="en-US" sz="1800" dirty="0"/>
              <a:t>：仓库文件夹里除</a:t>
            </a:r>
            <a:r>
              <a:rPr kumimoji="1" lang="en-US" altLang="zh-CN" sz="1800" dirty="0">
                <a:solidFill>
                  <a:srgbClr val="0000FF"/>
                </a:solidFill>
              </a:rPr>
              <a:t>.git</a:t>
            </a:r>
            <a:r>
              <a:rPr kumimoji="1" lang="zh-CN" altLang="en-US" sz="1800" dirty="0">
                <a:solidFill>
                  <a:srgbClr val="0000FF"/>
                </a:solidFill>
              </a:rPr>
              <a:t>目录</a:t>
            </a:r>
            <a:r>
              <a:rPr kumimoji="1" lang="zh-CN" altLang="en-US" sz="1800" dirty="0"/>
              <a:t>以外的内容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>
                <a:solidFill>
                  <a:srgbClr val="FF0000"/>
                </a:solidFill>
              </a:rPr>
              <a:t>版本库（</a:t>
            </a:r>
            <a:r>
              <a:rPr kumimoji="1" lang="en-US" altLang="zh-CN" sz="1800" dirty="0">
                <a:solidFill>
                  <a:srgbClr val="FF0000"/>
                </a:solidFill>
              </a:rPr>
              <a:t>Repository</a:t>
            </a:r>
            <a:r>
              <a:rPr kumimoji="1" lang="zh-CN" altLang="en-US" sz="1800" dirty="0">
                <a:solidFill>
                  <a:srgbClr val="FF0000"/>
                </a:solidFill>
              </a:rPr>
              <a:t>）</a:t>
            </a:r>
            <a:r>
              <a:rPr kumimoji="1" lang="zh-CN" altLang="en-US" sz="1800" dirty="0"/>
              <a:t>：</a:t>
            </a:r>
            <a:r>
              <a:rPr kumimoji="1" lang="en-US" altLang="zh-CN" sz="1800" dirty="0">
                <a:solidFill>
                  <a:srgbClr val="0000FF"/>
                </a:solidFill>
              </a:rPr>
              <a:t>.git</a:t>
            </a:r>
            <a:r>
              <a:rPr kumimoji="1" lang="zh-CN" altLang="en-US" sz="1800" dirty="0">
                <a:solidFill>
                  <a:srgbClr val="0000FF"/>
                </a:solidFill>
              </a:rPr>
              <a:t>目录</a:t>
            </a:r>
            <a:r>
              <a:rPr kumimoji="1" lang="zh-CN" altLang="en-US" sz="1800" dirty="0"/>
              <a:t>，用于存储记录版本信息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暂缓区（</a:t>
            </a:r>
            <a:r>
              <a:rPr kumimoji="1" lang="en-US" altLang="zh-CN" sz="1800" dirty="0"/>
              <a:t>stage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分支（</a:t>
            </a:r>
            <a:r>
              <a:rPr kumimoji="1" lang="en-US" altLang="zh-CN" sz="1800" dirty="0"/>
              <a:t>master</a:t>
            </a:r>
            <a:r>
              <a:rPr kumimoji="1" lang="zh-CN" altLang="en-US" sz="1800" dirty="0"/>
              <a:t>）：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自动创建的第一个分支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en-US" altLang="zh-CN" sz="1800" dirty="0"/>
              <a:t>HEAD</a:t>
            </a:r>
            <a:r>
              <a:rPr kumimoji="1" lang="zh-CN" altLang="en-US" sz="1800" dirty="0"/>
              <a:t>指针：用于指向当前分支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endParaRPr kumimoji="1" lang="en-US" altLang="zh-CN" sz="1800" dirty="0"/>
          </a:p>
          <a:p>
            <a:r>
              <a:rPr kumimoji="1" lang="en-US" altLang="zh-CN" sz="1800" dirty="0"/>
              <a:t>git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add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commit</a:t>
            </a:r>
            <a:r>
              <a:rPr kumimoji="1" lang="zh-CN" altLang="en-US" sz="1800" dirty="0"/>
              <a:t>的原理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git</a:t>
            </a:r>
            <a:r>
              <a:rPr lang="en-US" altLang="zh-CN" sz="1800" dirty="0"/>
              <a:t> add</a:t>
            </a:r>
            <a:r>
              <a:rPr lang="zh-CN" altLang="en-US" sz="1800" dirty="0"/>
              <a:t> ：</a:t>
            </a:r>
            <a:r>
              <a:rPr lang="zh-CN" altLang="en-US" sz="1800" dirty="0" smtClean="0"/>
              <a:t>把文件修改或者新添加的文件添加到暂存</a:t>
            </a:r>
            <a:r>
              <a:rPr lang="zh-CN" altLang="en-US" sz="1800" dirty="0"/>
              <a:t>区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git</a:t>
            </a:r>
            <a:r>
              <a:rPr lang="en-US" altLang="zh-CN" sz="1800" dirty="0"/>
              <a:t> </a:t>
            </a:r>
            <a:r>
              <a:rPr kumimoji="1" lang="en-US" altLang="zh-CN" sz="1800" dirty="0"/>
              <a:t>commit</a:t>
            </a:r>
            <a:r>
              <a:rPr kumimoji="1" lang="zh-CN" altLang="en-US" sz="1800" dirty="0"/>
              <a:t> </a:t>
            </a:r>
            <a:r>
              <a:rPr lang="zh-CN" altLang="en-US" sz="1800" dirty="0"/>
              <a:t>：把暂存区的所有内容提交到当前分支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1565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pic>
        <p:nvPicPr>
          <p:cNvPr id="5" name="图片 4" descr="0-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8" y="1801988"/>
            <a:ext cx="7161654" cy="36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0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pic>
        <p:nvPicPr>
          <p:cNvPr id="3" name="图片 2" descr="0-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77" y="1745545"/>
            <a:ext cx="6940700" cy="35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pic>
        <p:nvPicPr>
          <p:cNvPr id="3" name="图片 2" descr="0-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8" y="1943099"/>
            <a:ext cx="7379442" cy="37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8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远程仓库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如果是多人团队开发，最好还是搭建一个远程仓库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en-US" altLang="en-US" sz="1800" dirty="0"/>
              <a:t>搭建</a:t>
            </a:r>
            <a:r>
              <a:rPr kumimoji="1" lang="zh-CN" altLang="en-US" sz="1800" dirty="0"/>
              <a:t>远程仓库的途径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自己搭建一个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服务器：费时费力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GitHub</a:t>
            </a:r>
            <a:r>
              <a:rPr kumimoji="1" lang="zh-CN" altLang="en-US" sz="1800" dirty="0"/>
              <a:t>上托管项目：公开项目免费、私有项目收费，很多第三方开源项目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oschina</a:t>
            </a:r>
            <a:r>
              <a:rPr kumimoji="1" lang="zh-CN" altLang="en-US" sz="1800" dirty="0"/>
              <a:t>上托管项目：完全免费，在国内访问速度快（推荐使用）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7136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06672"/>
            <a:ext cx="8128599" cy="4928902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什么是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？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git</a:t>
            </a:r>
            <a:r>
              <a:rPr kumimoji="1" lang="zh-CN" altLang="en-US" sz="1800" dirty="0"/>
              <a:t>是一款开源的</a:t>
            </a:r>
            <a:r>
              <a:rPr kumimoji="1" lang="zh-CN" altLang="en-US" sz="1800" dirty="0">
                <a:solidFill>
                  <a:srgbClr val="FF0000"/>
                </a:solidFill>
              </a:rPr>
              <a:t>分布式</a:t>
            </a:r>
            <a:r>
              <a:rPr kumimoji="1" lang="zh-CN" altLang="en-US" sz="1800" dirty="0"/>
              <a:t>版本控制工具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在世界上所有的分布式版本控制工具中，</a:t>
            </a:r>
            <a:r>
              <a:rPr kumimoji="1" lang="en-US" altLang="zh-CN" sz="1800" dirty="0"/>
              <a:t>git</a:t>
            </a:r>
            <a:r>
              <a:rPr lang="zh-CN" altLang="en-US" sz="1800" dirty="0"/>
              <a:t>是最快、最简单、最流行的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en-US" altLang="zh-CN" sz="1800" dirty="0"/>
              <a:t>git</a:t>
            </a:r>
            <a:r>
              <a:rPr kumimoji="1" lang="zh-CN" altLang="en-US" sz="1800" dirty="0"/>
              <a:t>的起源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作者是</a:t>
            </a:r>
            <a:r>
              <a:rPr kumimoji="1" lang="en-US" altLang="zh-CN" sz="1800" dirty="0"/>
              <a:t>Linux</a:t>
            </a:r>
            <a:r>
              <a:rPr kumimoji="1" lang="zh-CN" altLang="en-US" sz="1800" dirty="0"/>
              <a:t>之父：</a:t>
            </a:r>
            <a:r>
              <a:rPr lang="en-US" altLang="zh-CN" sz="1800" dirty="0"/>
              <a:t>Linus Benedict Torvalds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当初开发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仅仅是为了辅助</a:t>
            </a:r>
            <a:r>
              <a:rPr kumimoji="1" lang="en-US" altLang="zh-CN" sz="1800" dirty="0"/>
              <a:t>Linux</a:t>
            </a:r>
            <a:r>
              <a:rPr kumimoji="1" lang="zh-CN" altLang="en-US" sz="1800" dirty="0"/>
              <a:t>内核的开发（管理源代码）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en-US" altLang="zh-CN" sz="1800" dirty="0"/>
              <a:t>git</a:t>
            </a:r>
            <a:r>
              <a:rPr kumimoji="1" lang="zh-CN" altLang="en-US" sz="1800" dirty="0"/>
              <a:t>的现状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在国外已经非常普及，国内并未普及（在慢慢普及）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越来越多的开源项目已经转移到</a:t>
            </a:r>
            <a:r>
              <a:rPr kumimoji="1" lang="en-US" altLang="zh-CN" sz="1800" dirty="0"/>
              <a:t>git</a:t>
            </a:r>
          </a:p>
        </p:txBody>
      </p:sp>
      <p:pic>
        <p:nvPicPr>
          <p:cNvPr id="4" name="图片 3" descr="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73" y="5167174"/>
            <a:ext cx="2794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配置</a:t>
            </a:r>
            <a:r>
              <a:rPr kumimoji="1" lang="en-US" altLang="zh-CN" dirty="0"/>
              <a:t>SSH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注册一个</a:t>
            </a:r>
            <a:r>
              <a:rPr kumimoji="1" lang="en-US" altLang="zh-CN" sz="1800" dirty="0"/>
              <a:t>GitHub</a:t>
            </a:r>
            <a:r>
              <a:rPr kumimoji="1" lang="zh-CN" altLang="en-US" sz="1800" dirty="0"/>
              <a:t>帐号：</a:t>
            </a:r>
            <a:r>
              <a:rPr kumimoji="1" lang="en-US" altLang="zh-CN" sz="1800" dirty="0">
                <a:hlinkClick r:id="rId2"/>
              </a:rPr>
              <a:t>https://github.com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打开“</a:t>
            </a:r>
            <a:r>
              <a:rPr kumimoji="1" lang="en-US" altLang="zh-CN" sz="1800" dirty="0"/>
              <a:t>Account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Settings</a:t>
            </a:r>
            <a:r>
              <a:rPr kumimoji="1" lang="zh-CN" altLang="en-US" sz="1800" dirty="0"/>
              <a:t>”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/>
              <a:t>点击“</a:t>
            </a:r>
            <a:r>
              <a:rPr kumimoji="1" lang="en-US" altLang="zh-CN" sz="1800" dirty="0"/>
              <a:t>SSH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keys</a:t>
            </a:r>
            <a:r>
              <a:rPr kumimoji="1" lang="zh-CN" altLang="en-US" sz="1800" dirty="0"/>
              <a:t>”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配置</a:t>
            </a:r>
            <a:r>
              <a:rPr kumimoji="1" lang="en-US" altLang="zh-CN" sz="1800" dirty="0"/>
              <a:t>Mac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SSH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</a:t>
            </a:r>
            <a:r>
              <a:rPr kumimoji="1" lang="zh-CN" altLang="en-US" sz="1800" dirty="0"/>
              <a:t>的公钥（用于限制提交）</a:t>
            </a:r>
            <a:endParaRPr kumimoji="1"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31" y="2049620"/>
            <a:ext cx="3124200" cy="8833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42" y="3200400"/>
            <a:ext cx="2096047" cy="32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5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配置</a:t>
            </a:r>
            <a:r>
              <a:rPr kumimoji="1" lang="en-US" altLang="zh-CN" dirty="0"/>
              <a:t>SSH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查看</a:t>
            </a:r>
            <a:r>
              <a:rPr lang="en-US" altLang="zh-CN" sz="1800" dirty="0" err="1"/>
              <a:t>ssh</a:t>
            </a:r>
            <a:r>
              <a:rPr lang="zh-CN" altLang="en-US" sz="1800" dirty="0" smtClean="0"/>
              <a:t>版本</a:t>
            </a:r>
            <a:r>
              <a:rPr lang="en-US" altLang="zh-CN" sz="1800" dirty="0" smtClean="0"/>
              <a:t> $ </a:t>
            </a:r>
            <a:r>
              <a:rPr lang="en-US" altLang="zh-CN" sz="1800" dirty="0" err="1"/>
              <a:t>ssh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–v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zh-TW" altLang="en-US" sz="1800" dirty="0"/>
              <a:t>打开终端，</a:t>
            </a:r>
            <a:r>
              <a:rPr lang="en-US" altLang="zh-TW" sz="1800" dirty="0"/>
              <a:t>$ </a:t>
            </a:r>
            <a:r>
              <a:rPr lang="en-US" altLang="zh-TW" sz="1800" dirty="0" err="1"/>
              <a:t>ssh-keygen</a:t>
            </a:r>
            <a:r>
              <a:rPr lang="en-US" altLang="zh-TW" sz="1800" dirty="0"/>
              <a:t> </a:t>
            </a:r>
            <a:r>
              <a:rPr lang="zh-TW" altLang="en-US" sz="1800" dirty="0"/>
              <a:t>一路</a:t>
            </a:r>
            <a:r>
              <a:rPr lang="en-US" altLang="zh-TW" sz="1800" dirty="0"/>
              <a:t>enter</a:t>
            </a:r>
            <a:r>
              <a:rPr lang="zh-TW" altLang="en-US" sz="1800" dirty="0"/>
              <a:t>下</a:t>
            </a:r>
            <a:r>
              <a:rPr lang="zh-TW" altLang="en-US" sz="1800" dirty="0" smtClean="0"/>
              <a:t>。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在</a:t>
            </a:r>
            <a:r>
              <a:rPr kumimoji="1" lang="en-US" altLang="zh-CN" sz="1800" dirty="0" smtClean="0"/>
              <a:t>Mac</a:t>
            </a:r>
            <a:r>
              <a:rPr kumimoji="1" lang="zh-CN" altLang="en-US" sz="1800" dirty="0" smtClean="0"/>
              <a:t>上</a:t>
            </a:r>
            <a:r>
              <a:rPr kumimoji="1" lang="zh-CN" altLang="en-US" sz="1800" dirty="0"/>
              <a:t>生成</a:t>
            </a:r>
            <a:r>
              <a:rPr kumimoji="1" lang="en-US" altLang="zh-CN" sz="1800" dirty="0"/>
              <a:t>SSH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</a:t>
            </a:r>
            <a:r>
              <a:rPr kumimoji="1" lang="zh-CN" altLang="en-US" sz="1800" dirty="0"/>
              <a:t>（在终端输入下面指令）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cd ~/.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ssh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TW" sz="1800" dirty="0" err="1">
                <a:solidFill>
                  <a:srgbClr val="000000"/>
                </a:solidFill>
                <a:latin typeface="Menlo-Regular"/>
              </a:rPr>
              <a:t>ssh-keygen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 -t </a:t>
            </a:r>
            <a:r>
              <a:rPr lang="en-US" altLang="zh-TW" sz="1800" dirty="0" err="1">
                <a:solidFill>
                  <a:srgbClr val="000000"/>
                </a:solidFill>
                <a:latin typeface="Menlo-Regular"/>
              </a:rPr>
              <a:t>rsa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 -C "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你的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邮箱地址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”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然后一直敲回车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然后就会在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~/.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ssh</a:t>
            </a:r>
            <a:r>
              <a:rPr kumimoji="1" lang="zh-CN" altLang="en-US" sz="1800" dirty="0"/>
              <a:t>目录下生成</a:t>
            </a:r>
            <a:r>
              <a:rPr kumimoji="1" lang="en-US" altLang="zh-CN" sz="1800" dirty="0"/>
              <a:t>SSK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</a:t>
            </a:r>
            <a:r>
              <a:rPr kumimoji="1" lang="zh-CN" altLang="en-US" sz="1800" dirty="0"/>
              <a:t>的</a:t>
            </a:r>
            <a:r>
              <a:rPr lang="zh-CN" altLang="en-US" sz="1800" dirty="0"/>
              <a:t>秘钥对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id_rsa</a:t>
            </a:r>
            <a:r>
              <a:rPr lang="zh-CN" altLang="en-US" sz="1800" dirty="0"/>
              <a:t> ：私钥，不可泄露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id_rsa.pub</a:t>
            </a:r>
            <a:r>
              <a:rPr lang="zh-CN" altLang="en-US" sz="1800" dirty="0"/>
              <a:t> ：公钥，可以公开（</a:t>
            </a:r>
            <a:r>
              <a:rPr lang="zh-CN" altLang="en-US" sz="1800" dirty="0">
                <a:solidFill>
                  <a:srgbClr val="0000FF"/>
                </a:solidFill>
              </a:rPr>
              <a:t>将这个文件的内容粘贴到</a:t>
            </a:r>
            <a:r>
              <a:rPr lang="en-US" altLang="zh-CN" sz="1800" dirty="0" err="1">
                <a:solidFill>
                  <a:srgbClr val="0000FF"/>
                </a:solidFill>
              </a:rPr>
              <a:t>GitHub</a:t>
            </a:r>
            <a:r>
              <a:rPr lang="zh-CN" altLang="en-US" sz="1800" dirty="0">
                <a:solidFill>
                  <a:srgbClr val="0000FF"/>
                </a:solidFill>
              </a:rPr>
              <a:t>上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zh-CN" altLang="en-US" sz="1800" dirty="0"/>
              <a:t>利用</a:t>
            </a:r>
            <a:r>
              <a:rPr kumimoji="1" lang="en-US" altLang="zh-CN" sz="1800" dirty="0"/>
              <a:t>cat</a:t>
            </a:r>
            <a:r>
              <a:rPr kumimoji="1" lang="zh-CN" altLang="en-US" sz="1800" dirty="0"/>
              <a:t>指令可以查看文件的内容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cat 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id_rsa.pub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469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</a:t>
            </a:r>
            <a:r>
              <a:rPr kumimoji="1" lang="en-US" altLang="zh-CN" dirty="0"/>
              <a:t>–</a:t>
            </a:r>
            <a:r>
              <a:rPr kumimoji="1" lang="en-US" altLang="en-US" dirty="0"/>
              <a:t> 添加仓库</a:t>
            </a:r>
            <a:endParaRPr kumimoji="1" lang="zh-CN" altLang="en-US" dirty="0"/>
          </a:p>
        </p:txBody>
      </p:sp>
      <p:pic>
        <p:nvPicPr>
          <p:cNvPr id="5" name="图片 4" descr="QQ20140801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1422753"/>
            <a:ext cx="2384777" cy="1383759"/>
          </a:xfrm>
          <a:prstGeom prst="rect">
            <a:avLst/>
          </a:prstGeom>
        </p:spPr>
      </p:pic>
      <p:pic>
        <p:nvPicPr>
          <p:cNvPr id="6" name="图片 5" descr="QQ20140801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23" y="1424639"/>
            <a:ext cx="6547554" cy="48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</a:t>
            </a:r>
            <a:r>
              <a:rPr kumimoji="1" lang="en-US" altLang="zh-CN" dirty="0"/>
              <a:t>–</a:t>
            </a:r>
            <a:r>
              <a:rPr kumimoji="1" lang="en-US" altLang="en-US" dirty="0"/>
              <a:t> 添加仓库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32142" y="1410010"/>
            <a:ext cx="8671182" cy="537324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拷贝仓库地址，用于下载到本地</a:t>
            </a:r>
            <a:endParaRPr kumimoji="1" lang="en-US" altLang="zh-CN" sz="1800" dirty="0"/>
          </a:p>
        </p:txBody>
      </p:sp>
      <p:pic>
        <p:nvPicPr>
          <p:cNvPr id="3" name="图片 2" descr="QQ20140801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89" y="2085623"/>
            <a:ext cx="3873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</a:t>
            </a:r>
            <a:r>
              <a:rPr kumimoji="1" lang="en-US" altLang="zh-CN" dirty="0"/>
              <a:t>–</a:t>
            </a:r>
            <a:r>
              <a:rPr kumimoji="1" lang="en-US" altLang="en-US" dirty="0"/>
              <a:t> 删除仓库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32142" y="1367677"/>
            <a:ext cx="8671182" cy="396212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如果想删除仓库，也很简单</a:t>
            </a:r>
            <a:endParaRPr kumimoji="1" lang="en-US" altLang="zh-CN" sz="1800" dirty="0"/>
          </a:p>
        </p:txBody>
      </p:sp>
      <p:pic>
        <p:nvPicPr>
          <p:cNvPr id="4" name="图片 3" descr="QQ20140801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4" y="1820335"/>
            <a:ext cx="2095500" cy="965200"/>
          </a:xfrm>
          <a:prstGeom prst="rect">
            <a:avLst/>
          </a:prstGeom>
        </p:spPr>
      </p:pic>
      <p:pic>
        <p:nvPicPr>
          <p:cNvPr id="5" name="图片 4" descr="QQ20140801-1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3" y="1820335"/>
            <a:ext cx="3289300" cy="1320800"/>
          </a:xfrm>
          <a:prstGeom prst="rect">
            <a:avLst/>
          </a:prstGeom>
        </p:spPr>
      </p:pic>
      <p:pic>
        <p:nvPicPr>
          <p:cNvPr id="6" name="图片 5" descr="QQ20140801-11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44" y="3141135"/>
            <a:ext cx="4879623" cy="32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oschina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创建仓库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注册一个</a:t>
            </a:r>
            <a:r>
              <a:rPr kumimoji="1" lang="en-US" altLang="zh-CN" sz="1800" dirty="0"/>
              <a:t>oschina</a:t>
            </a:r>
            <a:r>
              <a:rPr kumimoji="1" lang="zh-CN" altLang="en-US" sz="1800" dirty="0"/>
              <a:t>帐号：</a:t>
            </a:r>
            <a:r>
              <a:rPr kumimoji="1" lang="en-US" altLang="zh-CN" sz="1800" dirty="0">
                <a:hlinkClick r:id="rId2"/>
              </a:rPr>
              <a:t>https://git.oschina.net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</p:txBody>
      </p:sp>
      <p:pic>
        <p:nvPicPr>
          <p:cNvPr id="6" name="图片 5" descr="QQ20140801-1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79" y="1353565"/>
            <a:ext cx="2040465" cy="859143"/>
          </a:xfrm>
          <a:prstGeom prst="rect">
            <a:avLst/>
          </a:prstGeom>
        </p:spPr>
      </p:pic>
      <p:pic>
        <p:nvPicPr>
          <p:cNvPr id="7" name="图片 6" descr="QQ20140801-1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2427131"/>
            <a:ext cx="7749140" cy="389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oschina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仓库地址</a:t>
            </a:r>
          </a:p>
        </p:txBody>
      </p:sp>
      <p:pic>
        <p:nvPicPr>
          <p:cNvPr id="5" name="图片 4" descr="QQ20140801-1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975"/>
            <a:ext cx="9144000" cy="285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oschina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创建仓库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24435"/>
          </a:xfrm>
        </p:spPr>
        <p:txBody>
          <a:bodyPr>
            <a:normAutofit/>
          </a:bodyPr>
          <a:lstStyle/>
          <a:p>
            <a:r>
              <a:rPr kumimoji="1" lang="en-US" altLang="en-US" sz="1800" dirty="0"/>
              <a:t>添加项目组成员</a:t>
            </a:r>
            <a:endParaRPr kumimoji="1" lang="en-US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45031" y="3880555"/>
            <a:ext cx="8671182" cy="45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 dirty="0"/>
              <a:t>随后需要在终端设置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的邮箱和用户名，不然没有访问仓库的权限</a:t>
            </a:r>
            <a:endParaRPr kumimoji="1" lang="en-US" altLang="zh-CN" sz="1800" dirty="0"/>
          </a:p>
        </p:txBody>
      </p:sp>
      <p:pic>
        <p:nvPicPr>
          <p:cNvPr id="7" name="图片 6" descr="QQ20140801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999"/>
            <a:ext cx="9144000" cy="17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1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oschina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删除仓库</a:t>
            </a:r>
          </a:p>
        </p:txBody>
      </p:sp>
      <p:pic>
        <p:nvPicPr>
          <p:cNvPr id="5" name="图片 4" descr="QQ20140801-1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900"/>
            <a:ext cx="9144000" cy="28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其他版本控制工具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en-US" altLang="zh-CN" sz="1800" dirty="0"/>
              <a:t>CVS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最早的开源、免费的集中式版本控制工具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自身设计有问题，会造成提交文件不完整，版本库莫名其妙损坏的情况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lang="en-US" altLang="zh-CN" sz="1800" dirty="0"/>
              <a:t>SVN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修正了</a:t>
            </a:r>
            <a:r>
              <a:rPr lang="en-US" altLang="zh-CN" sz="1800" dirty="0"/>
              <a:t>CVS</a:t>
            </a:r>
            <a:r>
              <a:rPr lang="zh-CN" altLang="en-US" sz="1800" dirty="0"/>
              <a:t>的一些稳定性问题，是目前用得最多的集中式版本库控制工具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lang="en-US" altLang="zh-CN" sz="1800" dirty="0" err="1"/>
              <a:t>ClearCase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收费的集中式版本控制工具</a:t>
            </a:r>
            <a:r>
              <a:rPr lang="zh-CN" altLang="zh-CN" sz="1800" dirty="0"/>
              <a:t>，</a:t>
            </a:r>
            <a:r>
              <a:rPr lang="zh-CN" altLang="en-US" sz="1800" dirty="0"/>
              <a:t>安装比</a:t>
            </a:r>
            <a:r>
              <a:rPr lang="en-US" altLang="zh-CN" sz="1800" dirty="0"/>
              <a:t>Windows</a:t>
            </a:r>
            <a:r>
              <a:rPr lang="zh-CN" altLang="en-US" sz="1800" dirty="0"/>
              <a:t>还大，运行比蜗牛还慢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能用</a:t>
            </a:r>
            <a:r>
              <a:rPr lang="en-US" altLang="zh-CN" sz="1800" dirty="0" err="1"/>
              <a:t>ClearCase</a:t>
            </a:r>
            <a:r>
              <a:rPr lang="zh-CN" altLang="en-US" sz="1800" dirty="0"/>
              <a:t>的一般是世界</a:t>
            </a:r>
            <a:r>
              <a:rPr lang="en-US" altLang="zh-CN" sz="1800" dirty="0"/>
              <a:t>500</a:t>
            </a:r>
            <a:r>
              <a:rPr lang="zh-CN" altLang="en-US" sz="1800" dirty="0"/>
              <a:t>强，他们有个共同的特点是财大气粗或者人傻钱多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lang="en-US" altLang="zh-CN" sz="1800" dirty="0"/>
              <a:t>VSS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微软的集中式版本控制工具，集成在</a:t>
            </a:r>
            <a:r>
              <a:rPr lang="en-US" altLang="zh-CN" sz="1800" dirty="0"/>
              <a:t>Visual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Studio</a:t>
            </a:r>
            <a:r>
              <a:rPr lang="zh-CN" altLang="en-US" sz="1800" dirty="0" smtClean="0"/>
              <a:t>中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5321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集中式版本控制</a:t>
            </a:r>
          </a:p>
        </p:txBody>
      </p:sp>
      <p:pic>
        <p:nvPicPr>
          <p:cNvPr id="5" name="图片 4" descr="Git-star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53" y="1450975"/>
            <a:ext cx="5718536" cy="44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分布式版本控制</a:t>
            </a:r>
          </a:p>
        </p:txBody>
      </p:sp>
      <p:pic>
        <p:nvPicPr>
          <p:cNvPr id="3" name="图片 2" descr="Git-star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64" y="1450975"/>
            <a:ext cx="4366885" cy="491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SVN</a:t>
            </a:r>
            <a:r>
              <a:rPr kumimoji="1" lang="zh-CN" altLang="en-US" dirty="0"/>
              <a:t>的简单对比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351" y="1410009"/>
            <a:ext cx="8394931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速度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在很多情况下，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的速度远远比</a:t>
            </a:r>
            <a:r>
              <a:rPr kumimoji="1" lang="en-US" altLang="zh-CN" sz="1800" dirty="0"/>
              <a:t>SVN</a:t>
            </a:r>
            <a:r>
              <a:rPr kumimoji="1" lang="zh-CN" altLang="en-US" sz="1800" dirty="0"/>
              <a:t>快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zh-CN" altLang="en-US" sz="1800" dirty="0"/>
              <a:t>结构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SVN</a:t>
            </a:r>
            <a:r>
              <a:rPr kumimoji="1" lang="zh-CN" altLang="en-US" sz="1800" dirty="0"/>
              <a:t>是集中式管理，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是分布式管理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zh-CN" altLang="en-US" sz="1800" dirty="0"/>
              <a:t>其他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SVN</a:t>
            </a:r>
            <a:r>
              <a:rPr kumimoji="1" lang="zh-CN" altLang="en-US" sz="1800" dirty="0"/>
              <a:t>使用分支比较笨拙，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可以轻松拥有无限个分支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SVN</a:t>
            </a:r>
            <a:r>
              <a:rPr kumimoji="1" lang="zh-CN" altLang="en-US" sz="1800" dirty="0"/>
              <a:t>必须联网才能正常工作，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支持本地版本控制工作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旧版本的</a:t>
            </a:r>
            <a:r>
              <a:rPr kumimoji="1" lang="en-US" altLang="zh-CN" sz="1800" dirty="0"/>
              <a:t>SVN</a:t>
            </a:r>
            <a:r>
              <a:rPr lang="zh-CN" altLang="en-US" sz="1800" dirty="0"/>
              <a:t>会在每一个目录置放一个</a:t>
            </a:r>
            <a:r>
              <a:rPr lang="en-US" altLang="zh-CN" sz="1800" dirty="0"/>
              <a:t>.</a:t>
            </a:r>
            <a:r>
              <a:rPr lang="en-US" altLang="zh-CN" sz="1800" dirty="0" err="1"/>
              <a:t>svn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只会在根目录拥有一个</a:t>
            </a:r>
            <a:r>
              <a:rPr lang="en-US" altLang="zh-CN" sz="1800" dirty="0"/>
              <a:t>.</a:t>
            </a:r>
            <a:r>
              <a:rPr lang="en-US" altLang="zh-CN" sz="1800" dirty="0" err="1"/>
              <a:t>git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132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SVN</a:t>
            </a:r>
            <a:r>
              <a:rPr kumimoji="1" lang="zh-CN" altLang="en-US"/>
              <a:t>的工作流程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4" y="1363480"/>
            <a:ext cx="7085669" cy="5445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2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git</a:t>
            </a:r>
            <a:r>
              <a:rPr kumimoji="1" lang="zh-CN" altLang="en-US" dirty="0"/>
              <a:t>的工作流程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175522" y="473831"/>
            <a:ext cx="5045413" cy="96065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800" dirty="0"/>
              <a:t>分布式和集中式的最大区别在于</a:t>
            </a:r>
            <a:r>
              <a:rPr lang="zh-CN" altLang="zh-CN" sz="1800" dirty="0"/>
              <a:t>：</a:t>
            </a:r>
            <a:r>
              <a:rPr lang="zh-CN" altLang="en-US" sz="1800" dirty="0"/>
              <a:t>在分布式下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开发者可以本地提交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每个开发者机器上都有一个服务器的数据库</a:t>
            </a:r>
            <a:endParaRPr lang="en-US" altLang="zh-CN" sz="1800" dirty="0"/>
          </a:p>
          <a:p>
            <a:endParaRPr kumimoji="1" lang="en-US" altLang="zh-CN" sz="18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007" y="1516430"/>
            <a:ext cx="4592897" cy="45263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88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跟</a:t>
            </a:r>
            <a:r>
              <a:rPr kumimoji="1" lang="en-US" altLang="zh-CN" sz="1800" dirty="0"/>
              <a:t>SVN</a:t>
            </a:r>
            <a:r>
              <a:rPr kumimoji="1" lang="zh-CN" altLang="en-US" sz="1800" dirty="0"/>
              <a:t>一样，你可以通过命令行敲指令或者图形界面客户端使用</a:t>
            </a:r>
            <a:r>
              <a:rPr kumimoji="1" lang="en-US" altLang="zh-CN" sz="1800" dirty="0"/>
              <a:t>git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/>
              <a:t>在</a:t>
            </a:r>
            <a:r>
              <a:rPr kumimoji="1" lang="en-US" altLang="zh-CN" sz="1800" dirty="0"/>
              <a:t>Mac</a:t>
            </a:r>
            <a:r>
              <a:rPr kumimoji="1" lang="zh-CN" altLang="en-US" sz="1800" dirty="0"/>
              <a:t>上，比较好用的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图形界面客户端有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SourceTree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下载地址：</a:t>
            </a:r>
            <a:r>
              <a:rPr kumimoji="1" lang="en-US" altLang="zh-CN" sz="1800" dirty="0">
                <a:hlinkClick r:id="rId3"/>
              </a:rPr>
              <a:t>http://www.sourcetreeapp.com/download/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GitHub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下载地址：</a:t>
            </a:r>
            <a:r>
              <a:rPr kumimoji="1" lang="en-US" altLang="zh-CN" sz="1800" dirty="0">
                <a:hlinkClick r:id="rId4"/>
              </a:rPr>
              <a:t>https://mac.github.com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不过它是专门为</a:t>
            </a:r>
            <a:r>
              <a:rPr kumimoji="1" lang="en-US" altLang="zh-CN" sz="1800" dirty="0"/>
              <a:t>GitHub</a:t>
            </a:r>
            <a:r>
              <a:rPr kumimoji="1" lang="zh-CN" altLang="en-US" sz="1800" dirty="0"/>
              <a:t>网站而设计的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Xcode</a:t>
            </a:r>
          </a:p>
        </p:txBody>
      </p:sp>
    </p:spTree>
    <p:extLst>
      <p:ext uri="{BB962C8B-B14F-4D97-AF65-F5344CB8AC3E}">
        <p14:creationId xmlns:p14="http://schemas.microsoft.com/office/powerpoint/2010/main" val="34387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马哥主题新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小马哥主题新.thmx</Template>
  <TotalTime>4087</TotalTime>
  <Words>1153</Words>
  <Application>Microsoft Macintosh PowerPoint</Application>
  <PresentationFormat>全屏显示(4:3)</PresentationFormat>
  <Paragraphs>177</Paragraphs>
  <Slides>28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小马哥主题新</vt:lpstr>
      <vt:lpstr>源代码管理工具  git</vt:lpstr>
      <vt:lpstr>简介</vt:lpstr>
      <vt:lpstr>其他版本控制工具</vt:lpstr>
      <vt:lpstr>集中式版本控制</vt:lpstr>
      <vt:lpstr>分布式版本控制</vt:lpstr>
      <vt:lpstr>git和SVN的简单对比</vt:lpstr>
      <vt:lpstr>SVN的工作流程</vt:lpstr>
      <vt:lpstr>git的工作流程</vt:lpstr>
      <vt:lpstr>使用git</vt:lpstr>
      <vt:lpstr>git常用指令</vt:lpstr>
      <vt:lpstr>git常用指令</vt:lpstr>
      <vt:lpstr>git常用指令</vt:lpstr>
      <vt:lpstr>git常用指令</vt:lpstr>
      <vt:lpstr>git常用指令</vt:lpstr>
      <vt:lpstr>工作原理</vt:lpstr>
      <vt:lpstr>工作原理</vt:lpstr>
      <vt:lpstr>工作原理</vt:lpstr>
      <vt:lpstr>工作原理</vt:lpstr>
      <vt:lpstr>远程仓库</vt:lpstr>
      <vt:lpstr>搭建GitHub远程仓库 – 配置SSH Key</vt:lpstr>
      <vt:lpstr>搭建GitHub远程仓库– 配置SSH Key</vt:lpstr>
      <vt:lpstr>搭建GitHub远程仓库– 添加仓库</vt:lpstr>
      <vt:lpstr>搭建GitHub远程仓库– 添加仓库</vt:lpstr>
      <vt:lpstr>搭建GitHub远程仓库– 删除仓库</vt:lpstr>
      <vt:lpstr>搭建oschina远程仓库 –创建仓库</vt:lpstr>
      <vt:lpstr>搭建oschina远程仓库 –仓库地址</vt:lpstr>
      <vt:lpstr>搭建oschina远程仓库 – 创建仓库</vt:lpstr>
      <vt:lpstr>搭建oschina远程仓库 – 删除仓库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MO</cp:lastModifiedBy>
  <cp:revision>933</cp:revision>
  <dcterms:created xsi:type="dcterms:W3CDTF">2014-04-20T02:34:42Z</dcterms:created>
  <dcterms:modified xsi:type="dcterms:W3CDTF">2016-02-17T03:01:16Z</dcterms:modified>
</cp:coreProperties>
</file>