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p>
          <a:p>
            <a:pPr marL="0" lvl="0" indent="0" algn="l" rtl="0">
              <a:lnSpc>
                <a:spcPct val="90000"/>
              </a:lnSpc>
              <a:spcBef>
                <a:spcPts val="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Ministry of </a:t>
            </a:r>
            <a:r>
              <a:rPr lang="en-US" dirty="0" err="1">
                <a:solidFill>
                  <a:schemeClr val="tx1"/>
                </a:solidFill>
                <a:latin typeface="Franklin Gothic"/>
                <a:ea typeface="Franklin Gothic"/>
                <a:cs typeface="Franklin Gothic"/>
                <a:sym typeface="Franklin Gothic"/>
              </a:rPr>
              <a:t>Defence</a:t>
            </a:r>
            <a:r>
              <a:rPr lang="en-US" dirty="0">
                <a:solidFill>
                  <a:schemeClr val="tx1"/>
                </a:solidFill>
                <a:latin typeface="Franklin Gothic"/>
                <a:ea typeface="Franklin Gothic"/>
                <a:cs typeface="Franklin Gothic"/>
                <a:sym typeface="Franklin Gothic"/>
              </a:rPr>
              <a:t> </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a:t>
            </a:r>
            <a:r>
              <a:rPr lang="en-US" dirty="0">
                <a:solidFill>
                  <a:schemeClr val="tx1"/>
                </a:solidFill>
                <a:latin typeface="Franklin Gothic"/>
                <a:ea typeface="Franklin Gothic"/>
                <a:cs typeface="Franklin Gothic"/>
                <a:sym typeface="Franklin Gothic"/>
              </a:rPr>
              <a:t>SIH1416</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 </a:t>
            </a:r>
            <a:r>
              <a:rPr lang="en-US" dirty="0">
                <a:solidFill>
                  <a:schemeClr val="tx1"/>
                </a:solidFill>
                <a:latin typeface="Franklin Gothic"/>
                <a:ea typeface="Franklin Gothic"/>
                <a:cs typeface="Franklin Gothic"/>
                <a:sym typeface="Franklin Gothic"/>
              </a:rPr>
              <a:t>AI based Automatic alarm generation and dropping of payload at a particular object through a Drone.</a:t>
            </a:r>
            <a:br>
              <a:rPr lang="en-US" dirty="0">
                <a:solidFill>
                  <a:schemeClr val="tx1"/>
                </a:solidFill>
                <a:latin typeface="Franklin Gothic"/>
                <a:ea typeface="Franklin Gothic"/>
                <a:cs typeface="Franklin Gothic"/>
                <a:sym typeface="Franklin Gothic"/>
              </a:rPr>
            </a:b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err="1">
                <a:solidFill>
                  <a:schemeClr val="tx1"/>
                </a:solidFill>
                <a:latin typeface="Franklin Gothic"/>
                <a:ea typeface="Franklin Gothic"/>
                <a:cs typeface="Franklin Gothic"/>
                <a:sym typeface="Franklin Gothic"/>
              </a:rPr>
              <a:t>AeroSolutions</a:t>
            </a:r>
            <a:br>
              <a:rPr lang="en-US" dirty="0">
                <a:solidFill>
                  <a:schemeClr val="tx1"/>
                </a:solidFill>
                <a:ea typeface="Franklin Gothic"/>
                <a:cs typeface="Franklin Gothic"/>
              </a:rPr>
            </a:b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Bhavin Baldota</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a:t>
            </a:r>
            <a:r>
              <a:rPr lang="en-US" dirty="0">
                <a:solidFill>
                  <a:schemeClr val="tx1"/>
                </a:solidFill>
                <a:latin typeface="Franklin Gothic"/>
                <a:ea typeface="Franklin Gothic"/>
                <a:cs typeface="Franklin Gothic"/>
                <a:sym typeface="Franklin Gothic"/>
              </a:rPr>
              <a:t>U-0888</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dirty="0">
                <a:solidFill>
                  <a:schemeClr val="tx1"/>
                </a:solidFill>
                <a:latin typeface="Franklin Gothic"/>
                <a:ea typeface="Franklin Gothic"/>
                <a:cs typeface="Franklin Gothic"/>
                <a:sym typeface="Franklin Gothic"/>
              </a:rPr>
              <a:t>Vishwakarma University</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dirty="0">
                <a:solidFill>
                  <a:schemeClr val="tx1"/>
                </a:solidFill>
                <a:latin typeface="Franklin Gothic"/>
                <a:ea typeface="Franklin Gothic"/>
                <a:cs typeface="Franklin Gothic"/>
                <a:sym typeface="Franklin Gothic"/>
              </a:rPr>
              <a:t>Disaster Management</a:t>
            </a:r>
            <a:endParaRPr lang="en-US" dirty="0">
              <a:solidFill>
                <a:schemeClr val="tx1"/>
              </a:solidFill>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836537" y="2289362"/>
            <a:ext cx="6024054" cy="397642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Solution Overview:</a:t>
            </a:r>
            <a:endParaRPr lang="en-US" dirty="0"/>
          </a:p>
          <a:p>
            <a:pPr marL="285750" lvl="0" indent="-285750" algn="l" rtl="0">
              <a:lnSpc>
                <a:spcPct val="100000"/>
              </a:lnSpc>
              <a:spcBef>
                <a:spcPts val="1000"/>
              </a:spcBef>
              <a:spcAft>
                <a:spcPts val="0"/>
              </a:spcAft>
              <a:buClr>
                <a:schemeClr val="dk1"/>
              </a:buClr>
              <a:buSzPts val="1600"/>
              <a:buFont typeface="Noto Sans Symbols"/>
              <a:buChar char="⮚"/>
            </a:pPr>
            <a:r>
              <a:rPr lang="en-US" sz="1400" dirty="0"/>
              <a:t>Solution centers on using software and AI to revolutionize disaster response with drones.</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t>Integration of Unity, Deep Reinforcement Learning (DRL), and Deep Learning is key to system development.</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t>System automates drone flight and enhances object recognition capabilities.</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t>Technology is particularly beneficial in critical disaster scenarios like earthquakes and floods.</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t>Specialized in detecting humans from altitudes of 50-100 meters, even at slanted angles.</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t>Enables precise and targeted aid delivery through payload drops.</a:t>
            </a:r>
          </a:p>
          <a:p>
            <a:pPr marL="285750" lvl="0" indent="-285750" algn="l" rtl="0">
              <a:lnSpc>
                <a:spcPct val="100000"/>
              </a:lnSpc>
              <a:spcBef>
                <a:spcPts val="1000"/>
              </a:spcBef>
              <a:spcAft>
                <a:spcPts val="0"/>
              </a:spcAft>
              <a:buClr>
                <a:schemeClr val="dk1"/>
              </a:buClr>
              <a:buSzPts val="1600"/>
              <a:buFont typeface="Noto Sans Symbols"/>
              <a:buChar char="⮚"/>
            </a:pPr>
            <a:r>
              <a:rPr lang="en-US" sz="1400" dirty="0"/>
              <a:t> Represents a significant advancement in leveraging technology to save lives and reduce disaster impact.</a:t>
            </a:r>
            <a:endParaRPr sz="1400"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10" name="Picture Placeholder 9" descr="A diagram of process flowchart&#10;&#10;Description automatically generated">
            <a:extLst>
              <a:ext uri="{FF2B5EF4-FFF2-40B4-BE49-F238E27FC236}">
                <a16:creationId xmlns:a16="http://schemas.microsoft.com/office/drawing/2014/main" id="{64F815BB-1DF6-0C85-23DF-EF68AB2A4275}"/>
              </a:ext>
            </a:extLst>
          </p:cNvPr>
          <p:cNvPicPr>
            <a:picLocks noGrp="1" noChangeAspect="1"/>
          </p:cNvPicPr>
          <p:nvPr>
            <p:ph type="pic" idx="2"/>
          </p:nvPr>
        </p:nvPicPr>
        <p:blipFill rotWithShape="1">
          <a:blip r:embed="rId3"/>
          <a:srcRect l="6817" r="2275" b="1229"/>
          <a:stretch/>
        </p:blipFill>
        <p:spPr>
          <a:xfrm>
            <a:off x="7069725" y="70821"/>
            <a:ext cx="5056816" cy="3408808"/>
          </a:xfrm>
          <a:prstGeom prst="rect">
            <a:avLst/>
          </a:prstGeom>
          <a:noFill/>
          <a:ln>
            <a:solidFill>
              <a:schemeClr val="tx1"/>
            </a:solidFill>
          </a:ln>
        </p:spPr>
      </p:pic>
      <p:sp>
        <p:nvSpPr>
          <p:cNvPr id="222" name="Google Shape;222;p2"/>
          <p:cNvSpPr txBox="1"/>
          <p:nvPr/>
        </p:nvSpPr>
        <p:spPr>
          <a:xfrm>
            <a:off x="7390848" y="3679633"/>
            <a:ext cx="4572001" cy="303721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Technology stack:</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Drone Technology</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Cameras</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Artificial Neural Network or AI Hardware/Software</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Payload Dropping Mechanism</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Unity</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Deep Reinforcement Learning (DRL)</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Deep Learning</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dk1"/>
                </a:solidFill>
                <a:latin typeface="Libre Franklin"/>
                <a:ea typeface="Libre Franklin"/>
                <a:cs typeface="Libre Franklin"/>
                <a:sym typeface="Libre Franklin"/>
              </a:rPr>
              <a:t>Raspberry Pi</a:t>
            </a:r>
            <a:endParaRPr sz="1200"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a:t>
            </a:r>
            <a:endParaRPr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1500" dirty="0"/>
              <a:t>Disaster Response: Our software-centric solution plays a crucial role in disaster response scenarios, where rapid and accurate assistance is required. By automating drone flight and object recognition, we can provide immediate support during events like earthquakes and floods.</a:t>
            </a:r>
          </a:p>
          <a:p>
            <a:pPr marL="285750" lvl="0" indent="-285750" algn="l" rtl="0">
              <a:lnSpc>
                <a:spcPct val="90000"/>
              </a:lnSpc>
              <a:spcBef>
                <a:spcPts val="0"/>
              </a:spcBef>
              <a:spcAft>
                <a:spcPts val="0"/>
              </a:spcAft>
              <a:buClr>
                <a:schemeClr val="dk1"/>
              </a:buClr>
              <a:buSzPts val="1600"/>
              <a:buFont typeface="Noto Sans Symbols"/>
              <a:buChar char="⮚"/>
            </a:pPr>
            <a:endParaRPr lang="en-US" sz="1500" dirty="0"/>
          </a:p>
          <a:p>
            <a:pPr marL="285750" lvl="0" indent="-285750" algn="l" rtl="0">
              <a:lnSpc>
                <a:spcPct val="90000"/>
              </a:lnSpc>
              <a:spcBef>
                <a:spcPts val="0"/>
              </a:spcBef>
              <a:spcAft>
                <a:spcPts val="0"/>
              </a:spcAft>
              <a:buClr>
                <a:schemeClr val="dk1"/>
              </a:buClr>
              <a:buSzPts val="1600"/>
              <a:buFont typeface="Noto Sans Symbols"/>
              <a:buChar char="⮚"/>
            </a:pPr>
            <a:r>
              <a:rPr lang="en-US" sz="1500" dirty="0"/>
              <a:t>Automatic Object Recognition: The system excels in recognizing and categorizing objects, particularly human beings, from a drone's perspective, even in challenging conditions.</a:t>
            </a:r>
          </a:p>
          <a:p>
            <a:pPr marL="285750" lvl="0" indent="-285750" algn="l" rtl="0">
              <a:lnSpc>
                <a:spcPct val="90000"/>
              </a:lnSpc>
              <a:spcBef>
                <a:spcPts val="0"/>
              </a:spcBef>
              <a:spcAft>
                <a:spcPts val="0"/>
              </a:spcAft>
              <a:buClr>
                <a:schemeClr val="dk1"/>
              </a:buClr>
              <a:buSzPts val="1600"/>
              <a:buFont typeface="Noto Sans Symbols"/>
              <a:buChar char="⮚"/>
            </a:pPr>
            <a:endParaRPr lang="en-US" sz="1500" dirty="0"/>
          </a:p>
          <a:p>
            <a:pPr marL="285750" lvl="0" indent="-285750" algn="l" rtl="0">
              <a:lnSpc>
                <a:spcPct val="90000"/>
              </a:lnSpc>
              <a:spcBef>
                <a:spcPts val="0"/>
              </a:spcBef>
              <a:spcAft>
                <a:spcPts val="0"/>
              </a:spcAft>
              <a:buClr>
                <a:schemeClr val="dk1"/>
              </a:buClr>
              <a:buSzPts val="1600"/>
              <a:buFont typeface="Noto Sans Symbols"/>
              <a:buChar char="⮚"/>
            </a:pPr>
            <a:r>
              <a:rPr lang="en-US" sz="1500" dirty="0"/>
              <a:t>Payload Dropping: Once objects are identified, our software enables precise payload drops, which can include essential supplies like food, clothing, and rescue tools near the detected individuals.</a:t>
            </a:r>
            <a:endParaRPr sz="15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248399" y="2285999"/>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Dependencies/Show Stoppers:</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500" b="0" i="0" dirty="0">
                <a:solidFill>
                  <a:schemeClr val="dk1"/>
                </a:solidFill>
                <a:latin typeface="Libre Franklin"/>
                <a:ea typeface="Libre Franklin"/>
                <a:cs typeface="Libre Franklin"/>
                <a:sym typeface="Libre Franklin"/>
              </a:rPr>
              <a:t>Technical Challenges: Our solution faces several technical challenges, such as optimizing drone flight paths, fine-tuning the DRL algorithms, and ensuring accurate object detection in varying environmental conditions.</a:t>
            </a:r>
          </a:p>
          <a:p>
            <a:pPr marL="285750" marR="0" lvl="0" indent="-285750" algn="l" rtl="0">
              <a:lnSpc>
                <a:spcPct val="90000"/>
              </a:lnSpc>
              <a:spcBef>
                <a:spcPts val="0"/>
              </a:spcBef>
              <a:spcAft>
                <a:spcPts val="0"/>
              </a:spcAft>
              <a:buClr>
                <a:schemeClr val="dk1"/>
              </a:buClr>
              <a:buSzPts val="1600"/>
              <a:buFont typeface="Noto Sans Symbols"/>
              <a:buChar char="⮚"/>
            </a:pPr>
            <a:endParaRPr lang="en-US" sz="1500" b="0" i="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500" b="0" i="0" dirty="0">
                <a:solidFill>
                  <a:schemeClr val="dk1"/>
                </a:solidFill>
                <a:latin typeface="Libre Franklin"/>
                <a:ea typeface="Libre Franklin"/>
                <a:cs typeface="Libre Franklin"/>
                <a:sym typeface="Libre Franklin"/>
              </a:rPr>
              <a:t>Hardware/Software Dependencies: We rely on a combination of software and hardware components, including Unity, DRL frameworks, deep learning libraries, Raspberry Pi, and drone hardware. Ensuring seamless integration and compatibility among these elements is critical to success.</a:t>
            </a:r>
          </a:p>
          <a:p>
            <a:pPr marL="285750" marR="0" lvl="0" indent="-285750" algn="l" rtl="0">
              <a:lnSpc>
                <a:spcPct val="90000"/>
              </a:lnSpc>
              <a:spcBef>
                <a:spcPts val="0"/>
              </a:spcBef>
              <a:spcAft>
                <a:spcPts val="0"/>
              </a:spcAft>
              <a:buClr>
                <a:schemeClr val="dk1"/>
              </a:buClr>
              <a:buSzPts val="1600"/>
              <a:buFont typeface="Noto Sans Symbols"/>
              <a:buChar char="⮚"/>
            </a:pPr>
            <a:endParaRPr lang="en-US" sz="1500" b="0" i="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500" b="0" i="0" dirty="0">
                <a:solidFill>
                  <a:schemeClr val="dk1"/>
                </a:solidFill>
                <a:latin typeface="Libre Franklin"/>
                <a:ea typeface="Libre Franklin"/>
                <a:cs typeface="Libre Franklin"/>
                <a:sym typeface="Libre Franklin"/>
              </a:rPr>
              <a:t>Regulatory Compliance: Adhering to regulatory and safety standards for drone operations is paramount, and we must address compliance issues during development and deployment.  </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buClr>
                <a:srgbClr val="5D7C3F"/>
              </a:buClr>
              <a:buSzPts val="1200"/>
            </a:pPr>
            <a:r>
              <a:rPr lang="en-US" sz="1200" b="1" dirty="0">
                <a:solidFill>
                  <a:srgbClr val="5D7C3F"/>
                </a:solidFill>
              </a:rPr>
              <a:t>Team Leader Name: </a:t>
            </a:r>
            <a:r>
              <a:rPr lang="en-US" sz="1200" dirty="0"/>
              <a:t>Bhavin Baldota</a:t>
            </a:r>
            <a:endParaRPr sz="1200" dirty="0"/>
          </a:p>
          <a:p>
            <a:pPr marL="0" lvl="0" indent="0" algn="l" rtl="0">
              <a:lnSpc>
                <a:spcPct val="90000"/>
              </a:lnSpc>
              <a:spcBef>
                <a:spcPts val="1000"/>
              </a:spcBef>
              <a:spcAft>
                <a:spcPts val="0"/>
              </a:spcAft>
              <a:buClr>
                <a:schemeClr val="dk1"/>
              </a:buClr>
              <a:buSzPts val="1200"/>
              <a:buNone/>
            </a:pPr>
            <a:r>
              <a:rPr lang="en-US" sz="1200" dirty="0">
                <a:solidFill>
                  <a:schemeClr val="tx2">
                    <a:lumMod val="50000"/>
                  </a:schemeClr>
                </a:solidFill>
              </a:rPr>
              <a:t>Branch:</a:t>
            </a:r>
            <a:r>
              <a:rPr lang="en-US" sz="1200" dirty="0"/>
              <a:t> </a:t>
            </a:r>
            <a:r>
              <a:rPr lang="en-US" sz="1200" dirty="0" err="1"/>
              <a:t>Btech</a:t>
            </a:r>
            <a:r>
              <a:rPr lang="en-US" sz="1200" dirty="0"/>
              <a:t>			</a:t>
            </a:r>
            <a:r>
              <a:rPr lang="en-US" sz="1200" dirty="0">
                <a:solidFill>
                  <a:schemeClr val="tx2">
                    <a:lumMod val="50000"/>
                  </a:schemeClr>
                </a:solidFill>
              </a:rPr>
              <a:t>Stream:</a:t>
            </a:r>
            <a:r>
              <a:rPr lang="en-US" sz="1200" dirty="0"/>
              <a:t> Artificial Intelligence and Data Science 			</a:t>
            </a:r>
            <a:r>
              <a:rPr lang="en-US" sz="1200" dirty="0">
                <a:solidFill>
                  <a:schemeClr val="tx2">
                    <a:lumMod val="50000"/>
                  </a:schemeClr>
                </a:solidFill>
              </a:rPr>
              <a:t>Year:  </a:t>
            </a:r>
            <a:r>
              <a:rPr lang="en-US" sz="1200" dirty="0"/>
              <a:t>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dirty="0" err="1"/>
              <a:t>Darshit</a:t>
            </a:r>
            <a:r>
              <a:rPr lang="en-US" sz="1200" dirty="0"/>
              <a:t> Mehta</a:t>
            </a:r>
            <a:endParaRPr sz="1200" dirty="0"/>
          </a:p>
          <a:p>
            <a:pPr marL="0" lvl="0" indent="0" algn="l" rtl="0">
              <a:lnSpc>
                <a:spcPct val="90000"/>
              </a:lnSpc>
              <a:spcBef>
                <a:spcPts val="1000"/>
              </a:spcBef>
              <a:spcAft>
                <a:spcPts val="0"/>
              </a:spcAft>
              <a:buClr>
                <a:schemeClr val="dk1"/>
              </a:buClr>
              <a:buSzPts val="1200"/>
              <a:buNone/>
            </a:pPr>
            <a:r>
              <a:rPr lang="en-US" sz="1200" dirty="0">
                <a:solidFill>
                  <a:schemeClr val="tx2">
                    <a:lumMod val="50000"/>
                  </a:schemeClr>
                </a:solidFill>
              </a:rPr>
              <a:t>Branch: </a:t>
            </a:r>
            <a:r>
              <a:rPr lang="en-US" sz="1200" dirty="0" err="1"/>
              <a:t>Btech</a:t>
            </a:r>
            <a:r>
              <a:rPr lang="en-US" sz="1200" dirty="0"/>
              <a:t> 			</a:t>
            </a:r>
            <a:r>
              <a:rPr lang="en-US" sz="1200" dirty="0">
                <a:solidFill>
                  <a:schemeClr val="tx2">
                    <a:lumMod val="50000"/>
                  </a:schemeClr>
                </a:solidFill>
              </a:rPr>
              <a:t>Stream: </a:t>
            </a:r>
            <a:r>
              <a:rPr lang="en-US" sz="1200" dirty="0"/>
              <a:t>Computer Science				</a:t>
            </a:r>
            <a:r>
              <a:rPr lang="en-US" sz="1200" dirty="0">
                <a:solidFill>
                  <a:schemeClr val="tx2">
                    <a:lumMod val="50000"/>
                  </a:schemeClr>
                </a:solidFill>
              </a:rPr>
              <a:t>Year:</a:t>
            </a:r>
            <a:r>
              <a:rPr lang="en-US" sz="1200" dirty="0"/>
              <a:t>  III</a:t>
            </a:r>
          </a:p>
          <a:p>
            <a:pPr marL="0" indent="0">
              <a:buClr>
                <a:srgbClr val="5D7C3F"/>
              </a:buClr>
              <a:buSzPts val="1200"/>
            </a:pPr>
            <a:r>
              <a:rPr lang="en-US" sz="1200" b="1" dirty="0">
                <a:solidFill>
                  <a:srgbClr val="5D7C3F"/>
                </a:solidFill>
              </a:rPr>
              <a:t>Team Member 2 Name: </a:t>
            </a:r>
            <a:r>
              <a:rPr lang="en-US" sz="1200" dirty="0"/>
              <a:t>Atharv </a:t>
            </a:r>
            <a:r>
              <a:rPr lang="en-US" sz="1200" dirty="0" err="1"/>
              <a:t>Talathi</a:t>
            </a:r>
            <a:endParaRPr sz="1200" dirty="0"/>
          </a:p>
          <a:p>
            <a:pPr marL="0" lvl="0" indent="0" algn="l" rtl="0">
              <a:lnSpc>
                <a:spcPct val="90000"/>
              </a:lnSpc>
              <a:spcBef>
                <a:spcPts val="1000"/>
              </a:spcBef>
              <a:spcAft>
                <a:spcPts val="0"/>
              </a:spcAft>
              <a:buClr>
                <a:schemeClr val="dk1"/>
              </a:buClr>
              <a:buSzPts val="1200"/>
              <a:buNone/>
            </a:pPr>
            <a:r>
              <a:rPr lang="en-US" sz="1200" dirty="0">
                <a:solidFill>
                  <a:schemeClr val="tx2">
                    <a:lumMod val="50000"/>
                  </a:schemeClr>
                </a:solidFill>
              </a:rPr>
              <a:t>Branch: </a:t>
            </a:r>
            <a:r>
              <a:rPr lang="en-US" sz="1200" dirty="0" err="1"/>
              <a:t>Btech</a:t>
            </a:r>
            <a:r>
              <a:rPr lang="en-US" sz="1200" dirty="0"/>
              <a:t> 			 </a:t>
            </a:r>
            <a:r>
              <a:rPr lang="en-US" sz="1200" dirty="0">
                <a:solidFill>
                  <a:schemeClr val="tx2">
                    <a:lumMod val="50000"/>
                  </a:schemeClr>
                </a:solidFill>
              </a:rPr>
              <a:t>Stream: </a:t>
            </a:r>
            <a:r>
              <a:rPr lang="en-US" sz="1200" dirty="0"/>
              <a:t>Computer Science 				</a:t>
            </a:r>
            <a:r>
              <a:rPr lang="en-US" sz="1200" dirty="0">
                <a:solidFill>
                  <a:schemeClr val="tx2">
                    <a:lumMod val="50000"/>
                  </a:schemeClr>
                </a:solidFill>
              </a:rPr>
              <a:t>Year:  </a:t>
            </a:r>
            <a:r>
              <a:rPr lang="en-US" sz="1200" dirty="0"/>
              <a:t>III</a:t>
            </a:r>
          </a:p>
          <a:p>
            <a:pPr marL="0" indent="0">
              <a:buClr>
                <a:srgbClr val="5D7C3F"/>
              </a:buClr>
              <a:buSzPts val="1200"/>
            </a:pPr>
            <a:r>
              <a:rPr lang="en-US" sz="1200" b="1" dirty="0">
                <a:solidFill>
                  <a:srgbClr val="5D7C3F"/>
                </a:solidFill>
              </a:rPr>
              <a:t>Team Member 3 Name: </a:t>
            </a:r>
            <a:r>
              <a:rPr lang="en-US" sz="1200" dirty="0"/>
              <a:t>Anuja </a:t>
            </a:r>
            <a:r>
              <a:rPr lang="en-US" sz="1200" dirty="0" err="1"/>
              <a:t>Badve</a:t>
            </a:r>
            <a:endParaRPr sz="1200" dirty="0"/>
          </a:p>
          <a:p>
            <a:pPr marL="0" lvl="0" indent="0" algn="l" rtl="0">
              <a:lnSpc>
                <a:spcPct val="90000"/>
              </a:lnSpc>
              <a:spcBef>
                <a:spcPts val="1000"/>
              </a:spcBef>
              <a:spcAft>
                <a:spcPts val="0"/>
              </a:spcAft>
              <a:buClr>
                <a:schemeClr val="dk1"/>
              </a:buClr>
              <a:buSzPts val="1200"/>
              <a:buNone/>
            </a:pPr>
            <a:r>
              <a:rPr lang="en-US" sz="1200" dirty="0">
                <a:solidFill>
                  <a:schemeClr val="tx2">
                    <a:lumMod val="50000"/>
                  </a:schemeClr>
                </a:solidFill>
              </a:rPr>
              <a:t>Branch: </a:t>
            </a:r>
            <a:r>
              <a:rPr lang="en-US" sz="1200" dirty="0" err="1"/>
              <a:t>Btech</a:t>
            </a:r>
            <a:r>
              <a:rPr lang="en-US" sz="1200" dirty="0"/>
              <a:t> 			 </a:t>
            </a:r>
            <a:r>
              <a:rPr lang="en-US" sz="1200" dirty="0">
                <a:solidFill>
                  <a:schemeClr val="tx2">
                    <a:lumMod val="50000"/>
                  </a:schemeClr>
                </a:solidFill>
              </a:rPr>
              <a:t>Stream: </a:t>
            </a:r>
            <a:r>
              <a:rPr lang="en-US" sz="1200" dirty="0"/>
              <a:t>Computer Science 				</a:t>
            </a:r>
            <a:r>
              <a:rPr lang="en-US" sz="1200" dirty="0">
                <a:solidFill>
                  <a:schemeClr val="tx2">
                    <a:lumMod val="50000"/>
                  </a:schemeClr>
                </a:solidFill>
              </a:rPr>
              <a:t>Year:</a:t>
            </a:r>
            <a:r>
              <a:rPr lang="en-US" sz="1200" dirty="0"/>
              <a:t>  III</a:t>
            </a:r>
          </a:p>
          <a:p>
            <a:pPr marL="0" lvl="0" indent="0">
              <a:buClr>
                <a:srgbClr val="5D7C3F"/>
              </a:buClr>
              <a:buSzPts val="1200"/>
            </a:pPr>
            <a:r>
              <a:rPr lang="en-US" sz="1200" b="1" dirty="0">
                <a:solidFill>
                  <a:srgbClr val="5D7C3F"/>
                </a:solidFill>
              </a:rPr>
              <a:t>Team Member 4 Name: </a:t>
            </a:r>
            <a:r>
              <a:rPr lang="en-US" sz="1200" dirty="0"/>
              <a:t>Dhruv </a:t>
            </a:r>
            <a:r>
              <a:rPr lang="en-US" sz="1200" dirty="0" err="1"/>
              <a:t>Dhabalia</a:t>
            </a:r>
            <a:endParaRPr sz="1200" dirty="0"/>
          </a:p>
          <a:p>
            <a:pPr marL="0" lvl="0" indent="0" algn="l" rtl="0">
              <a:lnSpc>
                <a:spcPct val="90000"/>
              </a:lnSpc>
              <a:spcBef>
                <a:spcPts val="1000"/>
              </a:spcBef>
              <a:spcAft>
                <a:spcPts val="0"/>
              </a:spcAft>
              <a:buClr>
                <a:schemeClr val="dk1"/>
              </a:buClr>
              <a:buSzPts val="1200"/>
              <a:buNone/>
            </a:pPr>
            <a:r>
              <a:rPr lang="en-US" sz="1200" dirty="0">
                <a:solidFill>
                  <a:schemeClr val="tx2">
                    <a:lumMod val="50000"/>
                  </a:schemeClr>
                </a:solidFill>
              </a:rPr>
              <a:t>Branch: </a:t>
            </a:r>
            <a:r>
              <a:rPr lang="en-US" sz="1200" dirty="0" err="1"/>
              <a:t>Btech</a:t>
            </a:r>
            <a:r>
              <a:rPr lang="en-US" sz="1200" dirty="0"/>
              <a:t> 			 </a:t>
            </a:r>
            <a:r>
              <a:rPr lang="en-US" sz="1200" dirty="0">
                <a:solidFill>
                  <a:schemeClr val="tx2">
                    <a:lumMod val="50000"/>
                  </a:schemeClr>
                </a:solidFill>
              </a:rPr>
              <a:t>Stream: </a:t>
            </a:r>
            <a:r>
              <a:rPr lang="en-US" sz="1200" dirty="0"/>
              <a:t>Artificial Intelligence and Data Science 			</a:t>
            </a:r>
            <a:r>
              <a:rPr lang="en-US" sz="1200" dirty="0">
                <a:solidFill>
                  <a:schemeClr val="tx2">
                    <a:lumMod val="50000"/>
                  </a:schemeClr>
                </a:solidFill>
              </a:rPr>
              <a:t>Year:</a:t>
            </a:r>
            <a:r>
              <a:rPr lang="en-US" sz="1200" dirty="0"/>
              <a:t>  III</a:t>
            </a:r>
          </a:p>
          <a:p>
            <a:pPr marL="0" indent="0">
              <a:buClr>
                <a:srgbClr val="5D7C3F"/>
              </a:buClr>
              <a:buSzPts val="1200"/>
            </a:pPr>
            <a:r>
              <a:rPr lang="en-US" sz="1200" b="1" dirty="0">
                <a:solidFill>
                  <a:srgbClr val="5D7C3F"/>
                </a:solidFill>
              </a:rPr>
              <a:t>Team Member 5 Name: </a:t>
            </a:r>
            <a:r>
              <a:rPr lang="en-US" sz="1200" dirty="0" err="1"/>
              <a:t>Havi</a:t>
            </a:r>
            <a:r>
              <a:rPr lang="en-US" sz="1200" dirty="0"/>
              <a:t> Agarwal</a:t>
            </a:r>
            <a:endParaRPr sz="1200" dirty="0"/>
          </a:p>
          <a:p>
            <a:pPr marL="0" lvl="0" indent="0" algn="l" rtl="0">
              <a:lnSpc>
                <a:spcPct val="90000"/>
              </a:lnSpc>
              <a:spcBef>
                <a:spcPts val="1000"/>
              </a:spcBef>
              <a:spcAft>
                <a:spcPts val="0"/>
              </a:spcAft>
              <a:buClr>
                <a:schemeClr val="dk1"/>
              </a:buClr>
              <a:buSzPts val="1200"/>
              <a:buNone/>
            </a:pPr>
            <a:r>
              <a:rPr lang="en-US" sz="1200" dirty="0">
                <a:solidFill>
                  <a:schemeClr val="tx2">
                    <a:lumMod val="50000"/>
                  </a:schemeClr>
                </a:solidFill>
              </a:rPr>
              <a:t>Branch: </a:t>
            </a:r>
            <a:r>
              <a:rPr lang="en-US" sz="1200" dirty="0" err="1"/>
              <a:t>Btech</a:t>
            </a:r>
            <a:r>
              <a:rPr lang="en-US" sz="1200" dirty="0"/>
              <a:t> 			 </a:t>
            </a:r>
            <a:r>
              <a:rPr lang="en-US" sz="1200" dirty="0">
                <a:solidFill>
                  <a:schemeClr val="tx2">
                    <a:lumMod val="50000"/>
                  </a:schemeClr>
                </a:solidFill>
              </a:rPr>
              <a:t>Stream: </a:t>
            </a:r>
            <a:r>
              <a:rPr lang="en-US" sz="1200" dirty="0"/>
              <a:t>Artificial Intelligence and Data Science 			</a:t>
            </a:r>
            <a:r>
              <a:rPr lang="en-US" sz="1200" dirty="0">
                <a:solidFill>
                  <a:schemeClr val="tx2">
                    <a:lumMod val="50000"/>
                  </a:schemeClr>
                </a:solidFill>
              </a:rPr>
              <a:t>Year:  </a:t>
            </a:r>
            <a:r>
              <a:rPr lang="en-US" sz="1200" dirty="0"/>
              <a:t>III</a:t>
            </a:r>
          </a:p>
          <a:p>
            <a:pPr marL="0" lvl="0" indent="0" algn="l" rtl="0">
              <a:lnSpc>
                <a:spcPct val="90000"/>
              </a:lnSpc>
              <a:spcBef>
                <a:spcPts val="1000"/>
              </a:spcBef>
              <a:spcAft>
                <a:spcPts val="0"/>
              </a:spcAft>
              <a:buClr>
                <a:srgbClr val="804160"/>
              </a:buClr>
              <a:buSzPts val="1200"/>
              <a:buNone/>
            </a:pP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585</Words>
  <Application>Microsoft Office PowerPoint</Application>
  <PresentationFormat>Widescreen</PresentationFormat>
  <Paragraphs>55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Libre Franklin</vt:lpstr>
      <vt:lpstr>Franklin Gothic</vt:lpstr>
      <vt:lpstr>Noto Sans Symbols</vt:lpstr>
      <vt:lpstr>Calibri</vt:lpstr>
      <vt:lpstr>Arial</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Love Me</cp:lastModifiedBy>
  <cp:revision>6</cp:revision>
  <dcterms:created xsi:type="dcterms:W3CDTF">2022-02-11T07:14:46Z</dcterms:created>
  <dcterms:modified xsi:type="dcterms:W3CDTF">2023-09-28T08:51:22Z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2023-09-28T08:06:37Z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a11a073f-8c90-4d18-8451-b82b10b166bb</vt:lpwstr>
  </property>
  <property fmtid="{D5CDD505-2E9C-101B-9397-08002B2CF9AE}" pid="8" name="MSIP_Label_defa4170-0d19-0005-0004-bc88714345d2_ActionId">
    <vt:lpwstr>e3519c5b-5e58-4396-9b95-a07292095916</vt:lpwstr>
  </property>
  <property fmtid="{D5CDD505-2E9C-101B-9397-08002B2CF9AE}" pid="9" name="MSIP_Label_defa4170-0d19-0005-0004-bc88714345d2_ContentBits">
    <vt:lpwstr>0</vt:lpwstr>
  </property>
</Properties>
</file>