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ativeplanet.com/india-pin-codes/maharashtra/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A003-CBF4-964B-A44D-674CE8C02718}"/>
              </a:ext>
            </a:extLst>
          </p:cNvPr>
          <p:cNvSpPr>
            <a:spLocks noGrp="1"/>
          </p:cNvSpPr>
          <p:nvPr>
            <p:ph type="ctrTitle"/>
          </p:nvPr>
        </p:nvSpPr>
        <p:spPr>
          <a:xfrm>
            <a:off x="2466550" y="3049859"/>
            <a:ext cx="8915399" cy="2696760"/>
          </a:xfrm>
        </p:spPr>
        <p:txBody>
          <a:bodyPr>
            <a:normAutofit/>
          </a:bodyPr>
          <a:lstStyle/>
          <a:p>
            <a:r>
              <a:rPr lang="en-US" b="1" dirty="0"/>
              <a:t>Prediction of a suitable location for opening a restaurant in Mumbai</a:t>
            </a:r>
            <a:endParaRPr lang="en-US" dirty="0"/>
          </a:p>
        </p:txBody>
      </p:sp>
    </p:spTree>
    <p:extLst>
      <p:ext uri="{BB962C8B-B14F-4D97-AF65-F5344CB8AC3E}">
        <p14:creationId xmlns:p14="http://schemas.microsoft.com/office/powerpoint/2010/main" val="113694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BE8D-8B0E-2942-96D3-E84242E507D7}"/>
              </a:ext>
            </a:extLst>
          </p:cNvPr>
          <p:cNvSpPr>
            <a:spLocks noGrp="1"/>
          </p:cNvSpPr>
          <p:nvPr>
            <p:ph type="title"/>
          </p:nvPr>
        </p:nvSpPr>
        <p:spPr>
          <a:xfrm>
            <a:off x="1739591" y="676895"/>
            <a:ext cx="4633466" cy="817368"/>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DE38DF09-0C97-F14E-890D-D80643B1770E}"/>
              </a:ext>
            </a:extLst>
          </p:cNvPr>
          <p:cNvSpPr>
            <a:spLocks noGrp="1"/>
          </p:cNvSpPr>
          <p:nvPr>
            <p:ph idx="1"/>
          </p:nvPr>
        </p:nvSpPr>
        <p:spPr>
          <a:xfrm>
            <a:off x="1739591" y="1494263"/>
            <a:ext cx="5486802" cy="4416959"/>
          </a:xfrm>
        </p:spPr>
        <p:txBody>
          <a:bodyPr>
            <a:normAutofit/>
          </a:bodyPr>
          <a:lstStyle/>
          <a:p>
            <a:pPr algn="just"/>
            <a:r>
              <a:rPr lang="en-US" dirty="0"/>
              <a:t>Now since we have a clear map of all cluster points, it has now come down to observation and having a basic geographic knowledge about locations thereby aiming for factors that we would need in order to make our restaurant a success.</a:t>
            </a:r>
          </a:p>
          <a:p>
            <a:pPr algn="just"/>
            <a:r>
              <a:rPr lang="en-US" dirty="0"/>
              <a:t>Through these observations we were able to find the factors that our location offered and on that basis we can infer ‘Vile Parle’ as a suitable location for starting up our restaurant. </a:t>
            </a:r>
          </a:p>
        </p:txBody>
      </p:sp>
      <p:pic>
        <p:nvPicPr>
          <p:cNvPr id="4" name="Picture 3" descr="A close up of a map&#10;&#10;Description automatically generated">
            <a:extLst>
              <a:ext uri="{FF2B5EF4-FFF2-40B4-BE49-F238E27FC236}">
                <a16:creationId xmlns:a16="http://schemas.microsoft.com/office/drawing/2014/main" id="{A1A05CBC-BE92-3E40-A991-C094B850F107}"/>
              </a:ext>
            </a:extLst>
          </p:cNvPr>
          <p:cNvPicPr/>
          <p:nvPr/>
        </p:nvPicPr>
        <p:blipFill>
          <a:blip r:embed="rId2">
            <a:extLst>
              <a:ext uri="{28A0092B-C50C-407E-A947-70E740481C1C}">
                <a14:useLocalDpi xmlns:a14="http://schemas.microsoft.com/office/drawing/2010/main" val="0"/>
              </a:ext>
            </a:extLst>
          </a:blip>
          <a:stretch>
            <a:fillRect/>
          </a:stretch>
        </p:blipFill>
        <p:spPr>
          <a:xfrm>
            <a:off x="7404410" y="645106"/>
            <a:ext cx="4451938" cy="2783894"/>
          </a:xfrm>
          <a:prstGeom prst="rect">
            <a:avLst/>
          </a:prstGeom>
        </p:spPr>
      </p:pic>
      <p:pic>
        <p:nvPicPr>
          <p:cNvPr id="15" name="Picture 14">
            <a:extLst>
              <a:ext uri="{FF2B5EF4-FFF2-40B4-BE49-F238E27FC236}">
                <a16:creationId xmlns:a16="http://schemas.microsoft.com/office/drawing/2014/main" id="{0E3322A5-FC3F-E14F-AEF3-F62487B36CDA}"/>
              </a:ext>
            </a:extLst>
          </p:cNvPr>
          <p:cNvPicPr/>
          <p:nvPr/>
        </p:nvPicPr>
        <p:blipFill>
          <a:blip r:embed="rId3">
            <a:extLst>
              <a:ext uri="{28A0092B-C50C-407E-A947-70E740481C1C}">
                <a14:useLocalDpi xmlns:a14="http://schemas.microsoft.com/office/drawing/2010/main" val="0"/>
              </a:ext>
            </a:extLst>
          </a:blip>
          <a:stretch>
            <a:fillRect/>
          </a:stretch>
        </p:blipFill>
        <p:spPr>
          <a:xfrm>
            <a:off x="7404409" y="4188624"/>
            <a:ext cx="4451939" cy="1030147"/>
          </a:xfrm>
          <a:prstGeom prst="rect">
            <a:avLst/>
          </a:prstGeom>
        </p:spPr>
      </p:pic>
      <p:sp>
        <p:nvSpPr>
          <p:cNvPr id="8" name="TextBox 7">
            <a:extLst>
              <a:ext uri="{FF2B5EF4-FFF2-40B4-BE49-F238E27FC236}">
                <a16:creationId xmlns:a16="http://schemas.microsoft.com/office/drawing/2014/main" id="{6F10CDAB-B12B-D747-847D-3CA0801CE307}"/>
              </a:ext>
            </a:extLst>
          </p:cNvPr>
          <p:cNvSpPr txBox="1"/>
          <p:nvPr/>
        </p:nvSpPr>
        <p:spPr>
          <a:xfrm>
            <a:off x="7404410" y="3624146"/>
            <a:ext cx="4451939" cy="369332"/>
          </a:xfrm>
          <a:prstGeom prst="rect">
            <a:avLst/>
          </a:prstGeom>
          <a:noFill/>
        </p:spPr>
        <p:txBody>
          <a:bodyPr wrap="square" rtlCol="0">
            <a:spAutoFit/>
          </a:bodyPr>
          <a:lstStyle/>
          <a:p>
            <a:r>
              <a:rPr lang="en-US" dirty="0"/>
              <a:t>Fig 7: Vile Parle Location Cluster points</a:t>
            </a:r>
          </a:p>
        </p:txBody>
      </p:sp>
      <p:sp>
        <p:nvSpPr>
          <p:cNvPr id="9" name="TextBox 8">
            <a:extLst>
              <a:ext uri="{FF2B5EF4-FFF2-40B4-BE49-F238E27FC236}">
                <a16:creationId xmlns:a16="http://schemas.microsoft.com/office/drawing/2014/main" id="{4C28E61E-5D90-5443-923E-14855368E3D4}"/>
              </a:ext>
            </a:extLst>
          </p:cNvPr>
          <p:cNvSpPr txBox="1"/>
          <p:nvPr/>
        </p:nvSpPr>
        <p:spPr>
          <a:xfrm>
            <a:off x="7404409" y="5218771"/>
            <a:ext cx="4451939" cy="646331"/>
          </a:xfrm>
          <a:prstGeom prst="rect">
            <a:avLst/>
          </a:prstGeom>
          <a:noFill/>
        </p:spPr>
        <p:txBody>
          <a:bodyPr wrap="square" rtlCol="0">
            <a:spAutoFit/>
          </a:bodyPr>
          <a:lstStyle/>
          <a:p>
            <a:r>
              <a:rPr lang="en-US" dirty="0"/>
              <a:t>Fig 8:Common venues under this Cluster Points</a:t>
            </a:r>
          </a:p>
        </p:txBody>
      </p:sp>
    </p:spTree>
    <p:extLst>
      <p:ext uri="{BB962C8B-B14F-4D97-AF65-F5344CB8AC3E}">
        <p14:creationId xmlns:p14="http://schemas.microsoft.com/office/powerpoint/2010/main" val="464670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57D4-A9DA-CB49-8ACC-1423C87B23B2}"/>
              </a:ext>
            </a:extLst>
          </p:cNvPr>
          <p:cNvSpPr>
            <a:spLocks noGrp="1"/>
          </p:cNvSpPr>
          <p:nvPr>
            <p:ph type="title"/>
          </p:nvPr>
        </p:nvSpPr>
        <p:spPr>
          <a:xfrm>
            <a:off x="1828800" y="624110"/>
            <a:ext cx="9675813" cy="803246"/>
          </a:xfrm>
        </p:spPr>
        <p:txBody>
          <a:bodyPr>
            <a:normAutofit fontScale="90000"/>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F23B95F3-3939-DA4A-BD65-129EAA192A9F}"/>
              </a:ext>
            </a:extLst>
          </p:cNvPr>
          <p:cNvSpPr>
            <a:spLocks noGrp="1"/>
          </p:cNvSpPr>
          <p:nvPr>
            <p:ph idx="1"/>
          </p:nvPr>
        </p:nvSpPr>
        <p:spPr>
          <a:xfrm>
            <a:off x="1828800" y="1427356"/>
            <a:ext cx="8915400" cy="3777622"/>
          </a:xfrm>
        </p:spPr>
        <p:txBody>
          <a:bodyPr/>
          <a:lstStyle/>
          <a:p>
            <a:pPr algn="just"/>
            <a:r>
              <a:rPr lang="en-US" dirty="0"/>
              <a:t>Thus, based on analysis and then further narrowing the results down based on several factors. I am able to infer that ‘Vile Parle’ might be a suitable location if one wishes to start a restaurant since it does provides an opportunity to grow and does looks promising</a:t>
            </a:r>
          </a:p>
        </p:txBody>
      </p:sp>
    </p:spTree>
    <p:extLst>
      <p:ext uri="{BB962C8B-B14F-4D97-AF65-F5344CB8AC3E}">
        <p14:creationId xmlns:p14="http://schemas.microsoft.com/office/powerpoint/2010/main" val="170142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FD72-2401-974B-AC1A-1023F4580D54}"/>
              </a:ext>
            </a:extLst>
          </p:cNvPr>
          <p:cNvSpPr>
            <a:spLocks noGrp="1"/>
          </p:cNvSpPr>
          <p:nvPr>
            <p:ph type="title"/>
          </p:nvPr>
        </p:nvSpPr>
        <p:spPr>
          <a:xfrm>
            <a:off x="1784195" y="635261"/>
            <a:ext cx="8911687" cy="789160"/>
          </a:xfrm>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2C3796-18E4-1549-8ADE-A51955122F79}"/>
                  </a:ext>
                </a:extLst>
              </p:cNvPr>
              <p:cNvSpPr>
                <a:spLocks noGrp="1"/>
              </p:cNvSpPr>
              <p:nvPr>
                <p:ph idx="1"/>
              </p:nvPr>
            </p:nvSpPr>
            <p:spPr>
              <a:xfrm>
                <a:off x="1784195" y="1550020"/>
                <a:ext cx="9720417" cy="4006222"/>
              </a:xfrm>
            </p:spPr>
            <p:txBody>
              <a:bodyPr/>
              <a:lstStyle/>
              <a:p>
                <a:pPr algn="just"/>
                <a:r>
                  <a:rPr lang="en-IN" b="1" dirty="0"/>
                  <a:t>Mumbai</a:t>
                </a:r>
                <a:r>
                  <a:rPr lang="en-IN" dirty="0"/>
                  <a:t> also known as </a:t>
                </a:r>
                <a:r>
                  <a:rPr lang="en-IN" b="1" dirty="0"/>
                  <a:t>Bombay</a:t>
                </a:r>
                <a:r>
                  <a:rPr lang="en-IN" dirty="0"/>
                  <a:t>  is the capital of the Indian state of Maharashtra and is one of the most populous city in the world</a:t>
                </a:r>
              </a:p>
              <a:p>
                <a:pPr algn="just"/>
                <a:r>
                  <a:rPr lang="en-IN" dirty="0"/>
                  <a:t>With a total area of 603.4 </a:t>
                </a:r>
                <a14:m>
                  <m:oMath xmlns:m="http://schemas.openxmlformats.org/officeDocument/2006/math">
                    <m:sSup>
                      <m:sSupPr>
                        <m:ctrlPr>
                          <a:rPr lang="en-IN" i="1"/>
                        </m:ctrlPr>
                      </m:sSupPr>
                      <m:e>
                        <m:r>
                          <m:rPr>
                            <m:sty m:val="p"/>
                          </m:rPr>
                          <a:rPr lang="en-IN"/>
                          <m:t>km</m:t>
                        </m:r>
                      </m:e>
                      <m:sup>
                        <m:r>
                          <a:rPr lang="en-IN"/>
                          <m:t>2</m:t>
                        </m:r>
                      </m:sup>
                    </m:sSup>
                  </m:oMath>
                </a14:m>
                <a:r>
                  <a:rPr lang="en-IN" dirty="0"/>
                  <a:t> the city has it’s fair share of economic inequality and not all areas and corners are same in terms of economic and urban growth. This makes it quite a challenge to choose locations that may increase the success of the restaurant based solely on these locations</a:t>
                </a:r>
              </a:p>
              <a:p>
                <a:pPr algn="just"/>
                <a:r>
                  <a:rPr lang="en-IN" dirty="0"/>
                  <a:t>This project aims to mitigate this problem by providing several locations and inferring a best possible location for the head start of the restaurant</a:t>
                </a:r>
              </a:p>
              <a:p>
                <a:pPr algn="just"/>
                <a:r>
                  <a:rPr lang="en-IN" dirty="0"/>
                  <a:t>Individuals that are interested in opening a restaurant or a large corporate that wants to start a restaurant chain would be interested in this project</a:t>
                </a:r>
                <a:endParaRPr lang="en-US" dirty="0"/>
              </a:p>
            </p:txBody>
          </p:sp>
        </mc:Choice>
        <mc:Fallback>
          <p:sp>
            <p:nvSpPr>
              <p:cNvPr id="3" name="Content Placeholder 2">
                <a:extLst>
                  <a:ext uri="{FF2B5EF4-FFF2-40B4-BE49-F238E27FC236}">
                    <a16:creationId xmlns:a16="http://schemas.microsoft.com/office/drawing/2014/main" id="{892C3796-18E4-1549-8ADE-A51955122F79}"/>
                  </a:ext>
                </a:extLst>
              </p:cNvPr>
              <p:cNvSpPr>
                <a:spLocks noGrp="1" noRot="1" noChangeAspect="1" noMove="1" noResize="1" noEditPoints="1" noAdjustHandles="1" noChangeArrowheads="1" noChangeShapeType="1" noTextEdit="1"/>
              </p:cNvSpPr>
              <p:nvPr>
                <p:ph idx="1"/>
              </p:nvPr>
            </p:nvSpPr>
            <p:spPr>
              <a:xfrm>
                <a:off x="1784195" y="1550020"/>
                <a:ext cx="9720417" cy="4006222"/>
              </a:xfrm>
              <a:blipFill>
                <a:blip r:embed="rId2"/>
                <a:stretch>
                  <a:fillRect l="-261" t="-316" r="-391"/>
                </a:stretch>
              </a:blipFill>
            </p:spPr>
            <p:txBody>
              <a:bodyPr/>
              <a:lstStyle/>
              <a:p>
                <a:r>
                  <a:rPr lang="en-US">
                    <a:noFill/>
                  </a:rPr>
                  <a:t> </a:t>
                </a:r>
              </a:p>
            </p:txBody>
          </p:sp>
        </mc:Fallback>
      </mc:AlternateContent>
    </p:spTree>
    <p:extLst>
      <p:ext uri="{BB962C8B-B14F-4D97-AF65-F5344CB8AC3E}">
        <p14:creationId xmlns:p14="http://schemas.microsoft.com/office/powerpoint/2010/main" val="234245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EE87-7F35-6B41-BAF9-01975BD91307}"/>
              </a:ext>
            </a:extLst>
          </p:cNvPr>
          <p:cNvSpPr>
            <a:spLocks noGrp="1"/>
          </p:cNvSpPr>
          <p:nvPr>
            <p:ph type="title"/>
          </p:nvPr>
        </p:nvSpPr>
        <p:spPr>
          <a:xfrm>
            <a:off x="1741720" y="646413"/>
            <a:ext cx="8911687" cy="948211"/>
          </a:xfrm>
        </p:spPr>
        <p:txBody>
          <a:bodyPr/>
          <a:lstStyle/>
          <a:p>
            <a:r>
              <a:rPr lang="en-IN" dirty="0"/>
              <a:t>Data acquisition and cleaning </a:t>
            </a:r>
            <a:endParaRPr lang="en-US" dirty="0"/>
          </a:p>
        </p:txBody>
      </p:sp>
      <p:sp>
        <p:nvSpPr>
          <p:cNvPr id="3" name="Content Placeholder 2">
            <a:extLst>
              <a:ext uri="{FF2B5EF4-FFF2-40B4-BE49-F238E27FC236}">
                <a16:creationId xmlns:a16="http://schemas.microsoft.com/office/drawing/2014/main" id="{B704EAED-5614-1C45-95BA-FECF12BE29A7}"/>
              </a:ext>
            </a:extLst>
          </p:cNvPr>
          <p:cNvSpPr>
            <a:spLocks noGrp="1"/>
          </p:cNvSpPr>
          <p:nvPr>
            <p:ph idx="1"/>
          </p:nvPr>
        </p:nvSpPr>
        <p:spPr>
          <a:xfrm>
            <a:off x="1741720" y="1540189"/>
            <a:ext cx="8915400" cy="3777622"/>
          </a:xfrm>
        </p:spPr>
        <p:txBody>
          <a:bodyPr/>
          <a:lstStyle/>
          <a:p>
            <a:pPr algn="just"/>
            <a:r>
              <a:rPr lang="en-IN" dirty="0"/>
              <a:t>For the Project, we first need to have a data that shows all the Suburban and Urban areas in Mumbai along with their respective postal codes which can be  found </a:t>
            </a:r>
            <a:r>
              <a:rPr lang="en-IN" u="sng" dirty="0">
                <a:hlinkClick r:id="rId2"/>
              </a:rPr>
              <a:t>here</a:t>
            </a:r>
            <a:endParaRPr lang="en-IN" dirty="0"/>
          </a:p>
          <a:p>
            <a:pPr algn="just"/>
            <a:r>
              <a:rPr lang="en-IN" dirty="0"/>
              <a:t>The data was scraped using </a:t>
            </a:r>
            <a:r>
              <a:rPr lang="en-IN" dirty="0" err="1"/>
              <a:t>BeautifulSoup</a:t>
            </a:r>
            <a:r>
              <a:rPr lang="en-IN" dirty="0"/>
              <a:t> after which through a series of steps the data was arranged in the tabular form wherein there were two columns of postal codes and </a:t>
            </a:r>
            <a:r>
              <a:rPr lang="en-IN" dirty="0" err="1"/>
              <a:t>neighborhoods</a:t>
            </a:r>
            <a:r>
              <a:rPr lang="en-IN" dirty="0"/>
              <a:t> respectively</a:t>
            </a:r>
          </a:p>
          <a:p>
            <a:pPr algn="just"/>
            <a:r>
              <a:rPr lang="en-IN" dirty="0"/>
              <a:t>In total we were able to scrape 50 </a:t>
            </a:r>
            <a:r>
              <a:rPr lang="en-IN" dirty="0" err="1"/>
              <a:t>Neighborhoods</a:t>
            </a:r>
            <a:r>
              <a:rPr lang="en-IN" dirty="0"/>
              <a:t> along with their respective postal codes wherein all the areas were within the suburban and urban region of Mumbai</a:t>
            </a:r>
          </a:p>
          <a:p>
            <a:endParaRPr lang="en-IN" u="sng" dirty="0"/>
          </a:p>
          <a:p>
            <a:endParaRPr lang="en-US" dirty="0"/>
          </a:p>
        </p:txBody>
      </p:sp>
    </p:spTree>
    <p:extLst>
      <p:ext uri="{BB962C8B-B14F-4D97-AF65-F5344CB8AC3E}">
        <p14:creationId xmlns:p14="http://schemas.microsoft.com/office/powerpoint/2010/main" val="294907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183EEB-909C-0B4E-8EF9-1253EC44E914}"/>
              </a:ext>
            </a:extLst>
          </p:cNvPr>
          <p:cNvSpPr txBox="1"/>
          <p:nvPr/>
        </p:nvSpPr>
        <p:spPr>
          <a:xfrm>
            <a:off x="2843561" y="5899533"/>
            <a:ext cx="6701883" cy="369332"/>
          </a:xfrm>
          <a:prstGeom prst="rect">
            <a:avLst/>
          </a:prstGeom>
          <a:noFill/>
        </p:spPr>
        <p:txBody>
          <a:bodyPr wrap="square" rtlCol="0">
            <a:spAutoFit/>
          </a:bodyPr>
          <a:lstStyle/>
          <a:p>
            <a:r>
              <a:rPr lang="en-US" dirty="0"/>
              <a:t>Fig 1: Table containing Postal Codes and Neighborhoods</a:t>
            </a:r>
          </a:p>
        </p:txBody>
      </p:sp>
      <p:pic>
        <p:nvPicPr>
          <p:cNvPr id="8" name="Picture 7" descr="A screenshot of a cell phone&#10;&#10;Description automatically generated">
            <a:extLst>
              <a:ext uri="{FF2B5EF4-FFF2-40B4-BE49-F238E27FC236}">
                <a16:creationId xmlns:a16="http://schemas.microsoft.com/office/drawing/2014/main" id="{6F4B8F95-A294-9E41-AD28-E56319D35DF4}"/>
              </a:ext>
            </a:extLst>
          </p:cNvPr>
          <p:cNvPicPr/>
          <p:nvPr/>
        </p:nvPicPr>
        <p:blipFill>
          <a:blip r:embed="rId2">
            <a:extLst>
              <a:ext uri="{28A0092B-C50C-407E-A947-70E740481C1C}">
                <a14:useLocalDpi xmlns:a14="http://schemas.microsoft.com/office/drawing/2010/main" val="0"/>
              </a:ext>
            </a:extLst>
          </a:blip>
          <a:stretch>
            <a:fillRect/>
          </a:stretch>
        </p:blipFill>
        <p:spPr>
          <a:xfrm>
            <a:off x="4198434" y="958467"/>
            <a:ext cx="3289610" cy="4941066"/>
          </a:xfrm>
          <a:prstGeom prst="rect">
            <a:avLst/>
          </a:prstGeom>
        </p:spPr>
      </p:pic>
    </p:spTree>
    <p:extLst>
      <p:ext uri="{BB962C8B-B14F-4D97-AF65-F5344CB8AC3E}">
        <p14:creationId xmlns:p14="http://schemas.microsoft.com/office/powerpoint/2010/main" val="25556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E2AF-5F92-E640-91A6-342F018ED50A}"/>
              </a:ext>
            </a:extLst>
          </p:cNvPr>
          <p:cNvSpPr>
            <a:spLocks noGrp="1"/>
          </p:cNvSpPr>
          <p:nvPr>
            <p:ph type="title"/>
          </p:nvPr>
        </p:nvSpPr>
        <p:spPr>
          <a:xfrm>
            <a:off x="1806499" y="624468"/>
            <a:ext cx="9497392" cy="724829"/>
          </a:xfrm>
        </p:spPr>
        <p:txBody>
          <a:bodyPr/>
          <a:lstStyle/>
          <a:p>
            <a:r>
              <a:rPr lang="en-US" dirty="0"/>
              <a:t>Adding Features</a:t>
            </a:r>
          </a:p>
        </p:txBody>
      </p:sp>
      <p:sp>
        <p:nvSpPr>
          <p:cNvPr id="3" name="Content Placeholder 2">
            <a:extLst>
              <a:ext uri="{FF2B5EF4-FFF2-40B4-BE49-F238E27FC236}">
                <a16:creationId xmlns:a16="http://schemas.microsoft.com/office/drawing/2014/main" id="{70B92AC3-1D35-6047-8C20-4BC008871F61}"/>
              </a:ext>
            </a:extLst>
          </p:cNvPr>
          <p:cNvSpPr>
            <a:spLocks noGrp="1"/>
          </p:cNvSpPr>
          <p:nvPr>
            <p:ph idx="1"/>
          </p:nvPr>
        </p:nvSpPr>
        <p:spPr>
          <a:xfrm>
            <a:off x="1806499" y="1349297"/>
            <a:ext cx="9497392" cy="4559707"/>
          </a:xfrm>
        </p:spPr>
        <p:txBody>
          <a:bodyPr/>
          <a:lstStyle/>
          <a:p>
            <a:pPr algn="just"/>
            <a:r>
              <a:rPr lang="en-US" dirty="0"/>
              <a:t>After the data has been cleansed, we need to find longitude and latitude for each of our neighbors in order to carry out our analysis which can easily be obtained by using various geocoding APIs which are out there but for this experiment I have decided to use </a:t>
            </a:r>
            <a:r>
              <a:rPr lang="en-US" dirty="0" err="1"/>
              <a:t>OpenCage</a:t>
            </a:r>
            <a:r>
              <a:rPr lang="en-US" dirty="0"/>
              <a:t> geocoding API. </a:t>
            </a:r>
          </a:p>
          <a:p>
            <a:pPr algn="just"/>
            <a:r>
              <a:rPr lang="en-US" dirty="0"/>
              <a:t>So, by using the appropriate code and passing down the keys I was able to obtain the list which contains both longitude and latitude.</a:t>
            </a:r>
            <a:endParaRPr lang="en-IN"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06966BBA-2D88-CE4E-8B02-A9222BABFD8D}"/>
              </a:ext>
            </a:extLst>
          </p:cNvPr>
          <p:cNvPicPr/>
          <p:nvPr/>
        </p:nvPicPr>
        <p:blipFill>
          <a:blip r:embed="rId2">
            <a:extLst>
              <a:ext uri="{28A0092B-C50C-407E-A947-70E740481C1C}">
                <a14:useLocalDpi xmlns:a14="http://schemas.microsoft.com/office/drawing/2010/main" val="0"/>
              </a:ext>
            </a:extLst>
          </a:blip>
          <a:stretch>
            <a:fillRect/>
          </a:stretch>
        </p:blipFill>
        <p:spPr>
          <a:xfrm>
            <a:off x="4490572" y="3166947"/>
            <a:ext cx="3210856" cy="3155794"/>
          </a:xfrm>
          <a:prstGeom prst="rect">
            <a:avLst/>
          </a:prstGeom>
        </p:spPr>
      </p:pic>
      <p:sp>
        <p:nvSpPr>
          <p:cNvPr id="5" name="TextBox 4">
            <a:extLst>
              <a:ext uri="{FF2B5EF4-FFF2-40B4-BE49-F238E27FC236}">
                <a16:creationId xmlns:a16="http://schemas.microsoft.com/office/drawing/2014/main" id="{87701C3B-3831-DD44-8BC7-BFA9ADF2C8FB}"/>
              </a:ext>
            </a:extLst>
          </p:cNvPr>
          <p:cNvSpPr txBox="1"/>
          <p:nvPr/>
        </p:nvSpPr>
        <p:spPr>
          <a:xfrm>
            <a:off x="3189249" y="6410807"/>
            <a:ext cx="6400800" cy="369332"/>
          </a:xfrm>
          <a:prstGeom prst="rect">
            <a:avLst/>
          </a:prstGeom>
          <a:noFill/>
        </p:spPr>
        <p:txBody>
          <a:bodyPr wrap="square" rtlCol="0">
            <a:spAutoFit/>
          </a:bodyPr>
          <a:lstStyle/>
          <a:p>
            <a:r>
              <a:rPr lang="en-US" dirty="0"/>
              <a:t>Fig 2: Latitude and Longitude appended to base Table</a:t>
            </a:r>
          </a:p>
        </p:txBody>
      </p:sp>
    </p:spTree>
    <p:extLst>
      <p:ext uri="{BB962C8B-B14F-4D97-AF65-F5344CB8AC3E}">
        <p14:creationId xmlns:p14="http://schemas.microsoft.com/office/powerpoint/2010/main" val="174351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F50B-617D-A847-843D-6740A9ACE13A}"/>
              </a:ext>
            </a:extLst>
          </p:cNvPr>
          <p:cNvSpPr>
            <a:spLocks noGrp="1"/>
          </p:cNvSpPr>
          <p:nvPr>
            <p:ph type="title"/>
          </p:nvPr>
        </p:nvSpPr>
        <p:spPr>
          <a:xfrm>
            <a:off x="1812339" y="702169"/>
            <a:ext cx="8911687" cy="814397"/>
          </a:xfrm>
        </p:spPr>
        <p:txBody>
          <a:bodyPr/>
          <a:lstStyle/>
          <a:p>
            <a:r>
              <a:rPr lang="en-US" dirty="0"/>
              <a:t>Nearby Values</a:t>
            </a:r>
          </a:p>
        </p:txBody>
      </p:sp>
      <p:sp>
        <p:nvSpPr>
          <p:cNvPr id="3" name="Content Placeholder 2">
            <a:extLst>
              <a:ext uri="{FF2B5EF4-FFF2-40B4-BE49-F238E27FC236}">
                <a16:creationId xmlns:a16="http://schemas.microsoft.com/office/drawing/2014/main" id="{DDC5FEDA-E450-7C40-9209-331F92471EEE}"/>
              </a:ext>
            </a:extLst>
          </p:cNvPr>
          <p:cNvSpPr>
            <a:spLocks noGrp="1"/>
          </p:cNvSpPr>
          <p:nvPr>
            <p:ph idx="1"/>
          </p:nvPr>
        </p:nvSpPr>
        <p:spPr>
          <a:xfrm>
            <a:off x="1640156" y="1393902"/>
            <a:ext cx="8911687" cy="4761929"/>
          </a:xfrm>
        </p:spPr>
        <p:txBody>
          <a:bodyPr>
            <a:normAutofit lnSpcReduction="10000"/>
          </a:bodyPr>
          <a:lstStyle/>
          <a:p>
            <a:pPr algn="just"/>
            <a:r>
              <a:rPr lang="en-US" dirty="0"/>
              <a:t>In order to find the suitable location for a restaurant we need to first define our ideal location. An ideal location for our restaurant startup would be where we can expect customers that have come primarily to eat in the neighborhood</a:t>
            </a:r>
          </a:p>
          <a:p>
            <a:pPr algn="just"/>
            <a:r>
              <a:rPr lang="en-US" dirty="0"/>
              <a:t>Since our restaurant is new, we can’t expect our customers to go out of their way and try it out but what we can expect is that if customers are in the neighborhood to eat at their usual places and they get to see our restaurant then they may be tempted to try it out</a:t>
            </a:r>
          </a:p>
          <a:p>
            <a:pPr algn="just"/>
            <a:r>
              <a:rPr lang="en-US" dirty="0"/>
              <a:t>So our primary objective should be to find neighborhoods that has food related venues as their most common venues</a:t>
            </a:r>
          </a:p>
          <a:p>
            <a:pPr algn="just"/>
            <a:r>
              <a:rPr lang="en-US" dirty="0"/>
              <a:t>For this, we need to first find all the nearby venues for each neighborhood. This was done using Foursquare API by defining a function. By passing all the required credentials of the API in the function we are able to  find all the nearby venues of each neighborhood with limit set to 100 venues along with their longitude and latitude followed by the category under which they fall</a:t>
            </a:r>
          </a:p>
        </p:txBody>
      </p:sp>
    </p:spTree>
    <p:extLst>
      <p:ext uri="{BB962C8B-B14F-4D97-AF65-F5344CB8AC3E}">
        <p14:creationId xmlns:p14="http://schemas.microsoft.com/office/powerpoint/2010/main" val="302634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3D285A-9529-8E4B-813E-5A5F360BE736}"/>
              </a:ext>
            </a:extLst>
          </p:cNvPr>
          <p:cNvSpPr>
            <a:spLocks noGrp="1"/>
          </p:cNvSpPr>
          <p:nvPr>
            <p:ph idx="1"/>
          </p:nvPr>
        </p:nvSpPr>
        <p:spPr>
          <a:xfrm>
            <a:off x="618632" y="2476762"/>
            <a:ext cx="11137615" cy="1306033"/>
          </a:xfrm>
        </p:spPr>
        <p:txBody>
          <a:bodyPr>
            <a:normAutofit/>
          </a:bodyPr>
          <a:lstStyle/>
          <a:p>
            <a:pPr algn="just"/>
            <a:r>
              <a:rPr lang="en-US" dirty="0"/>
              <a:t>After this, we can group each neighborhood and count the total number of venue category under each of these neighborhoods followed by finding out the frequency of each this category with which they occur. With this, the top 10 most common venues was found out for each neighborhood.</a:t>
            </a:r>
            <a:endParaRPr lang="en-IN"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3B3FD1D9-F731-2A45-B0FF-C5EAFAE8E11C}"/>
              </a:ext>
            </a:extLst>
          </p:cNvPr>
          <p:cNvPicPr/>
          <p:nvPr/>
        </p:nvPicPr>
        <p:blipFill>
          <a:blip r:embed="rId2">
            <a:extLst>
              <a:ext uri="{28A0092B-C50C-407E-A947-70E740481C1C}">
                <a14:useLocalDpi xmlns:a14="http://schemas.microsoft.com/office/drawing/2010/main" val="0"/>
              </a:ext>
            </a:extLst>
          </a:blip>
          <a:stretch>
            <a:fillRect/>
          </a:stretch>
        </p:blipFill>
        <p:spPr>
          <a:xfrm>
            <a:off x="2475571" y="388628"/>
            <a:ext cx="7240858" cy="1629743"/>
          </a:xfrm>
          <a:prstGeom prst="rect">
            <a:avLst/>
          </a:prstGeom>
        </p:spPr>
      </p:pic>
      <p:sp>
        <p:nvSpPr>
          <p:cNvPr id="13"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DA61D98-7BBE-974E-AF78-6CF47B4ACB20}"/>
              </a:ext>
            </a:extLst>
          </p:cNvPr>
          <p:cNvSpPr txBox="1"/>
          <p:nvPr/>
        </p:nvSpPr>
        <p:spPr>
          <a:xfrm>
            <a:off x="3695142" y="2018371"/>
            <a:ext cx="4984595" cy="369332"/>
          </a:xfrm>
          <a:prstGeom prst="rect">
            <a:avLst/>
          </a:prstGeom>
          <a:noFill/>
        </p:spPr>
        <p:txBody>
          <a:bodyPr wrap="square" rtlCol="0">
            <a:spAutoFit/>
          </a:bodyPr>
          <a:lstStyle/>
          <a:p>
            <a:r>
              <a:rPr lang="en-US" dirty="0"/>
              <a:t>Fig 3: Nearby Venues of all neighborhoods</a:t>
            </a:r>
          </a:p>
        </p:txBody>
      </p:sp>
      <p:pic>
        <p:nvPicPr>
          <p:cNvPr id="10" name="Picture 9" descr="A screenshot of a cell phone&#10;&#10;Description automatically generated">
            <a:extLst>
              <a:ext uri="{FF2B5EF4-FFF2-40B4-BE49-F238E27FC236}">
                <a16:creationId xmlns:a16="http://schemas.microsoft.com/office/drawing/2014/main" id="{886BBD75-A219-DB45-B084-717BDF98918F}"/>
              </a:ext>
            </a:extLst>
          </p:cNvPr>
          <p:cNvPicPr/>
          <p:nvPr/>
        </p:nvPicPr>
        <p:blipFill>
          <a:blip r:embed="rId3">
            <a:extLst>
              <a:ext uri="{28A0092B-C50C-407E-A947-70E740481C1C}">
                <a14:useLocalDpi xmlns:a14="http://schemas.microsoft.com/office/drawing/2010/main" val="0"/>
              </a:ext>
            </a:extLst>
          </a:blip>
          <a:stretch>
            <a:fillRect/>
          </a:stretch>
        </p:blipFill>
        <p:spPr>
          <a:xfrm>
            <a:off x="2475571" y="3702133"/>
            <a:ext cx="7240858" cy="2612228"/>
          </a:xfrm>
          <a:prstGeom prst="rect">
            <a:avLst/>
          </a:prstGeom>
        </p:spPr>
      </p:pic>
      <p:sp>
        <p:nvSpPr>
          <p:cNvPr id="7" name="TextBox 6">
            <a:extLst>
              <a:ext uri="{FF2B5EF4-FFF2-40B4-BE49-F238E27FC236}">
                <a16:creationId xmlns:a16="http://schemas.microsoft.com/office/drawing/2014/main" id="{A517B535-647B-9245-8CC3-83E0B0555156}"/>
              </a:ext>
            </a:extLst>
          </p:cNvPr>
          <p:cNvSpPr txBox="1"/>
          <p:nvPr/>
        </p:nvSpPr>
        <p:spPr>
          <a:xfrm>
            <a:off x="3382765" y="6314361"/>
            <a:ext cx="5910147" cy="369332"/>
          </a:xfrm>
          <a:prstGeom prst="rect">
            <a:avLst/>
          </a:prstGeom>
          <a:noFill/>
        </p:spPr>
        <p:txBody>
          <a:bodyPr wrap="square" rtlCol="0">
            <a:spAutoFit/>
          </a:bodyPr>
          <a:lstStyle/>
          <a:p>
            <a:r>
              <a:rPr lang="en-US" dirty="0"/>
              <a:t>Fig 4: Most common venue for each neighborhood</a:t>
            </a:r>
          </a:p>
        </p:txBody>
      </p:sp>
    </p:spTree>
    <p:extLst>
      <p:ext uri="{BB962C8B-B14F-4D97-AF65-F5344CB8AC3E}">
        <p14:creationId xmlns:p14="http://schemas.microsoft.com/office/powerpoint/2010/main" val="238007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F5BB-D9DA-D247-9698-C7FC7AE82111}"/>
              </a:ext>
            </a:extLst>
          </p:cNvPr>
          <p:cNvSpPr>
            <a:spLocks noGrp="1"/>
          </p:cNvSpPr>
          <p:nvPr>
            <p:ph type="title"/>
          </p:nvPr>
        </p:nvSpPr>
        <p:spPr>
          <a:xfrm>
            <a:off x="1640156" y="668715"/>
            <a:ext cx="8911687" cy="714036"/>
          </a:xfrm>
        </p:spPr>
        <p:txBody>
          <a:bodyPr/>
          <a:lstStyle/>
          <a:p>
            <a:r>
              <a:rPr lang="en-US" dirty="0"/>
              <a:t>Clustering</a:t>
            </a:r>
          </a:p>
        </p:txBody>
      </p:sp>
      <p:sp>
        <p:nvSpPr>
          <p:cNvPr id="3" name="Content Placeholder 2">
            <a:extLst>
              <a:ext uri="{FF2B5EF4-FFF2-40B4-BE49-F238E27FC236}">
                <a16:creationId xmlns:a16="http://schemas.microsoft.com/office/drawing/2014/main" id="{B5B08112-99F2-104B-8282-BCE51A749C6E}"/>
              </a:ext>
            </a:extLst>
          </p:cNvPr>
          <p:cNvSpPr>
            <a:spLocks noGrp="1"/>
          </p:cNvSpPr>
          <p:nvPr>
            <p:ph idx="1"/>
          </p:nvPr>
        </p:nvSpPr>
        <p:spPr>
          <a:xfrm>
            <a:off x="1636443" y="1382751"/>
            <a:ext cx="8915400" cy="3777622"/>
          </a:xfrm>
        </p:spPr>
        <p:txBody>
          <a:bodyPr/>
          <a:lstStyle/>
          <a:p>
            <a:pPr algn="just"/>
            <a:r>
              <a:rPr lang="en-US" dirty="0"/>
              <a:t>After finding out the top 10 venues for each neighborhood, we can cluster them using K-means  and through each cluster point we can visualize these venues and try to find out the most optimum location based on features that each location offers and thereby narrowing down our search</a:t>
            </a:r>
            <a:r>
              <a:rPr lang="en-IN" dirty="0"/>
              <a:t> </a:t>
            </a:r>
            <a:endParaRPr lang="en-US" dirty="0"/>
          </a:p>
        </p:txBody>
      </p:sp>
      <p:pic>
        <p:nvPicPr>
          <p:cNvPr id="4" name="Picture 3" descr="A screenshot of a cell phone&#10;&#10;Description automatically generated">
            <a:extLst>
              <a:ext uri="{FF2B5EF4-FFF2-40B4-BE49-F238E27FC236}">
                <a16:creationId xmlns:a16="http://schemas.microsoft.com/office/drawing/2014/main" id="{7243DE5F-21CA-E444-8AA3-54585471D6A3}"/>
              </a:ext>
            </a:extLst>
          </p:cNvPr>
          <p:cNvPicPr/>
          <p:nvPr/>
        </p:nvPicPr>
        <p:blipFill>
          <a:blip r:embed="rId2">
            <a:extLst>
              <a:ext uri="{28A0092B-C50C-407E-A947-70E740481C1C}">
                <a14:useLocalDpi xmlns:a14="http://schemas.microsoft.com/office/drawing/2010/main" val="0"/>
              </a:ext>
            </a:extLst>
          </a:blip>
          <a:stretch>
            <a:fillRect/>
          </a:stretch>
        </p:blipFill>
        <p:spPr>
          <a:xfrm>
            <a:off x="1750741" y="3047240"/>
            <a:ext cx="8801101" cy="2517219"/>
          </a:xfrm>
          <a:prstGeom prst="rect">
            <a:avLst/>
          </a:prstGeom>
        </p:spPr>
      </p:pic>
      <p:sp>
        <p:nvSpPr>
          <p:cNvPr id="5" name="TextBox 4">
            <a:extLst>
              <a:ext uri="{FF2B5EF4-FFF2-40B4-BE49-F238E27FC236}">
                <a16:creationId xmlns:a16="http://schemas.microsoft.com/office/drawing/2014/main" id="{13F56F33-51CC-6D4D-8143-8ECBDC13702C}"/>
              </a:ext>
            </a:extLst>
          </p:cNvPr>
          <p:cNvSpPr txBox="1"/>
          <p:nvPr/>
        </p:nvSpPr>
        <p:spPr>
          <a:xfrm>
            <a:off x="2832410" y="5689743"/>
            <a:ext cx="7571678" cy="369332"/>
          </a:xfrm>
          <a:prstGeom prst="rect">
            <a:avLst/>
          </a:prstGeom>
          <a:noFill/>
        </p:spPr>
        <p:txBody>
          <a:bodyPr wrap="square" rtlCol="0">
            <a:spAutoFit/>
          </a:bodyPr>
          <a:lstStyle/>
          <a:p>
            <a:r>
              <a:rPr lang="en-US" dirty="0"/>
              <a:t>Fig 5:Setting up of Cluster labels for clustering of neighborhoods</a:t>
            </a:r>
          </a:p>
        </p:txBody>
      </p:sp>
    </p:spTree>
    <p:extLst>
      <p:ext uri="{BB962C8B-B14F-4D97-AF65-F5344CB8AC3E}">
        <p14:creationId xmlns:p14="http://schemas.microsoft.com/office/powerpoint/2010/main" val="98174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40B32F-F736-4344-8D1D-E7AC653A984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14799" y="657923"/>
            <a:ext cx="4070195" cy="5025328"/>
          </a:xfrm>
          <a:prstGeom prst="rect">
            <a:avLst/>
          </a:prstGeom>
        </p:spPr>
      </p:pic>
      <p:sp>
        <p:nvSpPr>
          <p:cNvPr id="8" name="TextBox 7">
            <a:extLst>
              <a:ext uri="{FF2B5EF4-FFF2-40B4-BE49-F238E27FC236}">
                <a16:creationId xmlns:a16="http://schemas.microsoft.com/office/drawing/2014/main" id="{23504716-5FBA-D346-B701-8009DA74C207}"/>
              </a:ext>
            </a:extLst>
          </p:cNvPr>
          <p:cNvSpPr txBox="1"/>
          <p:nvPr/>
        </p:nvSpPr>
        <p:spPr>
          <a:xfrm>
            <a:off x="3980985" y="5830745"/>
            <a:ext cx="4728117" cy="369332"/>
          </a:xfrm>
          <a:prstGeom prst="rect">
            <a:avLst/>
          </a:prstGeom>
          <a:noFill/>
        </p:spPr>
        <p:txBody>
          <a:bodyPr wrap="square" rtlCol="0">
            <a:spAutoFit/>
          </a:bodyPr>
          <a:lstStyle/>
          <a:p>
            <a:r>
              <a:rPr lang="en-US" dirty="0"/>
              <a:t>Fig 6: Map containing all cluster points</a:t>
            </a:r>
          </a:p>
        </p:txBody>
      </p:sp>
    </p:spTree>
    <p:extLst>
      <p:ext uri="{BB962C8B-B14F-4D97-AF65-F5344CB8AC3E}">
        <p14:creationId xmlns:p14="http://schemas.microsoft.com/office/powerpoint/2010/main" val="1587774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TotalTime>
  <Words>815</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Prediction of a suitable location for opening a restaurant in Mumbai</vt:lpstr>
      <vt:lpstr>Introduction</vt:lpstr>
      <vt:lpstr>Data acquisition and cleaning </vt:lpstr>
      <vt:lpstr>PowerPoint Presentation</vt:lpstr>
      <vt:lpstr>Adding Features</vt:lpstr>
      <vt:lpstr>Nearby Values</vt:lpstr>
      <vt:lpstr>PowerPoint Presentation</vt:lpstr>
      <vt:lpstr>Clustering</vt:lpstr>
      <vt:lpstr>PowerPoint Presentation</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 suitable location for opening a restaurant in Mumbai</dc:title>
  <dc:creator>NILESH R TRIVEDI</dc:creator>
  <cp:lastModifiedBy>NILESH R TRIVEDI</cp:lastModifiedBy>
  <cp:revision>4</cp:revision>
  <dcterms:created xsi:type="dcterms:W3CDTF">2020-07-24T14:19:00Z</dcterms:created>
  <dcterms:modified xsi:type="dcterms:W3CDTF">2020-07-24T14:23:13Z</dcterms:modified>
</cp:coreProperties>
</file>