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5" r:id="rId3"/>
    <p:sldId id="266" r:id="rId4"/>
    <p:sldId id="267" r:id="rId5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AFA"/>
    <a:srgbClr val="F7F7F7"/>
    <a:srgbClr val="F0F0F0"/>
    <a:srgbClr val="B20000"/>
    <a:srgbClr val="CF0000"/>
    <a:srgbClr val="C80000"/>
    <a:srgbClr val="CE0000"/>
    <a:srgbClr val="C51A0D"/>
    <a:srgbClr val="D01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40"/>
        <p:guide pos="38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8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6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8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8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20320" y="1852930"/>
            <a:ext cx="12212955" cy="318516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498215" y="1718945"/>
            <a:ext cx="8439785" cy="2570480"/>
          </a:xfrm>
        </p:spPr>
        <p:txBody>
          <a:bodyPr/>
          <a:p>
            <a:r>
              <a:rPr lang="zh-CN" altLang="zh-CN">
                <a:solidFill>
                  <a:schemeClr val="bg1"/>
                </a:solidFill>
              </a:rPr>
              <a:t>软件基础实践</a:t>
            </a:r>
            <a:r>
              <a:rPr lang="en-US" altLang="zh-CN">
                <a:solidFill>
                  <a:schemeClr val="bg1"/>
                </a:solidFill>
              </a:rPr>
              <a:t>Project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QLink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校标-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39445" y="2115185"/>
            <a:ext cx="2624455" cy="2625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5193030" y="-18415"/>
            <a:ext cx="5320030" cy="687641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5890" y="1286510"/>
            <a:ext cx="21101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>
                <a:solidFill>
                  <a:srgbClr val="C51A0D"/>
                </a:solidFill>
              </a:rPr>
              <a:t>目录</a:t>
            </a:r>
            <a:endParaRPr lang="zh-CN" altLang="en-US" sz="6600" b="1">
              <a:solidFill>
                <a:srgbClr val="C51A0D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61735" y="142494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09690" y="1487805"/>
            <a:ext cx="223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1  </a:t>
            </a:r>
            <a:r>
              <a:rPr lang="zh-CN" altLang="en-US" sz="2800" b="1">
                <a:solidFill>
                  <a:srgbClr val="C00000"/>
                </a:solidFill>
              </a:rPr>
              <a:t>人物移动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1735" y="261493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09690" y="2669540"/>
            <a:ext cx="2475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2  </a:t>
            </a:r>
            <a:r>
              <a:rPr lang="zh-CN" altLang="en-US" sz="2800" b="1">
                <a:solidFill>
                  <a:srgbClr val="C00000"/>
                </a:solidFill>
              </a:rPr>
              <a:t>连通性判断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61735" y="380492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09690" y="3870325"/>
            <a:ext cx="2475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3  </a:t>
            </a:r>
            <a:r>
              <a:rPr lang="zh-CN" altLang="en-US" sz="2800" b="1">
                <a:solidFill>
                  <a:srgbClr val="C00000"/>
                </a:solidFill>
              </a:rPr>
              <a:t>方块交互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61735" y="499491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09690" y="5090160"/>
            <a:ext cx="1470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4  </a:t>
            </a:r>
            <a:r>
              <a:rPr lang="zh-CN" altLang="en-US" sz="2800" b="1">
                <a:solidFill>
                  <a:srgbClr val="C00000"/>
                </a:solidFill>
              </a:rPr>
              <a:t>道具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5890" y="2484755"/>
            <a:ext cx="3114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C51A0D"/>
                </a:solidFill>
              </a:rPr>
              <a:t>Content</a:t>
            </a:r>
            <a:endParaRPr lang="en-US" altLang="zh-CN" sz="4000" b="1">
              <a:solidFill>
                <a:srgbClr val="C51A0D"/>
              </a:solidFill>
            </a:endParaRPr>
          </a:p>
        </p:txBody>
      </p:sp>
      <p:pic>
        <p:nvPicPr>
          <p:cNvPr id="10" name="图片 9" descr="位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2280" y="3844925"/>
            <a:ext cx="567055" cy="567055"/>
          </a:xfrm>
          <a:prstGeom prst="rect">
            <a:avLst/>
          </a:prstGeom>
          <a:effectLst>
            <a:outerShdw blurRad="228600" dist="63500" dir="5400000" sx="105000" sy="105000" algn="t" rotWithShape="0">
              <a:prstClr val="black">
                <a:alpha val="35000"/>
              </a:prstClr>
            </a:outerShdw>
          </a:effectLst>
        </p:spPr>
      </p:pic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13030"/>
            <a:ext cx="1009015" cy="1010920"/>
          </a:xfrm>
          <a:prstGeom prst="rect">
            <a:avLst/>
          </a:prstGeom>
        </p:spPr>
      </p:pic>
      <p:pic>
        <p:nvPicPr>
          <p:cNvPr id="2" name="图片 1" descr="目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" y="1286510"/>
            <a:ext cx="1905000" cy="1905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623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5110" y="2705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方块交互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11100435" y="76200"/>
            <a:ext cx="908685" cy="9105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4650" y="13385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过程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374650" y="355028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碰撞检测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359150" y="1983105"/>
            <a:ext cx="2232660" cy="1146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碰撞发生的方向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45110" y="1983105"/>
            <a:ext cx="1541780" cy="1146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player</a:t>
            </a:r>
            <a:r>
              <a:rPr lang="zh-CN" altLang="en-US" sz="2000">
                <a:solidFill>
                  <a:schemeClr val="tx1"/>
                </a:solidFill>
              </a:rPr>
              <a:t>位置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2000">
                <a:solidFill>
                  <a:schemeClr val="tx1"/>
                </a:solidFill>
              </a:rPr>
              <a:t>map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1784350" y="2393950"/>
            <a:ext cx="1635760" cy="3244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182235" y="3550285"/>
            <a:ext cx="579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直碰</a:t>
            </a:r>
            <a:r>
              <a:rPr lang="en-US" altLang="zh-CN"/>
              <a:t>——</a:t>
            </a:r>
            <a:r>
              <a:rPr lang="zh-CN" altLang="en-US"/>
              <a:t>上下左右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82235" y="5217795"/>
            <a:ext cx="4615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此时一定是球</a:t>
            </a:r>
            <a:r>
              <a:rPr lang="en-US" altLang="zh-CN"/>
              <a:t>(player)</a:t>
            </a:r>
            <a:r>
              <a:rPr lang="zh-CN" altLang="en-US"/>
              <a:t>与正方形的边发生碰撞</a:t>
            </a:r>
            <a:endParaRPr lang="zh-CN" altLang="en-US"/>
          </a:p>
          <a:p>
            <a:r>
              <a:rPr lang="zh-CN" altLang="en-US" b="1"/>
              <a:t>球最左端横坐标</a:t>
            </a:r>
            <a:r>
              <a:rPr lang="en-US" altLang="zh-CN" b="1"/>
              <a:t> &lt; </a:t>
            </a:r>
            <a:r>
              <a:rPr lang="zh-CN" altLang="en-US" b="1"/>
              <a:t>方块右端横坐标</a:t>
            </a:r>
            <a:endParaRPr lang="zh-CN" altLang="en-US" b="1"/>
          </a:p>
        </p:txBody>
      </p:sp>
      <p:pic>
        <p:nvPicPr>
          <p:cNvPr id="29" name="图片 28" descr="屏幕截图 2022-10-06 1257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10" y="5895340"/>
            <a:ext cx="723900" cy="39624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06095" y="4050030"/>
            <a:ext cx="4069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因为球的直径小于方块的边长</a:t>
            </a:r>
            <a:endParaRPr lang="zh-CN" altLang="en-US"/>
          </a:p>
          <a:p>
            <a:r>
              <a:rPr lang="zh-CN" altLang="en-US"/>
              <a:t>且方块的位置被限定在格子中</a:t>
            </a:r>
            <a:endParaRPr lang="zh-CN" altLang="en-US"/>
          </a:p>
          <a:p>
            <a:r>
              <a:rPr lang="zh-CN" altLang="en-US"/>
              <a:t>所以球只会与周围八个方向的方块碰撞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因此可以分为两种情况：</a:t>
            </a:r>
            <a:endParaRPr lang="zh-CN" altLang="en-US"/>
          </a:p>
        </p:txBody>
      </p:sp>
      <p:pic>
        <p:nvPicPr>
          <p:cNvPr id="31" name="图片 30" descr="屏幕截图 2022-10-06 1304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810" y="4004310"/>
            <a:ext cx="6294120" cy="115062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053590" y="22371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碰撞检测</a:t>
            </a: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582920" y="2371090"/>
            <a:ext cx="1119505" cy="3244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703060" y="1983105"/>
            <a:ext cx="2353310" cy="1146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被碰撞的方块类型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9056370" y="2371090"/>
            <a:ext cx="1119505" cy="3244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10175875" y="1960245"/>
            <a:ext cx="1238250" cy="1146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处理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623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5110" y="2705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方块交互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11100435" y="76200"/>
            <a:ext cx="908685" cy="91059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88620" y="132207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斜碰</a:t>
            </a:r>
            <a:r>
              <a:rPr lang="en-US" altLang="zh-CN"/>
              <a:t>——</a:t>
            </a:r>
            <a:r>
              <a:rPr lang="zh-CN" altLang="en-US"/>
              <a:t>四个对角线方向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88620" y="3093720"/>
            <a:ext cx="4615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此时一定是球</a:t>
            </a:r>
            <a:r>
              <a:rPr lang="en-US" altLang="zh-CN"/>
              <a:t>(player)</a:t>
            </a:r>
            <a:r>
              <a:rPr lang="zh-CN" altLang="en-US"/>
              <a:t>与正方形的角发生碰撞</a:t>
            </a:r>
            <a:endParaRPr lang="zh-CN" altLang="en-US"/>
          </a:p>
          <a:p>
            <a:r>
              <a:rPr lang="zh-CN" altLang="en-US" b="1"/>
              <a:t>正方形顶点与圆心的距离</a:t>
            </a:r>
            <a:r>
              <a:rPr lang="en-US" altLang="zh-CN" b="1"/>
              <a:t> &lt; </a:t>
            </a:r>
            <a:r>
              <a:rPr lang="zh-CN" altLang="en-US" b="1"/>
              <a:t>半径</a:t>
            </a:r>
            <a:endParaRPr lang="zh-CN" altLang="en-US" b="1"/>
          </a:p>
        </p:txBody>
      </p:sp>
      <p:pic>
        <p:nvPicPr>
          <p:cNvPr id="4" name="图片 3" descr="屏幕截图 2022-10-06 131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950085"/>
            <a:ext cx="10568940" cy="967740"/>
          </a:xfrm>
          <a:prstGeom prst="rect">
            <a:avLst/>
          </a:prstGeom>
        </p:spPr>
      </p:pic>
      <p:pic>
        <p:nvPicPr>
          <p:cNvPr id="5" name="图片 4" descr="屏幕截图 2022-10-06 1259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70" y="3065780"/>
            <a:ext cx="876300" cy="7010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4650" y="3913505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6895" y="4341495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根据被碰撞的方块类型，调用相应的方法即可</a:t>
            </a:r>
            <a:endParaRPr lang="zh-CN" altLang="en-US"/>
          </a:p>
        </p:txBody>
      </p:sp>
      <p:pic>
        <p:nvPicPr>
          <p:cNvPr id="9" name="图片 8" descr="屏幕截图 2022-10-06 1323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770" y="1651635"/>
            <a:ext cx="5196840" cy="48920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5193030" y="-18415"/>
            <a:ext cx="5320030" cy="687641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5890" y="1286510"/>
            <a:ext cx="21101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>
                <a:solidFill>
                  <a:srgbClr val="C51A0D"/>
                </a:solidFill>
              </a:rPr>
              <a:t>目录</a:t>
            </a:r>
            <a:endParaRPr lang="zh-CN" altLang="en-US" sz="6600" b="1">
              <a:solidFill>
                <a:srgbClr val="C51A0D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61735" y="142494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09690" y="1487805"/>
            <a:ext cx="223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1  </a:t>
            </a:r>
            <a:r>
              <a:rPr lang="zh-CN" altLang="en-US" sz="2800" b="1">
                <a:solidFill>
                  <a:srgbClr val="C00000"/>
                </a:solidFill>
              </a:rPr>
              <a:t>人物移动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1735" y="261493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09690" y="2669540"/>
            <a:ext cx="2475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2  </a:t>
            </a:r>
            <a:r>
              <a:rPr lang="zh-CN" altLang="en-US" sz="2800" b="1">
                <a:solidFill>
                  <a:srgbClr val="C00000"/>
                </a:solidFill>
              </a:rPr>
              <a:t>连通性判断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61735" y="380492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09690" y="3870325"/>
            <a:ext cx="2475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3  </a:t>
            </a:r>
            <a:r>
              <a:rPr lang="zh-CN" altLang="en-US" sz="2800" b="1">
                <a:solidFill>
                  <a:srgbClr val="C00000"/>
                </a:solidFill>
              </a:rPr>
              <a:t>方块交互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61735" y="499491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09690" y="5090160"/>
            <a:ext cx="1470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4  </a:t>
            </a:r>
            <a:r>
              <a:rPr lang="zh-CN" altLang="en-US" sz="2800" b="1">
                <a:solidFill>
                  <a:srgbClr val="C00000"/>
                </a:solidFill>
              </a:rPr>
              <a:t>道具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5890" y="2484755"/>
            <a:ext cx="3114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C51A0D"/>
                </a:solidFill>
              </a:rPr>
              <a:t>Content</a:t>
            </a:r>
            <a:endParaRPr lang="en-US" altLang="zh-CN" sz="4000" b="1">
              <a:solidFill>
                <a:srgbClr val="C51A0D"/>
              </a:solidFill>
            </a:endParaRPr>
          </a:p>
        </p:txBody>
      </p:sp>
      <p:pic>
        <p:nvPicPr>
          <p:cNvPr id="10" name="图片 9" descr="位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1960" y="5034915"/>
            <a:ext cx="567055" cy="567055"/>
          </a:xfrm>
          <a:prstGeom prst="rect">
            <a:avLst/>
          </a:prstGeom>
          <a:effectLst>
            <a:outerShdw blurRad="228600" dist="63500" dir="5400000" sx="105000" sy="105000" algn="t" rotWithShape="0">
              <a:prstClr val="black">
                <a:alpha val="35000"/>
              </a:prstClr>
            </a:outerShdw>
          </a:effectLst>
        </p:spPr>
      </p:pic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13030"/>
            <a:ext cx="1009015" cy="1010920"/>
          </a:xfrm>
          <a:prstGeom prst="rect">
            <a:avLst/>
          </a:prstGeom>
        </p:spPr>
      </p:pic>
      <p:pic>
        <p:nvPicPr>
          <p:cNvPr id="2" name="图片 1" descr="目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" y="1286510"/>
            <a:ext cx="1905000" cy="1905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623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5110" y="2705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道具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11100435" y="76200"/>
            <a:ext cx="908685" cy="910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" y="124841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shuffle</a:t>
            </a:r>
            <a:r>
              <a:rPr lang="zh-CN" altLang="en-US" b="1"/>
              <a:t>道具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486410" y="1684020"/>
            <a:ext cx="565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在保存地图的</a:t>
            </a:r>
            <a:r>
              <a:rPr lang="en-US" altLang="zh-CN"/>
              <a:t>map</a:t>
            </a:r>
            <a:r>
              <a:rPr lang="zh-CN" altLang="en-US"/>
              <a:t>类中，地图的状态以二维数组存储：</a:t>
            </a:r>
            <a:endParaRPr lang="zh-CN" altLang="en-US"/>
          </a:p>
        </p:txBody>
      </p:sp>
      <p:pic>
        <p:nvPicPr>
          <p:cNvPr id="11" name="图片 10" descr="屏幕截图 2022-10-06 1327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2119630"/>
            <a:ext cx="4592320" cy="17094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7530" y="4046855"/>
            <a:ext cx="5182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因此，利用</a:t>
            </a:r>
            <a:r>
              <a:rPr lang="en-US" altLang="zh-CN"/>
              <a:t>stl</a:t>
            </a:r>
            <a:r>
              <a:rPr lang="zh-CN" altLang="en-US"/>
              <a:t>自带的</a:t>
            </a:r>
            <a:r>
              <a:rPr lang="en-US" altLang="zh-CN"/>
              <a:t>random_shuffle</a:t>
            </a:r>
            <a:r>
              <a:rPr lang="zh-CN" altLang="en-US"/>
              <a:t>可以直接打乱</a:t>
            </a:r>
            <a:endParaRPr lang="zh-CN" altLang="en-US"/>
          </a:p>
        </p:txBody>
      </p:sp>
      <p:pic>
        <p:nvPicPr>
          <p:cNvPr id="14" name="图片 13" descr="屏幕截图 2022-10-06 1329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" y="4525645"/>
            <a:ext cx="5425440" cy="2819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6410" y="5092065"/>
            <a:ext cx="4754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但是，直接打乱可能导致玩家位置与方块重合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对于玩家而言，这是游戏设计的不周全</a:t>
            </a:r>
            <a:endParaRPr lang="zh-CN" altLang="en-US"/>
          </a:p>
        </p:txBody>
      </p:sp>
      <p:pic>
        <p:nvPicPr>
          <p:cNvPr id="16" name="图片 15" descr="屏幕截图 2022-10-06 133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990" y="1805305"/>
            <a:ext cx="5196840" cy="1584960"/>
          </a:xfrm>
          <a:prstGeom prst="rect">
            <a:avLst/>
          </a:prstGeom>
        </p:spPr>
      </p:pic>
      <p:pic>
        <p:nvPicPr>
          <p:cNvPr id="17" name="图片 16" descr="屏幕截图 2022-10-06 133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915" y="3707130"/>
            <a:ext cx="4922520" cy="2667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623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5110" y="2705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道具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11100435" y="76200"/>
            <a:ext cx="908685" cy="910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" y="124841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hint</a:t>
            </a:r>
            <a:r>
              <a:rPr lang="zh-CN" altLang="en-US" b="1"/>
              <a:t>道具</a:t>
            </a:r>
            <a:endParaRPr lang="zh-CN" altLang="en-US" b="1"/>
          </a:p>
        </p:txBody>
      </p:sp>
      <p:sp>
        <p:nvSpPr>
          <p:cNvPr id="4" name="圆角矩形 3"/>
          <p:cNvSpPr/>
          <p:nvPr/>
        </p:nvSpPr>
        <p:spPr>
          <a:xfrm>
            <a:off x="3681095" y="2475865"/>
            <a:ext cx="1885950" cy="3057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Hint</a:t>
            </a:r>
            <a:r>
              <a:rPr lang="zh-CN" altLang="en-US" sz="2800"/>
              <a:t>类</a:t>
            </a:r>
            <a:endParaRPr lang="zh-CN" altLang="en-US" sz="2800"/>
          </a:p>
          <a:p>
            <a:pPr algn="ctr"/>
            <a:endParaRPr lang="zh-CN" altLang="en-US" sz="2800"/>
          </a:p>
          <a:p>
            <a:pPr algn="ctr"/>
            <a:r>
              <a:rPr lang="en-US" altLang="zh-CN" sz="2800"/>
              <a:t>HintTime</a:t>
            </a:r>
            <a:endParaRPr lang="en-US" altLang="zh-CN" sz="2800"/>
          </a:p>
          <a:p>
            <a:pPr algn="ctr"/>
            <a:r>
              <a:rPr lang="en-US" altLang="zh-CN" sz="2800"/>
              <a:t>HintPair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136015" y="19069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信号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5605" y="2475230"/>
            <a:ext cx="2301875" cy="6591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游戏每次循环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5130" y="3538855"/>
            <a:ext cx="2292350" cy="6591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改变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（方块消去、打乱）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5290" y="4602480"/>
            <a:ext cx="2282190" cy="6591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玩家获得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hint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道具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82410" y="19780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处理函数</a:t>
            </a:r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577205" y="2708275"/>
            <a:ext cx="953135" cy="222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5572125" y="3756660"/>
            <a:ext cx="953135" cy="222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556885" y="4817110"/>
            <a:ext cx="953135" cy="222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信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3065145" y="2572385"/>
            <a:ext cx="466090" cy="466090"/>
          </a:xfrm>
          <a:prstGeom prst="rect">
            <a:avLst/>
          </a:prstGeom>
        </p:spPr>
      </p:pic>
      <p:pic>
        <p:nvPicPr>
          <p:cNvPr id="32" name="图片 31" descr="信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3065145" y="3634740"/>
            <a:ext cx="466090" cy="466090"/>
          </a:xfrm>
          <a:prstGeom prst="rect">
            <a:avLst/>
          </a:prstGeom>
        </p:spPr>
      </p:pic>
      <p:pic>
        <p:nvPicPr>
          <p:cNvPr id="33" name="图片 32" descr="信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3065145" y="4697095"/>
            <a:ext cx="466090" cy="466090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6582410" y="2485390"/>
            <a:ext cx="3975735" cy="7105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如果此时</a:t>
            </a:r>
            <a:r>
              <a:rPr lang="en-US" altLang="zh-CN"/>
              <a:t>hintTime &gt; 0</a:t>
            </a:r>
            <a:endParaRPr lang="en-US" altLang="zh-CN"/>
          </a:p>
          <a:p>
            <a:pPr algn="ctr"/>
            <a:r>
              <a:rPr lang="en-US" altLang="zh-CN"/>
              <a:t>hintTime</a:t>
            </a:r>
            <a:r>
              <a:rPr lang="zh-CN" altLang="en-US"/>
              <a:t>减去定值、显示</a:t>
            </a:r>
            <a:r>
              <a:rPr lang="en-US" altLang="zh-CN"/>
              <a:t>hintPair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6598285" y="3594100"/>
            <a:ext cx="3975735" cy="7105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检查此时存储的</a:t>
            </a:r>
            <a:r>
              <a:rPr lang="en-US" altLang="zh-CN"/>
              <a:t>hintPair</a:t>
            </a:r>
            <a:r>
              <a:rPr lang="zh-CN" altLang="en-US"/>
              <a:t>是否可用</a:t>
            </a:r>
            <a:endParaRPr lang="zh-CN" altLang="en-US"/>
          </a:p>
          <a:p>
            <a:pPr algn="ctr"/>
            <a:r>
              <a:rPr lang="zh-CN" altLang="en-US"/>
              <a:t>如果失效就向</a:t>
            </a:r>
            <a:r>
              <a:rPr lang="en-US" altLang="zh-CN"/>
              <a:t>map</a:t>
            </a:r>
            <a:r>
              <a:rPr lang="zh-CN" altLang="en-US"/>
              <a:t>获取新的</a:t>
            </a:r>
            <a:r>
              <a:rPr lang="en-US" altLang="zh-CN"/>
              <a:t>hintPair</a:t>
            </a:r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6598285" y="4702810"/>
            <a:ext cx="3975735" cy="7105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</a:t>
            </a:r>
            <a:r>
              <a:rPr lang="en-US" altLang="zh-CN"/>
              <a:t>hintTime</a:t>
            </a:r>
            <a:r>
              <a:rPr lang="zh-CN" altLang="en-US"/>
              <a:t>设为一定值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5193030" y="-18415"/>
            <a:ext cx="5320030" cy="687641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5890" y="1286510"/>
            <a:ext cx="21101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>
                <a:solidFill>
                  <a:srgbClr val="C51A0D"/>
                </a:solidFill>
              </a:rPr>
              <a:t>目录</a:t>
            </a:r>
            <a:endParaRPr lang="zh-CN" altLang="en-US" sz="6600" b="1">
              <a:solidFill>
                <a:srgbClr val="C51A0D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61735" y="142494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09690" y="1487805"/>
            <a:ext cx="223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1  </a:t>
            </a:r>
            <a:r>
              <a:rPr lang="zh-CN" altLang="en-US" sz="2800" b="1">
                <a:solidFill>
                  <a:srgbClr val="C00000"/>
                </a:solidFill>
              </a:rPr>
              <a:t>人物移动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1735" y="261493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09690" y="2669540"/>
            <a:ext cx="2475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2  </a:t>
            </a:r>
            <a:r>
              <a:rPr lang="zh-CN" altLang="en-US" sz="2800" b="1">
                <a:solidFill>
                  <a:srgbClr val="C00000"/>
                </a:solidFill>
              </a:rPr>
              <a:t>连通性判断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61735" y="380492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09690" y="3870325"/>
            <a:ext cx="2475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3  </a:t>
            </a:r>
            <a:r>
              <a:rPr lang="zh-CN" altLang="en-US" sz="2800" b="1">
                <a:solidFill>
                  <a:srgbClr val="C00000"/>
                </a:solidFill>
              </a:rPr>
              <a:t>方块交互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61735" y="499491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09690" y="5090160"/>
            <a:ext cx="1470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4  </a:t>
            </a:r>
            <a:r>
              <a:rPr lang="zh-CN" altLang="en-US" sz="2800" b="1">
                <a:solidFill>
                  <a:srgbClr val="C00000"/>
                </a:solidFill>
              </a:rPr>
              <a:t>道具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5890" y="2484755"/>
            <a:ext cx="3114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C51A0D"/>
                </a:solidFill>
              </a:rPr>
              <a:t>Content</a:t>
            </a:r>
            <a:endParaRPr lang="en-US" altLang="zh-CN" sz="4000" b="1">
              <a:solidFill>
                <a:srgbClr val="C51A0D"/>
              </a:solidFill>
            </a:endParaRPr>
          </a:p>
        </p:txBody>
      </p:sp>
      <p:pic>
        <p:nvPicPr>
          <p:cNvPr id="10" name="图片 9" descr="位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755" y="1442085"/>
            <a:ext cx="567055" cy="567055"/>
          </a:xfrm>
          <a:prstGeom prst="rect">
            <a:avLst/>
          </a:prstGeom>
          <a:effectLst>
            <a:outerShdw blurRad="228600" dist="63500" dir="5400000" sx="105000" sy="105000" algn="t" rotWithShape="0">
              <a:prstClr val="black">
                <a:alpha val="35000"/>
              </a:prstClr>
            </a:outerShdw>
          </a:effectLst>
        </p:spPr>
      </p:pic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13030"/>
            <a:ext cx="1009015" cy="1010920"/>
          </a:xfrm>
          <a:prstGeom prst="rect">
            <a:avLst/>
          </a:prstGeom>
        </p:spPr>
      </p:pic>
      <p:pic>
        <p:nvPicPr>
          <p:cNvPr id="2" name="图片 1" descr="目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" y="1286510"/>
            <a:ext cx="1905000" cy="1905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405765" y="5509895"/>
            <a:ext cx="2449830" cy="8102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10623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4950" y="2705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人物移动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11100435" y="76200"/>
            <a:ext cx="908685" cy="910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155" y="1320165"/>
            <a:ext cx="166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最简单的思路</a:t>
            </a:r>
            <a:endParaRPr lang="zh-CN" altLang="en-US" b="1"/>
          </a:p>
        </p:txBody>
      </p:sp>
      <p:pic>
        <p:nvPicPr>
          <p:cNvPr id="7" name="图片 6" descr="屏幕截图 2022-10-06 085511"/>
          <p:cNvPicPr>
            <a:picLocks noChangeAspect="1"/>
          </p:cNvPicPr>
          <p:nvPr/>
        </p:nvPicPr>
        <p:blipFill>
          <a:blip r:embed="rId2"/>
          <a:srcRect r="8967"/>
          <a:stretch>
            <a:fillRect/>
          </a:stretch>
        </p:blipFill>
        <p:spPr>
          <a:xfrm>
            <a:off x="405765" y="2322195"/>
            <a:ext cx="6291580" cy="2514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5765" y="1821180"/>
            <a:ext cx="623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Qt</a:t>
            </a:r>
            <a:r>
              <a:rPr lang="zh-CN" altLang="en-US"/>
              <a:t>已经提供了与键盘信号对应的槽函数</a:t>
            </a:r>
            <a:r>
              <a:rPr lang="en-US" altLang="zh-CN"/>
              <a:t>——keyPressEvent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5765" y="5090795"/>
            <a:ext cx="199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问题</a:t>
            </a:r>
            <a:endParaRPr lang="zh-CN" altLang="en-US" b="1"/>
          </a:p>
        </p:txBody>
      </p:sp>
      <p:sp>
        <p:nvSpPr>
          <p:cNvPr id="17" name="圆角矩形 16"/>
          <p:cNvSpPr/>
          <p:nvPr/>
        </p:nvSpPr>
        <p:spPr>
          <a:xfrm>
            <a:off x="4267835" y="5492115"/>
            <a:ext cx="2449830" cy="8102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5765" y="5582285"/>
            <a:ext cx="2354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依赖</a:t>
            </a:r>
            <a:r>
              <a:rPr lang="en-US" altLang="zh-CN"/>
              <a:t>autorRepeat</a:t>
            </a:r>
            <a:r>
              <a:rPr lang="zh-CN" altLang="en-US"/>
              <a:t>机制</a:t>
            </a:r>
            <a:endParaRPr lang="zh-CN" altLang="en-US"/>
          </a:p>
          <a:p>
            <a:r>
              <a:rPr lang="zh-CN" altLang="en-US"/>
              <a:t>只能处理单个按键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30700" y="558228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操作不流畅</a:t>
            </a:r>
            <a:endParaRPr lang="zh-CN" altLang="en-US"/>
          </a:p>
          <a:p>
            <a:r>
              <a:rPr lang="zh-CN" altLang="en-US"/>
              <a:t>无法实现双人模式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881630" y="5737860"/>
            <a:ext cx="1386205" cy="37147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80905" y="1821180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autoRepeat</a:t>
            </a:r>
            <a:r>
              <a:rPr lang="zh-CN" altLang="en-US" b="1"/>
              <a:t>机制</a:t>
            </a:r>
            <a:endParaRPr lang="zh-CN" altLang="en-US" b="1"/>
          </a:p>
        </p:txBody>
      </p:sp>
      <p:sp>
        <p:nvSpPr>
          <p:cNvPr id="21" name="圆角矩形 20"/>
          <p:cNvSpPr/>
          <p:nvPr/>
        </p:nvSpPr>
        <p:spPr>
          <a:xfrm>
            <a:off x="7320915" y="2322195"/>
            <a:ext cx="1485900" cy="4622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按键被按下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429750" y="1510030"/>
            <a:ext cx="0" cy="5011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下箭头 23"/>
          <p:cNvSpPr/>
          <p:nvPr/>
        </p:nvSpPr>
        <p:spPr>
          <a:xfrm>
            <a:off x="7903210" y="2805430"/>
            <a:ext cx="291465" cy="68262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320915" y="3488055"/>
            <a:ext cx="1485900" cy="4622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发送信号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7903210" y="3971290"/>
            <a:ext cx="291465" cy="68262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320915" y="4653915"/>
            <a:ext cx="1485900" cy="4622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槽函数处理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980295" y="2322195"/>
            <a:ext cx="1485900" cy="4622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按键被</a:t>
            </a:r>
            <a:r>
              <a:rPr lang="zh-CN" altLang="en-US" b="1">
                <a:solidFill>
                  <a:srgbClr val="C00000"/>
                </a:solidFill>
              </a:rPr>
              <a:t>按住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731375" y="3036570"/>
            <a:ext cx="2013585" cy="25203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10562590" y="2805430"/>
            <a:ext cx="291465" cy="24066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9980295" y="3488055"/>
            <a:ext cx="1485900" cy="4622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发送信号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10562590" y="3971290"/>
            <a:ext cx="291465" cy="68262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980295" y="4653915"/>
            <a:ext cx="1485900" cy="4622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槽函数处理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138410" y="3098800"/>
            <a:ext cx="119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自动循环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623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4950" y="2705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人物移动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11100435" y="76200"/>
            <a:ext cx="908685" cy="910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2740" y="1310640"/>
            <a:ext cx="394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解决</a:t>
            </a:r>
            <a:r>
              <a:rPr lang="en-US" altLang="zh-CN" b="1"/>
              <a:t>autoRepeat</a:t>
            </a:r>
            <a:r>
              <a:rPr lang="zh-CN" altLang="en-US" b="1"/>
              <a:t>的占用</a:t>
            </a:r>
            <a:r>
              <a:rPr lang="en-US" altLang="zh-CN" b="1"/>
              <a:t>——</a:t>
            </a:r>
            <a:r>
              <a:rPr lang="zh-CN" altLang="en-US" b="1"/>
              <a:t>间接输入</a:t>
            </a:r>
            <a:endParaRPr lang="zh-CN" altLang="en-US" b="1"/>
          </a:p>
        </p:txBody>
      </p:sp>
      <p:pic>
        <p:nvPicPr>
          <p:cNvPr id="7" name="图片 6" descr="屏幕截图 2022-10-06 1109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" y="1750060"/>
            <a:ext cx="4434840" cy="2301240"/>
          </a:xfrm>
          <a:prstGeom prst="rect">
            <a:avLst/>
          </a:prstGeom>
        </p:spPr>
      </p:pic>
      <p:pic>
        <p:nvPicPr>
          <p:cNvPr id="8" name="图片 7" descr="屏幕截图 2022-10-06 1000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030" y="1191895"/>
            <a:ext cx="5018405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2740" y="4051300"/>
            <a:ext cx="272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Game</a:t>
            </a:r>
            <a:r>
              <a:rPr lang="zh-CN" altLang="en-US"/>
              <a:t>类的成员</a:t>
            </a:r>
            <a:r>
              <a:rPr lang="en-US" altLang="zh-CN"/>
              <a:t>inputKeys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6581140" y="640207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处理输入的</a:t>
            </a:r>
            <a:r>
              <a:rPr lang="en-US" altLang="zh-CN"/>
              <a:t>inputProcess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11" name="图片 10" descr="屏幕截图 2022-10-06 1114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4419600"/>
            <a:ext cx="5498465" cy="14865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6400" y="5906135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修改后的</a:t>
            </a:r>
            <a:r>
              <a:rPr lang="en-US" altLang="zh-CN"/>
              <a:t>keyPressEvent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623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4950" y="2705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人物移动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11100435" y="76200"/>
            <a:ext cx="908685" cy="910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2740" y="1310640"/>
            <a:ext cx="394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解决</a:t>
            </a:r>
            <a:r>
              <a:rPr lang="en-US" altLang="zh-CN" b="1"/>
              <a:t>autoRepeat</a:t>
            </a:r>
            <a:r>
              <a:rPr lang="zh-CN" altLang="en-US" b="1"/>
              <a:t>的占用</a:t>
            </a:r>
            <a:r>
              <a:rPr lang="en-US" altLang="zh-CN" b="1"/>
              <a:t>——</a:t>
            </a:r>
            <a:r>
              <a:rPr lang="zh-CN" altLang="en-US" b="1"/>
              <a:t>间接输入</a:t>
            </a:r>
            <a:endParaRPr lang="zh-CN" altLang="en-US" b="1"/>
          </a:p>
        </p:txBody>
      </p:sp>
      <p:sp>
        <p:nvSpPr>
          <p:cNvPr id="3" name="圆角矩形 2"/>
          <p:cNvSpPr/>
          <p:nvPr/>
        </p:nvSpPr>
        <p:spPr>
          <a:xfrm>
            <a:off x="4480560" y="3407410"/>
            <a:ext cx="2887345" cy="15208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D01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Game</a:t>
            </a:r>
            <a:r>
              <a:rPr lang="zh-CN" altLang="en-US" sz="2400">
                <a:solidFill>
                  <a:schemeClr val="tx1"/>
                </a:solidFill>
              </a:rPr>
              <a:t>类的</a:t>
            </a:r>
            <a:endParaRPr lang="zh-CN" altLang="en-US" sz="2400">
              <a:solidFill>
                <a:schemeClr val="tx1"/>
              </a:solidFill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</a:rPr>
              <a:t>inputKeys</a:t>
            </a:r>
            <a:r>
              <a:rPr lang="zh-CN" altLang="en-US" sz="2400">
                <a:solidFill>
                  <a:schemeClr val="tx1"/>
                </a:solidFill>
              </a:rPr>
              <a:t>成员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9100" y="2197100"/>
            <a:ext cx="2806065" cy="15919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keyPressEvent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19100" y="4747895"/>
            <a:ext cx="2806065" cy="15919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keyReleaseEvent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600000">
            <a:off x="3241040" y="3378200"/>
            <a:ext cx="1255395" cy="639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 rot="600000">
            <a:off x="3317875" y="3467735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insert</a:t>
            </a:r>
            <a:endParaRPr lang="en-US" altLang="zh-CN" sz="2400" b="1"/>
          </a:p>
        </p:txBody>
      </p:sp>
      <p:sp>
        <p:nvSpPr>
          <p:cNvPr id="17" name="右箭头 16"/>
          <p:cNvSpPr/>
          <p:nvPr/>
        </p:nvSpPr>
        <p:spPr>
          <a:xfrm rot="19980000">
            <a:off x="3244850" y="5050790"/>
            <a:ext cx="1541780" cy="648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9980000">
            <a:off x="3318510" y="5145405"/>
            <a:ext cx="1267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remove</a:t>
            </a:r>
            <a:endParaRPr lang="en-US" altLang="zh-CN" sz="2400" b="1"/>
          </a:p>
        </p:txBody>
      </p:sp>
      <p:sp>
        <p:nvSpPr>
          <p:cNvPr id="19" name="圆角矩形 18"/>
          <p:cNvSpPr/>
          <p:nvPr/>
        </p:nvSpPr>
        <p:spPr>
          <a:xfrm>
            <a:off x="8164195" y="3387725"/>
            <a:ext cx="3428365" cy="16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Game</a:t>
            </a:r>
            <a:r>
              <a:rPr lang="zh-CN" altLang="en-US" sz="2400">
                <a:solidFill>
                  <a:schemeClr val="tx1"/>
                </a:solidFill>
              </a:rPr>
              <a:t>类的</a:t>
            </a:r>
            <a:endParaRPr lang="zh-CN" altLang="en-US" sz="2400">
              <a:solidFill>
                <a:schemeClr val="tx1"/>
              </a:solidFill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</a:rPr>
              <a:t>inputProcess</a:t>
            </a:r>
            <a:r>
              <a:rPr lang="zh-CN" altLang="en-US" sz="2400">
                <a:solidFill>
                  <a:schemeClr val="tx1"/>
                </a:solidFill>
              </a:rPr>
              <a:t>方法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7363460" y="3895090"/>
            <a:ext cx="791210" cy="588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5193030" y="-18415"/>
            <a:ext cx="5320030" cy="687641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5890" y="1286510"/>
            <a:ext cx="21101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>
                <a:solidFill>
                  <a:srgbClr val="C51A0D"/>
                </a:solidFill>
              </a:rPr>
              <a:t>目录</a:t>
            </a:r>
            <a:endParaRPr lang="zh-CN" altLang="en-US" sz="6600" b="1">
              <a:solidFill>
                <a:srgbClr val="C51A0D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61735" y="142494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09690" y="1487805"/>
            <a:ext cx="223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1  </a:t>
            </a:r>
            <a:r>
              <a:rPr lang="zh-CN" altLang="en-US" sz="2800" b="1">
                <a:solidFill>
                  <a:srgbClr val="C00000"/>
                </a:solidFill>
              </a:rPr>
              <a:t>人物移动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1735" y="261493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09690" y="2669540"/>
            <a:ext cx="2475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2  </a:t>
            </a:r>
            <a:r>
              <a:rPr lang="zh-CN" altLang="en-US" sz="2800" b="1">
                <a:solidFill>
                  <a:srgbClr val="C00000"/>
                </a:solidFill>
              </a:rPr>
              <a:t>连通性判断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61735" y="380492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09690" y="3870325"/>
            <a:ext cx="2475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3  </a:t>
            </a:r>
            <a:r>
              <a:rPr lang="zh-CN" altLang="en-US" sz="2800" b="1">
                <a:solidFill>
                  <a:srgbClr val="C00000"/>
                </a:solidFill>
              </a:rPr>
              <a:t>方块交互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61735" y="4994910"/>
            <a:ext cx="2841625" cy="647065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228600" dist="63500" dir="54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09690" y="5090160"/>
            <a:ext cx="1470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4  </a:t>
            </a:r>
            <a:r>
              <a:rPr lang="zh-CN" altLang="en-US" sz="2800" b="1">
                <a:solidFill>
                  <a:srgbClr val="C00000"/>
                </a:solidFill>
              </a:rPr>
              <a:t>道具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5890" y="2484755"/>
            <a:ext cx="3114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C51A0D"/>
                </a:solidFill>
              </a:rPr>
              <a:t>Content</a:t>
            </a:r>
            <a:endParaRPr lang="en-US" altLang="zh-CN" sz="4000" b="1">
              <a:solidFill>
                <a:srgbClr val="C51A0D"/>
              </a:solidFill>
            </a:endParaRPr>
          </a:p>
        </p:txBody>
      </p:sp>
      <p:pic>
        <p:nvPicPr>
          <p:cNvPr id="10" name="图片 9" descr="位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2595" y="2646680"/>
            <a:ext cx="567055" cy="567055"/>
          </a:xfrm>
          <a:prstGeom prst="rect">
            <a:avLst/>
          </a:prstGeom>
          <a:effectLst>
            <a:outerShdw blurRad="228600" dist="63500" dir="5400000" sx="105000" sy="105000" algn="t" rotWithShape="0">
              <a:prstClr val="black">
                <a:alpha val="35000"/>
              </a:prstClr>
            </a:outerShdw>
          </a:effectLst>
        </p:spPr>
      </p:pic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95" y="113030"/>
            <a:ext cx="1009015" cy="1010920"/>
          </a:xfrm>
          <a:prstGeom prst="rect">
            <a:avLst/>
          </a:prstGeom>
        </p:spPr>
      </p:pic>
      <p:pic>
        <p:nvPicPr>
          <p:cNvPr id="2" name="图片 1" descr="目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" y="1286510"/>
            <a:ext cx="1905000" cy="1905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623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4950" y="2705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连通性判断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11100435" y="76200"/>
            <a:ext cx="908685" cy="910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155" y="1320165"/>
            <a:ext cx="305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最普遍的情况</a:t>
            </a:r>
            <a:r>
              <a:rPr lang="en-US" altLang="zh-CN" b="1"/>
              <a:t>——</a:t>
            </a:r>
            <a:r>
              <a:rPr lang="zh-CN" altLang="en-US" b="1"/>
              <a:t>两次转向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351155" y="1946275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发生两次转向的情况下，连接线可以分成三条线段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52270" y="3215005"/>
            <a:ext cx="1016000" cy="1790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4235" y="4003040"/>
            <a:ext cx="950595" cy="1625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1257935" y="3608705"/>
            <a:ext cx="950595" cy="162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9770" y="413766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2490470" y="333692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1583690" y="416560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495935" y="5208270"/>
            <a:ext cx="4691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A, C</a:t>
            </a:r>
            <a:r>
              <a:rPr lang="zh-CN" altLang="en-US"/>
              <a:t>两点的位置已经确定</a:t>
            </a:r>
            <a:endParaRPr lang="zh-CN" altLang="en-US"/>
          </a:p>
          <a:p>
            <a:r>
              <a:rPr lang="zh-CN" altLang="en-US"/>
              <a:t>此时只要给定</a:t>
            </a:r>
            <a:r>
              <a:rPr lang="en-US" altLang="zh-CN" b="1"/>
              <a:t>B</a:t>
            </a:r>
            <a:r>
              <a:rPr lang="zh-CN" altLang="en-US" b="1"/>
              <a:t>的横坐标</a:t>
            </a:r>
            <a:r>
              <a:rPr lang="zh-CN" altLang="en-US"/>
              <a:t>，整个路径就能确定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78585" y="306514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6014085" y="1320165"/>
            <a:ext cx="536448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这个路径如果要符合条件，只要满足：</a:t>
            </a:r>
            <a:endParaRPr lang="zh-CN" altLang="en-US" sz="2400"/>
          </a:p>
          <a:p>
            <a:pPr algn="l"/>
            <a:r>
              <a:rPr lang="en-US"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灰色部分路径上无其他方块</a:t>
            </a:r>
            <a:endParaRPr lang="zh-CN" altLang="en-US" sz="2400"/>
          </a:p>
          <a:p>
            <a:pPr algn="l"/>
            <a:r>
              <a:rPr lang="en-US" altLang="zh-CN" sz="2400">
                <a:sym typeface="+mn-ea"/>
              </a:rPr>
              <a:t>2.</a:t>
            </a:r>
            <a:r>
              <a:rPr lang="zh-CN" altLang="en-US" sz="2400">
                <a:sym typeface="+mn-ea"/>
              </a:rPr>
              <a:t>黑色路径路径上无其他方块</a:t>
            </a:r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algn="l"/>
            <a:r>
              <a:rPr lang="zh-CN" altLang="en-US" sz="2400"/>
              <a:t>因此，具体过程分为两步：</a:t>
            </a:r>
            <a:endParaRPr lang="zh-CN" altLang="en-US" sz="2400"/>
          </a:p>
          <a:p>
            <a:pPr algn="l"/>
            <a:r>
              <a:rPr lang="en-US" altLang="zh-CN" sz="2400"/>
              <a:t>1.</a:t>
            </a:r>
            <a:r>
              <a:rPr lang="zh-CN" altLang="en-US" sz="2400"/>
              <a:t>确定一个范围，使得</a:t>
            </a:r>
            <a:r>
              <a:rPr lang="en-US" altLang="zh-CN" sz="2400"/>
              <a:t>B</a:t>
            </a:r>
            <a:r>
              <a:rPr lang="zh-CN" altLang="en-US" sz="2400"/>
              <a:t>点横坐标</a:t>
            </a:r>
            <a:endParaRPr lang="zh-CN" altLang="en-US" sz="2400"/>
          </a:p>
          <a:p>
            <a:pPr algn="l"/>
            <a:r>
              <a:rPr lang="zh-CN" altLang="en-US" sz="2400"/>
              <a:t>在这个范围内时</a:t>
            </a:r>
            <a:endParaRPr lang="zh-CN" altLang="en-US" sz="2400"/>
          </a:p>
          <a:p>
            <a:pPr algn="l"/>
            <a:r>
              <a:rPr lang="zh-CN" altLang="en-US" sz="2400"/>
              <a:t>灰色部分无其他方块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en-US" altLang="zh-CN" sz="2400"/>
              <a:t>2.</a:t>
            </a:r>
            <a:r>
              <a:rPr lang="zh-CN" altLang="en-US" sz="2400"/>
              <a:t>遍历</a:t>
            </a:r>
            <a:r>
              <a:rPr lang="en-US" altLang="zh-CN" sz="2400"/>
              <a:t>B</a:t>
            </a:r>
            <a:r>
              <a:rPr lang="zh-CN" altLang="en-US" sz="2400"/>
              <a:t>的可行值，分别判断此时</a:t>
            </a:r>
            <a:endParaRPr lang="zh-CN" altLang="en-US" sz="2400"/>
          </a:p>
          <a:p>
            <a:pPr algn="l"/>
            <a:r>
              <a:rPr lang="zh-CN" altLang="en-US" sz="2400"/>
              <a:t>黑色部分有无其他方块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623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4950" y="2705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连通性判断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11100435" y="76200"/>
            <a:ext cx="908685" cy="910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155" y="1320165"/>
            <a:ext cx="166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具体过程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341630" y="1765300"/>
            <a:ext cx="235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寻找</a:t>
            </a:r>
            <a:r>
              <a:rPr lang="en-US" altLang="zh-CN"/>
              <a:t>B</a:t>
            </a:r>
            <a:r>
              <a:rPr lang="zh-CN" altLang="en-US"/>
              <a:t>横坐标的范围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8470" y="492887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红色方块是待连接的方块</a:t>
            </a:r>
            <a:endParaRPr lang="zh-CN" altLang="en-US"/>
          </a:p>
          <a:p>
            <a:r>
              <a:rPr lang="zh-CN" altLang="en-US"/>
              <a:t>蓝色方块是其他无关的方块</a:t>
            </a:r>
            <a:endParaRPr lang="zh-CN" altLang="en-US"/>
          </a:p>
        </p:txBody>
      </p:sp>
      <p:pic>
        <p:nvPicPr>
          <p:cNvPr id="8" name="图片 7" descr="屏幕截图 2022-10-06 1205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2351405"/>
            <a:ext cx="3627120" cy="2438400"/>
          </a:xfrm>
          <a:prstGeom prst="rect">
            <a:avLst/>
          </a:prstGeom>
        </p:spPr>
      </p:pic>
      <p:pic>
        <p:nvPicPr>
          <p:cNvPr id="9" name="图片 8" descr="屏幕截图 2022-10-06 1206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55" y="2351405"/>
            <a:ext cx="3619500" cy="237744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147820" y="3479165"/>
            <a:ext cx="3418205" cy="57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49420" y="3244850"/>
            <a:ext cx="3030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红色方块向两侧延伸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40860" y="392557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得到的范围取交集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51010" y="1906905"/>
            <a:ext cx="76200" cy="33470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65055" y="1906905"/>
            <a:ext cx="76200" cy="33470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8470" y="5713095"/>
            <a:ext cx="6970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从该范围中选择</a:t>
            </a:r>
            <a:r>
              <a:rPr lang="en-US" altLang="zh-CN" sz="2000" b="1"/>
              <a:t>B</a:t>
            </a:r>
            <a:r>
              <a:rPr lang="zh-CN" altLang="en-US" sz="2000" b="1"/>
              <a:t>的位置，就可以保证灰色部分是符合要求的</a:t>
            </a:r>
            <a:endParaRPr lang="zh-CN" altLang="en-US" sz="2000" b="1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10623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4950" y="2705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连通性判断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2" name="图片 11" descr="校标-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11100435" y="76200"/>
            <a:ext cx="908685" cy="910590"/>
          </a:xfrm>
          <a:prstGeom prst="rect">
            <a:avLst/>
          </a:prstGeom>
        </p:spPr>
      </p:pic>
      <p:pic>
        <p:nvPicPr>
          <p:cNvPr id="3" name="图片 2" descr="屏幕截图 2022-10-06 1206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138045"/>
            <a:ext cx="3619500" cy="23774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983105" y="1693545"/>
            <a:ext cx="76200" cy="33470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97150" y="1693545"/>
            <a:ext cx="76200" cy="33470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4950" y="1280795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遍历黑色部分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50745" y="2825115"/>
            <a:ext cx="76200" cy="1003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9350" y="2825115"/>
            <a:ext cx="76200" cy="1003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4950" y="5153025"/>
            <a:ext cx="4754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检测每条黑色竖线上有无其他方块，</a:t>
            </a:r>
            <a:endParaRPr lang="zh-CN" altLang="en-US"/>
          </a:p>
          <a:p>
            <a:r>
              <a:rPr lang="zh-CN" altLang="en-US"/>
              <a:t>如果没有，说明此时找到了一条可行的连接线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时间复杂度：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空间复杂度：</a:t>
            </a:r>
            <a:r>
              <a:rPr lang="en-US" altLang="zh-CN"/>
              <a:t>O(1)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989830" y="12807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其他问题及其优化</a:t>
            </a:r>
            <a:endParaRPr lang="zh-CN" altLang="en-US" b="1"/>
          </a:p>
        </p:txBody>
      </p:sp>
      <p:pic>
        <p:nvPicPr>
          <p:cNvPr id="11" name="图片 10" descr="屏幕截图 2022-10-06 1239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2138045"/>
            <a:ext cx="1996440" cy="20193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7414260" y="2860675"/>
            <a:ext cx="1308100" cy="46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屏幕截图 2022-10-06 1239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220" y="2138045"/>
            <a:ext cx="1996440" cy="20193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149080" y="3833495"/>
            <a:ext cx="861695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16200000">
            <a:off x="8456930" y="3121025"/>
            <a:ext cx="1459865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49080" y="2429510"/>
            <a:ext cx="861695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384800" y="443230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此时得到的连接线不符合玩家的直觉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此时可以调整遍历顺序来解决：</a:t>
            </a:r>
            <a:endParaRPr lang="zh-CN" altLang="en-US"/>
          </a:p>
          <a:p>
            <a:r>
              <a:rPr lang="zh-CN" altLang="en-US"/>
              <a:t>优先从红色方块的位置开始遍历</a:t>
            </a: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4928870" y="1156335"/>
            <a:ext cx="0" cy="542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PLACING_PICTURE_USER_VIEWPORT" val="{&quot;height&quot;:5286,&quot;width&quot;:5284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OWIyYWNjY2Q5Zjc4NDExMjhjNjM1MTJhNDJhNmY5M2QifQ=="/>
  <p:tag name="KSO_WPP_MARK_KEY" val="b8ad8254-8833-4aed-896a-e100e84aec2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WPS 演示</Application>
  <PresentationFormat>宽屏</PresentationFormat>
  <Paragraphs>250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软件基础实践Project QLink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WPS_1632186692</cp:lastModifiedBy>
  <cp:revision>159</cp:revision>
  <dcterms:created xsi:type="dcterms:W3CDTF">2019-06-19T02:08:00Z</dcterms:created>
  <dcterms:modified xsi:type="dcterms:W3CDTF">2022-10-15T02:34:30Z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E8B0FDBD0A674510ADC09CE6A7096692</vt:lpwstr>
  </property>
</Properties>
</file>