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61" r:id="rId6"/>
    <p:sldId id="266" r:id="rId7"/>
    <p:sldId id="263" r:id="rId8"/>
    <p:sldId id="267" r:id="rId9"/>
    <p:sldId id="258" r:id="rId10"/>
    <p:sldId id="264" r:id="rId11"/>
    <p:sldId id="268" r:id="rId12"/>
    <p:sldId id="265" r:id="rId13"/>
    <p:sldId id="269" r:id="rId14"/>
    <p:sldId id="260" r:id="rId15"/>
    <p:sldId id="271" r:id="rId16"/>
    <p:sldId id="27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96"/>
    <a:srgbClr val="CC0066"/>
    <a:srgbClr val="CC0000"/>
    <a:srgbClr val="1D3A00"/>
    <a:srgbClr val="FE9202"/>
    <a:srgbClr val="D47A02"/>
    <a:srgbClr val="5EEC3C"/>
    <a:srgbClr val="E6B254"/>
    <a:srgbClr val="BF7E37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0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5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4216-03EB-43D5-BDD3-FBA983E14C33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4758-4733-4A0E-930D-A1ED0FA4F4D9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5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F5CA-D453-4505-AA90-2D18093EB324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15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8415-B8C8-4BF5-A1F8-63B1B25A1959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07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5FC-9A2D-4FF3-9F9E-190A71DDFD2E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4EA2-BE16-472A-B014-D9A823FE36B7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07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B205-9756-4218-842F-4814198F3A9E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27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6F27-610D-4828-9234-AEDD7A68BA62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95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7362-A0F4-4CE3-B839-14FF6E798A8F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208CE51-4B86-C054-DE73-803B369E4A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29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709-9610-4AC2-BEE3-CCC298D4B3C2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D741-E366-4339-85CA-21CD479FDCCC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1E92-2864-458E-97E7-6EB9CF0CE7A0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2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5632-BCA5-4C0D-811C-29C5BBC05460}" type="datetime1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0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1A9-440C-4459-875F-4AB43D447C6F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3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AA64-8BA2-4FF7-B664-1020E67F7C79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6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9915-5D6F-4D01-A7AE-423590AC61C9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4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D7D9-6A40-4B23-9D2B-6DE529635505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1672FD-A4C0-4A79-A1FD-628C58C7DF7D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E1A8A-3C00-F98C-C0A5-4E000E9B0C07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19266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59" y="1960930"/>
            <a:ext cx="8704185" cy="198516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Detection Using CNN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9FD52-2D45-FD38-9E9F-9475D053B39E}"/>
              </a:ext>
            </a:extLst>
          </p:cNvPr>
          <p:cNvSpPr txBox="1"/>
          <p:nvPr/>
        </p:nvSpPr>
        <p:spPr>
          <a:xfrm>
            <a:off x="0" y="854118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Army University Of Science And Technology (BAUST), Saidpur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487BA-F572-9EDE-CB24-252CFBF865B5}"/>
              </a:ext>
            </a:extLst>
          </p:cNvPr>
          <p:cNvSpPr txBox="1"/>
          <p:nvPr/>
        </p:nvSpPr>
        <p:spPr>
          <a:xfrm>
            <a:off x="538480" y="1762506"/>
            <a:ext cx="823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050F2-502B-8448-10F5-6CA4C266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DE3B3-AE90-2E2A-531F-C9110A6B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30" y="2419045"/>
            <a:ext cx="6413610" cy="91622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Limitations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6A6C-28CD-5C1B-B24A-4FF837E9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3359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DE3B3-AE90-2E2A-531F-C9110A6B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75" y="281175"/>
            <a:ext cx="6413610" cy="916229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EB987-3220-EB71-D666-C41D34F0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80" y="1350110"/>
            <a:ext cx="6260905" cy="366492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of the main challenges in using CNN for vehicle detection is the complexity and variability of real-world scenes.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Factors such as lighting conditions, occlusion, and vehicle orientation can all impact the accuracy of the model.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the model may also be affected by the quality and quantity of the training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15AC91-A8A8-1F26-8EE5-DE7C179A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62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3BC4AFF-7210-75DF-42C7-E3216DA6AA01}"/>
              </a:ext>
            </a:extLst>
          </p:cNvPr>
          <p:cNvSpPr txBox="1"/>
          <p:nvPr/>
        </p:nvSpPr>
        <p:spPr>
          <a:xfrm>
            <a:off x="3044950" y="2419045"/>
            <a:ext cx="4587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1200" dirty="0">
                <a:latin typeface="Times New Roman"/>
                <a:cs typeface="Times New Roman"/>
              </a:rPr>
              <a:t>Application</a:t>
            </a:r>
            <a:endParaRPr lang="en-US" sz="36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E8184F-A4CB-0839-8C9E-6B60FE63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2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3BC4AFF-7210-75DF-42C7-E3216DA6AA01}"/>
              </a:ext>
            </a:extLst>
          </p:cNvPr>
          <p:cNvSpPr txBox="1"/>
          <p:nvPr/>
        </p:nvSpPr>
        <p:spPr>
          <a:xfrm>
            <a:off x="448965" y="259869"/>
            <a:ext cx="4587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1200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E5CDA-8256-C547-8E46-041F56DB79FF}"/>
              </a:ext>
            </a:extLst>
          </p:cNvPr>
          <p:cNvSpPr txBox="1"/>
          <p:nvPr/>
        </p:nvSpPr>
        <p:spPr>
          <a:xfrm>
            <a:off x="601670" y="1350110"/>
            <a:ext cx="76809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Vehicle detection can also be used for security and surveillance applications such as identifying and tracking vehicles in parking lots, airports, and other public places.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can aid in law enforcement by detecting stolen vehicles or identifying suspicious behavior such as reckless driving or speeding.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logistics industry, vehicle detection can be used for tracking and monitoring fleets, optimizing delivery routes, and improving supply chain management.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415DD-49DA-4F40-3CB2-A38409B2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14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C495E-4CF6-6179-D06A-52ACF4BDAF84}"/>
              </a:ext>
            </a:extLst>
          </p:cNvPr>
          <p:cNvSpPr txBox="1"/>
          <p:nvPr/>
        </p:nvSpPr>
        <p:spPr>
          <a:xfrm flipH="1">
            <a:off x="3197655" y="2266340"/>
            <a:ext cx="560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92711-C0CE-106D-9DC2-559AF34F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C495E-4CF6-6179-D06A-52ACF4BDAF84}"/>
              </a:ext>
            </a:extLst>
          </p:cNvPr>
          <p:cNvSpPr txBox="1"/>
          <p:nvPr/>
        </p:nvSpPr>
        <p:spPr>
          <a:xfrm flipH="1">
            <a:off x="296260" y="221797"/>
            <a:ext cx="560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92711-C0CE-106D-9DC2-559AF34F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B185F-AF85-3A3B-7B35-9DB59AED2C8E}"/>
              </a:ext>
            </a:extLst>
          </p:cNvPr>
          <p:cNvSpPr txBox="1"/>
          <p:nvPr/>
        </p:nvSpPr>
        <p:spPr>
          <a:xfrm>
            <a:off x="708656" y="1605280"/>
            <a:ext cx="6917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Vehicle detection using CNN has a wide range of applications in various fields and industries.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technology continues to advance, the potential for using CNN for vehicle detection will only continue to grow, improving safety, efficiency, and productivity in many different areas.</a:t>
            </a:r>
          </a:p>
        </p:txBody>
      </p:sp>
    </p:spTree>
    <p:extLst>
      <p:ext uri="{BB962C8B-B14F-4D97-AF65-F5344CB8AC3E}">
        <p14:creationId xmlns:p14="http://schemas.microsoft.com/office/powerpoint/2010/main" val="3215176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C495E-4CF6-6179-D06A-52ACF4BDAF84}"/>
              </a:ext>
            </a:extLst>
          </p:cNvPr>
          <p:cNvSpPr txBox="1"/>
          <p:nvPr/>
        </p:nvSpPr>
        <p:spPr>
          <a:xfrm flipH="1">
            <a:off x="3197655" y="2266340"/>
            <a:ext cx="5604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92711-C0CE-106D-9DC2-559AF34F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86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739290"/>
            <a:ext cx="7940660" cy="91623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914675"/>
            <a:ext cx="6709906" cy="314661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Al Arman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Sorker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( 200101059)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 Shadat Shaikat (200101057)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Monisha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Bakshi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(200101055)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Aznur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Azam (200101037)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3AE95-21F4-25A3-5908-AB26465C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0360" y="2113635"/>
            <a:ext cx="6413610" cy="916229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B65828-27AE-7D54-C047-3B336593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6413610" cy="916229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5956E-D2D6-BD51-91D2-11657B686C6C}"/>
              </a:ext>
            </a:extLst>
          </p:cNvPr>
          <p:cNvSpPr txBox="1"/>
          <p:nvPr/>
        </p:nvSpPr>
        <p:spPr>
          <a:xfrm>
            <a:off x="448965" y="1044699"/>
            <a:ext cx="62609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Vehicle detection is a crucial task in numerous     applications such as autonomous driving, traffic monitoring, and security surveillance.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One of the most effective approaches for vehicle detection is using Convolutional Neural Networks (CNN).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CNN has shown promising results in object detection tasks due to its ability to automatically learn and extract relevant features from images.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4108B9-2558-9B61-3B38-B8B394DD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1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DE3B3-AE90-2E2A-531F-C9110A6B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0" y="2113635"/>
            <a:ext cx="6413610" cy="916229"/>
          </a:xfrm>
        </p:spPr>
        <p:txBody>
          <a:bodyPr/>
          <a:lstStyle/>
          <a:p>
            <a:r>
              <a:rPr lang="en-US" sz="3600" b="1" kern="1200" dirty="0">
                <a:solidFill>
                  <a:schemeClr val="tx1"/>
                </a:solidFill>
                <a:latin typeface="Times New Roman"/>
                <a:cs typeface="Times New Roman"/>
              </a:rPr>
              <a:t>Objective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F8937-3403-6FD0-ABBC-5C9F2F7E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4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DE3B3-AE90-2E2A-531F-C9110A6B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281175"/>
            <a:ext cx="6413610" cy="916229"/>
          </a:xfrm>
        </p:spPr>
        <p:txBody>
          <a:bodyPr/>
          <a:lstStyle/>
          <a:p>
            <a:r>
              <a:rPr lang="en-US" sz="3600" b="1" kern="1200" dirty="0">
                <a:solidFill>
                  <a:srgbClr val="FFFFFF"/>
                </a:solidFill>
                <a:latin typeface="Times New Roman"/>
                <a:cs typeface="Times New Roman"/>
              </a:rPr>
              <a:t>Objective</a:t>
            </a:r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EB987-3220-EB71-D666-C41D34F0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250745"/>
            <a:ext cx="6260905" cy="366492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presentation is to discuss how CNN can be used for vehicle detection.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discuss the data collection and preprocessing techniques, the CNN architecture, the training and validation process, testing, and the performance evaluation of the model.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also provide an overview of the key findings and potential applications of the model.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982C6B-73CF-4B26-9713-F7DA27B1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49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DE3B3-AE90-2E2A-531F-C9110A6B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194" y="1960930"/>
            <a:ext cx="6719021" cy="916229"/>
          </a:xfrm>
        </p:spPr>
        <p:txBody>
          <a:bodyPr>
            <a:no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Data Collection and Preprocessing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BE8672-FC90-7DC0-A2ED-167290A5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1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DE3B3-AE90-2E2A-531F-C9110A6B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281175"/>
            <a:ext cx="6413610" cy="916229"/>
          </a:xfrm>
        </p:spPr>
        <p:txBody>
          <a:bodyPr>
            <a:no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Data Collection and Preprocessing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EB987-3220-EB71-D666-C41D34F0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581000"/>
            <a:ext cx="5802790" cy="320680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collected a dataset of vehicle images from various sources.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preprocessed to ensure consistency and to remove any unwanted information from the images.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Preprocessing techniques included resizing, normalization, and data augmentation.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B79441-CC41-CA5B-4E7E-1CF90784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9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3BC4AFF-7210-75DF-42C7-E3216DA6AA01}"/>
              </a:ext>
            </a:extLst>
          </p:cNvPr>
          <p:cNvSpPr txBox="1"/>
          <p:nvPr/>
        </p:nvSpPr>
        <p:spPr>
          <a:xfrm>
            <a:off x="448965" y="433880"/>
            <a:ext cx="4587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endParaRPr lang="en-US" sz="36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E5F76E6-0B05-AF5B-D341-5334CCCE5303}"/>
              </a:ext>
            </a:extLst>
          </p:cNvPr>
          <p:cNvGrpSpPr/>
          <p:nvPr/>
        </p:nvGrpSpPr>
        <p:grpSpPr>
          <a:xfrm>
            <a:off x="296260" y="2111195"/>
            <a:ext cx="2137870" cy="2137870"/>
            <a:chOff x="296260" y="2111195"/>
            <a:chExt cx="2137870" cy="2137870"/>
          </a:xfrm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E9F8FD13-7EC7-64B7-A7A9-5A97C9DBE5EF}"/>
                </a:ext>
              </a:extLst>
            </p:cNvPr>
            <p:cNvSpPr/>
            <p:nvPr/>
          </p:nvSpPr>
          <p:spPr>
            <a:xfrm>
              <a:off x="296260" y="2111195"/>
              <a:ext cx="2137870" cy="2137870"/>
            </a:xfrm>
            <a:prstGeom prst="parallelogram">
              <a:avLst/>
            </a:prstGeom>
            <a:blipFill dpi="0" rotWithShape="1">
              <a:blip r:embed="rId2">
                <a:alphaModFix amt="22000"/>
              </a:blip>
              <a:srcRect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97F2E3-7F8C-CE71-B506-1ECC57D57ED6}"/>
                </a:ext>
              </a:extLst>
            </p:cNvPr>
            <p:cNvSpPr txBox="1"/>
            <p:nvPr/>
          </p:nvSpPr>
          <p:spPr>
            <a:xfrm>
              <a:off x="754374" y="2980075"/>
              <a:ext cx="1374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ResNet50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E07827-BE54-9930-E40B-622DF63BDF3A}"/>
              </a:ext>
            </a:extLst>
          </p:cNvPr>
          <p:cNvGrpSpPr/>
          <p:nvPr/>
        </p:nvGrpSpPr>
        <p:grpSpPr>
          <a:xfrm>
            <a:off x="2434130" y="2111195"/>
            <a:ext cx="2137870" cy="2137870"/>
            <a:chOff x="2434130" y="2111195"/>
            <a:chExt cx="2137870" cy="2137870"/>
          </a:xfrm>
        </p:grpSpPr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30106E6E-DEE8-67D1-D8BE-F5BA2E09C915}"/>
                </a:ext>
              </a:extLst>
            </p:cNvPr>
            <p:cNvSpPr/>
            <p:nvPr/>
          </p:nvSpPr>
          <p:spPr>
            <a:xfrm>
              <a:off x="2434130" y="2111195"/>
              <a:ext cx="2137870" cy="2137870"/>
            </a:xfrm>
            <a:prstGeom prst="parallelogram">
              <a:avLst/>
            </a:prstGeom>
            <a:blipFill dpi="0" rotWithShape="1">
              <a:blip r:embed="rId2">
                <a:alphaModFix amt="22000"/>
              </a:blip>
              <a:srcRect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256FAB-C0DA-69EE-5592-5EE28B8DDD9D}"/>
                </a:ext>
              </a:extLst>
            </p:cNvPr>
            <p:cNvSpPr txBox="1"/>
            <p:nvPr/>
          </p:nvSpPr>
          <p:spPr>
            <a:xfrm>
              <a:off x="3044950" y="3010853"/>
              <a:ext cx="1068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VGG16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DB3838-8742-F1CF-FBF2-C645F2AA6C52}"/>
              </a:ext>
            </a:extLst>
          </p:cNvPr>
          <p:cNvGrpSpPr/>
          <p:nvPr/>
        </p:nvGrpSpPr>
        <p:grpSpPr>
          <a:xfrm>
            <a:off x="4572000" y="2111195"/>
            <a:ext cx="2137870" cy="2137870"/>
            <a:chOff x="4572000" y="2111195"/>
            <a:chExt cx="2137870" cy="2137870"/>
          </a:xfrm>
        </p:grpSpPr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504E7C8C-D2B8-9427-0163-CEBCB9262DD1}"/>
                </a:ext>
              </a:extLst>
            </p:cNvPr>
            <p:cNvSpPr/>
            <p:nvPr/>
          </p:nvSpPr>
          <p:spPr>
            <a:xfrm>
              <a:off x="4572000" y="2111195"/>
              <a:ext cx="2137870" cy="2137870"/>
            </a:xfrm>
            <a:prstGeom prst="parallelogram">
              <a:avLst/>
            </a:prstGeom>
            <a:blipFill dpi="0" rotWithShape="1">
              <a:blip r:embed="rId2">
                <a:alphaModFix amt="22000"/>
              </a:blip>
              <a:srcRect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305AD4-9217-FCBB-266A-6FDDE9AB16A9}"/>
                </a:ext>
              </a:extLst>
            </p:cNvPr>
            <p:cNvSpPr txBox="1"/>
            <p:nvPr/>
          </p:nvSpPr>
          <p:spPr>
            <a:xfrm>
              <a:off x="4953763" y="3029865"/>
              <a:ext cx="1374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MobileNet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1C1DE8-1011-0E04-F866-FA4A3F5B6FC6}"/>
              </a:ext>
            </a:extLst>
          </p:cNvPr>
          <p:cNvGrpSpPr/>
          <p:nvPr/>
        </p:nvGrpSpPr>
        <p:grpSpPr>
          <a:xfrm>
            <a:off x="6709870" y="2111195"/>
            <a:ext cx="2137870" cy="2137870"/>
            <a:chOff x="6709870" y="2111195"/>
            <a:chExt cx="2137870" cy="2137870"/>
          </a:xfrm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F5AE5E8-B470-B979-D8F1-CA6A66D4C866}"/>
                </a:ext>
              </a:extLst>
            </p:cNvPr>
            <p:cNvSpPr/>
            <p:nvPr/>
          </p:nvSpPr>
          <p:spPr>
            <a:xfrm>
              <a:off x="6709870" y="2111195"/>
              <a:ext cx="2137870" cy="2137870"/>
            </a:xfrm>
            <a:prstGeom prst="parallelogram">
              <a:avLst/>
            </a:prstGeom>
            <a:blipFill dpi="0" rotWithShape="1">
              <a:blip r:embed="rId2">
                <a:alphaModFix amt="22000"/>
              </a:blip>
              <a:srcRect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344CCC-F7D4-FFAB-A55B-AC0781373CC0}"/>
                </a:ext>
              </a:extLst>
            </p:cNvPr>
            <p:cNvSpPr txBox="1"/>
            <p:nvPr/>
          </p:nvSpPr>
          <p:spPr>
            <a:xfrm>
              <a:off x="7167985" y="3024506"/>
              <a:ext cx="1374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DenseNet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F52631-096C-6375-8048-4B59F677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454</Words>
  <Application>Microsoft Office PowerPoint</Application>
  <PresentationFormat>On-screen Show (16:9)</PresentationFormat>
  <Paragraphs>67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Ion</vt:lpstr>
      <vt:lpstr>Vehicle Detection Using CNN</vt:lpstr>
      <vt:lpstr>Group Members</vt:lpstr>
      <vt:lpstr>Introduction</vt:lpstr>
      <vt:lpstr>Introduction</vt:lpstr>
      <vt:lpstr>Objective</vt:lpstr>
      <vt:lpstr>Objective</vt:lpstr>
      <vt:lpstr>Methodology: Data Collection and Preprocessing</vt:lpstr>
      <vt:lpstr>Methodology: Data Collection and Preprocessing</vt:lpstr>
      <vt:lpstr>PowerPoint Presentation</vt:lpstr>
      <vt:lpstr>Challenges and Limitations</vt:lpstr>
      <vt:lpstr>Challenges and Limitations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2023-04-30T06:23:24Z</dcterms:modified>
</cp:coreProperties>
</file>