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Montserrat" charset="1" panose="00000500000000000000"/>
      <p:regular r:id="rId17"/>
    </p:embeddedFont>
    <p:embeddedFont>
      <p:font typeface="Montserrat Italics" charset="1" panose="00000500000000000000"/>
      <p:regular r:id="rId18"/>
    </p:embeddedFont>
    <p:embeddedFont>
      <p:font typeface="Montserrat Bold Italics" charset="1" panose="00000800000000000000"/>
      <p:regular r:id="rId19"/>
    </p:embeddedFont>
    <p:embeddedFont>
      <p:font typeface="Canva Sans" charset="1" panose="020B05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13758510" y="-1651166"/>
            <a:ext cx="6031608" cy="60316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70312" y="7665440"/>
            <a:ext cx="3185721" cy="318572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3468071">
            <a:off x="1269745" y="1128364"/>
            <a:ext cx="2937422" cy="29374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50000">
                  <a:srgbClr val="6B4CAF">
                    <a:alpha val="3335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872270" y="2000375"/>
            <a:ext cx="13055985" cy="1130705"/>
          </a:xfrm>
          <a:prstGeom prst="rect">
            <a:avLst/>
          </a:prstGeom>
        </p:spPr>
        <p:txBody>
          <a:bodyPr anchor="t" rtlCol="false" tIns="0" lIns="0" bIns="0" rIns="0">
            <a:spAutoFit/>
          </a:bodyPr>
          <a:lstStyle/>
          <a:p>
            <a:pPr algn="ctr">
              <a:lnSpc>
                <a:spcPts val="7906"/>
              </a:lnSpc>
            </a:pPr>
            <a:r>
              <a:rPr lang="en-US" b="true" sz="9882">
                <a:solidFill>
                  <a:srgbClr val="240960"/>
                </a:solidFill>
                <a:latin typeface="Montserrat Bold"/>
                <a:ea typeface="Montserrat Bold"/>
                <a:cs typeface="Montserrat Bold"/>
                <a:sym typeface="Montserrat Bold"/>
              </a:rPr>
              <a:t>Indian Tourism App</a:t>
            </a:r>
          </a:p>
        </p:txBody>
      </p:sp>
      <p:grpSp>
        <p:nvGrpSpPr>
          <p:cNvPr name="Group 12" id="12"/>
          <p:cNvGrpSpPr/>
          <p:nvPr/>
        </p:nvGrpSpPr>
        <p:grpSpPr>
          <a:xfrm rot="0">
            <a:off x="17259300" y="9258300"/>
            <a:ext cx="1211134" cy="12111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83526" y="245455"/>
            <a:ext cx="1383444" cy="1383444"/>
          </a:xfrm>
          <a:custGeom>
            <a:avLst/>
            <a:gdLst/>
            <a:ahLst/>
            <a:cxnLst/>
            <a:rect r="r" b="b" t="t" l="l"/>
            <a:pathLst>
              <a:path h="1383444" w="1383444">
                <a:moveTo>
                  <a:pt x="0" y="0"/>
                </a:moveTo>
                <a:lnTo>
                  <a:pt x="1383444" y="0"/>
                </a:lnTo>
                <a:lnTo>
                  <a:pt x="1383444" y="1383445"/>
                </a:lnTo>
                <a:lnTo>
                  <a:pt x="0" y="1383445"/>
                </a:lnTo>
                <a:lnTo>
                  <a:pt x="0" y="0"/>
                </a:lnTo>
                <a:close/>
              </a:path>
            </a:pathLst>
          </a:custGeom>
          <a:blipFill>
            <a:blip r:embed="rId2"/>
            <a:stretch>
              <a:fillRect l="0" t="0" r="0" b="0"/>
            </a:stretch>
          </a:blipFill>
        </p:spPr>
      </p:sp>
      <p:sp>
        <p:nvSpPr>
          <p:cNvPr name="TextBox 16" id="16"/>
          <p:cNvSpPr txBox="true"/>
          <p:nvPr/>
        </p:nvSpPr>
        <p:spPr>
          <a:xfrm rot="0">
            <a:off x="3146057" y="5334000"/>
            <a:ext cx="11587435" cy="2563322"/>
          </a:xfrm>
          <a:prstGeom prst="rect">
            <a:avLst/>
          </a:prstGeom>
        </p:spPr>
        <p:txBody>
          <a:bodyPr anchor="t" rtlCol="false" tIns="0" lIns="0" bIns="0" rIns="0">
            <a:spAutoFit/>
          </a:bodyPr>
          <a:lstStyle/>
          <a:p>
            <a:pPr algn="ctr">
              <a:lnSpc>
                <a:spcPts val="3095"/>
              </a:lnSpc>
            </a:pPr>
            <a:r>
              <a:rPr lang="en-US" sz="4183">
                <a:solidFill>
                  <a:srgbClr val="240960"/>
                </a:solidFill>
                <a:latin typeface="Montserrat"/>
                <a:ea typeface="Montserrat"/>
                <a:cs typeface="Montserrat"/>
                <a:sym typeface="Montserrat"/>
              </a:rPr>
              <a:t>  </a:t>
            </a:r>
            <a:r>
              <a:rPr lang="en-US" sz="4183" u="sng">
                <a:solidFill>
                  <a:srgbClr val="240960"/>
                </a:solidFill>
                <a:latin typeface="Montserrat"/>
                <a:ea typeface="Montserrat"/>
                <a:cs typeface="Montserrat"/>
                <a:sym typeface="Montserrat"/>
              </a:rPr>
              <a:t>Presented by:</a:t>
            </a:r>
          </a:p>
          <a:p>
            <a:pPr algn="ctr">
              <a:lnSpc>
                <a:spcPts val="3687"/>
              </a:lnSpc>
            </a:pPr>
          </a:p>
          <a:p>
            <a:pPr algn="ctr">
              <a:lnSpc>
                <a:spcPts val="2725"/>
              </a:lnSpc>
            </a:pPr>
            <a:r>
              <a:rPr lang="en-US" sz="3683">
                <a:solidFill>
                  <a:srgbClr val="240960"/>
                </a:solidFill>
                <a:latin typeface="Montserrat"/>
                <a:ea typeface="Montserrat"/>
                <a:cs typeface="Montserrat"/>
                <a:sym typeface="Montserrat"/>
              </a:rPr>
              <a:t>  </a:t>
            </a:r>
            <a:r>
              <a:rPr lang="en-US" sz="3683" b="true">
                <a:solidFill>
                  <a:srgbClr val="240960"/>
                </a:solidFill>
                <a:latin typeface="Montserrat Bold"/>
                <a:ea typeface="Montserrat Bold"/>
                <a:cs typeface="Montserrat Bold"/>
                <a:sym typeface="Montserrat Bold"/>
              </a:rPr>
              <a:t>Name:</a:t>
            </a:r>
            <a:r>
              <a:rPr lang="en-US" sz="3683">
                <a:solidFill>
                  <a:srgbClr val="240960"/>
                </a:solidFill>
                <a:latin typeface="Montserrat"/>
                <a:ea typeface="Montserrat"/>
                <a:cs typeface="Montserrat"/>
                <a:sym typeface="Montserrat"/>
              </a:rPr>
              <a:t> Priyal Banerjee</a:t>
            </a:r>
          </a:p>
          <a:p>
            <a:pPr algn="ctr">
              <a:lnSpc>
                <a:spcPts val="2725"/>
              </a:lnSpc>
            </a:pPr>
          </a:p>
          <a:p>
            <a:pPr algn="l">
              <a:lnSpc>
                <a:spcPts val="2725"/>
              </a:lnSpc>
            </a:pPr>
            <a:r>
              <a:rPr lang="en-US" sz="3683">
                <a:solidFill>
                  <a:srgbClr val="240960"/>
                </a:solidFill>
                <a:latin typeface="Montserrat"/>
                <a:ea typeface="Montserrat"/>
                <a:cs typeface="Montserrat"/>
                <a:sym typeface="Montserrat"/>
              </a:rPr>
              <a:t>                           </a:t>
            </a:r>
            <a:r>
              <a:rPr lang="en-US" sz="3683" b="true">
                <a:solidFill>
                  <a:srgbClr val="240960"/>
                </a:solidFill>
                <a:latin typeface="Montserrat Bold"/>
                <a:ea typeface="Montserrat Bold"/>
                <a:cs typeface="Montserrat Bold"/>
                <a:sym typeface="Montserrat Bold"/>
              </a:rPr>
              <a:t>Class: </a:t>
            </a:r>
            <a:r>
              <a:rPr lang="en-US" sz="3683">
                <a:solidFill>
                  <a:srgbClr val="240960"/>
                </a:solidFill>
                <a:latin typeface="Montserrat"/>
                <a:ea typeface="Montserrat"/>
                <a:cs typeface="Montserrat"/>
                <a:sym typeface="Montserrat"/>
              </a:rPr>
              <a:t>CSE-2</a:t>
            </a:r>
          </a:p>
          <a:p>
            <a:pPr algn="ctr">
              <a:lnSpc>
                <a:spcPts val="2355"/>
              </a:lnSpc>
            </a:pPr>
          </a:p>
          <a:p>
            <a:pPr algn="l">
              <a:lnSpc>
                <a:spcPts val="2723"/>
              </a:lnSpc>
            </a:pPr>
            <a:r>
              <a:rPr lang="en-US" sz="3680">
                <a:solidFill>
                  <a:srgbClr val="240960"/>
                </a:solidFill>
                <a:latin typeface="Montserrat"/>
                <a:ea typeface="Montserrat"/>
                <a:cs typeface="Montserrat"/>
                <a:sym typeface="Montserrat"/>
              </a:rPr>
              <a:t>                           </a:t>
            </a:r>
            <a:r>
              <a:rPr lang="en-US" sz="3680" b="true">
                <a:solidFill>
                  <a:srgbClr val="240960"/>
                </a:solidFill>
                <a:latin typeface="Montserrat Bold"/>
                <a:ea typeface="Montserrat Bold"/>
                <a:cs typeface="Montserrat Bold"/>
                <a:sym typeface="Montserrat Bold"/>
              </a:rPr>
              <a:t>Roll. No: </a:t>
            </a:r>
            <a:r>
              <a:rPr lang="en-US" sz="3680">
                <a:solidFill>
                  <a:srgbClr val="240960"/>
                </a:solidFill>
                <a:latin typeface="Montserrat"/>
                <a:ea typeface="Montserrat"/>
                <a:cs typeface="Montserrat"/>
                <a:sym typeface="Montserrat"/>
              </a:rPr>
              <a:t>090</a:t>
            </a:r>
          </a:p>
        </p:txBody>
      </p:sp>
      <p:sp>
        <p:nvSpPr>
          <p:cNvPr name="TextBox 17" id="17"/>
          <p:cNvSpPr txBox="true"/>
          <p:nvPr/>
        </p:nvSpPr>
        <p:spPr>
          <a:xfrm rot="0">
            <a:off x="3273409" y="3554462"/>
            <a:ext cx="11703014" cy="427795"/>
          </a:xfrm>
          <a:prstGeom prst="rect">
            <a:avLst/>
          </a:prstGeom>
        </p:spPr>
        <p:txBody>
          <a:bodyPr anchor="t" rtlCol="false" tIns="0" lIns="0" bIns="0" rIns="0">
            <a:spAutoFit/>
          </a:bodyPr>
          <a:lstStyle/>
          <a:p>
            <a:pPr algn="ctr">
              <a:lnSpc>
                <a:spcPts val="3370"/>
              </a:lnSpc>
            </a:pPr>
            <a:r>
              <a:rPr lang="en-US" sz="3240" i="true">
                <a:solidFill>
                  <a:srgbClr val="240960"/>
                </a:solidFill>
                <a:latin typeface="Montserrat Italics"/>
                <a:ea typeface="Montserrat Italics"/>
                <a:cs typeface="Montserrat Italics"/>
                <a:sym typeface="Montserrat Italics"/>
              </a:rPr>
              <a:t>Discover. Travel. Share Your Journey.</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381634" y="-559259"/>
            <a:ext cx="6539718" cy="65397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616191" y="3392157"/>
            <a:ext cx="7055617" cy="3502685"/>
            <a:chOff x="0" y="0"/>
            <a:chExt cx="9407490" cy="4670247"/>
          </a:xfrm>
        </p:grpSpPr>
        <p:sp>
          <p:nvSpPr>
            <p:cNvPr name="TextBox 6" id="6"/>
            <p:cNvSpPr txBox="true"/>
            <p:nvPr/>
          </p:nvSpPr>
          <p:spPr>
            <a:xfrm rot="0">
              <a:off x="0" y="514350"/>
              <a:ext cx="9407490" cy="2229703"/>
            </a:xfrm>
            <a:prstGeom prst="rect">
              <a:avLst/>
            </a:prstGeom>
          </p:spPr>
          <p:txBody>
            <a:bodyPr anchor="t" rtlCol="false" tIns="0" lIns="0" bIns="0" rIns="0">
              <a:spAutoFit/>
            </a:bodyPr>
            <a:lstStyle/>
            <a:p>
              <a:pPr algn="ctr">
                <a:lnSpc>
                  <a:spcPts val="10828"/>
                </a:lnSpc>
              </a:pPr>
              <a:r>
                <a:rPr lang="en-US" b="true" sz="13535">
                  <a:solidFill>
                    <a:srgbClr val="240960"/>
                  </a:solidFill>
                  <a:latin typeface="Montserrat Bold"/>
                  <a:ea typeface="Montserrat Bold"/>
                  <a:cs typeface="Montserrat Bold"/>
                  <a:sym typeface="Montserrat Bold"/>
                </a:rPr>
                <a:t>Thank</a:t>
              </a:r>
            </a:p>
          </p:txBody>
        </p:sp>
        <p:sp>
          <p:nvSpPr>
            <p:cNvPr name="TextBox 7" id="7"/>
            <p:cNvSpPr txBox="true"/>
            <p:nvPr/>
          </p:nvSpPr>
          <p:spPr>
            <a:xfrm rot="0">
              <a:off x="1541751" y="2440544"/>
              <a:ext cx="6654102" cy="2229703"/>
            </a:xfrm>
            <a:prstGeom prst="rect">
              <a:avLst/>
            </a:prstGeom>
          </p:spPr>
          <p:txBody>
            <a:bodyPr anchor="t" rtlCol="false" tIns="0" lIns="0" bIns="0" rIns="0">
              <a:spAutoFit/>
            </a:bodyPr>
            <a:lstStyle/>
            <a:p>
              <a:pPr algn="ctr">
                <a:lnSpc>
                  <a:spcPts val="10828"/>
                </a:lnSpc>
              </a:pPr>
              <a:r>
                <a:rPr lang="en-US" sz="13535">
                  <a:solidFill>
                    <a:srgbClr val="240960"/>
                  </a:solidFill>
                  <a:latin typeface="Montserrat"/>
                  <a:ea typeface="Montserrat"/>
                  <a:cs typeface="Montserrat"/>
                  <a:sym typeface="Montserrat"/>
                </a:rPr>
                <a:t>You.</a:t>
              </a:r>
            </a:p>
          </p:txBody>
        </p:sp>
      </p:grpSp>
      <p:grpSp>
        <p:nvGrpSpPr>
          <p:cNvPr name="Group 8" id="8"/>
          <p:cNvGrpSpPr/>
          <p:nvPr/>
        </p:nvGrpSpPr>
        <p:grpSpPr>
          <a:xfrm rot="-7357214">
            <a:off x="11329610" y="5898185"/>
            <a:ext cx="2684397" cy="268439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427162" y="1699864"/>
            <a:ext cx="1211134" cy="121113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cover dir="r"/>
  </p:transition>
</p:sld>
</file>

<file path=ppt/slides/slide2.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9498" y="1830515"/>
            <a:ext cx="14152523" cy="6891819"/>
            <a:chOff x="0" y="0"/>
            <a:chExt cx="3727414" cy="1815129"/>
          </a:xfrm>
        </p:grpSpPr>
        <p:sp>
          <p:nvSpPr>
            <p:cNvPr name="Freeform 6" id="6"/>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7" id="7"/>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919307" y="244326"/>
            <a:ext cx="915882" cy="91588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673247" y="773112"/>
            <a:ext cx="7765207" cy="749300"/>
          </a:xfrm>
          <a:prstGeom prst="rect">
            <a:avLst/>
          </a:prstGeom>
        </p:spPr>
        <p:txBody>
          <a:bodyPr anchor="t" rtlCol="false" tIns="0" lIns="0" bIns="0" rIns="0">
            <a:spAutoFit/>
          </a:bodyPr>
          <a:lstStyle/>
          <a:p>
            <a:pPr algn="l">
              <a:lnSpc>
                <a:spcPts val="5200"/>
              </a:lnSpc>
            </a:pPr>
            <a:r>
              <a:rPr lang="en-US" sz="6500" b="true">
                <a:solidFill>
                  <a:srgbClr val="240960"/>
                </a:solidFill>
                <a:latin typeface="Montserrat Bold"/>
                <a:ea typeface="Montserrat Bold"/>
                <a:cs typeface="Montserrat Bold"/>
                <a:sym typeface="Montserrat Bold"/>
              </a:rPr>
              <a:t>About the project</a:t>
            </a:r>
          </a:p>
        </p:txBody>
      </p:sp>
      <p:sp>
        <p:nvSpPr>
          <p:cNvPr name="TextBox 15" id="15"/>
          <p:cNvSpPr txBox="true"/>
          <p:nvPr/>
        </p:nvSpPr>
        <p:spPr>
          <a:xfrm rot="0">
            <a:off x="1028700" y="2134319"/>
            <a:ext cx="15910028" cy="6293736"/>
          </a:xfrm>
          <a:prstGeom prst="rect">
            <a:avLst/>
          </a:prstGeom>
        </p:spPr>
        <p:txBody>
          <a:bodyPr anchor="t" rtlCol="false" tIns="0" lIns="0" bIns="0" rIns="0">
            <a:spAutoFit/>
          </a:bodyPr>
          <a:lstStyle/>
          <a:p>
            <a:pPr algn="just">
              <a:lnSpc>
                <a:spcPts val="2507"/>
              </a:lnSpc>
            </a:pPr>
            <a:r>
              <a:rPr lang="en-US" b="true" sz="2199" spc="-46">
                <a:solidFill>
                  <a:srgbClr val="240960"/>
                </a:solidFill>
                <a:latin typeface="Montserrat Bold"/>
                <a:ea typeface="Montserrat Bold"/>
                <a:cs typeface="Montserrat Bold"/>
                <a:sym typeface="Montserrat Bold"/>
              </a:rPr>
              <a:t>Objective-</a:t>
            </a:r>
            <a:r>
              <a:rPr lang="en-US" sz="2199" spc="-46">
                <a:solidFill>
                  <a:srgbClr val="240960"/>
                </a:solidFill>
                <a:latin typeface="Montserrat"/>
                <a:ea typeface="Montserrat"/>
                <a:cs typeface="Montserrat"/>
                <a:sym typeface="Montserrat"/>
              </a:rPr>
              <a:t> To develop a user-friendly web application that helps travelers explore Indian destinations, browse travel packages, book hotels and make informed decisions through user reviews.</a:t>
            </a:r>
          </a:p>
          <a:p>
            <a:pPr algn="just">
              <a:lnSpc>
                <a:spcPts val="2507"/>
              </a:lnSpc>
            </a:pPr>
          </a:p>
          <a:p>
            <a:pPr algn="just">
              <a:lnSpc>
                <a:spcPts val="2507"/>
              </a:lnSpc>
            </a:pPr>
            <a:r>
              <a:rPr lang="en-US" b="true" sz="2199" spc="-46">
                <a:solidFill>
                  <a:srgbClr val="240960"/>
                </a:solidFill>
                <a:latin typeface="Montserrat Bold"/>
                <a:ea typeface="Montserrat Bold"/>
                <a:cs typeface="Montserrat Bold"/>
                <a:sym typeface="Montserrat Bold"/>
              </a:rPr>
              <a:t>Overview  :-</a:t>
            </a:r>
          </a:p>
          <a:p>
            <a:pPr algn="just">
              <a:lnSpc>
                <a:spcPts val="2507"/>
              </a:lnSpc>
            </a:pPr>
          </a:p>
          <a:p>
            <a:pPr algn="just">
              <a:lnSpc>
                <a:spcPts val="2507"/>
              </a:lnSpc>
            </a:pPr>
            <a:r>
              <a:rPr lang="en-US" sz="2199" spc="-46">
                <a:solidFill>
                  <a:srgbClr val="240960"/>
                </a:solidFill>
                <a:latin typeface="Montserrat"/>
                <a:ea typeface="Montserrat"/>
                <a:cs typeface="Montserrat"/>
                <a:sym typeface="Montserrat"/>
              </a:rPr>
              <a:t>This Indian Tourism web application is designed to be user-friendly and efficient, enabling users to explore top travel destinations across India, browse curated travel packages from various agencies, and select ideal hotels for their stay. The system is developed to provide both a seamless user experience and a clear backend structure for new developers to understand a travel booking system.</a:t>
            </a:r>
          </a:p>
          <a:p>
            <a:pPr algn="just">
              <a:lnSpc>
                <a:spcPts val="2507"/>
              </a:lnSpc>
            </a:pPr>
            <a:r>
              <a:rPr lang="en-US" sz="2199" spc="-46">
                <a:solidFill>
                  <a:srgbClr val="240960"/>
                </a:solidFill>
                <a:latin typeface="Montserrat"/>
                <a:ea typeface="Montserrat"/>
                <a:cs typeface="Montserrat"/>
                <a:sym typeface="Montserrat"/>
              </a:rPr>
              <a:t>Upon registration, users select a role—Admin or Tourist. Admins can manage destinations, agencies, packages, and hotels. Tourists, on the other hand, can explore offerings and post reviews based on their travel experiences.</a:t>
            </a:r>
          </a:p>
          <a:p>
            <a:pPr algn="just">
              <a:lnSpc>
                <a:spcPts val="2507"/>
              </a:lnSpc>
            </a:pPr>
          </a:p>
          <a:p>
            <a:pPr algn="just">
              <a:lnSpc>
                <a:spcPts val="2507"/>
              </a:lnSpc>
            </a:pPr>
            <a:r>
              <a:rPr lang="en-US" sz="2199" spc="-46">
                <a:solidFill>
                  <a:srgbClr val="240960"/>
                </a:solidFill>
                <a:latin typeface="Montserrat"/>
                <a:ea typeface="Montserrat"/>
                <a:cs typeface="Montserrat"/>
                <a:sym typeface="Montserrat"/>
              </a:rPr>
              <a:t>Key functionalities include:</a:t>
            </a:r>
          </a:p>
          <a:p>
            <a:pPr algn="just">
              <a:lnSpc>
                <a:spcPts val="2507"/>
              </a:lnSpc>
            </a:pP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User registration and login for personalized access with password reset facilities</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Role-based access: Admins manage content, tourists explore and book</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Destination, agency and hotel browsing with detailed travel packages</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Exploring the various transportation facilities for destinations across India</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Review and rating system for shared travel experiences</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Planning and booking Trips as per user likings and attractions at destinations</a:t>
            </a:r>
          </a:p>
        </p:txBody>
      </p:sp>
      <p:grpSp>
        <p:nvGrpSpPr>
          <p:cNvPr name="Group 16" id="16"/>
          <p:cNvGrpSpPr/>
          <p:nvPr/>
        </p:nvGrpSpPr>
        <p:grpSpPr>
          <a:xfrm rot="0">
            <a:off x="17078968" y="9815290"/>
            <a:ext cx="1209032" cy="271312"/>
            <a:chOff x="0" y="0"/>
            <a:chExt cx="1612043" cy="361749"/>
          </a:xfrm>
        </p:grpSpPr>
        <p:sp>
          <p:nvSpPr>
            <p:cNvPr name="TextBox 17" id="17"/>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8" id="18"/>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01</a:t>
              </a:r>
            </a:p>
          </p:txBody>
        </p:sp>
      </p:grpSp>
      <p:grpSp>
        <p:nvGrpSpPr>
          <p:cNvPr name="Group 19" id="19"/>
          <p:cNvGrpSpPr/>
          <p:nvPr/>
        </p:nvGrpSpPr>
        <p:grpSpPr>
          <a:xfrm rot="0">
            <a:off x="-13657223" y="3985175"/>
            <a:ext cx="14152523" cy="6891819"/>
            <a:chOff x="0" y="0"/>
            <a:chExt cx="3727414" cy="1815129"/>
          </a:xfrm>
        </p:grpSpPr>
        <p:sp>
          <p:nvSpPr>
            <p:cNvPr name="Freeform 20" id="20"/>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21" id="21"/>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cover dir="r"/>
  </p:transition>
</p:sld>
</file>

<file path=ppt/slides/slide3.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1830515"/>
            <a:ext cx="14152523" cy="6891819"/>
            <a:chOff x="0" y="0"/>
            <a:chExt cx="3727414" cy="1815129"/>
          </a:xfrm>
        </p:grpSpPr>
        <p:sp>
          <p:nvSpPr>
            <p:cNvPr name="Freeform 3" id="3"/>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7134" y="-3149299"/>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078968" y="9815290"/>
            <a:ext cx="1209032" cy="271312"/>
            <a:chOff x="0" y="0"/>
            <a:chExt cx="1612043" cy="361749"/>
          </a:xfrm>
        </p:grpSpPr>
        <p:sp>
          <p:nvSpPr>
            <p:cNvPr name="TextBox 12" id="12"/>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3" id="13"/>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02</a:t>
              </a:r>
            </a:p>
          </p:txBody>
        </p:sp>
      </p:grpSp>
      <p:grpSp>
        <p:nvGrpSpPr>
          <p:cNvPr name="Group 14" id="14"/>
          <p:cNvGrpSpPr/>
          <p:nvPr/>
        </p:nvGrpSpPr>
        <p:grpSpPr>
          <a:xfrm rot="0">
            <a:off x="3919307" y="244326"/>
            <a:ext cx="915882" cy="9158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680002" y="426360"/>
            <a:ext cx="3798927"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Features</a:t>
            </a:r>
          </a:p>
        </p:txBody>
      </p:sp>
      <p:sp>
        <p:nvSpPr>
          <p:cNvPr name="TextBox 18" id="18"/>
          <p:cNvSpPr txBox="true"/>
          <p:nvPr/>
        </p:nvSpPr>
        <p:spPr>
          <a:xfrm rot="0">
            <a:off x="3367866" y="1907286"/>
            <a:ext cx="12095924" cy="321564"/>
          </a:xfrm>
          <a:prstGeom prst="rect">
            <a:avLst/>
          </a:prstGeom>
        </p:spPr>
        <p:txBody>
          <a:bodyPr anchor="t" rtlCol="false" tIns="0" lIns="0" bIns="0" rIns="0">
            <a:spAutoFit/>
          </a:bodyPr>
          <a:lstStyle/>
          <a:p>
            <a:pPr algn="just">
              <a:lnSpc>
                <a:spcPts val="2507"/>
              </a:lnSpc>
            </a:pPr>
          </a:p>
        </p:txBody>
      </p:sp>
      <p:sp>
        <p:nvSpPr>
          <p:cNvPr name="TextBox 19" id="19"/>
          <p:cNvSpPr txBox="true"/>
          <p:nvPr/>
        </p:nvSpPr>
        <p:spPr>
          <a:xfrm rot="0">
            <a:off x="1028700" y="1977155"/>
            <a:ext cx="14550238" cy="6608064"/>
          </a:xfrm>
          <a:prstGeom prst="rect">
            <a:avLst/>
          </a:prstGeom>
        </p:spPr>
        <p:txBody>
          <a:bodyPr anchor="t" rtlCol="false" tIns="0" lIns="0" bIns="0" rIns="0">
            <a:spAutoFit/>
          </a:bodyPr>
          <a:lstStyle/>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User Registration &amp; Login</a:t>
            </a:r>
            <a:r>
              <a:rPr lang="en-US" sz="2199" spc="-46" u="sng">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 Allows tourists and admin to register, log in, reset password and manage their account. It ensures only authorized users can visit and access personalized features.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D</a:t>
            </a:r>
            <a:r>
              <a:rPr lang="en-US" b="true" sz="2199" spc="-46" u="sng">
                <a:solidFill>
                  <a:srgbClr val="240960"/>
                </a:solidFill>
                <a:latin typeface="Montserrat Bold"/>
                <a:ea typeface="Montserrat Bold"/>
                <a:cs typeface="Montserrat Bold"/>
                <a:sym typeface="Montserrat Bold"/>
              </a:rPr>
              <a:t>estination Listings </a:t>
            </a:r>
            <a:r>
              <a:rPr lang="en-US" sz="2199" spc="-46">
                <a:solidFill>
                  <a:srgbClr val="240960"/>
                </a:solidFill>
                <a:latin typeface="Montserrat"/>
                <a:ea typeface="Montserrat"/>
                <a:cs typeface="Montserrat"/>
                <a:sym typeface="Montserrat"/>
              </a:rPr>
              <a:t>- Users can browse through a wide array of travel destinations across India, each featuring detailed information about key attractions, cultural highlights, local experiences, and beautiful visuals. Destinations are categorized for easy navigation, enabling users to find places that match their interests and preferences.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Travel Packages </a:t>
            </a:r>
            <a:r>
              <a:rPr lang="en-US" sz="2199" spc="-46">
                <a:solidFill>
                  <a:srgbClr val="240960"/>
                </a:solidFill>
                <a:latin typeface="Montserrat"/>
                <a:ea typeface="Montserrat"/>
                <a:cs typeface="Montserrat"/>
                <a:sym typeface="Montserrat"/>
              </a:rPr>
              <a:t>- Explore diverse travel packages offered by various travel agencies, catering to different budgets and preferences. These packages include itineraries, transportation details, and essential information to help users plan their perfect trip, making it easier to book a comprehensive travel experience.</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User Reviews </a:t>
            </a:r>
            <a:r>
              <a:rPr lang="en-US" sz="2199" spc="-46">
                <a:solidFill>
                  <a:srgbClr val="240960"/>
                </a:solidFill>
                <a:latin typeface="Montserrat"/>
                <a:ea typeface="Montserrat"/>
                <a:cs typeface="Montserrat"/>
                <a:sym typeface="Montserrat"/>
              </a:rPr>
              <a:t>- Users can post reviews and rate their experiences at different destinations, helping future travelers make informed decisions. The review system allows users to share insights into their travel experience, from sightseeing recommendations to tips about the overall atmosphere, which helps build a community of trusted feedback.</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Admin Control </a:t>
            </a:r>
            <a:r>
              <a:rPr lang="en-US" sz="2199" spc="-46">
                <a:solidFill>
                  <a:srgbClr val="240960"/>
                </a:solidFill>
                <a:latin typeface="Montserrat"/>
                <a:ea typeface="Montserrat"/>
                <a:cs typeface="Montserrat"/>
                <a:sym typeface="Montserrat"/>
              </a:rPr>
              <a:t>- Admins have the ability to manage and update the platform's content. They can add new destinations, update travel package details, and ensure that all information is accurate and up to date. </a:t>
            </a:r>
          </a:p>
        </p:txBody>
      </p:sp>
    </p:spTree>
  </p:cSld>
  <p:clrMapOvr>
    <a:masterClrMapping/>
  </p:clrMapOvr>
  <p:transition spd="slow">
    <p:cover dir="r"/>
  </p:transition>
</p:sld>
</file>

<file path=ppt/slides/slide4.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9498" y="1830515"/>
            <a:ext cx="14152523" cy="6891819"/>
            <a:chOff x="0" y="0"/>
            <a:chExt cx="3727414" cy="1815129"/>
          </a:xfrm>
        </p:grpSpPr>
        <p:sp>
          <p:nvSpPr>
            <p:cNvPr name="Freeform 6" id="6"/>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7" id="7"/>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919307" y="244326"/>
            <a:ext cx="915882" cy="91588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881430" y="8550343"/>
            <a:ext cx="7406570" cy="740657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078968" y="9815290"/>
            <a:ext cx="1209032" cy="498867"/>
            <a:chOff x="0" y="0"/>
            <a:chExt cx="1612043" cy="665156"/>
          </a:xfrm>
        </p:grpSpPr>
        <p:sp>
          <p:nvSpPr>
            <p:cNvPr name="TextBox 15" id="15"/>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6" id="16"/>
            <p:cNvSpPr txBox="true"/>
            <p:nvPr/>
          </p:nvSpPr>
          <p:spPr>
            <a:xfrm rot="0">
              <a:off x="965394" y="28575"/>
              <a:ext cx="646648" cy="6365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03</a:t>
              </a:r>
            </a:p>
            <a:p>
              <a:pPr algn="l">
                <a:lnSpc>
                  <a:spcPts val="1859"/>
                </a:lnSpc>
              </a:pPr>
            </a:p>
          </p:txBody>
        </p:sp>
      </p:grpSp>
      <p:sp>
        <p:nvSpPr>
          <p:cNvPr name="TextBox 17" id="17"/>
          <p:cNvSpPr txBox="true"/>
          <p:nvPr/>
        </p:nvSpPr>
        <p:spPr>
          <a:xfrm rot="0">
            <a:off x="4427395" y="533146"/>
            <a:ext cx="8491657"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Module Description</a:t>
            </a:r>
          </a:p>
        </p:txBody>
      </p:sp>
      <p:sp>
        <p:nvSpPr>
          <p:cNvPr name="TextBox 18" id="18"/>
          <p:cNvSpPr txBox="true"/>
          <p:nvPr/>
        </p:nvSpPr>
        <p:spPr>
          <a:xfrm rot="0">
            <a:off x="1028700" y="1977155"/>
            <a:ext cx="14550238" cy="6608064"/>
          </a:xfrm>
          <a:prstGeom prst="rect">
            <a:avLst/>
          </a:prstGeom>
        </p:spPr>
        <p:txBody>
          <a:bodyPr anchor="t" rtlCol="false" tIns="0" lIns="0" bIns="0" rIns="0">
            <a:spAutoFit/>
          </a:bodyPr>
          <a:lstStyle/>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User</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 Stores personal information of users including name, email, password, and role (Admin or Tourist). Tourists can explore and review destinations, while Admins manage content like destinations, packages, and agencies.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Agency </a:t>
            </a:r>
            <a:r>
              <a:rPr lang="en-US" sz="2199" spc="-46">
                <a:solidFill>
                  <a:srgbClr val="240960"/>
                </a:solidFill>
                <a:latin typeface="Montserrat"/>
                <a:ea typeface="Montserrat"/>
                <a:cs typeface="Montserrat"/>
                <a:sym typeface="Montserrat"/>
              </a:rPr>
              <a:t>- Holds data about travel agencies offering tour packages, including agency name and contact number. Admins can add or update agency records to keep offerings current.</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Attraction </a:t>
            </a: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Represents specific points of interest within a destination, such as historical sites, natural landmarks, or theme parks. Each attraction includes name and description of it.</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Destination</a:t>
            </a:r>
            <a:r>
              <a:rPr lang="en-US" sz="2199" spc="-46">
                <a:solidFill>
                  <a:srgbClr val="240960"/>
                </a:solidFill>
                <a:latin typeface="Montserrat"/>
                <a:ea typeface="Montserrat"/>
                <a:cs typeface="Montserrat"/>
                <a:sym typeface="Montserrat"/>
              </a:rPr>
              <a:t> - Captures key information about travel locations across India, including state, region, geographical type and available attractions. It acts as the central node for related reviews and packages.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Hotel </a:t>
            </a:r>
            <a:r>
              <a:rPr lang="en-US" sz="2199" spc="-46">
                <a:solidFill>
                  <a:srgbClr val="240960"/>
                </a:solidFill>
                <a:latin typeface="Montserrat"/>
                <a:ea typeface="Montserrat"/>
                <a:cs typeface="Montserrat"/>
                <a:sym typeface="Montserrat"/>
              </a:rPr>
              <a:t>- Maintains data for available accommodations including hotel name, facilities offered, pricing, location, and seasonal availability. While not yet active for booking, it's prepared for future expansion.</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Travel Package </a:t>
            </a: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S</a:t>
            </a:r>
            <a:r>
              <a:rPr lang="en-US" sz="2199" spc="-46">
                <a:solidFill>
                  <a:srgbClr val="240960"/>
                </a:solidFill>
                <a:latin typeface="Montserrat"/>
                <a:ea typeface="Montserrat"/>
                <a:cs typeface="Montserrat"/>
                <a:sym typeface="Montserrat"/>
              </a:rPr>
              <a:t>tores details of tourism packages offered by agencies, such as destinations covered, pricing and title.</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Review</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 Contains user-submitted feedback on destinations, including ratings and optional comments. This helps future travelers assess destinations based on authentic tourist experiences.</a:t>
            </a:r>
          </a:p>
        </p:txBody>
      </p:sp>
    </p:spTree>
  </p:cSld>
  <p:clrMapOvr>
    <a:masterClrMapping/>
  </p:clrMapOvr>
  <p:transition spd="slow">
    <p:cover dir="r"/>
  </p:transition>
</p:sld>
</file>

<file path=ppt/slides/slide5.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1830515"/>
            <a:ext cx="14152523" cy="6891819"/>
            <a:chOff x="0" y="0"/>
            <a:chExt cx="3727414" cy="1815129"/>
          </a:xfrm>
        </p:grpSpPr>
        <p:sp>
          <p:nvSpPr>
            <p:cNvPr name="Freeform 3" id="3"/>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881430" y="8550343"/>
            <a:ext cx="7406570" cy="740657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078968" y="9815290"/>
            <a:ext cx="1209032" cy="271312"/>
            <a:chOff x="0" y="0"/>
            <a:chExt cx="1612043" cy="361749"/>
          </a:xfrm>
        </p:grpSpPr>
        <p:sp>
          <p:nvSpPr>
            <p:cNvPr name="TextBox 9" id="9"/>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0" id="10"/>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04</a:t>
              </a:r>
            </a:p>
          </p:txBody>
        </p:sp>
      </p:grpSp>
      <p:grpSp>
        <p:nvGrpSpPr>
          <p:cNvPr name="Group 11" id="11"/>
          <p:cNvGrpSpPr/>
          <p:nvPr/>
        </p:nvGrpSpPr>
        <p:grpSpPr>
          <a:xfrm rot="0">
            <a:off x="-837134" y="-3149299"/>
            <a:ext cx="5214383" cy="521438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919307" y="244326"/>
            <a:ext cx="915882" cy="9158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70057" y="401638"/>
            <a:ext cx="15613856"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Software &amp; Hardware Requirements</a:t>
            </a:r>
          </a:p>
        </p:txBody>
      </p:sp>
      <p:sp>
        <p:nvSpPr>
          <p:cNvPr name="TextBox 18" id="18"/>
          <p:cNvSpPr txBox="true"/>
          <p:nvPr/>
        </p:nvSpPr>
        <p:spPr>
          <a:xfrm rot="0">
            <a:off x="1028700" y="2039620"/>
            <a:ext cx="14995065" cy="6563995"/>
          </a:xfrm>
          <a:prstGeom prst="rect">
            <a:avLst/>
          </a:prstGeom>
        </p:spPr>
        <p:txBody>
          <a:bodyPr anchor="t" rtlCol="false" tIns="0" lIns="0" bIns="0" rIns="0">
            <a:spAutoFit/>
          </a:bodyPr>
          <a:lstStyle/>
          <a:p>
            <a:pPr algn="l">
              <a:lnSpc>
                <a:spcPts val="3079"/>
              </a:lnSpc>
            </a:pPr>
            <a:r>
              <a:rPr lang="en-US" sz="2199" u="sng" b="true">
                <a:solidFill>
                  <a:srgbClr val="240960"/>
                </a:solidFill>
                <a:latin typeface="Montserrat Bold"/>
                <a:ea typeface="Montserrat Bold"/>
                <a:cs typeface="Montserrat Bold"/>
                <a:sym typeface="Montserrat Bold"/>
              </a:rPr>
              <a:t>Software Requirements</a:t>
            </a:r>
            <a:r>
              <a:rPr lang="en-US" sz="2199" b="true">
                <a:solidFill>
                  <a:srgbClr val="240960"/>
                </a:solidFill>
                <a:latin typeface="Montserrat Bold"/>
                <a:ea typeface="Montserrat Bold"/>
                <a:cs typeface="Montserrat Bold"/>
                <a:sym typeface="Montserrat Bold"/>
              </a:rPr>
              <a:t>: -</a:t>
            </a:r>
          </a:p>
          <a:p>
            <a:pPr algn="ctr">
              <a:lnSpc>
                <a:spcPts val="3079"/>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Development Tools </a:t>
            </a:r>
            <a:r>
              <a:rPr lang="en-US" sz="2199" spc="-46">
                <a:solidFill>
                  <a:srgbClr val="240960"/>
                </a:solidFill>
                <a:latin typeface="Montserrat"/>
                <a:ea typeface="Montserrat"/>
                <a:cs typeface="Montserrat"/>
                <a:sym typeface="Montserrat"/>
              </a:rPr>
              <a:t>- Eclipse IDE or IntelliJ IDEA, VS Code, Postman API</a:t>
            </a:r>
          </a:p>
          <a:p>
            <a:pPr algn="l">
              <a:lnSpc>
                <a:spcPts val="2507"/>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a:t>
            </a:r>
            <a:r>
              <a:rPr lang="en-US" b="true" sz="2199" i="true" spc="-46">
                <a:solidFill>
                  <a:srgbClr val="240960"/>
                </a:solidFill>
                <a:latin typeface="Montserrat Bold Italics"/>
                <a:ea typeface="Montserrat Bold Italics"/>
                <a:cs typeface="Montserrat Bold Italics"/>
                <a:sym typeface="Montserrat Bold Italics"/>
              </a:rPr>
              <a:t>Database</a:t>
            </a:r>
            <a:r>
              <a:rPr lang="en-US" sz="2199" spc="-46">
                <a:solidFill>
                  <a:srgbClr val="240960"/>
                </a:solidFill>
                <a:latin typeface="Montserrat"/>
                <a:ea typeface="Montserrat"/>
                <a:cs typeface="Montserrat"/>
                <a:sym typeface="Montserrat"/>
              </a:rPr>
              <a:t> - MySql, SQL Plus</a:t>
            </a:r>
          </a:p>
          <a:p>
            <a:pPr algn="l">
              <a:lnSpc>
                <a:spcPts val="2507"/>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a:t>
            </a:r>
            <a:r>
              <a:rPr lang="en-US" b="true" sz="2199" i="true" spc="-46">
                <a:solidFill>
                  <a:srgbClr val="240960"/>
                </a:solidFill>
                <a:latin typeface="Montserrat Bold Italics"/>
                <a:ea typeface="Montserrat Bold Italics"/>
                <a:cs typeface="Montserrat Bold Italics"/>
                <a:sym typeface="Montserrat Bold Italics"/>
              </a:rPr>
              <a:t>Payment Gateway</a:t>
            </a:r>
            <a:r>
              <a:rPr lang="en-US" sz="2199" spc="-46">
                <a:solidFill>
                  <a:srgbClr val="240960"/>
                </a:solidFill>
                <a:latin typeface="Montserrat"/>
                <a:ea typeface="Montserrat"/>
                <a:cs typeface="Montserrat"/>
                <a:sym typeface="Montserrat"/>
              </a:rPr>
              <a:t> - Razorpay (for secure online transactions)</a:t>
            </a:r>
          </a:p>
          <a:p>
            <a:pPr algn="l">
              <a:lnSpc>
                <a:spcPts val="2507"/>
              </a:lnSpc>
            </a:pPr>
            <a:r>
              <a:rPr lang="en-US" sz="2199" spc="-46" b="true">
                <a:solidFill>
                  <a:srgbClr val="240960"/>
                </a:solidFill>
                <a:latin typeface="Montserrat Bold"/>
                <a:ea typeface="Montserrat Bold"/>
                <a:cs typeface="Montserrat Bold"/>
                <a:sym typeface="Montserrat Bold"/>
              </a:rPr>
              <a:t>    </a:t>
            </a:r>
          </a:p>
          <a:p>
            <a:pPr algn="l">
              <a:lnSpc>
                <a:spcPts val="2507"/>
              </a:lnSpc>
            </a:pPr>
            <a:r>
              <a:rPr lang="en-US" sz="2199" spc="-46" b="true">
                <a:solidFill>
                  <a:srgbClr val="240960"/>
                </a:solidFill>
                <a:latin typeface="Montserrat Bold"/>
                <a:ea typeface="Montserrat Bold"/>
                <a:cs typeface="Montserrat Bold"/>
                <a:sym typeface="Montserrat Bold"/>
              </a:rPr>
              <a:t>       </a:t>
            </a:r>
            <a:r>
              <a:rPr lang="en-US" b="true" sz="2199" i="true" spc="-46">
                <a:solidFill>
                  <a:srgbClr val="240960"/>
                </a:solidFill>
                <a:latin typeface="Montserrat Bold Italics"/>
                <a:ea typeface="Montserrat Bold Italics"/>
                <a:cs typeface="Montserrat Bold Italics"/>
                <a:sym typeface="Montserrat Bold Italics"/>
              </a:rPr>
              <a:t>Programming languages </a:t>
            </a:r>
            <a:r>
              <a:rPr lang="en-US" sz="2199" spc="-46">
                <a:solidFill>
                  <a:srgbClr val="240960"/>
                </a:solidFill>
                <a:latin typeface="Montserrat"/>
                <a:ea typeface="Montserrat"/>
                <a:cs typeface="Montserrat"/>
                <a:sym typeface="Montserrat"/>
              </a:rPr>
              <a:t>- JavaScript, CSS, Java</a:t>
            </a:r>
          </a:p>
          <a:p>
            <a:pPr algn="l">
              <a:lnSpc>
                <a:spcPts val="2507"/>
              </a:lnSpc>
            </a:pPr>
          </a:p>
          <a:p>
            <a:pPr algn="l">
              <a:lnSpc>
                <a:spcPts val="2507"/>
              </a:lnSpc>
            </a:pPr>
            <a:r>
              <a:rPr lang="en-US" sz="2199" spc="-46" b="true">
                <a:solidFill>
                  <a:srgbClr val="240960"/>
                </a:solidFill>
                <a:latin typeface="Montserrat Bold"/>
                <a:ea typeface="Montserrat Bold"/>
                <a:cs typeface="Montserrat Bold"/>
                <a:sym typeface="Montserrat Bold"/>
              </a:rPr>
              <a:t>       </a:t>
            </a:r>
            <a:r>
              <a:rPr lang="en-US" b="true" sz="2199" i="true" spc="-46">
                <a:solidFill>
                  <a:srgbClr val="240960"/>
                </a:solidFill>
                <a:latin typeface="Montserrat Bold Italics"/>
                <a:ea typeface="Montserrat Bold Italics"/>
                <a:cs typeface="Montserrat Bold Italics"/>
                <a:sym typeface="Montserrat Bold Italics"/>
              </a:rPr>
              <a:t>Frameworks</a:t>
            </a:r>
            <a:r>
              <a:rPr lang="en-US" sz="2199" spc="-46" b="true">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 Spring, SpringBoot, React, NodeJS, Hibernate</a:t>
            </a:r>
          </a:p>
          <a:p>
            <a:pPr algn="l">
              <a:lnSpc>
                <a:spcPts val="2507"/>
              </a:lnSpc>
            </a:pPr>
          </a:p>
          <a:p>
            <a:pPr algn="l">
              <a:lnSpc>
                <a:spcPts val="2507"/>
              </a:lnSpc>
            </a:pPr>
            <a:r>
              <a:rPr lang="en-US" sz="2199" spc="-46" b="true">
                <a:solidFill>
                  <a:srgbClr val="240960"/>
                </a:solidFill>
                <a:latin typeface="Montserrat Bold"/>
                <a:ea typeface="Montserrat Bold"/>
                <a:cs typeface="Montserrat Bold"/>
                <a:sym typeface="Montserrat Bold"/>
              </a:rPr>
              <a:t>       </a:t>
            </a:r>
            <a:r>
              <a:rPr lang="en-US" b="true" sz="2199" i="true" spc="-46">
                <a:solidFill>
                  <a:srgbClr val="240960"/>
                </a:solidFill>
                <a:latin typeface="Montserrat Bold Italics"/>
                <a:ea typeface="Montserrat Bold Italics"/>
                <a:cs typeface="Montserrat Bold Italics"/>
                <a:sym typeface="Montserrat Bold Italics"/>
              </a:rPr>
              <a:t>Libraries </a:t>
            </a:r>
            <a:r>
              <a:rPr lang="en-US" sz="2199" spc="-46">
                <a:solidFill>
                  <a:srgbClr val="240960"/>
                </a:solidFill>
                <a:latin typeface="Montserrat"/>
                <a:ea typeface="Montserrat"/>
                <a:cs typeface="Montserrat"/>
                <a:sym typeface="Montserrat"/>
              </a:rPr>
              <a:t>- Jakarta, Bcrypt, npm, react-toast, bootstrap</a:t>
            </a:r>
          </a:p>
          <a:p>
            <a:pPr algn="l">
              <a:lnSpc>
                <a:spcPts val="3079"/>
              </a:lnSpc>
            </a:pPr>
          </a:p>
          <a:p>
            <a:pPr algn="l">
              <a:lnSpc>
                <a:spcPts val="3079"/>
              </a:lnSpc>
            </a:pPr>
            <a:r>
              <a:rPr lang="en-US" sz="2199" u="sng" b="true">
                <a:solidFill>
                  <a:srgbClr val="240960"/>
                </a:solidFill>
                <a:latin typeface="Montserrat Bold"/>
                <a:ea typeface="Montserrat Bold"/>
                <a:cs typeface="Montserrat Bold"/>
                <a:sym typeface="Montserrat Bold"/>
              </a:rPr>
              <a:t>Hardware Requirements</a:t>
            </a:r>
            <a:r>
              <a:rPr lang="en-US" sz="2199" b="true">
                <a:solidFill>
                  <a:srgbClr val="240960"/>
                </a:solidFill>
                <a:latin typeface="Montserrat Bold"/>
                <a:ea typeface="Montserrat Bold"/>
                <a:cs typeface="Montserrat Bold"/>
                <a:sym typeface="Montserrat Bold"/>
              </a:rPr>
              <a:t>: -</a:t>
            </a:r>
          </a:p>
          <a:p>
            <a:pPr algn="l">
              <a:lnSpc>
                <a:spcPts val="3079"/>
              </a:lnSpc>
            </a:pPr>
            <a:r>
              <a:rPr lang="en-US" sz="2199" b="true">
                <a:solidFill>
                  <a:srgbClr val="240960"/>
                </a:solidFill>
                <a:latin typeface="Montserrat Bold"/>
                <a:ea typeface="Montserrat Bold"/>
                <a:cs typeface="Montserrat Bold"/>
                <a:sym typeface="Montserrat Bold"/>
              </a:rPr>
              <a:t>      </a:t>
            </a:r>
          </a:p>
          <a:p>
            <a:pPr algn="l">
              <a:lnSpc>
                <a:spcPts val="3079"/>
              </a:lnSpc>
            </a:pPr>
            <a:r>
              <a:rPr lang="en-US" sz="2199" b="true">
                <a:solidFill>
                  <a:srgbClr val="240960"/>
                </a:solidFill>
                <a:latin typeface="Montserrat Bold"/>
                <a:ea typeface="Montserrat Bold"/>
                <a:cs typeface="Montserrat Bold"/>
                <a:sym typeface="Montserrat Bold"/>
              </a:rPr>
              <a:t>       </a:t>
            </a:r>
            <a:r>
              <a:rPr lang="en-US" sz="2199" i="true" b="true">
                <a:solidFill>
                  <a:srgbClr val="240960"/>
                </a:solidFill>
                <a:latin typeface="Montserrat Bold Italics"/>
                <a:ea typeface="Montserrat Bold Italics"/>
                <a:cs typeface="Montserrat Bold Italics"/>
                <a:sym typeface="Montserrat Bold Italics"/>
              </a:rPr>
              <a:t>Developer System</a:t>
            </a:r>
            <a:r>
              <a:rPr lang="en-US" sz="2199">
                <a:solidFill>
                  <a:srgbClr val="240960"/>
                </a:solidFill>
                <a:latin typeface="Montserrat"/>
                <a:ea typeface="Montserrat"/>
                <a:cs typeface="Montserrat"/>
                <a:sym typeface="Montserrat"/>
              </a:rPr>
              <a:t> -</a:t>
            </a:r>
            <a:r>
              <a:rPr lang="en-US" sz="2199" b="true">
                <a:solidFill>
                  <a:srgbClr val="240960"/>
                </a:solidFill>
                <a:latin typeface="Montserrat Bold"/>
                <a:ea typeface="Montserrat Bold"/>
                <a:cs typeface="Montserrat Bold"/>
                <a:sym typeface="Montserrat Bold"/>
              </a:rPr>
              <a:t> </a:t>
            </a:r>
            <a:r>
              <a:rPr lang="en-US" sz="2199">
                <a:solidFill>
                  <a:srgbClr val="240960"/>
                </a:solidFill>
                <a:latin typeface="Montserrat"/>
                <a:ea typeface="Montserrat"/>
                <a:cs typeface="Montserrat"/>
                <a:sym typeface="Montserrat"/>
              </a:rPr>
              <a:t>Laptop/PC with at least 4 GB RAM, internet access</a:t>
            </a:r>
          </a:p>
          <a:p>
            <a:pPr algn="l">
              <a:lnSpc>
                <a:spcPts val="3079"/>
              </a:lnSpc>
            </a:pPr>
            <a:r>
              <a:rPr lang="en-US" sz="2199" i="true" b="true">
                <a:solidFill>
                  <a:srgbClr val="240960"/>
                </a:solidFill>
                <a:latin typeface="Montserrat Bold Italics"/>
                <a:ea typeface="Montserrat Bold Italics"/>
                <a:cs typeface="Montserrat Bold Italics"/>
                <a:sym typeface="Montserrat Bold Italics"/>
              </a:rPr>
              <a:t>      </a:t>
            </a:r>
          </a:p>
          <a:p>
            <a:pPr algn="l">
              <a:lnSpc>
                <a:spcPts val="3079"/>
              </a:lnSpc>
              <a:spcBef>
                <a:spcPct val="0"/>
              </a:spcBef>
            </a:pPr>
            <a:r>
              <a:rPr lang="en-US" b="true" sz="2199" i="true">
                <a:solidFill>
                  <a:srgbClr val="240960"/>
                </a:solidFill>
                <a:latin typeface="Montserrat Bold Italics"/>
                <a:ea typeface="Montserrat Bold Italics"/>
                <a:cs typeface="Montserrat Bold Italics"/>
                <a:sym typeface="Montserrat Bold Italics"/>
              </a:rPr>
              <a:t>       User Device</a:t>
            </a:r>
            <a:r>
              <a:rPr lang="en-US" b="true" sz="2199">
                <a:solidFill>
                  <a:srgbClr val="240960"/>
                </a:solidFill>
                <a:latin typeface="Montserrat Bold"/>
                <a:ea typeface="Montserrat Bold"/>
                <a:cs typeface="Montserrat Bold"/>
                <a:sym typeface="Montserrat Bold"/>
              </a:rPr>
              <a:t> </a:t>
            </a:r>
            <a:r>
              <a:rPr lang="en-US" sz="2199">
                <a:solidFill>
                  <a:srgbClr val="240960"/>
                </a:solidFill>
                <a:latin typeface="Montserrat"/>
                <a:ea typeface="Montserrat"/>
                <a:cs typeface="Montserrat"/>
                <a:sym typeface="Montserrat"/>
              </a:rPr>
              <a:t>- A smartphone, tablet, or PC with a browser and internet access</a:t>
            </a:r>
          </a:p>
        </p:txBody>
      </p:sp>
      <p:grpSp>
        <p:nvGrpSpPr>
          <p:cNvPr name="Group 19" id="19"/>
          <p:cNvGrpSpPr/>
          <p:nvPr/>
        </p:nvGrpSpPr>
        <p:grpSpPr>
          <a:xfrm rot="0">
            <a:off x="1160481" y="7516115"/>
            <a:ext cx="262038" cy="26203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2" id="22"/>
          <p:cNvGrpSpPr/>
          <p:nvPr/>
        </p:nvGrpSpPr>
        <p:grpSpPr>
          <a:xfrm rot="0">
            <a:off x="1160481" y="5340668"/>
            <a:ext cx="262038" cy="26203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5" id="25"/>
          <p:cNvGrpSpPr/>
          <p:nvPr/>
        </p:nvGrpSpPr>
        <p:grpSpPr>
          <a:xfrm rot="0">
            <a:off x="1160481" y="4717167"/>
            <a:ext cx="262038" cy="26203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8" id="28"/>
          <p:cNvGrpSpPr/>
          <p:nvPr/>
        </p:nvGrpSpPr>
        <p:grpSpPr>
          <a:xfrm rot="0">
            <a:off x="1160481" y="2854438"/>
            <a:ext cx="262038" cy="26203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31" id="31"/>
          <p:cNvGrpSpPr/>
          <p:nvPr/>
        </p:nvGrpSpPr>
        <p:grpSpPr>
          <a:xfrm rot="0">
            <a:off x="1160481" y="3473808"/>
            <a:ext cx="262038" cy="262038"/>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34" id="34"/>
          <p:cNvGrpSpPr/>
          <p:nvPr/>
        </p:nvGrpSpPr>
        <p:grpSpPr>
          <a:xfrm rot="0">
            <a:off x="1160481" y="8288305"/>
            <a:ext cx="262038" cy="262038"/>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37" id="37"/>
          <p:cNvGrpSpPr/>
          <p:nvPr/>
        </p:nvGrpSpPr>
        <p:grpSpPr>
          <a:xfrm rot="0">
            <a:off x="1160481" y="4093178"/>
            <a:ext cx="262038" cy="262038"/>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40" id="40"/>
          <p:cNvGrpSpPr/>
          <p:nvPr/>
        </p:nvGrpSpPr>
        <p:grpSpPr>
          <a:xfrm rot="0">
            <a:off x="1160481" y="5964656"/>
            <a:ext cx="262038" cy="262038"/>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Tree>
  </p:cSld>
  <p:clrMapOvr>
    <a:masterClrMapping/>
  </p:clrMapOvr>
  <p:transition spd="slow">
    <p:cover dir="r"/>
  </p:transition>
</p:sld>
</file>

<file path=ppt/slides/slide6.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9498" y="1830515"/>
            <a:ext cx="14152523" cy="6891819"/>
            <a:chOff x="0" y="0"/>
            <a:chExt cx="3727414" cy="1815129"/>
          </a:xfrm>
        </p:grpSpPr>
        <p:sp>
          <p:nvSpPr>
            <p:cNvPr name="Freeform 6" id="6"/>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7" id="7"/>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919307" y="244326"/>
            <a:ext cx="915882" cy="91588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881430" y="8550343"/>
            <a:ext cx="7406570" cy="740657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078968" y="9815290"/>
            <a:ext cx="1209032" cy="271312"/>
            <a:chOff x="0" y="0"/>
            <a:chExt cx="1612043" cy="361749"/>
          </a:xfrm>
        </p:grpSpPr>
        <p:sp>
          <p:nvSpPr>
            <p:cNvPr name="TextBox 15" id="15"/>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6" id="16"/>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05</a:t>
              </a:r>
            </a:p>
          </p:txBody>
        </p:sp>
      </p:grpSp>
      <p:sp>
        <p:nvSpPr>
          <p:cNvPr name="TextBox 17" id="17"/>
          <p:cNvSpPr txBox="true"/>
          <p:nvPr/>
        </p:nvSpPr>
        <p:spPr>
          <a:xfrm rot="0">
            <a:off x="5100515" y="533146"/>
            <a:ext cx="7145417"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Problem Solving</a:t>
            </a:r>
          </a:p>
        </p:txBody>
      </p:sp>
      <p:sp>
        <p:nvSpPr>
          <p:cNvPr name="TextBox 18" id="18"/>
          <p:cNvSpPr txBox="true"/>
          <p:nvPr/>
        </p:nvSpPr>
        <p:spPr>
          <a:xfrm rot="0">
            <a:off x="1028700" y="2256608"/>
            <a:ext cx="15910028" cy="5979411"/>
          </a:xfrm>
          <a:prstGeom prst="rect">
            <a:avLst/>
          </a:prstGeom>
        </p:spPr>
        <p:txBody>
          <a:bodyPr anchor="t" rtlCol="false" tIns="0" lIns="0" bIns="0" rIns="0">
            <a:spAutoFit/>
          </a:bodyPr>
          <a:lstStyle/>
          <a:p>
            <a:pPr algn="just">
              <a:lnSpc>
                <a:spcPts val="2507"/>
              </a:lnSpc>
            </a:pPr>
            <a:r>
              <a:rPr lang="en-US" b="true" sz="2199" spc="-46">
                <a:solidFill>
                  <a:srgbClr val="240960"/>
                </a:solidFill>
                <a:latin typeface="Montserrat Bold"/>
                <a:ea typeface="Montserrat Bold"/>
                <a:cs typeface="Montserrat Bold"/>
                <a:sym typeface="Montserrat Bold"/>
              </a:rPr>
              <a:t>Problem:</a:t>
            </a:r>
            <a:r>
              <a:rPr lang="en-US" sz="2199" spc="-46">
                <a:solidFill>
                  <a:srgbClr val="240960"/>
                </a:solidFill>
                <a:latin typeface="Montserrat"/>
                <a:ea typeface="Montserrat"/>
                <a:cs typeface="Montserrat"/>
                <a:sym typeface="Montserrat"/>
              </a:rPr>
              <a:t> - In today's fast-paced digital world, travelers often face challenges when planning their trips. Traditional methods of booking travel packages, finding accommodations, and exploring destinations can be overwhelming and time-consuming. Users struggle with limited visibility into destination details, inconsistent information across agencies, and the complexity of comparing travel options. Furthermore, tourists often rely on word-of-mouth or outdated guides, making it difficult to make informed travel decisions. This leads to confusion, delays in bookings, and missed opportunities to find the best travel deals.</a:t>
            </a:r>
          </a:p>
          <a:p>
            <a:pPr algn="just">
              <a:lnSpc>
                <a:spcPts val="2507"/>
              </a:lnSpc>
            </a:pPr>
          </a:p>
          <a:p>
            <a:pPr algn="just">
              <a:lnSpc>
                <a:spcPts val="2507"/>
              </a:lnSpc>
            </a:pPr>
            <a:r>
              <a:rPr lang="en-US" b="true" sz="2199" spc="-46">
                <a:solidFill>
                  <a:srgbClr val="240960"/>
                </a:solidFill>
                <a:latin typeface="Montserrat Bold"/>
                <a:ea typeface="Montserrat Bold"/>
                <a:cs typeface="Montserrat Bold"/>
                <a:sym typeface="Montserrat Bold"/>
              </a:rPr>
              <a:t>Solution:</a:t>
            </a:r>
            <a:r>
              <a:rPr lang="en-US" sz="2199" spc="-46">
                <a:solidFill>
                  <a:srgbClr val="240960"/>
                </a:solidFill>
                <a:latin typeface="Montserrat"/>
                <a:ea typeface="Montserrat"/>
                <a:cs typeface="Montserrat"/>
                <a:sym typeface="Montserrat"/>
              </a:rPr>
              <a:t> -</a:t>
            </a:r>
          </a:p>
          <a:p>
            <a:pPr algn="just">
              <a:lnSpc>
                <a:spcPts val="2507"/>
              </a:lnSpc>
            </a:pP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The Indian Tourism Web Application offers a seamless and efficient platform for tourists to discover, plan, and book their trips</a:t>
            </a:r>
            <a:r>
              <a:rPr lang="en-US" sz="2199" spc="-46">
                <a:solidFill>
                  <a:srgbClr val="240960"/>
                </a:solidFill>
                <a:latin typeface="Montserrat"/>
                <a:ea typeface="Montserrat"/>
                <a:cs typeface="Montserrat"/>
                <a:sym typeface="Montserrat"/>
              </a:rPr>
              <a:t> across India. </a:t>
            </a:r>
          </a:p>
          <a:p>
            <a:pPr algn="just">
              <a:lnSpc>
                <a:spcPts val="2507"/>
              </a:lnSpc>
            </a:pP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By offer</a:t>
            </a:r>
            <a:r>
              <a:rPr lang="en-US" sz="2199" spc="-46">
                <a:solidFill>
                  <a:srgbClr val="240960"/>
                </a:solidFill>
                <a:latin typeface="Montserrat"/>
                <a:ea typeface="Montserrat"/>
                <a:cs typeface="Montserrat"/>
                <a:sym typeface="Montserrat"/>
              </a:rPr>
              <a:t>ing a user-friendly interface with role-based access, the app empowers tourists to explore travel destinations and view up-to-date travel packages.</a:t>
            </a:r>
          </a:p>
          <a:p>
            <a:pPr algn="just">
              <a:lnSpc>
                <a:spcPts val="2507"/>
              </a:lnSpc>
            </a:pPr>
          </a:p>
          <a:p>
            <a:pPr algn="just">
              <a:lnSpc>
                <a:spcPts val="2507"/>
              </a:lnSpc>
            </a:pPr>
            <a:r>
              <a:rPr lang="en-US" sz="2199" spc="-46">
                <a:solidFill>
                  <a:srgbClr val="240960"/>
                </a:solidFill>
                <a:latin typeface="Montserrat"/>
                <a:ea typeface="Montserrat"/>
                <a:cs typeface="Montserrat"/>
                <a:sym typeface="Montserrat"/>
              </a:rPr>
              <a:t>Hence, w</a:t>
            </a:r>
            <a:r>
              <a:rPr lang="en-US" sz="2199" spc="-46">
                <a:solidFill>
                  <a:srgbClr val="240960"/>
                </a:solidFill>
                <a:latin typeface="Montserrat"/>
                <a:ea typeface="Montserrat"/>
                <a:cs typeface="Montserrat"/>
                <a:sym typeface="Montserrat"/>
              </a:rPr>
              <a:t>ith th</a:t>
            </a:r>
            <a:r>
              <a:rPr lang="en-US" sz="2199" spc="-46">
                <a:solidFill>
                  <a:srgbClr val="240960"/>
                </a:solidFill>
                <a:latin typeface="Montserrat"/>
                <a:ea typeface="Montserrat"/>
                <a:cs typeface="Montserrat"/>
                <a:sym typeface="Montserrat"/>
              </a:rPr>
              <a:t>e Indian Tourism Web App, users can enjoy a smooth, transparent, and reliable travel-planning experience, allowing them to book trips from the comfort of their device and at their convenience. The integration of user reviews further enriches the platform, helping travelers make confident choices and enhancing their overall trip-planning experience.</a:t>
            </a:r>
          </a:p>
        </p:txBody>
      </p:sp>
    </p:spTree>
  </p:cSld>
  <p:clrMapOvr>
    <a:masterClrMapping/>
  </p:clrMapOvr>
  <p:transition spd="slow">
    <p:cover dir="r"/>
  </p:transition>
</p:sld>
</file>

<file path=ppt/slides/slide7.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3919307" y="244326"/>
            <a:ext cx="915882" cy="91588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7134" y="-3149299"/>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85909" y="401638"/>
            <a:ext cx="12316182"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Entity-Relationship Diagram</a:t>
            </a:r>
          </a:p>
        </p:txBody>
      </p:sp>
      <p:grpSp>
        <p:nvGrpSpPr>
          <p:cNvPr name="Group 9" id="9"/>
          <p:cNvGrpSpPr/>
          <p:nvPr/>
        </p:nvGrpSpPr>
        <p:grpSpPr>
          <a:xfrm rot="0">
            <a:off x="10881430" y="8550343"/>
            <a:ext cx="7406570" cy="74065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078968" y="9815290"/>
            <a:ext cx="1209032" cy="271312"/>
            <a:chOff x="0" y="0"/>
            <a:chExt cx="1612043" cy="361749"/>
          </a:xfrm>
        </p:grpSpPr>
        <p:sp>
          <p:nvSpPr>
            <p:cNvPr name="TextBox 13" id="13"/>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4" id="14"/>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06</a:t>
              </a:r>
            </a:p>
          </p:txBody>
        </p:sp>
      </p:grpSp>
      <p:grpSp>
        <p:nvGrpSpPr>
          <p:cNvPr name="Group 15" id="15"/>
          <p:cNvGrpSpPr/>
          <p:nvPr/>
        </p:nvGrpSpPr>
        <p:grpSpPr>
          <a:xfrm rot="0">
            <a:off x="7141257" y="2766131"/>
            <a:ext cx="3086100" cy="786143"/>
            <a:chOff x="0" y="0"/>
            <a:chExt cx="812800" cy="207050"/>
          </a:xfrm>
        </p:grpSpPr>
        <p:sp>
          <p:nvSpPr>
            <p:cNvPr name="Freeform 16" id="16"/>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17" id="17"/>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Agency</a:t>
              </a:r>
            </a:p>
          </p:txBody>
        </p:sp>
      </p:grpSp>
      <p:grpSp>
        <p:nvGrpSpPr>
          <p:cNvPr name="Group 18" id="18"/>
          <p:cNvGrpSpPr/>
          <p:nvPr/>
        </p:nvGrpSpPr>
        <p:grpSpPr>
          <a:xfrm rot="0">
            <a:off x="11985587" y="3841926"/>
            <a:ext cx="3086100" cy="786143"/>
            <a:chOff x="0" y="0"/>
            <a:chExt cx="812800" cy="207050"/>
          </a:xfrm>
        </p:grpSpPr>
        <p:sp>
          <p:nvSpPr>
            <p:cNvPr name="Freeform 19" id="19"/>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20" id="20"/>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User</a:t>
              </a:r>
            </a:p>
          </p:txBody>
        </p:sp>
      </p:grpSp>
      <p:grpSp>
        <p:nvGrpSpPr>
          <p:cNvPr name="Group 21" id="21"/>
          <p:cNvGrpSpPr/>
          <p:nvPr/>
        </p:nvGrpSpPr>
        <p:grpSpPr>
          <a:xfrm rot="0">
            <a:off x="2214640" y="3929100"/>
            <a:ext cx="3086100" cy="786143"/>
            <a:chOff x="0" y="0"/>
            <a:chExt cx="812800" cy="207050"/>
          </a:xfrm>
        </p:grpSpPr>
        <p:sp>
          <p:nvSpPr>
            <p:cNvPr name="Freeform 22" id="22"/>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23" id="23"/>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Attraction</a:t>
              </a:r>
            </a:p>
          </p:txBody>
        </p:sp>
      </p:grpSp>
      <p:grpSp>
        <p:nvGrpSpPr>
          <p:cNvPr name="Group 24" id="24"/>
          <p:cNvGrpSpPr/>
          <p:nvPr/>
        </p:nvGrpSpPr>
        <p:grpSpPr>
          <a:xfrm rot="0">
            <a:off x="1872198" y="7178215"/>
            <a:ext cx="3086100" cy="786143"/>
            <a:chOff x="0" y="0"/>
            <a:chExt cx="812800" cy="207050"/>
          </a:xfrm>
        </p:grpSpPr>
        <p:sp>
          <p:nvSpPr>
            <p:cNvPr name="Freeform 25" id="25"/>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26" id="26"/>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Destination</a:t>
              </a:r>
            </a:p>
          </p:txBody>
        </p:sp>
      </p:grpSp>
      <p:grpSp>
        <p:nvGrpSpPr>
          <p:cNvPr name="Group 27" id="27"/>
          <p:cNvGrpSpPr/>
          <p:nvPr/>
        </p:nvGrpSpPr>
        <p:grpSpPr>
          <a:xfrm rot="0">
            <a:off x="12065682" y="7767998"/>
            <a:ext cx="3086100" cy="786143"/>
            <a:chOff x="0" y="0"/>
            <a:chExt cx="812800" cy="207050"/>
          </a:xfrm>
        </p:grpSpPr>
        <p:sp>
          <p:nvSpPr>
            <p:cNvPr name="Freeform 28" id="28"/>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29" id="29"/>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Hotel</a:t>
              </a:r>
            </a:p>
          </p:txBody>
        </p:sp>
      </p:grpSp>
      <p:grpSp>
        <p:nvGrpSpPr>
          <p:cNvPr name="Group 30" id="30"/>
          <p:cNvGrpSpPr/>
          <p:nvPr/>
        </p:nvGrpSpPr>
        <p:grpSpPr>
          <a:xfrm rot="0">
            <a:off x="7912782" y="5144911"/>
            <a:ext cx="3086100" cy="786143"/>
            <a:chOff x="0" y="0"/>
            <a:chExt cx="812800" cy="207050"/>
          </a:xfrm>
        </p:grpSpPr>
        <p:sp>
          <p:nvSpPr>
            <p:cNvPr name="Freeform 31" id="31"/>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32" id="32"/>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Review</a:t>
              </a:r>
            </a:p>
          </p:txBody>
        </p:sp>
      </p:grpSp>
      <p:grpSp>
        <p:nvGrpSpPr>
          <p:cNvPr name="Group 33" id="33"/>
          <p:cNvGrpSpPr/>
          <p:nvPr/>
        </p:nvGrpSpPr>
        <p:grpSpPr>
          <a:xfrm rot="0">
            <a:off x="5671246" y="1870653"/>
            <a:ext cx="1543050" cy="452768"/>
            <a:chOff x="0" y="0"/>
            <a:chExt cx="406400" cy="119247"/>
          </a:xfrm>
        </p:grpSpPr>
        <p:sp>
          <p:nvSpPr>
            <p:cNvPr name="Freeform 34" id="34"/>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35" id="35"/>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agencyId</a:t>
              </a:r>
            </a:p>
          </p:txBody>
        </p:sp>
      </p:grpSp>
      <p:grpSp>
        <p:nvGrpSpPr>
          <p:cNvPr name="Group 36" id="36"/>
          <p:cNvGrpSpPr/>
          <p:nvPr/>
        </p:nvGrpSpPr>
        <p:grpSpPr>
          <a:xfrm rot="0">
            <a:off x="7912782" y="1859294"/>
            <a:ext cx="1543050" cy="452768"/>
            <a:chOff x="0" y="0"/>
            <a:chExt cx="406400" cy="119247"/>
          </a:xfrm>
        </p:grpSpPr>
        <p:sp>
          <p:nvSpPr>
            <p:cNvPr name="Freeform 37" id="37"/>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38" id="38"/>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name</a:t>
              </a:r>
            </a:p>
          </p:txBody>
        </p:sp>
      </p:grpSp>
      <p:grpSp>
        <p:nvGrpSpPr>
          <p:cNvPr name="Group 39" id="39"/>
          <p:cNvGrpSpPr/>
          <p:nvPr/>
        </p:nvGrpSpPr>
        <p:grpSpPr>
          <a:xfrm rot="0">
            <a:off x="9841822" y="1875213"/>
            <a:ext cx="2223860" cy="452768"/>
            <a:chOff x="0" y="0"/>
            <a:chExt cx="585708" cy="119247"/>
          </a:xfrm>
        </p:grpSpPr>
        <p:sp>
          <p:nvSpPr>
            <p:cNvPr name="Freeform 40" id="40"/>
            <p:cNvSpPr/>
            <p:nvPr/>
          </p:nvSpPr>
          <p:spPr>
            <a:xfrm flipH="false" flipV="false" rot="0">
              <a:off x="0" y="0"/>
              <a:ext cx="585708" cy="119247"/>
            </a:xfrm>
            <a:custGeom>
              <a:avLst/>
              <a:gdLst/>
              <a:ahLst/>
              <a:cxnLst/>
              <a:rect r="r" b="b" t="t" l="l"/>
              <a:pathLst>
                <a:path h="119247" w="585708">
                  <a:moveTo>
                    <a:pt x="382508" y="0"/>
                  </a:moveTo>
                  <a:cubicBezTo>
                    <a:pt x="494732" y="0"/>
                    <a:pt x="585708" y="26694"/>
                    <a:pt x="585708" y="59624"/>
                  </a:cubicBezTo>
                  <a:cubicBezTo>
                    <a:pt x="585708" y="92553"/>
                    <a:pt x="494732" y="119247"/>
                    <a:pt x="382508"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41" id="41"/>
            <p:cNvSpPr txBox="true"/>
            <p:nvPr/>
          </p:nvSpPr>
          <p:spPr>
            <a:xfrm>
              <a:off x="0" y="-38100"/>
              <a:ext cx="585708"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contactNumber</a:t>
              </a:r>
            </a:p>
          </p:txBody>
        </p:sp>
      </p:grpSp>
      <p:grpSp>
        <p:nvGrpSpPr>
          <p:cNvPr name="Group 42" id="42"/>
          <p:cNvGrpSpPr/>
          <p:nvPr/>
        </p:nvGrpSpPr>
        <p:grpSpPr>
          <a:xfrm rot="0">
            <a:off x="3344628" y="2746249"/>
            <a:ext cx="1543050" cy="452768"/>
            <a:chOff x="0" y="0"/>
            <a:chExt cx="406400" cy="119247"/>
          </a:xfrm>
        </p:grpSpPr>
        <p:sp>
          <p:nvSpPr>
            <p:cNvPr name="Freeform 43" id="43"/>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44" id="44"/>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attractionId</a:t>
              </a:r>
            </a:p>
          </p:txBody>
        </p:sp>
      </p:grpSp>
      <p:grpSp>
        <p:nvGrpSpPr>
          <p:cNvPr name="Group 45" id="45"/>
          <p:cNvGrpSpPr/>
          <p:nvPr/>
        </p:nvGrpSpPr>
        <p:grpSpPr>
          <a:xfrm rot="0">
            <a:off x="1028700" y="2857207"/>
            <a:ext cx="1543050" cy="452768"/>
            <a:chOff x="0" y="0"/>
            <a:chExt cx="406400" cy="119247"/>
          </a:xfrm>
        </p:grpSpPr>
        <p:sp>
          <p:nvSpPr>
            <p:cNvPr name="Freeform 46" id="46"/>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47" id="47"/>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name</a:t>
              </a:r>
            </a:p>
          </p:txBody>
        </p:sp>
      </p:grpSp>
      <p:grpSp>
        <p:nvGrpSpPr>
          <p:cNvPr name="Group 48" id="48"/>
          <p:cNvGrpSpPr/>
          <p:nvPr/>
        </p:nvGrpSpPr>
        <p:grpSpPr>
          <a:xfrm rot="0">
            <a:off x="138190" y="4095787"/>
            <a:ext cx="1543050" cy="452768"/>
            <a:chOff x="0" y="0"/>
            <a:chExt cx="406400" cy="119247"/>
          </a:xfrm>
        </p:grpSpPr>
        <p:sp>
          <p:nvSpPr>
            <p:cNvPr name="Freeform 49" id="49"/>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50" id="50"/>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description</a:t>
              </a:r>
            </a:p>
          </p:txBody>
        </p:sp>
      </p:grpSp>
      <p:grpSp>
        <p:nvGrpSpPr>
          <p:cNvPr name="Group 51" id="51"/>
          <p:cNvGrpSpPr/>
          <p:nvPr/>
        </p:nvGrpSpPr>
        <p:grpSpPr>
          <a:xfrm rot="0">
            <a:off x="15611431" y="2989116"/>
            <a:ext cx="1543050" cy="452768"/>
            <a:chOff x="0" y="0"/>
            <a:chExt cx="406400" cy="119247"/>
          </a:xfrm>
        </p:grpSpPr>
        <p:sp>
          <p:nvSpPr>
            <p:cNvPr name="Freeform 52" id="52"/>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53" id="53"/>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username</a:t>
              </a:r>
            </a:p>
          </p:txBody>
        </p:sp>
      </p:grpSp>
      <p:grpSp>
        <p:nvGrpSpPr>
          <p:cNvPr name="Group 54" id="54"/>
          <p:cNvGrpSpPr/>
          <p:nvPr/>
        </p:nvGrpSpPr>
        <p:grpSpPr>
          <a:xfrm rot="0">
            <a:off x="13744459" y="2746249"/>
            <a:ext cx="1543050" cy="452768"/>
            <a:chOff x="0" y="0"/>
            <a:chExt cx="406400" cy="119247"/>
          </a:xfrm>
        </p:grpSpPr>
        <p:sp>
          <p:nvSpPr>
            <p:cNvPr name="Freeform 55" id="55"/>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56" id="56"/>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userId</a:t>
              </a:r>
            </a:p>
          </p:txBody>
        </p:sp>
      </p:grpSp>
      <p:grpSp>
        <p:nvGrpSpPr>
          <p:cNvPr name="Group 57" id="57"/>
          <p:cNvGrpSpPr/>
          <p:nvPr/>
        </p:nvGrpSpPr>
        <p:grpSpPr>
          <a:xfrm rot="0">
            <a:off x="15982994" y="3841926"/>
            <a:ext cx="1543050" cy="452768"/>
            <a:chOff x="0" y="0"/>
            <a:chExt cx="406400" cy="119247"/>
          </a:xfrm>
        </p:grpSpPr>
        <p:sp>
          <p:nvSpPr>
            <p:cNvPr name="Freeform 58" id="58"/>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59" id="59"/>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password</a:t>
              </a:r>
            </a:p>
          </p:txBody>
        </p:sp>
      </p:grpSp>
      <p:grpSp>
        <p:nvGrpSpPr>
          <p:cNvPr name="Group 60" id="60"/>
          <p:cNvGrpSpPr/>
          <p:nvPr/>
        </p:nvGrpSpPr>
        <p:grpSpPr>
          <a:xfrm rot="0">
            <a:off x="474460" y="6103467"/>
            <a:ext cx="1732142" cy="452768"/>
            <a:chOff x="0" y="0"/>
            <a:chExt cx="456202" cy="119247"/>
          </a:xfrm>
        </p:grpSpPr>
        <p:sp>
          <p:nvSpPr>
            <p:cNvPr name="Freeform 61" id="61"/>
            <p:cNvSpPr/>
            <p:nvPr/>
          </p:nvSpPr>
          <p:spPr>
            <a:xfrm flipH="false" flipV="false" rot="0">
              <a:off x="0" y="0"/>
              <a:ext cx="456202" cy="119247"/>
            </a:xfrm>
            <a:custGeom>
              <a:avLst/>
              <a:gdLst/>
              <a:ahLst/>
              <a:cxnLst/>
              <a:rect r="r" b="b" t="t" l="l"/>
              <a:pathLst>
                <a:path h="119247" w="456202">
                  <a:moveTo>
                    <a:pt x="253002" y="0"/>
                  </a:moveTo>
                  <a:cubicBezTo>
                    <a:pt x="365226" y="0"/>
                    <a:pt x="456202" y="26694"/>
                    <a:pt x="456202" y="59624"/>
                  </a:cubicBezTo>
                  <a:cubicBezTo>
                    <a:pt x="456202" y="92553"/>
                    <a:pt x="365226" y="119247"/>
                    <a:pt x="253002"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62" id="62"/>
            <p:cNvSpPr txBox="true"/>
            <p:nvPr/>
          </p:nvSpPr>
          <p:spPr>
            <a:xfrm>
              <a:off x="0" y="-38100"/>
              <a:ext cx="456202"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destinationId</a:t>
              </a:r>
            </a:p>
          </p:txBody>
        </p:sp>
      </p:grpSp>
      <p:grpSp>
        <p:nvGrpSpPr>
          <p:cNvPr name="Group 63" id="63"/>
          <p:cNvGrpSpPr/>
          <p:nvPr/>
        </p:nvGrpSpPr>
        <p:grpSpPr>
          <a:xfrm rot="0">
            <a:off x="15982994" y="7722245"/>
            <a:ext cx="1543050" cy="452768"/>
            <a:chOff x="0" y="0"/>
            <a:chExt cx="406400" cy="119247"/>
          </a:xfrm>
        </p:grpSpPr>
        <p:sp>
          <p:nvSpPr>
            <p:cNvPr name="Freeform 64" id="64"/>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65" id="65"/>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hotelId</a:t>
              </a:r>
            </a:p>
          </p:txBody>
        </p:sp>
      </p:grpSp>
      <p:grpSp>
        <p:nvGrpSpPr>
          <p:cNvPr name="Group 66" id="66"/>
          <p:cNvGrpSpPr/>
          <p:nvPr/>
        </p:nvGrpSpPr>
        <p:grpSpPr>
          <a:xfrm rot="0">
            <a:off x="15611431" y="5363609"/>
            <a:ext cx="1543050" cy="452768"/>
            <a:chOff x="0" y="0"/>
            <a:chExt cx="406400" cy="119247"/>
          </a:xfrm>
        </p:grpSpPr>
        <p:sp>
          <p:nvSpPr>
            <p:cNvPr name="Freeform 67" id="67"/>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68" id="68"/>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email</a:t>
              </a:r>
            </a:p>
          </p:txBody>
        </p:sp>
      </p:grpSp>
      <p:grpSp>
        <p:nvGrpSpPr>
          <p:cNvPr name="Group 69" id="69"/>
          <p:cNvGrpSpPr/>
          <p:nvPr/>
        </p:nvGrpSpPr>
        <p:grpSpPr>
          <a:xfrm rot="0">
            <a:off x="8141048" y="4095787"/>
            <a:ext cx="1923502" cy="452768"/>
            <a:chOff x="0" y="0"/>
            <a:chExt cx="506601" cy="119247"/>
          </a:xfrm>
        </p:grpSpPr>
        <p:sp>
          <p:nvSpPr>
            <p:cNvPr name="Freeform 70" id="70"/>
            <p:cNvSpPr/>
            <p:nvPr/>
          </p:nvSpPr>
          <p:spPr>
            <a:xfrm flipH="false" flipV="false" rot="0">
              <a:off x="0" y="0"/>
              <a:ext cx="506601" cy="119247"/>
            </a:xfrm>
            <a:custGeom>
              <a:avLst/>
              <a:gdLst/>
              <a:ahLst/>
              <a:cxnLst/>
              <a:rect r="r" b="b" t="t" l="l"/>
              <a:pathLst>
                <a:path h="119247" w="506601">
                  <a:moveTo>
                    <a:pt x="303401" y="0"/>
                  </a:moveTo>
                  <a:cubicBezTo>
                    <a:pt x="415626" y="0"/>
                    <a:pt x="506601" y="26694"/>
                    <a:pt x="506601" y="59624"/>
                  </a:cubicBezTo>
                  <a:cubicBezTo>
                    <a:pt x="506601" y="92553"/>
                    <a:pt x="415626" y="119247"/>
                    <a:pt x="303401"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71" id="71"/>
            <p:cNvSpPr txBox="true"/>
            <p:nvPr/>
          </p:nvSpPr>
          <p:spPr>
            <a:xfrm>
              <a:off x="0" y="-38100"/>
              <a:ext cx="506601"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reviewId</a:t>
              </a:r>
            </a:p>
          </p:txBody>
        </p:sp>
      </p:grpSp>
      <p:grpSp>
        <p:nvGrpSpPr>
          <p:cNvPr name="Group 72" id="72"/>
          <p:cNvGrpSpPr/>
          <p:nvPr/>
        </p:nvGrpSpPr>
        <p:grpSpPr>
          <a:xfrm rot="0">
            <a:off x="1100673" y="8552967"/>
            <a:ext cx="1543050" cy="452768"/>
            <a:chOff x="0" y="0"/>
            <a:chExt cx="406400" cy="119247"/>
          </a:xfrm>
        </p:grpSpPr>
        <p:sp>
          <p:nvSpPr>
            <p:cNvPr name="Freeform 73" id="73"/>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74" id="74"/>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description</a:t>
              </a:r>
            </a:p>
          </p:txBody>
        </p:sp>
      </p:grpSp>
      <p:grpSp>
        <p:nvGrpSpPr>
          <p:cNvPr name="Group 75" id="75"/>
          <p:cNvGrpSpPr/>
          <p:nvPr/>
        </p:nvGrpSpPr>
        <p:grpSpPr>
          <a:xfrm rot="0">
            <a:off x="2447199" y="5980143"/>
            <a:ext cx="1543050" cy="452768"/>
            <a:chOff x="0" y="0"/>
            <a:chExt cx="406400" cy="119247"/>
          </a:xfrm>
        </p:grpSpPr>
        <p:sp>
          <p:nvSpPr>
            <p:cNvPr name="Freeform 76" id="76"/>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77" id="77"/>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name</a:t>
              </a:r>
            </a:p>
          </p:txBody>
        </p:sp>
      </p:grpSp>
      <p:grpSp>
        <p:nvGrpSpPr>
          <p:cNvPr name="Group 78" id="78"/>
          <p:cNvGrpSpPr/>
          <p:nvPr/>
        </p:nvGrpSpPr>
        <p:grpSpPr>
          <a:xfrm rot="0">
            <a:off x="15421019" y="9303226"/>
            <a:ext cx="2105025" cy="452768"/>
            <a:chOff x="0" y="0"/>
            <a:chExt cx="554410" cy="119247"/>
          </a:xfrm>
        </p:grpSpPr>
        <p:sp>
          <p:nvSpPr>
            <p:cNvPr name="Freeform 79" id="79"/>
            <p:cNvSpPr/>
            <p:nvPr/>
          </p:nvSpPr>
          <p:spPr>
            <a:xfrm flipH="false" flipV="false" rot="0">
              <a:off x="0" y="0"/>
              <a:ext cx="554410" cy="119247"/>
            </a:xfrm>
            <a:custGeom>
              <a:avLst/>
              <a:gdLst/>
              <a:ahLst/>
              <a:cxnLst/>
              <a:rect r="r" b="b" t="t" l="l"/>
              <a:pathLst>
                <a:path h="119247" w="554410">
                  <a:moveTo>
                    <a:pt x="351210" y="0"/>
                  </a:moveTo>
                  <a:cubicBezTo>
                    <a:pt x="463434" y="0"/>
                    <a:pt x="554410" y="26694"/>
                    <a:pt x="554410" y="59624"/>
                  </a:cubicBezTo>
                  <a:cubicBezTo>
                    <a:pt x="554410" y="92553"/>
                    <a:pt x="463434" y="119247"/>
                    <a:pt x="35121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80" id="80"/>
            <p:cNvSpPr txBox="true"/>
            <p:nvPr/>
          </p:nvSpPr>
          <p:spPr>
            <a:xfrm>
              <a:off x="0" y="-38100"/>
              <a:ext cx="55441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address</a:t>
              </a:r>
            </a:p>
          </p:txBody>
        </p:sp>
      </p:grpSp>
      <p:grpSp>
        <p:nvGrpSpPr>
          <p:cNvPr name="Group 81" id="81"/>
          <p:cNvGrpSpPr/>
          <p:nvPr/>
        </p:nvGrpSpPr>
        <p:grpSpPr>
          <a:xfrm rot="0">
            <a:off x="15982994" y="7118519"/>
            <a:ext cx="1543050" cy="452768"/>
            <a:chOff x="0" y="0"/>
            <a:chExt cx="406400" cy="119247"/>
          </a:xfrm>
        </p:grpSpPr>
        <p:sp>
          <p:nvSpPr>
            <p:cNvPr name="Freeform 82" id="82"/>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83" id="83"/>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name</a:t>
              </a:r>
            </a:p>
          </p:txBody>
        </p:sp>
      </p:grpSp>
      <p:grpSp>
        <p:nvGrpSpPr>
          <p:cNvPr name="Group 84" id="84"/>
          <p:cNvGrpSpPr/>
          <p:nvPr/>
        </p:nvGrpSpPr>
        <p:grpSpPr>
          <a:xfrm rot="0">
            <a:off x="16028082" y="8493271"/>
            <a:ext cx="1923502" cy="452768"/>
            <a:chOff x="0" y="0"/>
            <a:chExt cx="506601" cy="119247"/>
          </a:xfrm>
        </p:grpSpPr>
        <p:sp>
          <p:nvSpPr>
            <p:cNvPr name="Freeform 85" id="85"/>
            <p:cNvSpPr/>
            <p:nvPr/>
          </p:nvSpPr>
          <p:spPr>
            <a:xfrm flipH="false" flipV="false" rot="0">
              <a:off x="0" y="0"/>
              <a:ext cx="506601" cy="119247"/>
            </a:xfrm>
            <a:custGeom>
              <a:avLst/>
              <a:gdLst/>
              <a:ahLst/>
              <a:cxnLst/>
              <a:rect r="r" b="b" t="t" l="l"/>
              <a:pathLst>
                <a:path h="119247" w="506601">
                  <a:moveTo>
                    <a:pt x="303401" y="0"/>
                  </a:moveTo>
                  <a:cubicBezTo>
                    <a:pt x="415626" y="0"/>
                    <a:pt x="506601" y="26694"/>
                    <a:pt x="506601" y="59624"/>
                  </a:cubicBezTo>
                  <a:cubicBezTo>
                    <a:pt x="506601" y="92553"/>
                    <a:pt x="415626" y="119247"/>
                    <a:pt x="303401"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86" id="86"/>
            <p:cNvSpPr txBox="true"/>
            <p:nvPr/>
          </p:nvSpPr>
          <p:spPr>
            <a:xfrm>
              <a:off x="0" y="-38100"/>
              <a:ext cx="506601"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pricePerNight</a:t>
              </a:r>
            </a:p>
          </p:txBody>
        </p:sp>
      </p:grpSp>
      <p:grpSp>
        <p:nvGrpSpPr>
          <p:cNvPr name="Group 87" id="87"/>
          <p:cNvGrpSpPr/>
          <p:nvPr/>
        </p:nvGrpSpPr>
        <p:grpSpPr>
          <a:xfrm rot="0">
            <a:off x="16028082" y="4599010"/>
            <a:ext cx="1543050" cy="452768"/>
            <a:chOff x="0" y="0"/>
            <a:chExt cx="406400" cy="119247"/>
          </a:xfrm>
        </p:grpSpPr>
        <p:sp>
          <p:nvSpPr>
            <p:cNvPr name="Freeform 88" id="88"/>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89" id="89"/>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role</a:t>
              </a:r>
            </a:p>
          </p:txBody>
        </p:sp>
      </p:grpSp>
      <p:grpSp>
        <p:nvGrpSpPr>
          <p:cNvPr name="Group 90" id="90"/>
          <p:cNvGrpSpPr/>
          <p:nvPr/>
        </p:nvGrpSpPr>
        <p:grpSpPr>
          <a:xfrm rot="0">
            <a:off x="7590812" y="6556235"/>
            <a:ext cx="1898013" cy="452768"/>
            <a:chOff x="0" y="0"/>
            <a:chExt cx="499888" cy="119247"/>
          </a:xfrm>
        </p:grpSpPr>
        <p:sp>
          <p:nvSpPr>
            <p:cNvPr name="Freeform 91" id="91"/>
            <p:cNvSpPr/>
            <p:nvPr/>
          </p:nvSpPr>
          <p:spPr>
            <a:xfrm flipH="false" flipV="false" rot="0">
              <a:off x="0" y="0"/>
              <a:ext cx="499888" cy="119247"/>
            </a:xfrm>
            <a:custGeom>
              <a:avLst/>
              <a:gdLst/>
              <a:ahLst/>
              <a:cxnLst/>
              <a:rect r="r" b="b" t="t" l="l"/>
              <a:pathLst>
                <a:path h="119247" w="499888">
                  <a:moveTo>
                    <a:pt x="296688" y="0"/>
                  </a:moveTo>
                  <a:cubicBezTo>
                    <a:pt x="408912" y="0"/>
                    <a:pt x="499888" y="26694"/>
                    <a:pt x="499888" y="59624"/>
                  </a:cubicBezTo>
                  <a:cubicBezTo>
                    <a:pt x="499888" y="92553"/>
                    <a:pt x="408912" y="119247"/>
                    <a:pt x="296688"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92" id="92"/>
            <p:cNvSpPr txBox="true"/>
            <p:nvPr/>
          </p:nvSpPr>
          <p:spPr>
            <a:xfrm>
              <a:off x="0" y="-38100"/>
              <a:ext cx="499888"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rating</a:t>
              </a:r>
            </a:p>
          </p:txBody>
        </p:sp>
      </p:grpSp>
      <p:grpSp>
        <p:nvGrpSpPr>
          <p:cNvPr name="Group 93" id="93"/>
          <p:cNvGrpSpPr/>
          <p:nvPr/>
        </p:nvGrpSpPr>
        <p:grpSpPr>
          <a:xfrm rot="0">
            <a:off x="9537932" y="6721912"/>
            <a:ext cx="1543050" cy="452768"/>
            <a:chOff x="0" y="0"/>
            <a:chExt cx="406400" cy="119247"/>
          </a:xfrm>
        </p:grpSpPr>
        <p:sp>
          <p:nvSpPr>
            <p:cNvPr name="Freeform 94" id="94"/>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95" id="95"/>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comment</a:t>
              </a:r>
            </a:p>
          </p:txBody>
        </p:sp>
      </p:grpSp>
      <p:sp>
        <p:nvSpPr>
          <p:cNvPr name="AutoShape 96" id="96"/>
          <p:cNvSpPr/>
          <p:nvPr/>
        </p:nvSpPr>
        <p:spPr>
          <a:xfrm>
            <a:off x="6668235" y="2313601"/>
            <a:ext cx="772123" cy="452530"/>
          </a:xfrm>
          <a:prstGeom prst="line">
            <a:avLst/>
          </a:prstGeom>
          <a:ln cap="flat" w="38100">
            <a:solidFill>
              <a:srgbClr val="000000"/>
            </a:solidFill>
            <a:prstDash val="solid"/>
            <a:headEnd type="none" len="sm" w="sm"/>
            <a:tailEnd type="none" len="sm" w="sm"/>
          </a:ln>
        </p:spPr>
      </p:sp>
      <p:sp>
        <p:nvSpPr>
          <p:cNvPr name="AutoShape 97" id="97"/>
          <p:cNvSpPr/>
          <p:nvPr/>
        </p:nvSpPr>
        <p:spPr>
          <a:xfrm>
            <a:off x="8684307" y="2312061"/>
            <a:ext cx="0" cy="454070"/>
          </a:xfrm>
          <a:prstGeom prst="line">
            <a:avLst/>
          </a:prstGeom>
          <a:ln cap="flat" w="38100">
            <a:solidFill>
              <a:srgbClr val="000000"/>
            </a:solidFill>
            <a:prstDash val="solid"/>
            <a:headEnd type="none" len="sm" w="sm"/>
            <a:tailEnd type="none" len="sm" w="sm"/>
          </a:ln>
        </p:spPr>
      </p:sp>
      <p:sp>
        <p:nvSpPr>
          <p:cNvPr name="AutoShape 98" id="98"/>
          <p:cNvSpPr/>
          <p:nvPr/>
        </p:nvSpPr>
        <p:spPr>
          <a:xfrm flipH="true">
            <a:off x="9778880" y="2326409"/>
            <a:ext cx="743080" cy="439722"/>
          </a:xfrm>
          <a:prstGeom prst="line">
            <a:avLst/>
          </a:prstGeom>
          <a:ln cap="flat" w="38100">
            <a:solidFill>
              <a:srgbClr val="000000"/>
            </a:solidFill>
            <a:prstDash val="solid"/>
            <a:headEnd type="none" len="sm" w="sm"/>
            <a:tailEnd type="none" len="sm" w="sm"/>
          </a:ln>
        </p:spPr>
      </p:sp>
      <p:sp>
        <p:nvSpPr>
          <p:cNvPr name="AutoShape 99" id="99"/>
          <p:cNvSpPr/>
          <p:nvPr/>
        </p:nvSpPr>
        <p:spPr>
          <a:xfrm flipH="true">
            <a:off x="3248958" y="3199017"/>
            <a:ext cx="867195" cy="730083"/>
          </a:xfrm>
          <a:prstGeom prst="line">
            <a:avLst/>
          </a:prstGeom>
          <a:ln cap="flat" w="38100">
            <a:solidFill>
              <a:srgbClr val="000000"/>
            </a:solidFill>
            <a:prstDash val="solid"/>
            <a:headEnd type="none" len="sm" w="sm"/>
            <a:tailEnd type="none" len="sm" w="sm"/>
          </a:ln>
        </p:spPr>
      </p:sp>
      <p:sp>
        <p:nvSpPr>
          <p:cNvPr name="AutoShape 100" id="100"/>
          <p:cNvSpPr/>
          <p:nvPr/>
        </p:nvSpPr>
        <p:spPr>
          <a:xfrm>
            <a:off x="2082926" y="3294295"/>
            <a:ext cx="625398" cy="634805"/>
          </a:xfrm>
          <a:prstGeom prst="line">
            <a:avLst/>
          </a:prstGeom>
          <a:ln cap="flat" w="38100">
            <a:solidFill>
              <a:srgbClr val="000000"/>
            </a:solidFill>
            <a:prstDash val="solid"/>
            <a:headEnd type="none" len="sm" w="sm"/>
            <a:tailEnd type="none" len="sm" w="sm"/>
          </a:ln>
        </p:spPr>
      </p:sp>
      <p:sp>
        <p:nvSpPr>
          <p:cNvPr name="AutoShape 101" id="101"/>
          <p:cNvSpPr/>
          <p:nvPr/>
        </p:nvSpPr>
        <p:spPr>
          <a:xfrm>
            <a:off x="1681240" y="4322171"/>
            <a:ext cx="533400" cy="245487"/>
          </a:xfrm>
          <a:prstGeom prst="line">
            <a:avLst/>
          </a:prstGeom>
          <a:ln cap="flat" w="38100">
            <a:solidFill>
              <a:srgbClr val="000000"/>
            </a:solidFill>
            <a:prstDash val="solid"/>
            <a:headEnd type="none" len="sm" w="sm"/>
            <a:tailEnd type="none" len="sm" w="sm"/>
          </a:ln>
        </p:spPr>
      </p:sp>
      <p:sp>
        <p:nvSpPr>
          <p:cNvPr name="AutoShape 102" id="102"/>
          <p:cNvSpPr/>
          <p:nvPr/>
        </p:nvSpPr>
        <p:spPr>
          <a:xfrm>
            <a:off x="3218724" y="6432910"/>
            <a:ext cx="196524" cy="745305"/>
          </a:xfrm>
          <a:prstGeom prst="line">
            <a:avLst/>
          </a:prstGeom>
          <a:ln cap="flat" w="38100">
            <a:solidFill>
              <a:srgbClr val="000000"/>
            </a:solidFill>
            <a:prstDash val="solid"/>
            <a:headEnd type="none" len="sm" w="sm"/>
            <a:tailEnd type="none" len="sm" w="sm"/>
          </a:ln>
        </p:spPr>
      </p:sp>
      <p:sp>
        <p:nvSpPr>
          <p:cNvPr name="AutoShape 103" id="103"/>
          <p:cNvSpPr/>
          <p:nvPr/>
        </p:nvSpPr>
        <p:spPr>
          <a:xfrm>
            <a:off x="1873477" y="6516162"/>
            <a:ext cx="818683" cy="662054"/>
          </a:xfrm>
          <a:prstGeom prst="line">
            <a:avLst/>
          </a:prstGeom>
          <a:ln cap="flat" w="38100">
            <a:solidFill>
              <a:srgbClr val="000000"/>
            </a:solidFill>
            <a:prstDash val="solid"/>
            <a:headEnd type="none" len="sm" w="sm"/>
            <a:tailEnd type="none" len="sm" w="sm"/>
          </a:ln>
        </p:spPr>
      </p:sp>
      <p:sp>
        <p:nvSpPr>
          <p:cNvPr name="AutoShape 104" id="104"/>
          <p:cNvSpPr/>
          <p:nvPr/>
        </p:nvSpPr>
        <p:spPr>
          <a:xfrm flipH="true" flipV="true">
            <a:off x="2072436" y="7964358"/>
            <a:ext cx="14652" cy="471564"/>
          </a:xfrm>
          <a:prstGeom prst="line">
            <a:avLst/>
          </a:prstGeom>
          <a:ln cap="flat" w="38100">
            <a:solidFill>
              <a:srgbClr val="000000"/>
            </a:solidFill>
            <a:prstDash val="solid"/>
            <a:headEnd type="none" len="sm" w="sm"/>
            <a:tailEnd type="none" len="sm" w="sm"/>
          </a:ln>
        </p:spPr>
      </p:sp>
      <p:sp>
        <p:nvSpPr>
          <p:cNvPr name="AutoShape 105" id="105"/>
          <p:cNvSpPr/>
          <p:nvPr/>
        </p:nvSpPr>
        <p:spPr>
          <a:xfrm flipH="true">
            <a:off x="14580675" y="7344903"/>
            <a:ext cx="1402319" cy="423096"/>
          </a:xfrm>
          <a:prstGeom prst="line">
            <a:avLst/>
          </a:prstGeom>
          <a:ln cap="flat" w="38100">
            <a:solidFill>
              <a:srgbClr val="000000"/>
            </a:solidFill>
            <a:prstDash val="solid"/>
            <a:headEnd type="none" len="sm" w="sm"/>
            <a:tailEnd type="none" len="sm" w="sm"/>
          </a:ln>
        </p:spPr>
      </p:sp>
      <p:sp>
        <p:nvSpPr>
          <p:cNvPr name="AutoShape 106" id="106"/>
          <p:cNvSpPr/>
          <p:nvPr/>
        </p:nvSpPr>
        <p:spPr>
          <a:xfrm flipH="true">
            <a:off x="15151782" y="7948629"/>
            <a:ext cx="831213" cy="212441"/>
          </a:xfrm>
          <a:prstGeom prst="line">
            <a:avLst/>
          </a:prstGeom>
          <a:ln cap="flat" w="38100">
            <a:solidFill>
              <a:srgbClr val="000000"/>
            </a:solidFill>
            <a:prstDash val="solid"/>
            <a:headEnd type="none" len="sm" w="sm"/>
            <a:tailEnd type="none" len="sm" w="sm"/>
          </a:ln>
        </p:spPr>
      </p:sp>
      <p:sp>
        <p:nvSpPr>
          <p:cNvPr name="AutoShape 107" id="107"/>
          <p:cNvSpPr/>
          <p:nvPr/>
        </p:nvSpPr>
        <p:spPr>
          <a:xfrm flipH="true" flipV="true">
            <a:off x="15151782" y="8510948"/>
            <a:ext cx="876300" cy="208706"/>
          </a:xfrm>
          <a:prstGeom prst="line">
            <a:avLst/>
          </a:prstGeom>
          <a:ln cap="flat" w="38100">
            <a:solidFill>
              <a:srgbClr val="000000"/>
            </a:solidFill>
            <a:prstDash val="solid"/>
            <a:headEnd type="none" len="sm" w="sm"/>
            <a:tailEnd type="none" len="sm" w="sm"/>
          </a:ln>
        </p:spPr>
      </p:sp>
      <p:sp>
        <p:nvSpPr>
          <p:cNvPr name="AutoShape 108" id="108"/>
          <p:cNvSpPr/>
          <p:nvPr/>
        </p:nvSpPr>
        <p:spPr>
          <a:xfrm flipH="true" flipV="true">
            <a:off x="14515984" y="8554141"/>
            <a:ext cx="905035" cy="975468"/>
          </a:xfrm>
          <a:prstGeom prst="line">
            <a:avLst/>
          </a:prstGeom>
          <a:ln cap="flat" w="38100">
            <a:solidFill>
              <a:srgbClr val="000000"/>
            </a:solidFill>
            <a:prstDash val="solid"/>
            <a:headEnd type="none" len="sm" w="sm"/>
            <a:tailEnd type="none" len="sm" w="sm"/>
          </a:ln>
        </p:spPr>
      </p:sp>
      <p:sp>
        <p:nvSpPr>
          <p:cNvPr name="AutoShape 109" id="109"/>
          <p:cNvSpPr/>
          <p:nvPr/>
        </p:nvSpPr>
        <p:spPr>
          <a:xfrm flipH="true">
            <a:off x="14655406" y="3344169"/>
            <a:ext cx="1092673" cy="497756"/>
          </a:xfrm>
          <a:prstGeom prst="line">
            <a:avLst/>
          </a:prstGeom>
          <a:ln cap="flat" w="38100">
            <a:solidFill>
              <a:srgbClr val="000000"/>
            </a:solidFill>
            <a:prstDash val="solid"/>
            <a:headEnd type="none" len="sm" w="sm"/>
            <a:tailEnd type="none" len="sm" w="sm"/>
          </a:ln>
        </p:spPr>
      </p:sp>
      <p:sp>
        <p:nvSpPr>
          <p:cNvPr name="AutoShape 110" id="110"/>
          <p:cNvSpPr/>
          <p:nvPr/>
        </p:nvSpPr>
        <p:spPr>
          <a:xfrm flipH="true">
            <a:off x="15071687" y="4068310"/>
            <a:ext cx="911308" cy="166688"/>
          </a:xfrm>
          <a:prstGeom prst="line">
            <a:avLst/>
          </a:prstGeom>
          <a:ln cap="flat" w="38100">
            <a:solidFill>
              <a:srgbClr val="000000"/>
            </a:solidFill>
            <a:prstDash val="solid"/>
            <a:headEnd type="none" len="sm" w="sm"/>
            <a:tailEnd type="none" len="sm" w="sm"/>
          </a:ln>
        </p:spPr>
      </p:sp>
      <p:sp>
        <p:nvSpPr>
          <p:cNvPr name="AutoShape 111" id="111"/>
          <p:cNvSpPr/>
          <p:nvPr/>
        </p:nvSpPr>
        <p:spPr>
          <a:xfrm flipH="true" flipV="true">
            <a:off x="15071687" y="4508676"/>
            <a:ext cx="956395" cy="316718"/>
          </a:xfrm>
          <a:prstGeom prst="line">
            <a:avLst/>
          </a:prstGeom>
          <a:ln cap="flat" w="38100">
            <a:solidFill>
              <a:srgbClr val="000000"/>
            </a:solidFill>
            <a:prstDash val="solid"/>
            <a:headEnd type="none" len="sm" w="sm"/>
            <a:tailEnd type="none" len="sm" w="sm"/>
          </a:ln>
        </p:spPr>
      </p:sp>
      <p:sp>
        <p:nvSpPr>
          <p:cNvPr name="AutoShape 112" id="112"/>
          <p:cNvSpPr/>
          <p:nvPr/>
        </p:nvSpPr>
        <p:spPr>
          <a:xfrm flipH="true" flipV="true">
            <a:off x="14095809" y="4628068"/>
            <a:ext cx="1816186" cy="782598"/>
          </a:xfrm>
          <a:prstGeom prst="line">
            <a:avLst/>
          </a:prstGeom>
          <a:ln cap="flat" w="38100">
            <a:solidFill>
              <a:srgbClr val="000000"/>
            </a:solidFill>
            <a:prstDash val="solid"/>
            <a:headEnd type="none" len="sm" w="sm"/>
            <a:tailEnd type="none" len="sm" w="sm"/>
          </a:ln>
        </p:spPr>
      </p:sp>
      <p:sp>
        <p:nvSpPr>
          <p:cNvPr name="AutoShape 113" id="113"/>
          <p:cNvSpPr/>
          <p:nvPr/>
        </p:nvSpPr>
        <p:spPr>
          <a:xfrm flipH="true">
            <a:off x="13528637" y="3199017"/>
            <a:ext cx="987348" cy="642909"/>
          </a:xfrm>
          <a:prstGeom prst="line">
            <a:avLst/>
          </a:prstGeom>
          <a:ln cap="flat" w="38100">
            <a:solidFill>
              <a:srgbClr val="000000"/>
            </a:solidFill>
            <a:prstDash val="solid"/>
            <a:headEnd type="none" len="sm" w="sm"/>
            <a:tailEnd type="none" len="sm" w="sm"/>
          </a:ln>
        </p:spPr>
      </p:sp>
      <p:sp>
        <p:nvSpPr>
          <p:cNvPr name="AutoShape 114" id="114"/>
          <p:cNvSpPr/>
          <p:nvPr/>
        </p:nvSpPr>
        <p:spPr>
          <a:xfrm flipV="true">
            <a:off x="8539819" y="5931054"/>
            <a:ext cx="0" cy="625181"/>
          </a:xfrm>
          <a:prstGeom prst="line">
            <a:avLst/>
          </a:prstGeom>
          <a:ln cap="flat" w="38100">
            <a:solidFill>
              <a:srgbClr val="000000"/>
            </a:solidFill>
            <a:prstDash val="solid"/>
            <a:headEnd type="none" len="sm" w="sm"/>
            <a:tailEnd type="none" len="sm" w="sm"/>
          </a:ln>
        </p:spPr>
      </p:sp>
      <p:sp>
        <p:nvSpPr>
          <p:cNvPr name="AutoShape 115" id="115"/>
          <p:cNvSpPr/>
          <p:nvPr/>
        </p:nvSpPr>
        <p:spPr>
          <a:xfrm flipH="true" flipV="true">
            <a:off x="10300396" y="5931054"/>
            <a:ext cx="9060" cy="790858"/>
          </a:xfrm>
          <a:prstGeom prst="line">
            <a:avLst/>
          </a:prstGeom>
          <a:ln cap="flat" w="38100">
            <a:solidFill>
              <a:srgbClr val="000000"/>
            </a:solidFill>
            <a:prstDash val="solid"/>
            <a:headEnd type="none" len="sm" w="sm"/>
            <a:tailEnd type="none" len="sm" w="sm"/>
          </a:ln>
        </p:spPr>
      </p:sp>
      <p:grpSp>
        <p:nvGrpSpPr>
          <p:cNvPr name="Group 116" id="116"/>
          <p:cNvGrpSpPr/>
          <p:nvPr/>
        </p:nvGrpSpPr>
        <p:grpSpPr>
          <a:xfrm rot="-2602186">
            <a:off x="6363737" y="6579008"/>
            <a:ext cx="516464" cy="556250"/>
            <a:chOff x="0" y="0"/>
            <a:chExt cx="762836" cy="821602"/>
          </a:xfrm>
        </p:grpSpPr>
        <p:sp>
          <p:nvSpPr>
            <p:cNvPr name="Freeform 117" id="117"/>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18" id="118"/>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19" id="119"/>
          <p:cNvSpPr/>
          <p:nvPr/>
        </p:nvSpPr>
        <p:spPr>
          <a:xfrm flipH="true">
            <a:off x="6727288" y="5931054"/>
            <a:ext cx="1357762" cy="790858"/>
          </a:xfrm>
          <a:prstGeom prst="line">
            <a:avLst/>
          </a:prstGeom>
          <a:ln cap="flat" w="38100">
            <a:solidFill>
              <a:srgbClr val="000000"/>
            </a:solidFill>
            <a:prstDash val="solid"/>
            <a:headEnd type="none" len="sm" w="sm"/>
            <a:tailEnd type="none" len="sm" w="sm"/>
          </a:ln>
        </p:spPr>
      </p:sp>
      <p:sp>
        <p:nvSpPr>
          <p:cNvPr name="AutoShape 120" id="120"/>
          <p:cNvSpPr/>
          <p:nvPr/>
        </p:nvSpPr>
        <p:spPr>
          <a:xfrm flipH="true">
            <a:off x="5058417" y="7034462"/>
            <a:ext cx="1375834" cy="536824"/>
          </a:xfrm>
          <a:prstGeom prst="line">
            <a:avLst/>
          </a:prstGeom>
          <a:ln cap="flat" w="38100">
            <a:solidFill>
              <a:srgbClr val="000000"/>
            </a:solidFill>
            <a:prstDash val="solid"/>
            <a:headEnd type="none" len="sm" w="sm"/>
            <a:tailEnd type="none" len="sm" w="sm"/>
          </a:ln>
        </p:spPr>
      </p:sp>
      <p:sp>
        <p:nvSpPr>
          <p:cNvPr name="TextBox 121" id="121"/>
          <p:cNvSpPr txBox="true"/>
          <p:nvPr/>
        </p:nvSpPr>
        <p:spPr>
          <a:xfrm rot="0">
            <a:off x="5955763" y="6770980"/>
            <a:ext cx="119207" cy="280099"/>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sp>
        <p:nvSpPr>
          <p:cNvPr name="TextBox 122" id="122"/>
          <p:cNvSpPr txBox="true"/>
          <p:nvPr/>
        </p:nvSpPr>
        <p:spPr>
          <a:xfrm rot="0">
            <a:off x="6907195" y="6318252"/>
            <a:ext cx="160190" cy="227557"/>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grpSp>
        <p:nvGrpSpPr>
          <p:cNvPr name="Group 123" id="123"/>
          <p:cNvGrpSpPr/>
          <p:nvPr/>
        </p:nvGrpSpPr>
        <p:grpSpPr>
          <a:xfrm rot="3257395">
            <a:off x="11243173" y="4760525"/>
            <a:ext cx="516464" cy="556250"/>
            <a:chOff x="0" y="0"/>
            <a:chExt cx="762836" cy="821602"/>
          </a:xfrm>
        </p:grpSpPr>
        <p:sp>
          <p:nvSpPr>
            <p:cNvPr name="Freeform 124" id="124"/>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25" id="125"/>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26" id="126"/>
          <p:cNvSpPr/>
          <p:nvPr/>
        </p:nvSpPr>
        <p:spPr>
          <a:xfrm flipV="true">
            <a:off x="11727237" y="4628068"/>
            <a:ext cx="398048" cy="248245"/>
          </a:xfrm>
          <a:prstGeom prst="line">
            <a:avLst/>
          </a:prstGeom>
          <a:ln cap="flat" w="38100">
            <a:solidFill>
              <a:srgbClr val="000000"/>
            </a:solidFill>
            <a:prstDash val="solid"/>
            <a:headEnd type="none" len="sm" w="sm"/>
            <a:tailEnd type="none" len="sm" w="sm"/>
          </a:ln>
        </p:spPr>
      </p:sp>
      <p:sp>
        <p:nvSpPr>
          <p:cNvPr name="AutoShape 127" id="127"/>
          <p:cNvSpPr/>
          <p:nvPr/>
        </p:nvSpPr>
        <p:spPr>
          <a:xfrm flipV="true">
            <a:off x="10998882" y="5200987"/>
            <a:ext cx="276691" cy="104599"/>
          </a:xfrm>
          <a:prstGeom prst="line">
            <a:avLst/>
          </a:prstGeom>
          <a:ln cap="flat" w="38100">
            <a:solidFill>
              <a:srgbClr val="000000"/>
            </a:solidFill>
            <a:prstDash val="solid"/>
            <a:headEnd type="none" len="sm" w="sm"/>
            <a:tailEnd type="none" len="sm" w="sm"/>
          </a:ln>
        </p:spPr>
      </p:sp>
      <p:sp>
        <p:nvSpPr>
          <p:cNvPr name="TextBox 128" id="128"/>
          <p:cNvSpPr txBox="true"/>
          <p:nvPr/>
        </p:nvSpPr>
        <p:spPr>
          <a:xfrm rot="0">
            <a:off x="11247778" y="5318477"/>
            <a:ext cx="160190" cy="227557"/>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grpSp>
        <p:nvGrpSpPr>
          <p:cNvPr name="Group 129" id="129"/>
          <p:cNvGrpSpPr/>
          <p:nvPr/>
        </p:nvGrpSpPr>
        <p:grpSpPr>
          <a:xfrm rot="139480">
            <a:off x="4127222" y="5766265"/>
            <a:ext cx="516464" cy="556250"/>
            <a:chOff x="0" y="0"/>
            <a:chExt cx="762836" cy="821602"/>
          </a:xfrm>
        </p:grpSpPr>
        <p:sp>
          <p:nvSpPr>
            <p:cNvPr name="Freeform 130" id="130"/>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31" id="131"/>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32" id="132"/>
          <p:cNvSpPr/>
          <p:nvPr/>
        </p:nvSpPr>
        <p:spPr>
          <a:xfrm flipH="true" flipV="true">
            <a:off x="4374172" y="6322287"/>
            <a:ext cx="11281" cy="855929"/>
          </a:xfrm>
          <a:prstGeom prst="line">
            <a:avLst/>
          </a:prstGeom>
          <a:ln cap="flat" w="38100">
            <a:solidFill>
              <a:srgbClr val="000000"/>
            </a:solidFill>
            <a:prstDash val="solid"/>
            <a:headEnd type="none" len="sm" w="sm"/>
            <a:tailEnd type="none" len="sm" w="sm"/>
          </a:ln>
        </p:spPr>
      </p:sp>
      <p:sp>
        <p:nvSpPr>
          <p:cNvPr name="AutoShape 133" id="133"/>
          <p:cNvSpPr/>
          <p:nvPr/>
        </p:nvSpPr>
        <p:spPr>
          <a:xfrm flipH="true" flipV="true">
            <a:off x="4385453" y="4735125"/>
            <a:ext cx="11281" cy="1031370"/>
          </a:xfrm>
          <a:prstGeom prst="line">
            <a:avLst/>
          </a:prstGeom>
          <a:ln cap="flat" w="38100">
            <a:solidFill>
              <a:srgbClr val="000000"/>
            </a:solidFill>
            <a:prstDash val="solid"/>
            <a:headEnd type="none" len="sm" w="sm"/>
            <a:tailEnd type="none" len="sm" w="sm"/>
          </a:ln>
        </p:spPr>
      </p:sp>
      <p:grpSp>
        <p:nvGrpSpPr>
          <p:cNvPr name="Group 134" id="134"/>
          <p:cNvGrpSpPr/>
          <p:nvPr/>
        </p:nvGrpSpPr>
        <p:grpSpPr>
          <a:xfrm rot="0">
            <a:off x="7223357" y="8159896"/>
            <a:ext cx="3086100" cy="786143"/>
            <a:chOff x="0" y="0"/>
            <a:chExt cx="812800" cy="207050"/>
          </a:xfrm>
        </p:grpSpPr>
        <p:sp>
          <p:nvSpPr>
            <p:cNvPr name="Freeform 135" id="135"/>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136" id="136"/>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TravelPackage</a:t>
              </a:r>
            </a:p>
          </p:txBody>
        </p:sp>
      </p:grpSp>
      <p:grpSp>
        <p:nvGrpSpPr>
          <p:cNvPr name="Group 137" id="137"/>
          <p:cNvGrpSpPr/>
          <p:nvPr/>
        </p:nvGrpSpPr>
        <p:grpSpPr>
          <a:xfrm rot="0">
            <a:off x="5955763" y="9412763"/>
            <a:ext cx="1543050" cy="452768"/>
            <a:chOff x="0" y="0"/>
            <a:chExt cx="406400" cy="119247"/>
          </a:xfrm>
        </p:grpSpPr>
        <p:sp>
          <p:nvSpPr>
            <p:cNvPr name="Freeform 138" id="138"/>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39" id="139"/>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packageId</a:t>
              </a:r>
            </a:p>
          </p:txBody>
        </p:sp>
      </p:grpSp>
      <p:grpSp>
        <p:nvGrpSpPr>
          <p:cNvPr name="Group 140" id="140"/>
          <p:cNvGrpSpPr/>
          <p:nvPr/>
        </p:nvGrpSpPr>
        <p:grpSpPr>
          <a:xfrm rot="0">
            <a:off x="7817400" y="9412763"/>
            <a:ext cx="1543050" cy="452768"/>
            <a:chOff x="0" y="0"/>
            <a:chExt cx="406400" cy="119247"/>
          </a:xfrm>
        </p:grpSpPr>
        <p:sp>
          <p:nvSpPr>
            <p:cNvPr name="Freeform 141" id="141"/>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42" id="142"/>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title</a:t>
              </a:r>
            </a:p>
          </p:txBody>
        </p:sp>
      </p:grpSp>
      <p:grpSp>
        <p:nvGrpSpPr>
          <p:cNvPr name="Group 143" id="143"/>
          <p:cNvGrpSpPr/>
          <p:nvPr/>
        </p:nvGrpSpPr>
        <p:grpSpPr>
          <a:xfrm rot="0">
            <a:off x="9640415" y="9412763"/>
            <a:ext cx="1543050" cy="452768"/>
            <a:chOff x="0" y="0"/>
            <a:chExt cx="406400" cy="119247"/>
          </a:xfrm>
        </p:grpSpPr>
        <p:sp>
          <p:nvSpPr>
            <p:cNvPr name="Freeform 144" id="144"/>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45" id="145"/>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price</a:t>
              </a:r>
            </a:p>
          </p:txBody>
        </p:sp>
      </p:grpSp>
      <p:sp>
        <p:nvSpPr>
          <p:cNvPr name="TextBox 146" id="146"/>
          <p:cNvSpPr txBox="true"/>
          <p:nvPr/>
        </p:nvSpPr>
        <p:spPr>
          <a:xfrm rot="0">
            <a:off x="4528959" y="6401898"/>
            <a:ext cx="119207" cy="280099"/>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grpSp>
        <p:nvGrpSpPr>
          <p:cNvPr name="Group 147" id="147"/>
          <p:cNvGrpSpPr/>
          <p:nvPr/>
        </p:nvGrpSpPr>
        <p:grpSpPr>
          <a:xfrm rot="0">
            <a:off x="2985909" y="8493271"/>
            <a:ext cx="1543050" cy="452768"/>
            <a:chOff x="0" y="0"/>
            <a:chExt cx="406400" cy="119247"/>
          </a:xfrm>
        </p:grpSpPr>
        <p:sp>
          <p:nvSpPr>
            <p:cNvPr name="Freeform 148" id="148"/>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49" id="149"/>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imageUrl</a:t>
              </a:r>
            </a:p>
          </p:txBody>
        </p:sp>
      </p:grpSp>
      <p:sp>
        <p:nvSpPr>
          <p:cNvPr name="AutoShape 150" id="150"/>
          <p:cNvSpPr/>
          <p:nvPr/>
        </p:nvSpPr>
        <p:spPr>
          <a:xfrm>
            <a:off x="3712409" y="7964358"/>
            <a:ext cx="45025" cy="528913"/>
          </a:xfrm>
          <a:prstGeom prst="line">
            <a:avLst/>
          </a:prstGeom>
          <a:ln cap="flat" w="38100">
            <a:solidFill>
              <a:srgbClr val="000000"/>
            </a:solidFill>
            <a:prstDash val="solid"/>
            <a:headEnd type="none" len="sm" w="sm"/>
            <a:tailEnd type="none" len="sm" w="sm"/>
          </a:ln>
        </p:spPr>
      </p:sp>
      <p:sp>
        <p:nvSpPr>
          <p:cNvPr name="TextBox 151" id="151"/>
          <p:cNvSpPr txBox="true"/>
          <p:nvPr/>
        </p:nvSpPr>
        <p:spPr>
          <a:xfrm rot="0">
            <a:off x="11866379" y="4863401"/>
            <a:ext cx="119207" cy="280099"/>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sp>
        <p:nvSpPr>
          <p:cNvPr name="TextBox 152" id="152"/>
          <p:cNvSpPr txBox="true"/>
          <p:nvPr/>
        </p:nvSpPr>
        <p:spPr>
          <a:xfrm rot="0">
            <a:off x="4528959" y="5491694"/>
            <a:ext cx="160190" cy="227557"/>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grpSp>
        <p:nvGrpSpPr>
          <p:cNvPr name="Group 153" id="153"/>
          <p:cNvGrpSpPr/>
          <p:nvPr/>
        </p:nvGrpSpPr>
        <p:grpSpPr>
          <a:xfrm rot="-5400000">
            <a:off x="7182127" y="4320885"/>
            <a:ext cx="516464" cy="556250"/>
            <a:chOff x="0" y="0"/>
            <a:chExt cx="762836" cy="821602"/>
          </a:xfrm>
        </p:grpSpPr>
        <p:sp>
          <p:nvSpPr>
            <p:cNvPr name="Freeform 154" id="154"/>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55" id="155"/>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56" id="156"/>
          <p:cNvSpPr/>
          <p:nvPr/>
        </p:nvSpPr>
        <p:spPr>
          <a:xfrm flipV="true">
            <a:off x="7440359" y="3552274"/>
            <a:ext cx="0" cy="788504"/>
          </a:xfrm>
          <a:prstGeom prst="line">
            <a:avLst/>
          </a:prstGeom>
          <a:ln cap="flat" w="38100">
            <a:solidFill>
              <a:srgbClr val="000000"/>
            </a:solidFill>
            <a:prstDash val="solid"/>
            <a:headEnd type="none" len="sm" w="sm"/>
            <a:tailEnd type="none" len="sm" w="sm"/>
          </a:ln>
        </p:spPr>
      </p:sp>
      <p:sp>
        <p:nvSpPr>
          <p:cNvPr name="AutoShape 157" id="157"/>
          <p:cNvSpPr/>
          <p:nvPr/>
        </p:nvSpPr>
        <p:spPr>
          <a:xfrm flipV="true">
            <a:off x="7440359" y="4964064"/>
            <a:ext cx="0" cy="3195831"/>
          </a:xfrm>
          <a:prstGeom prst="line">
            <a:avLst/>
          </a:prstGeom>
          <a:ln cap="flat" w="38100">
            <a:solidFill>
              <a:srgbClr val="000000"/>
            </a:solidFill>
            <a:prstDash val="solid"/>
            <a:headEnd type="none" len="sm" w="sm"/>
            <a:tailEnd type="none" len="sm" w="sm"/>
          </a:ln>
        </p:spPr>
      </p:sp>
      <p:sp>
        <p:nvSpPr>
          <p:cNvPr name="TextBox 158" id="158"/>
          <p:cNvSpPr txBox="true"/>
          <p:nvPr/>
        </p:nvSpPr>
        <p:spPr>
          <a:xfrm rot="0">
            <a:off x="7214296" y="3954898"/>
            <a:ext cx="119207" cy="280099"/>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sp>
        <p:nvSpPr>
          <p:cNvPr name="TextBox 159" id="159"/>
          <p:cNvSpPr txBox="true"/>
          <p:nvPr/>
        </p:nvSpPr>
        <p:spPr>
          <a:xfrm rot="0">
            <a:off x="7193805" y="4973430"/>
            <a:ext cx="160190" cy="227557"/>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grpSp>
        <p:nvGrpSpPr>
          <p:cNvPr name="Group 160" id="160"/>
          <p:cNvGrpSpPr/>
          <p:nvPr/>
        </p:nvGrpSpPr>
        <p:grpSpPr>
          <a:xfrm rot="-10038524">
            <a:off x="5578324" y="7998566"/>
            <a:ext cx="516464" cy="556250"/>
            <a:chOff x="0" y="0"/>
            <a:chExt cx="762836" cy="821602"/>
          </a:xfrm>
        </p:grpSpPr>
        <p:sp>
          <p:nvSpPr>
            <p:cNvPr name="Freeform 161" id="161"/>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62" id="162"/>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63" id="163"/>
          <p:cNvSpPr/>
          <p:nvPr/>
        </p:nvSpPr>
        <p:spPr>
          <a:xfrm flipH="true" flipV="true">
            <a:off x="5052777" y="8003266"/>
            <a:ext cx="531856" cy="216692"/>
          </a:xfrm>
          <a:prstGeom prst="line">
            <a:avLst/>
          </a:prstGeom>
          <a:ln cap="flat" w="38100">
            <a:solidFill>
              <a:srgbClr val="000000"/>
            </a:solidFill>
            <a:prstDash val="solid"/>
            <a:headEnd type="none" len="sm" w="sm"/>
            <a:tailEnd type="none" len="sm" w="sm"/>
          </a:ln>
        </p:spPr>
      </p:sp>
      <p:sp>
        <p:nvSpPr>
          <p:cNvPr name="AutoShape 164" id="164"/>
          <p:cNvSpPr/>
          <p:nvPr/>
        </p:nvSpPr>
        <p:spPr>
          <a:xfrm>
            <a:off x="6088479" y="8333424"/>
            <a:ext cx="1185421" cy="159846"/>
          </a:xfrm>
          <a:prstGeom prst="line">
            <a:avLst/>
          </a:prstGeom>
          <a:ln cap="flat" w="38100">
            <a:solidFill>
              <a:srgbClr val="000000"/>
            </a:solidFill>
            <a:prstDash val="solid"/>
            <a:headEnd type="none" len="sm" w="sm"/>
            <a:tailEnd type="none" len="sm" w="sm"/>
          </a:ln>
        </p:spPr>
      </p:sp>
      <p:sp>
        <p:nvSpPr>
          <p:cNvPr name="TextBox 165" id="165"/>
          <p:cNvSpPr txBox="true"/>
          <p:nvPr/>
        </p:nvSpPr>
        <p:spPr>
          <a:xfrm rot="0">
            <a:off x="5465426" y="7794291"/>
            <a:ext cx="119207" cy="280099"/>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sp>
        <p:nvSpPr>
          <p:cNvPr name="TextBox 166" id="166"/>
          <p:cNvSpPr txBox="true"/>
          <p:nvPr/>
        </p:nvSpPr>
        <p:spPr>
          <a:xfrm rot="0">
            <a:off x="6243261" y="8049134"/>
            <a:ext cx="160190" cy="227557"/>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grpSp>
        <p:nvGrpSpPr>
          <p:cNvPr name="Group 167" id="167"/>
          <p:cNvGrpSpPr/>
          <p:nvPr/>
        </p:nvGrpSpPr>
        <p:grpSpPr>
          <a:xfrm rot="3819604">
            <a:off x="10925233" y="8121717"/>
            <a:ext cx="516464" cy="556250"/>
            <a:chOff x="0" y="0"/>
            <a:chExt cx="762836" cy="821602"/>
          </a:xfrm>
        </p:grpSpPr>
        <p:sp>
          <p:nvSpPr>
            <p:cNvPr name="Freeform 168" id="168"/>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69" id="169"/>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70" id="170"/>
          <p:cNvSpPr/>
          <p:nvPr/>
        </p:nvSpPr>
        <p:spPr>
          <a:xfrm flipV="true">
            <a:off x="11432714" y="7920410"/>
            <a:ext cx="632968" cy="356029"/>
          </a:xfrm>
          <a:prstGeom prst="line">
            <a:avLst/>
          </a:prstGeom>
          <a:ln cap="flat" w="38100">
            <a:solidFill>
              <a:srgbClr val="000000"/>
            </a:solidFill>
            <a:prstDash val="solid"/>
            <a:headEnd type="none" len="sm" w="sm"/>
            <a:tailEnd type="none" len="sm" w="sm"/>
          </a:ln>
        </p:spPr>
      </p:sp>
      <p:sp>
        <p:nvSpPr>
          <p:cNvPr name="AutoShape 171" id="171"/>
          <p:cNvSpPr/>
          <p:nvPr/>
        </p:nvSpPr>
        <p:spPr>
          <a:xfrm flipV="true">
            <a:off x="10309457" y="8510948"/>
            <a:ext cx="724878" cy="321901"/>
          </a:xfrm>
          <a:prstGeom prst="line">
            <a:avLst/>
          </a:prstGeom>
          <a:ln cap="flat" w="38100">
            <a:solidFill>
              <a:srgbClr val="000000"/>
            </a:solidFill>
            <a:prstDash val="solid"/>
            <a:headEnd type="none" len="sm" w="sm"/>
            <a:tailEnd type="none" len="sm" w="sm"/>
          </a:ln>
        </p:spPr>
      </p:sp>
      <p:sp>
        <p:nvSpPr>
          <p:cNvPr name="TextBox 172" id="172"/>
          <p:cNvSpPr txBox="true"/>
          <p:nvPr/>
        </p:nvSpPr>
        <p:spPr>
          <a:xfrm rot="0">
            <a:off x="10659449" y="8325410"/>
            <a:ext cx="160190" cy="227557"/>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sp>
        <p:nvSpPr>
          <p:cNvPr name="TextBox 173" id="173"/>
          <p:cNvSpPr txBox="true"/>
          <p:nvPr/>
        </p:nvSpPr>
        <p:spPr>
          <a:xfrm rot="0">
            <a:off x="11407968" y="7879796"/>
            <a:ext cx="119207" cy="280099"/>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sp>
        <p:nvSpPr>
          <p:cNvPr name="AutoShape 174" id="174"/>
          <p:cNvSpPr/>
          <p:nvPr/>
        </p:nvSpPr>
        <p:spPr>
          <a:xfrm flipH="true" flipV="true">
            <a:off x="8504300" y="8946038"/>
            <a:ext cx="149227" cy="466725"/>
          </a:xfrm>
          <a:prstGeom prst="line">
            <a:avLst/>
          </a:prstGeom>
          <a:ln cap="flat" w="38100">
            <a:solidFill>
              <a:srgbClr val="000000"/>
            </a:solidFill>
            <a:prstDash val="solid"/>
            <a:headEnd type="none" len="sm" w="sm"/>
            <a:tailEnd type="none" len="sm" w="sm"/>
          </a:ln>
        </p:spPr>
      </p:sp>
      <p:sp>
        <p:nvSpPr>
          <p:cNvPr name="AutoShape 175" id="175"/>
          <p:cNvSpPr/>
          <p:nvPr/>
        </p:nvSpPr>
        <p:spPr>
          <a:xfrm flipH="true" flipV="true">
            <a:off x="9725786" y="8946038"/>
            <a:ext cx="686153" cy="526578"/>
          </a:xfrm>
          <a:prstGeom prst="line">
            <a:avLst/>
          </a:prstGeom>
          <a:ln cap="flat" w="38100">
            <a:solidFill>
              <a:srgbClr val="000000"/>
            </a:solidFill>
            <a:prstDash val="solid"/>
            <a:headEnd type="none" len="sm" w="sm"/>
            <a:tailEnd type="none" len="sm" w="sm"/>
          </a:ln>
        </p:spPr>
      </p:sp>
      <p:sp>
        <p:nvSpPr>
          <p:cNvPr name="AutoShape 176" id="176"/>
          <p:cNvSpPr/>
          <p:nvPr/>
        </p:nvSpPr>
        <p:spPr>
          <a:xfrm flipV="true">
            <a:off x="7067385" y="8946038"/>
            <a:ext cx="606016" cy="506554"/>
          </a:xfrm>
          <a:prstGeom prst="line">
            <a:avLst/>
          </a:prstGeom>
          <a:ln cap="flat" w="38100">
            <a:solidFill>
              <a:srgbClr val="000000"/>
            </a:solidFill>
            <a:prstDash val="solid"/>
            <a:headEnd type="none" len="sm" w="sm"/>
            <a:tailEnd type="none" len="sm" w="sm"/>
          </a:ln>
        </p:spPr>
      </p:sp>
      <p:sp>
        <p:nvSpPr>
          <p:cNvPr name="AutoShape 177" id="177"/>
          <p:cNvSpPr/>
          <p:nvPr/>
        </p:nvSpPr>
        <p:spPr>
          <a:xfrm flipV="true">
            <a:off x="9102799" y="4548555"/>
            <a:ext cx="0" cy="596356"/>
          </a:xfrm>
          <a:prstGeom prst="line">
            <a:avLst/>
          </a:prstGeom>
          <a:ln cap="flat" w="38100">
            <a:solidFill>
              <a:srgbClr val="000000"/>
            </a:solidFill>
            <a:prstDash val="solid"/>
            <a:headEnd type="none" len="sm" w="sm"/>
            <a:tailEnd type="none" len="sm" w="sm"/>
          </a:ln>
        </p:spPr>
      </p:sp>
    </p:spTree>
  </p:cSld>
  <p:clrMapOvr>
    <a:masterClrMapping/>
  </p:clrMapOvr>
  <p:transition spd="slow">
    <p:cover dir="r"/>
  </p:transition>
</p:sld>
</file>

<file path=ppt/slides/slide8.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1830515"/>
            <a:ext cx="14152523" cy="6891819"/>
            <a:chOff x="0" y="0"/>
            <a:chExt cx="3727414" cy="1815129"/>
          </a:xfrm>
        </p:grpSpPr>
        <p:sp>
          <p:nvSpPr>
            <p:cNvPr name="Freeform 3" id="3"/>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7134" y="-3149299"/>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078968" y="9815290"/>
            <a:ext cx="1209032" cy="271312"/>
            <a:chOff x="0" y="0"/>
            <a:chExt cx="1612043" cy="361749"/>
          </a:xfrm>
        </p:grpSpPr>
        <p:sp>
          <p:nvSpPr>
            <p:cNvPr name="TextBox 12" id="12"/>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3" id="13"/>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07</a:t>
              </a:r>
            </a:p>
          </p:txBody>
        </p:sp>
      </p:grpSp>
      <p:grpSp>
        <p:nvGrpSpPr>
          <p:cNvPr name="Group 14" id="14"/>
          <p:cNvGrpSpPr/>
          <p:nvPr/>
        </p:nvGrpSpPr>
        <p:grpSpPr>
          <a:xfrm rot="0">
            <a:off x="3919307" y="244326"/>
            <a:ext cx="915882" cy="9158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4487896" y="401638"/>
            <a:ext cx="10178178"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Input &amp; Output Screens</a:t>
            </a:r>
          </a:p>
        </p:txBody>
      </p:sp>
      <p:grpSp>
        <p:nvGrpSpPr>
          <p:cNvPr name="Group 18" id="18"/>
          <p:cNvGrpSpPr/>
          <p:nvPr/>
        </p:nvGrpSpPr>
        <p:grpSpPr>
          <a:xfrm rot="0">
            <a:off x="1028700" y="3232836"/>
            <a:ext cx="262038" cy="26203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
        <p:nvSpPr>
          <p:cNvPr name="TextBox 21" id="21"/>
          <p:cNvSpPr txBox="true"/>
          <p:nvPr/>
        </p:nvSpPr>
        <p:spPr>
          <a:xfrm rot="0">
            <a:off x="1028700" y="2433002"/>
            <a:ext cx="10383559" cy="4992370"/>
          </a:xfrm>
          <a:prstGeom prst="rect">
            <a:avLst/>
          </a:prstGeom>
        </p:spPr>
        <p:txBody>
          <a:bodyPr anchor="t" rtlCol="false" tIns="0" lIns="0" bIns="0" rIns="0">
            <a:spAutoFit/>
          </a:bodyPr>
          <a:lstStyle/>
          <a:p>
            <a:pPr algn="l">
              <a:lnSpc>
                <a:spcPts val="3079"/>
              </a:lnSpc>
            </a:pPr>
            <a:r>
              <a:rPr lang="en-US" sz="2199" u="sng" b="true">
                <a:solidFill>
                  <a:srgbClr val="240960"/>
                </a:solidFill>
                <a:latin typeface="Montserrat Bold"/>
                <a:ea typeface="Montserrat Bold"/>
                <a:cs typeface="Montserrat Bold"/>
                <a:sym typeface="Montserrat Bold"/>
              </a:rPr>
              <a:t>Input Screens</a:t>
            </a:r>
            <a:r>
              <a:rPr lang="en-US" sz="2199" b="true">
                <a:solidFill>
                  <a:srgbClr val="240960"/>
                </a:solidFill>
                <a:latin typeface="Montserrat Bold"/>
                <a:ea typeface="Montserrat Bold"/>
                <a:cs typeface="Montserrat Bold"/>
                <a:sym typeface="Montserrat Bold"/>
              </a:rPr>
              <a:t>: -</a:t>
            </a:r>
          </a:p>
          <a:p>
            <a:pPr algn="ctr">
              <a:lnSpc>
                <a:spcPts val="3079"/>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Registration </a:t>
            </a:r>
            <a:r>
              <a:rPr lang="en-US" sz="2199" spc="-46">
                <a:solidFill>
                  <a:srgbClr val="240960"/>
                </a:solidFill>
                <a:latin typeface="Montserrat"/>
                <a:ea typeface="Montserrat"/>
                <a:cs typeface="Montserrat"/>
                <a:sym typeface="Montserrat"/>
              </a:rPr>
              <a:t>- Users enter details to create an account.</a:t>
            </a:r>
          </a:p>
          <a:p>
            <a:pPr algn="l">
              <a:lnSpc>
                <a:spcPts val="2507"/>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Login</a:t>
            </a: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-Users enter credentials to access their account.</a:t>
            </a:r>
          </a:p>
          <a:p>
            <a:pPr algn="l">
              <a:lnSpc>
                <a:spcPts val="2507"/>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Change Password </a:t>
            </a:r>
            <a:r>
              <a:rPr lang="en-US" sz="2199" i="true" spc="-46">
                <a:solidFill>
                  <a:srgbClr val="240960"/>
                </a:solidFill>
                <a:latin typeface="Montserrat Italics"/>
                <a:ea typeface="Montserrat Italics"/>
                <a:cs typeface="Montserrat Italics"/>
                <a:sym typeface="Montserrat Italics"/>
              </a:rPr>
              <a:t>- </a:t>
            </a:r>
            <a:r>
              <a:rPr lang="en-US" sz="2199" spc="-46">
                <a:solidFill>
                  <a:srgbClr val="240960"/>
                </a:solidFill>
                <a:latin typeface="Montserrat"/>
                <a:ea typeface="Montserrat"/>
                <a:cs typeface="Montserrat"/>
                <a:sym typeface="Montserrat"/>
              </a:rPr>
              <a:t>Users have the choice to change their passwords if </a:t>
            </a:r>
          </a:p>
          <a:p>
            <a:pPr algn="l">
              <a:lnSpc>
                <a:spcPts val="2507"/>
              </a:lnSpc>
            </a:pPr>
            <a:r>
              <a:rPr lang="en-US" sz="2199" spc="-46">
                <a:solidFill>
                  <a:srgbClr val="240960"/>
                </a:solidFill>
                <a:latin typeface="Montserrat"/>
                <a:ea typeface="Montserrat"/>
                <a:cs typeface="Montserrat"/>
                <a:sym typeface="Montserrat"/>
              </a:rPr>
              <a:t>      they somehow forget their registered passwords.</a:t>
            </a:r>
          </a:p>
          <a:p>
            <a:pPr algn="l">
              <a:lnSpc>
                <a:spcPts val="3079"/>
              </a:lnSpc>
            </a:pPr>
          </a:p>
          <a:p>
            <a:pPr algn="l">
              <a:lnSpc>
                <a:spcPts val="3079"/>
              </a:lnSpc>
            </a:pPr>
            <a:r>
              <a:rPr lang="en-US" sz="2199" u="sng" b="true">
                <a:solidFill>
                  <a:srgbClr val="240960"/>
                </a:solidFill>
                <a:latin typeface="Montserrat Bold"/>
                <a:ea typeface="Montserrat Bold"/>
                <a:cs typeface="Montserrat Bold"/>
                <a:sym typeface="Montserrat Bold"/>
              </a:rPr>
              <a:t>Output Screens</a:t>
            </a:r>
            <a:r>
              <a:rPr lang="en-US" sz="2199" b="true">
                <a:solidFill>
                  <a:srgbClr val="240960"/>
                </a:solidFill>
                <a:latin typeface="Montserrat Bold"/>
                <a:ea typeface="Montserrat Bold"/>
                <a:cs typeface="Montserrat Bold"/>
                <a:sym typeface="Montserrat Bold"/>
              </a:rPr>
              <a:t>: -</a:t>
            </a:r>
          </a:p>
          <a:p>
            <a:pPr algn="l">
              <a:lnSpc>
                <a:spcPts val="3079"/>
              </a:lnSpc>
            </a:pPr>
          </a:p>
          <a:p>
            <a:pPr algn="l">
              <a:lnSpc>
                <a:spcPts val="3079"/>
              </a:lnSpc>
            </a:pPr>
            <a:r>
              <a:rPr lang="en-US" sz="2199" spc="-46" b="true">
                <a:solidFill>
                  <a:srgbClr val="240960"/>
                </a:solidFill>
                <a:latin typeface="Montserrat Bold"/>
                <a:ea typeface="Montserrat Bold"/>
                <a:cs typeface="Montserrat Bold"/>
                <a:sym typeface="Montserrat Bold"/>
              </a:rPr>
              <a:t>     </a:t>
            </a:r>
            <a:r>
              <a:rPr lang="en-US" b="true" sz="2199" i="true" spc="-46">
                <a:solidFill>
                  <a:srgbClr val="240960"/>
                </a:solidFill>
                <a:latin typeface="Montserrat Bold Italics"/>
                <a:ea typeface="Montserrat Bold Italics"/>
                <a:cs typeface="Montserrat Bold Italics"/>
                <a:sym typeface="Montserrat Bold Italics"/>
              </a:rPr>
              <a:t>ADMIN and TOURIST Page</a:t>
            </a:r>
            <a:r>
              <a:rPr lang="en-US" sz="2199" spc="-46" b="true">
                <a:solidFill>
                  <a:srgbClr val="240960"/>
                </a:solidFill>
                <a:latin typeface="Montserrat Bold"/>
                <a:ea typeface="Montserrat Bold"/>
                <a:cs typeface="Montserrat Bold"/>
                <a:sym typeface="Montserrat Bold"/>
              </a:rPr>
              <a:t> - </a:t>
            </a:r>
            <a:r>
              <a:rPr lang="en-US" sz="2199" spc="-46">
                <a:solidFill>
                  <a:srgbClr val="240960"/>
                </a:solidFill>
                <a:latin typeface="Montserrat"/>
                <a:ea typeface="Montserrat"/>
                <a:cs typeface="Montserrat"/>
                <a:sym typeface="Montserrat"/>
              </a:rPr>
              <a:t>Us</a:t>
            </a:r>
            <a:r>
              <a:rPr lang="en-US" sz="2199" spc="-46">
                <a:solidFill>
                  <a:srgbClr val="240960"/>
                </a:solidFill>
                <a:latin typeface="Montserrat"/>
                <a:ea typeface="Montserrat"/>
                <a:cs typeface="Montserrat"/>
                <a:sym typeface="Montserrat"/>
              </a:rPr>
              <a:t>er</a:t>
            </a:r>
            <a:r>
              <a:rPr lang="en-US" sz="2199" spc="-46">
                <a:solidFill>
                  <a:srgbClr val="240960"/>
                </a:solidFill>
                <a:latin typeface="Montserrat"/>
                <a:ea typeface="Montserrat"/>
                <a:cs typeface="Montserrat"/>
                <a:sym typeface="Montserrat"/>
              </a:rPr>
              <a:t>s</a:t>
            </a: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c</a:t>
            </a:r>
            <a:r>
              <a:rPr lang="en-US" sz="2199" spc="-46">
                <a:solidFill>
                  <a:srgbClr val="240960"/>
                </a:solidFill>
                <a:latin typeface="Montserrat"/>
                <a:ea typeface="Montserrat"/>
                <a:cs typeface="Montserrat"/>
                <a:sym typeface="Montserrat"/>
              </a:rPr>
              <a:t>an </a:t>
            </a:r>
            <a:r>
              <a:rPr lang="en-US" sz="2199" spc="-46">
                <a:solidFill>
                  <a:srgbClr val="240960"/>
                </a:solidFill>
                <a:latin typeface="Montserrat"/>
                <a:ea typeface="Montserrat"/>
                <a:cs typeface="Montserrat"/>
                <a:sym typeface="Montserrat"/>
              </a:rPr>
              <a:t>Logi</a:t>
            </a:r>
            <a:r>
              <a:rPr lang="en-US" sz="2199" spc="-46">
                <a:solidFill>
                  <a:srgbClr val="240960"/>
                </a:solidFill>
                <a:latin typeface="Montserrat"/>
                <a:ea typeface="Montserrat"/>
                <a:cs typeface="Montserrat"/>
                <a:sym typeface="Montserrat"/>
              </a:rPr>
              <a:t>n</a:t>
            </a:r>
            <a:r>
              <a:rPr lang="en-US" sz="2199" spc="-46">
                <a:solidFill>
                  <a:srgbClr val="240960"/>
                </a:solidFill>
                <a:latin typeface="Montserrat"/>
                <a:ea typeface="Montserrat"/>
                <a:cs typeface="Montserrat"/>
                <a:sym typeface="Montserrat"/>
              </a:rPr>
              <a:t> a</a:t>
            </a:r>
            <a:r>
              <a:rPr lang="en-US" sz="2199" spc="-46">
                <a:solidFill>
                  <a:srgbClr val="240960"/>
                </a:solidFill>
                <a:latin typeface="Montserrat"/>
                <a:ea typeface="Montserrat"/>
                <a:cs typeface="Montserrat"/>
                <a:sym typeface="Montserrat"/>
              </a:rPr>
              <a:t>s</a:t>
            </a:r>
            <a:r>
              <a:rPr lang="en-US" sz="2199" spc="-46">
                <a:solidFill>
                  <a:srgbClr val="240960"/>
                </a:solidFill>
                <a:latin typeface="Montserrat"/>
                <a:ea typeface="Montserrat"/>
                <a:cs typeface="Montserrat"/>
                <a:sym typeface="Montserrat"/>
              </a:rPr>
              <a:t> per </a:t>
            </a:r>
            <a:r>
              <a:rPr lang="en-US" sz="2199" spc="-46">
                <a:solidFill>
                  <a:srgbClr val="240960"/>
                </a:solidFill>
                <a:latin typeface="Montserrat"/>
                <a:ea typeface="Montserrat"/>
                <a:cs typeface="Montserrat"/>
                <a:sym typeface="Montserrat"/>
              </a:rPr>
              <a:t>t</a:t>
            </a:r>
            <a:r>
              <a:rPr lang="en-US" sz="2199" spc="-46">
                <a:solidFill>
                  <a:srgbClr val="240960"/>
                </a:solidFill>
                <a:latin typeface="Montserrat"/>
                <a:ea typeface="Montserrat"/>
                <a:cs typeface="Montserrat"/>
                <a:sym typeface="Montserrat"/>
              </a:rPr>
              <a:t>h</a:t>
            </a:r>
            <a:r>
              <a:rPr lang="en-US" sz="2199" spc="-46">
                <a:solidFill>
                  <a:srgbClr val="240960"/>
                </a:solidFill>
                <a:latin typeface="Montserrat"/>
                <a:ea typeface="Montserrat"/>
                <a:cs typeface="Montserrat"/>
                <a:sym typeface="Montserrat"/>
              </a:rPr>
              <a:t>eir</a:t>
            </a:r>
            <a:r>
              <a:rPr lang="en-US" sz="2199" spc="-46">
                <a:solidFill>
                  <a:srgbClr val="240960"/>
                </a:solidFill>
                <a:latin typeface="Montserrat"/>
                <a:ea typeface="Montserrat"/>
                <a:cs typeface="Montserrat"/>
                <a:sym typeface="Montserrat"/>
              </a:rPr>
              <a:t> Roles, i.e., as </a:t>
            </a:r>
          </a:p>
          <a:p>
            <a:pPr algn="l">
              <a:lnSpc>
                <a:spcPts val="3079"/>
              </a:lnSpc>
            </a:pP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ADMIN or as TOURIST and they </a:t>
            </a:r>
            <a:r>
              <a:rPr lang="en-US" sz="2199" spc="-46">
                <a:solidFill>
                  <a:srgbClr val="240960"/>
                </a:solidFill>
                <a:latin typeface="Montserrat"/>
                <a:ea typeface="Montserrat"/>
                <a:cs typeface="Montserrat"/>
                <a:sym typeface="Montserrat"/>
              </a:rPr>
              <a:t>a</a:t>
            </a:r>
            <a:r>
              <a:rPr lang="en-US" sz="2199" spc="-46">
                <a:solidFill>
                  <a:srgbClr val="240960"/>
                </a:solidFill>
                <a:latin typeface="Montserrat"/>
                <a:ea typeface="Montserrat"/>
                <a:cs typeface="Montserrat"/>
                <a:sym typeface="Montserrat"/>
              </a:rPr>
              <a:t>r</a:t>
            </a:r>
            <a:r>
              <a:rPr lang="en-US" sz="2199" spc="-46">
                <a:solidFill>
                  <a:srgbClr val="240960"/>
                </a:solidFill>
                <a:latin typeface="Montserrat"/>
                <a:ea typeface="Montserrat"/>
                <a:cs typeface="Montserrat"/>
                <a:sym typeface="Montserrat"/>
              </a:rPr>
              <a:t>e r</a:t>
            </a:r>
            <a:r>
              <a:rPr lang="en-US" sz="2199" spc="-46">
                <a:solidFill>
                  <a:srgbClr val="240960"/>
                </a:solidFill>
                <a:latin typeface="Montserrat"/>
                <a:ea typeface="Montserrat"/>
                <a:cs typeface="Montserrat"/>
                <a:sym typeface="Montserrat"/>
              </a:rPr>
              <a:t>ed</a:t>
            </a:r>
            <a:r>
              <a:rPr lang="en-US" sz="2199" spc="-46">
                <a:solidFill>
                  <a:srgbClr val="240960"/>
                </a:solidFill>
                <a:latin typeface="Montserrat"/>
                <a:ea typeface="Montserrat"/>
                <a:cs typeface="Montserrat"/>
                <a:sym typeface="Montserrat"/>
              </a:rPr>
              <a:t>ire</a:t>
            </a:r>
            <a:r>
              <a:rPr lang="en-US" sz="2199" spc="-46">
                <a:solidFill>
                  <a:srgbClr val="240960"/>
                </a:solidFill>
                <a:latin typeface="Montserrat"/>
                <a:ea typeface="Montserrat"/>
                <a:cs typeface="Montserrat"/>
                <a:sym typeface="Montserrat"/>
              </a:rPr>
              <a:t>ct</a:t>
            </a:r>
            <a:r>
              <a:rPr lang="en-US" sz="2199" spc="-46">
                <a:solidFill>
                  <a:srgbClr val="240960"/>
                </a:solidFill>
                <a:latin typeface="Montserrat"/>
                <a:ea typeface="Montserrat"/>
                <a:cs typeface="Montserrat"/>
                <a:sym typeface="Montserrat"/>
              </a:rPr>
              <a:t>e</a:t>
            </a:r>
            <a:r>
              <a:rPr lang="en-US" sz="2199" spc="-46">
                <a:solidFill>
                  <a:srgbClr val="240960"/>
                </a:solidFill>
                <a:latin typeface="Montserrat"/>
                <a:ea typeface="Montserrat"/>
                <a:cs typeface="Montserrat"/>
                <a:sym typeface="Montserrat"/>
              </a:rPr>
              <a:t>d to different pages on </a:t>
            </a:r>
          </a:p>
          <a:p>
            <a:pPr algn="l">
              <a:lnSpc>
                <a:spcPts val="3079"/>
              </a:lnSpc>
              <a:spcBef>
                <a:spcPct val="0"/>
              </a:spcBef>
            </a:pP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Role based Login</a:t>
            </a:r>
          </a:p>
        </p:txBody>
      </p:sp>
      <p:grpSp>
        <p:nvGrpSpPr>
          <p:cNvPr name="Group 22" id="22"/>
          <p:cNvGrpSpPr/>
          <p:nvPr/>
        </p:nvGrpSpPr>
        <p:grpSpPr>
          <a:xfrm rot="0">
            <a:off x="1045419" y="3847299"/>
            <a:ext cx="262038" cy="26203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5" id="25"/>
          <p:cNvGrpSpPr/>
          <p:nvPr/>
        </p:nvGrpSpPr>
        <p:grpSpPr>
          <a:xfrm rot="0">
            <a:off x="1035894" y="4490338"/>
            <a:ext cx="262038" cy="26203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8" id="28"/>
          <p:cNvGrpSpPr/>
          <p:nvPr/>
        </p:nvGrpSpPr>
        <p:grpSpPr>
          <a:xfrm rot="0">
            <a:off x="1035894" y="6333526"/>
            <a:ext cx="262038" cy="26203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9498" y="1830515"/>
            <a:ext cx="14152523" cy="6891819"/>
            <a:chOff x="0" y="0"/>
            <a:chExt cx="3727414" cy="1815129"/>
          </a:xfrm>
        </p:grpSpPr>
        <p:sp>
          <p:nvSpPr>
            <p:cNvPr name="Freeform 6" id="6"/>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7" id="7"/>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078968" y="9815290"/>
            <a:ext cx="1209032" cy="271312"/>
            <a:chOff x="0" y="0"/>
            <a:chExt cx="1612043" cy="361749"/>
          </a:xfrm>
        </p:grpSpPr>
        <p:sp>
          <p:nvSpPr>
            <p:cNvPr name="TextBox 12" id="12"/>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3" id="13"/>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08</a:t>
              </a:r>
            </a:p>
          </p:txBody>
        </p:sp>
      </p:grpSp>
      <p:grpSp>
        <p:nvGrpSpPr>
          <p:cNvPr name="Group 14" id="14"/>
          <p:cNvGrpSpPr/>
          <p:nvPr/>
        </p:nvGrpSpPr>
        <p:grpSpPr>
          <a:xfrm rot="0">
            <a:off x="3919307" y="244326"/>
            <a:ext cx="915882" cy="9158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5691128" y="426360"/>
            <a:ext cx="5776675"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Future Scope</a:t>
            </a:r>
          </a:p>
        </p:txBody>
      </p:sp>
      <p:sp>
        <p:nvSpPr>
          <p:cNvPr name="TextBox 18" id="18"/>
          <p:cNvSpPr txBox="true"/>
          <p:nvPr/>
        </p:nvSpPr>
        <p:spPr>
          <a:xfrm rot="0">
            <a:off x="3367866" y="1907286"/>
            <a:ext cx="12095924" cy="321564"/>
          </a:xfrm>
          <a:prstGeom prst="rect">
            <a:avLst/>
          </a:prstGeom>
        </p:spPr>
        <p:txBody>
          <a:bodyPr anchor="t" rtlCol="false" tIns="0" lIns="0" bIns="0" rIns="0">
            <a:spAutoFit/>
          </a:bodyPr>
          <a:lstStyle/>
          <a:p>
            <a:pPr algn="just">
              <a:lnSpc>
                <a:spcPts val="2507"/>
              </a:lnSpc>
            </a:pPr>
          </a:p>
        </p:txBody>
      </p:sp>
      <p:sp>
        <p:nvSpPr>
          <p:cNvPr name="TextBox 19" id="19"/>
          <p:cNvSpPr txBox="true"/>
          <p:nvPr/>
        </p:nvSpPr>
        <p:spPr>
          <a:xfrm rot="0">
            <a:off x="1028700" y="2134318"/>
            <a:ext cx="14550238" cy="6293739"/>
          </a:xfrm>
          <a:prstGeom prst="rect">
            <a:avLst/>
          </a:prstGeom>
        </p:spPr>
        <p:txBody>
          <a:bodyPr anchor="t" rtlCol="false" tIns="0" lIns="0" bIns="0" rIns="0">
            <a:spAutoFit/>
          </a:bodyPr>
          <a:lstStyle/>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Role based Actions </a:t>
            </a:r>
            <a:r>
              <a:rPr lang="en-US" sz="2199" spc="-46">
                <a:solidFill>
                  <a:srgbClr val="240960"/>
                </a:solidFill>
                <a:latin typeface="Montserrat"/>
                <a:ea typeface="Montserrat"/>
                <a:cs typeface="Montserrat"/>
                <a:sym typeface="Montserrat"/>
              </a:rPr>
              <a:t>- Give ADMINS the access to add and modify the website data and TOURISTS to only view the available data.</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Multi-Lingual</a:t>
            </a:r>
            <a:r>
              <a:rPr lang="en-US" b="true" sz="2199" spc="-46" u="sng">
                <a:solidFill>
                  <a:srgbClr val="240960"/>
                </a:solidFill>
                <a:latin typeface="Montserrat Bold"/>
                <a:ea typeface="Montserrat Bold"/>
                <a:cs typeface="Montserrat Bold"/>
                <a:sym typeface="Montserrat Bold"/>
              </a:rPr>
              <a:t> Support </a:t>
            </a:r>
            <a:r>
              <a:rPr lang="en-US" sz="2199" spc="-46">
                <a:solidFill>
                  <a:srgbClr val="240960"/>
                </a:solidFill>
                <a:latin typeface="Montserrat"/>
                <a:ea typeface="Montserrat"/>
                <a:cs typeface="Montserrat"/>
                <a:sym typeface="Montserrat"/>
              </a:rPr>
              <a:t>- Add support for multiple Indian and foreign languages to ensure tourists from diverse backgrounds can comfortably explore and interact with the platform.</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AI Int</a:t>
            </a:r>
            <a:r>
              <a:rPr lang="en-US" b="true" sz="2199" spc="-46" u="sng">
                <a:solidFill>
                  <a:srgbClr val="240960"/>
                </a:solidFill>
                <a:latin typeface="Montserrat Bold"/>
                <a:ea typeface="Montserrat Bold"/>
                <a:cs typeface="Montserrat Bold"/>
                <a:sym typeface="Montserrat Bold"/>
              </a:rPr>
              <a:t>egration </a:t>
            </a:r>
            <a:r>
              <a:rPr lang="en-US" sz="2199" spc="-46">
                <a:solidFill>
                  <a:srgbClr val="240960"/>
                </a:solidFill>
                <a:latin typeface="Montserrat"/>
                <a:ea typeface="Montserrat"/>
                <a:cs typeface="Montserrat"/>
                <a:sym typeface="Montserrat"/>
              </a:rPr>
              <a:t>- Implement AI to suggest destinations, packages, and hotels based on user preferences, trav</a:t>
            </a:r>
            <a:r>
              <a:rPr lang="en-US" sz="2199" spc="-46">
                <a:solidFill>
                  <a:srgbClr val="240960"/>
                </a:solidFill>
                <a:latin typeface="Montserrat"/>
                <a:ea typeface="Montserrat"/>
                <a:cs typeface="Montserrat"/>
                <a:sym typeface="Montserrat"/>
              </a:rPr>
              <a:t>el history, and seasonal trends.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Booking Facility</a:t>
            </a:r>
            <a:r>
              <a:rPr lang="en-US" sz="2199" spc="-46">
                <a:solidFill>
                  <a:srgbClr val="240960"/>
                </a:solidFill>
                <a:latin typeface="Montserrat"/>
                <a:ea typeface="Montserrat"/>
                <a:cs typeface="Montserrat"/>
                <a:sym typeface="Montserrat"/>
              </a:rPr>
              <a:t> - Allow tourists to select travel packages and hotels, add them to a favorites cart, and confirm bookings with just a few clicks, streamlining the trip planning process.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Paym</a:t>
            </a:r>
            <a:r>
              <a:rPr lang="en-US" b="true" sz="2199" spc="-46" u="sng">
                <a:solidFill>
                  <a:srgbClr val="240960"/>
                </a:solidFill>
                <a:latin typeface="Montserrat Bold"/>
                <a:ea typeface="Montserrat Bold"/>
                <a:cs typeface="Montserrat Bold"/>
                <a:sym typeface="Montserrat Bold"/>
              </a:rPr>
              <a:t>ent Gateway Integration </a:t>
            </a:r>
            <a:r>
              <a:rPr lang="en-US" sz="2199" spc="-46">
                <a:solidFill>
                  <a:srgbClr val="240960"/>
                </a:solidFill>
                <a:latin typeface="Montserrat"/>
                <a:ea typeface="Montserrat"/>
                <a:cs typeface="Montserrat"/>
                <a:sym typeface="Montserrat"/>
              </a:rPr>
              <a:t>- Integrate secure and reliable online payment options to enable hassle-free booking of travel packages directly from the application.</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Transportation Facilities </a:t>
            </a:r>
            <a:r>
              <a:rPr lang="en-US" sz="2199" spc="-46">
                <a:solidFill>
                  <a:srgbClr val="240960"/>
                </a:solidFill>
                <a:latin typeface="Montserrat"/>
                <a:ea typeface="Montserrat"/>
                <a:cs typeface="Montserrat"/>
                <a:sym typeface="Montserrat"/>
              </a:rPr>
              <a:t>- Provide det</a:t>
            </a:r>
            <a:r>
              <a:rPr lang="en-US" sz="2199" spc="-46">
                <a:solidFill>
                  <a:srgbClr val="240960"/>
                </a:solidFill>
                <a:latin typeface="Montserrat"/>
                <a:ea typeface="Montserrat"/>
                <a:cs typeface="Montserrat"/>
                <a:sym typeface="Montserrat"/>
              </a:rPr>
              <a:t>ailed information about available transportation options (bus, train, flight) connected to each destination to help users plan their journey more effectively.</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Favorite Places</a:t>
            </a:r>
            <a:r>
              <a:rPr lang="en-US" sz="2199" spc="-46">
                <a:solidFill>
                  <a:srgbClr val="240960"/>
                </a:solidFill>
                <a:latin typeface="Montserrat"/>
                <a:ea typeface="Montserrat"/>
                <a:cs typeface="Montserrat"/>
                <a:sym typeface="Montserrat"/>
              </a:rPr>
              <a:t>- Enable users to add their preferred destinations, packages, or hotels to a favorites list for easy access and decision-making before final booking.</a:t>
            </a:r>
          </a:p>
        </p:txBody>
      </p:sp>
    </p:spTree>
  </p:cSld>
  <p:clrMapOvr>
    <a:masterClrMapping/>
  </p:clrMapOvr>
  <p:transition spd="slow">
    <p:cover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DAGnAQJs8ag</dc:identifier>
  <dcterms:modified xsi:type="dcterms:W3CDTF">2011-08-01T06:04:30Z</dcterms:modified>
  <cp:revision>1</cp:revision>
  <dc:title>Technical project ppt</dc:title>
</cp:coreProperties>
</file>