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8" r:id="rId10"/>
    <p:sldId id="267" r:id="rId11"/>
    <p:sldId id="265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ucene.apache.org/java/docs/scor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murproject.org/galago.php" TargetMode="External"/><Relationship Id="rId2" Type="http://schemas.openxmlformats.org/officeDocument/2006/relationships/hyperlink" Target="http://terrier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lucene-java/PoweredB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book.manning.com/#!/book/lucene-in-action-second-edition/about-this-boo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Лекция 1</a:t>
            </a:r>
            <a:br>
              <a:rPr lang="ru-RU" dirty="0"/>
            </a:br>
            <a:r>
              <a:rPr lang="ru-RU" dirty="0"/>
              <a:t>Введение в полнотекстовый поиск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доступа к данным и информационного поиска 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6B2C5-F9F4-47AC-BF21-5AD6F22C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476"/>
            <a:ext cx="7729728" cy="1188720"/>
          </a:xfrm>
        </p:spPr>
        <p:txBody>
          <a:bodyPr/>
          <a:lstStyle/>
          <a:p>
            <a:r>
              <a:rPr lang="ru-RU" dirty="0"/>
              <a:t>Пример. Поиск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B11CA1-F231-42A4-8062-425674B7D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954" y="1746378"/>
            <a:ext cx="8690091" cy="27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8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8E1F-F0D1-4253-AD93-553D7A4F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4476"/>
            <a:ext cx="7729728" cy="1188720"/>
          </a:xfrm>
        </p:spPr>
        <p:txBody>
          <a:bodyPr/>
          <a:lstStyle/>
          <a:p>
            <a:r>
              <a:rPr lang="ru-RU" dirty="0"/>
              <a:t>Ранжирование (</a:t>
            </a:r>
            <a:r>
              <a:rPr lang="en-US" altLang="ru-RU" dirty="0"/>
              <a:t>Scoring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B0F04-3BC9-45B2-A191-D5FBF2A9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1136"/>
            <a:ext cx="7729728" cy="3968892"/>
          </a:xfrm>
        </p:spPr>
        <p:txBody>
          <a:bodyPr/>
          <a:lstStyle/>
          <a:p>
            <a:r>
              <a:rPr lang="en-US" altLang="ru-RU" dirty="0"/>
              <a:t>VSM – Vector Space Model</a:t>
            </a:r>
          </a:p>
          <a:p>
            <a:r>
              <a:rPr lang="en-US" altLang="ru-RU" dirty="0" err="1"/>
              <a:t>tf</a:t>
            </a:r>
            <a:r>
              <a:rPr lang="en-US" altLang="ru-RU" dirty="0"/>
              <a:t> – term frequency: number of matching terms in field</a:t>
            </a:r>
          </a:p>
          <a:p>
            <a:r>
              <a:rPr lang="en-US" altLang="ru-RU" dirty="0" err="1"/>
              <a:t>lengthNorm</a:t>
            </a:r>
            <a:r>
              <a:rPr lang="en-US" altLang="ru-RU" dirty="0"/>
              <a:t> – number of tokens in field</a:t>
            </a:r>
          </a:p>
          <a:p>
            <a:r>
              <a:rPr lang="en-US" altLang="ru-RU" dirty="0" err="1"/>
              <a:t>idf</a:t>
            </a:r>
            <a:r>
              <a:rPr lang="en-US" altLang="ru-RU" dirty="0"/>
              <a:t> – inverse document frequency</a:t>
            </a:r>
          </a:p>
          <a:p>
            <a:r>
              <a:rPr lang="en-US" altLang="ru-RU" dirty="0" err="1"/>
              <a:t>coord</a:t>
            </a:r>
            <a:r>
              <a:rPr lang="en-US" altLang="ru-RU" dirty="0"/>
              <a:t> – coordination factor, number of matching terms</a:t>
            </a:r>
          </a:p>
          <a:p>
            <a:r>
              <a:rPr lang="en-US" altLang="ru-RU" dirty="0"/>
              <a:t>document boost</a:t>
            </a:r>
          </a:p>
          <a:p>
            <a:r>
              <a:rPr lang="en-US" altLang="ru-RU" dirty="0"/>
              <a:t>query clause boost</a:t>
            </a:r>
          </a:p>
          <a:p>
            <a:r>
              <a:rPr lang="ru-RU" dirty="0">
                <a:hlinkClick r:id="rId2"/>
              </a:rPr>
              <a:t>http://lucene.apache.org/java/docs/scoring.html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22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BE409-3E5D-4E7E-A076-9FB876EB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5665"/>
            <a:ext cx="7729728" cy="1188720"/>
          </a:xfrm>
        </p:spPr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53AA5-BDD9-467B-AF25-C6076649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1136"/>
            <a:ext cx="7729728" cy="3968892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ru-RU" b="1" dirty="0" err="1"/>
              <a:t>QueryParser</a:t>
            </a:r>
            <a:endParaRPr lang="ru-RU" altLang="ru-RU" b="1" dirty="0"/>
          </a:p>
          <a:p>
            <a:pPr marL="609600" indent="-609600">
              <a:spcBef>
                <a:spcPct val="0"/>
              </a:spcBef>
            </a:pPr>
            <a:r>
              <a:rPr lang="en-US" altLang="ru-RU" b="1" dirty="0" err="1"/>
              <a:t>queryParser.parse</a:t>
            </a:r>
            <a:r>
              <a:rPr lang="en-US" altLang="ru-RU" b="1" dirty="0"/>
              <a:t>(“</a:t>
            </a:r>
            <a:r>
              <a:rPr lang="en-US" altLang="ru-RU" b="1" dirty="0" err="1"/>
              <a:t>name:Spider-Man</a:t>
            </a:r>
            <a:r>
              <a:rPr lang="en-US" altLang="ru-RU" b="1" dirty="0"/>
              <a:t>”);</a:t>
            </a:r>
          </a:p>
          <a:p>
            <a:pPr marL="609600" indent="-609600"/>
            <a:r>
              <a:rPr lang="ru-RU" altLang="ru-RU" dirty="0" err="1"/>
              <a:t>Человекочитаемые</a:t>
            </a:r>
            <a:r>
              <a:rPr lang="ru-RU" altLang="ru-RU" dirty="0"/>
              <a:t> запросы</a:t>
            </a:r>
            <a:endParaRPr lang="en-US" altLang="ru-RU" dirty="0"/>
          </a:p>
          <a:p>
            <a:pPr marL="609600" indent="-609600"/>
            <a:r>
              <a:rPr lang="ru-RU" altLang="ru-RU" dirty="0"/>
              <a:t>Анализирует текст и строит запрос</a:t>
            </a:r>
            <a:endParaRPr lang="en-US" altLang="ru-RU" dirty="0"/>
          </a:p>
          <a:p>
            <a:pPr marL="609600" indent="-609600"/>
            <a:r>
              <a:rPr lang="ru-RU" altLang="ru-RU" dirty="0"/>
              <a:t>Не все типы запросов поддерживаются</a:t>
            </a:r>
            <a:endParaRPr lang="en-US" altLang="ru-RU" dirty="0"/>
          </a:p>
          <a:p>
            <a:pPr marL="609600" indent="-609600">
              <a:buFontTx/>
              <a:buNone/>
            </a:pPr>
            <a:endParaRPr lang="en-US" altLang="ru-RU" dirty="0"/>
          </a:p>
          <a:p>
            <a:pPr marL="609600" indent="-609600">
              <a:buFontTx/>
              <a:buNone/>
            </a:pPr>
            <a:r>
              <a:rPr lang="ru-RU" altLang="ru-RU" dirty="0"/>
              <a:t>Программное конструирование запросов</a:t>
            </a:r>
            <a:endParaRPr lang="en-US" altLang="ru-RU" dirty="0"/>
          </a:p>
          <a:p>
            <a:pPr marL="609600" indent="-609600"/>
            <a:r>
              <a:rPr lang="en-US" altLang="ru-RU" dirty="0"/>
              <a:t>new </a:t>
            </a:r>
            <a:r>
              <a:rPr lang="en-US" altLang="ru-RU" dirty="0" err="1"/>
              <a:t>TermQuery</a:t>
            </a:r>
            <a:r>
              <a:rPr lang="en-US" altLang="ru-RU" dirty="0"/>
              <a:t>(new Term(“</a:t>
            </a:r>
            <a:r>
              <a:rPr lang="en-US" altLang="ru-RU" dirty="0" err="1"/>
              <a:t>name”,”Spider</a:t>
            </a:r>
            <a:r>
              <a:rPr lang="en-US" altLang="ru-RU" dirty="0"/>
              <a:t>-Man”))</a:t>
            </a:r>
          </a:p>
          <a:p>
            <a:pPr marL="609600" indent="-609600"/>
            <a:r>
              <a:rPr lang="ru-RU" altLang="ru-RU" dirty="0"/>
              <a:t>Явное создание</a:t>
            </a:r>
          </a:p>
          <a:p>
            <a:pPr marL="609600" indent="-609600"/>
            <a:r>
              <a:rPr lang="ru-RU" altLang="ru-RU" dirty="0"/>
              <a:t>Не делает никакого анализа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35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DAFCE-0B9E-448E-9BCA-7C106361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573"/>
            <a:ext cx="7729728" cy="118872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E603-0DA7-4A70-8655-C419255C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82812"/>
            <a:ext cx="7729728" cy="4257216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ru-RU" dirty="0"/>
              <a:t>justice league </a:t>
            </a:r>
          </a:p>
          <a:p>
            <a:pPr marL="990600" lvl="1" indent="-533400">
              <a:buFontTx/>
              <a:buChar char="•"/>
            </a:pPr>
            <a:r>
              <a:rPr lang="ru-RU" altLang="ru-RU" dirty="0"/>
              <a:t>==</a:t>
            </a:r>
            <a:r>
              <a:rPr lang="en-US" altLang="ru-RU" dirty="0"/>
              <a:t>:justice OR league </a:t>
            </a:r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+justice +league –</a:t>
            </a:r>
            <a:r>
              <a:rPr lang="en-US" altLang="ru-RU" dirty="0" err="1"/>
              <a:t>name:aquaman</a:t>
            </a:r>
            <a:endParaRPr lang="en-US" altLang="ru-RU" dirty="0"/>
          </a:p>
          <a:p>
            <a:pPr marL="990600" lvl="1" indent="-533400">
              <a:buFontTx/>
              <a:buChar char="•"/>
            </a:pPr>
            <a:r>
              <a:rPr lang="ru-RU" altLang="ru-RU" dirty="0"/>
              <a:t>==</a:t>
            </a:r>
            <a:r>
              <a:rPr lang="en-US" altLang="ru-RU" dirty="0"/>
              <a:t>: justice AND league NOT </a:t>
            </a:r>
            <a:r>
              <a:rPr lang="en-US" altLang="ru-RU" dirty="0" err="1"/>
              <a:t>name:aquaman</a:t>
            </a:r>
            <a:endParaRPr lang="en-US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“justice league” –</a:t>
            </a:r>
            <a:r>
              <a:rPr lang="en-US" altLang="ru-RU" dirty="0" err="1"/>
              <a:t>name:aquaman</a:t>
            </a:r>
            <a:endParaRPr lang="en-US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title:spiderman^10 </a:t>
            </a:r>
            <a:r>
              <a:rPr lang="en-US" altLang="ru-RU" dirty="0" err="1"/>
              <a:t>description:spiderman</a:t>
            </a:r>
            <a:endParaRPr lang="en-US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description:“</a:t>
            </a:r>
            <a:r>
              <a:rPr lang="en-US" altLang="ru-RU" dirty="0" err="1"/>
              <a:t>spiderman</a:t>
            </a:r>
            <a:r>
              <a:rPr lang="en-US" altLang="ru-RU" dirty="0"/>
              <a:t> movie”~10</a:t>
            </a:r>
            <a:endParaRPr lang="ru-RU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Range search</a:t>
            </a:r>
            <a:endParaRPr lang="ru-RU" altLang="ru-RU" dirty="0"/>
          </a:p>
          <a:p>
            <a:pPr marL="609600" indent="-609600">
              <a:buFontTx/>
              <a:buAutoNum type="arabicPeriod"/>
            </a:pPr>
            <a:r>
              <a:rPr lang="en-US" altLang="ru-RU" dirty="0"/>
              <a:t>Wildcard searches</a:t>
            </a:r>
            <a:endParaRPr lang="ru-RU" altLang="ru-RU" dirty="0"/>
          </a:p>
          <a:p>
            <a:pPr marL="609600" indent="-609600">
              <a:buFontTx/>
              <a:buAutoNum type="arabicPeriod"/>
            </a:pPr>
            <a:r>
              <a:rPr lang="ru-RU" altLang="ru-RU" dirty="0"/>
              <a:t>Группировка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34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DAFCE-0B9E-448E-9BCA-7C106361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573"/>
            <a:ext cx="7729728" cy="1188720"/>
          </a:xfrm>
        </p:spPr>
        <p:txBody>
          <a:bodyPr/>
          <a:lstStyle/>
          <a:p>
            <a:r>
              <a:rPr lang="en-US" altLang="ru-RU" dirty="0"/>
              <a:t>Deleting Documents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E603-0DA7-4A70-8655-C419255C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82812"/>
            <a:ext cx="7729728" cy="4257216"/>
          </a:xfrm>
        </p:spPr>
        <p:txBody>
          <a:bodyPr/>
          <a:lstStyle/>
          <a:p>
            <a:r>
              <a:rPr lang="en-US" altLang="ru-RU" dirty="0" err="1"/>
              <a:t>IndexReader.deleteDocument</a:t>
            </a:r>
            <a:r>
              <a:rPr lang="en-US" altLang="ru-RU" dirty="0"/>
              <a:t>(int id)</a:t>
            </a:r>
          </a:p>
          <a:p>
            <a:r>
              <a:rPr lang="en-US" altLang="ru-RU" dirty="0"/>
              <a:t>IndexWriter</a:t>
            </a:r>
          </a:p>
          <a:p>
            <a:pPr lvl="1"/>
            <a:r>
              <a:rPr lang="en-US" altLang="ru-RU" dirty="0" err="1"/>
              <a:t>deleteDocuments</a:t>
            </a:r>
            <a:r>
              <a:rPr lang="en-US" altLang="ru-RU" dirty="0"/>
              <a:t>(Term t)</a:t>
            </a:r>
          </a:p>
          <a:p>
            <a:pPr lvl="1"/>
            <a:r>
              <a:rPr lang="en-US" altLang="ru-RU" dirty="0" err="1"/>
              <a:t>updateDocument</a:t>
            </a:r>
            <a:r>
              <a:rPr lang="en-US" altLang="ru-RU" dirty="0"/>
              <a:t>(Term t, Document d)</a:t>
            </a:r>
          </a:p>
          <a:p>
            <a:r>
              <a:rPr lang="ru-RU" altLang="ru-RU" dirty="0"/>
              <a:t>Удаление не освобождает место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26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DAFCE-0B9E-448E-9BCA-7C106361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573"/>
            <a:ext cx="7729728" cy="1188720"/>
          </a:xfrm>
        </p:spPr>
        <p:txBody>
          <a:bodyPr/>
          <a:lstStyle/>
          <a:p>
            <a:r>
              <a:rPr lang="en-US" dirty="0"/>
              <a:t>To be continued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E603-0DA7-4A70-8655-C419255C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82812"/>
            <a:ext cx="7729728" cy="4257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altLang="ru-RU" dirty="0"/>
              <a:t>Indexing Performance</a:t>
            </a:r>
          </a:p>
          <a:p>
            <a:pPr lvl="1"/>
            <a:r>
              <a:rPr lang="en-US" altLang="ru-RU" dirty="0"/>
              <a:t>Searching Performance</a:t>
            </a:r>
          </a:p>
          <a:p>
            <a:r>
              <a:rPr lang="en-US" altLang="ru-RU" dirty="0"/>
              <a:t>Tokenizers (“full-text lucene.apache.org”)</a:t>
            </a:r>
          </a:p>
          <a:p>
            <a:pPr lvl="1"/>
            <a:r>
              <a:rPr lang="en-US" altLang="ru-RU" dirty="0" err="1"/>
              <a:t>StandardTokenizer</a:t>
            </a:r>
            <a:endParaRPr lang="en-US" altLang="ru-RU" dirty="0"/>
          </a:p>
          <a:p>
            <a:pPr lvl="1"/>
            <a:r>
              <a:rPr lang="en-US" altLang="ru-RU" dirty="0" err="1"/>
              <a:t>WhitespaceTokenizer</a:t>
            </a:r>
            <a:endParaRPr lang="en-US" altLang="ru-RU" dirty="0"/>
          </a:p>
          <a:p>
            <a:pPr lvl="1"/>
            <a:r>
              <a:rPr lang="en-US" altLang="ru-RU" dirty="0"/>
              <a:t>LetterTokenizer</a:t>
            </a:r>
          </a:p>
          <a:p>
            <a:r>
              <a:rPr lang="en-US" altLang="ru-RU" dirty="0" err="1"/>
              <a:t>TokenFilters</a:t>
            </a:r>
            <a:endParaRPr lang="en-US" altLang="ru-RU" dirty="0"/>
          </a:p>
          <a:p>
            <a:pPr lvl="1"/>
            <a:r>
              <a:rPr lang="en-US" altLang="ru-RU" dirty="0"/>
              <a:t>LowerCaseFilter</a:t>
            </a:r>
          </a:p>
          <a:p>
            <a:pPr lvl="1"/>
            <a:r>
              <a:rPr lang="en-US" altLang="ru-RU" dirty="0" err="1"/>
              <a:t>StopFilter</a:t>
            </a:r>
            <a:endParaRPr lang="en-US" altLang="ru-RU" dirty="0"/>
          </a:p>
          <a:p>
            <a:pPr lvl="1"/>
            <a:r>
              <a:rPr lang="en-US" altLang="ru-RU" dirty="0"/>
              <a:t>ISOLatin1AccentFilter</a:t>
            </a:r>
          </a:p>
          <a:p>
            <a:pPr lvl="1"/>
            <a:r>
              <a:rPr lang="en-US" altLang="ru-RU" dirty="0" err="1"/>
              <a:t>SnowballFilter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91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DAFCE-0B9E-448E-9BCA-7C106361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573"/>
            <a:ext cx="7729728" cy="1188720"/>
          </a:xfrm>
        </p:spPr>
        <p:txBody>
          <a:bodyPr/>
          <a:lstStyle/>
          <a:p>
            <a:r>
              <a:rPr lang="en-US" dirty="0"/>
              <a:t>To be continued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E603-0DA7-4A70-8655-C419255C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82812"/>
            <a:ext cx="7729728" cy="4257216"/>
          </a:xfrm>
        </p:spPr>
        <p:txBody>
          <a:bodyPr>
            <a:normAutofit/>
          </a:bodyPr>
          <a:lstStyle/>
          <a:p>
            <a:r>
              <a:rPr lang="en-US" altLang="ru-RU" dirty="0"/>
              <a:t>Analyzers</a:t>
            </a:r>
            <a:endParaRPr lang="en-US" dirty="0"/>
          </a:p>
          <a:p>
            <a:pPr lvl="1"/>
            <a:r>
              <a:rPr lang="en-US" altLang="ru-RU" dirty="0" err="1"/>
              <a:t>StandardAnalyzer</a:t>
            </a:r>
            <a:endParaRPr lang="en-US" altLang="ru-RU" dirty="0"/>
          </a:p>
          <a:p>
            <a:pPr lvl="1"/>
            <a:r>
              <a:rPr lang="en-US" altLang="ru-RU" dirty="0" err="1"/>
              <a:t>StopAnalyzer</a:t>
            </a:r>
            <a:endParaRPr lang="en-US" altLang="ru-RU" dirty="0"/>
          </a:p>
          <a:p>
            <a:pPr lvl="1"/>
            <a:r>
              <a:rPr lang="en-US" altLang="ru-RU" dirty="0" err="1"/>
              <a:t>SimpleAnalyzer</a:t>
            </a:r>
            <a:endParaRPr lang="en-US" altLang="ru-RU" dirty="0"/>
          </a:p>
          <a:p>
            <a:pPr lvl="1"/>
            <a:r>
              <a:rPr lang="en-US" altLang="ru-RU" dirty="0" err="1"/>
              <a:t>WhitespaceAnalyzer</a:t>
            </a:r>
            <a:endParaRPr lang="en-US" altLang="ru-RU" dirty="0"/>
          </a:p>
          <a:p>
            <a:pPr lvl="1"/>
            <a:r>
              <a:rPr lang="en-US" b="1" dirty="0"/>
              <a:t>Custom Analyzer </a:t>
            </a:r>
            <a:endParaRPr lang="en-US" altLang="ru-RU" dirty="0"/>
          </a:p>
          <a:p>
            <a:r>
              <a:rPr lang="en-US" altLang="ru-RU" dirty="0" err="1"/>
              <a:t>Solr</a:t>
            </a:r>
            <a:endParaRPr lang="en-US" altLang="ru-RU" dirty="0"/>
          </a:p>
          <a:p>
            <a:r>
              <a:rPr lang="en-US" altLang="ru-RU" dirty="0"/>
              <a:t>Nutch</a:t>
            </a:r>
          </a:p>
          <a:p>
            <a:pPr lvl="1"/>
            <a:endParaRPr lang="en-US" alt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6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en-US" dirty="0"/>
              <a:t>Open source IR systems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08886"/>
            <a:ext cx="7729728" cy="3631141"/>
          </a:xfrm>
        </p:spPr>
        <p:txBody>
          <a:bodyPr/>
          <a:lstStyle/>
          <a:p>
            <a:r>
              <a:rPr lang="ru-RU" dirty="0"/>
              <a:t>Академические</a:t>
            </a:r>
          </a:p>
          <a:p>
            <a:pPr lvl="1"/>
            <a:r>
              <a:rPr lang="en-US" b="1" dirty="0"/>
              <a:t>Terrier – </a:t>
            </a:r>
            <a:r>
              <a:rPr lang="en-US" dirty="0"/>
              <a:t>open source search engine (</a:t>
            </a:r>
            <a:r>
              <a:rPr lang="en-US" dirty="0">
                <a:hlinkClick r:id="rId2"/>
              </a:rPr>
              <a:t>http://terrier.org</a:t>
            </a:r>
            <a:r>
              <a:rPr lang="en-US" dirty="0"/>
              <a:t> )</a:t>
            </a:r>
          </a:p>
          <a:p>
            <a:pPr lvl="1"/>
            <a:r>
              <a:rPr lang="en-US" b="1" dirty="0"/>
              <a:t>Lemur\Galago – </a:t>
            </a:r>
            <a:r>
              <a:rPr lang="en-US" dirty="0"/>
              <a:t>toolkit for experimenting with text search (</a:t>
            </a:r>
            <a:r>
              <a:rPr lang="en-US" dirty="0">
                <a:hlinkClick r:id="rId3"/>
              </a:rPr>
              <a:t>https://www.lemurproject.org/galago.php</a:t>
            </a:r>
            <a:r>
              <a:rPr lang="en-US" dirty="0"/>
              <a:t>)</a:t>
            </a:r>
          </a:p>
          <a:p>
            <a:pPr marL="228600" lvl="1" indent="0">
              <a:buNone/>
            </a:pPr>
            <a:endParaRPr lang="en-US" b="1" dirty="0"/>
          </a:p>
          <a:p>
            <a:r>
              <a:rPr lang="ru-RU" dirty="0"/>
              <a:t>Промышленные</a:t>
            </a:r>
          </a:p>
          <a:p>
            <a:pPr lvl="1"/>
            <a:r>
              <a:rPr lang="en-US" dirty="0"/>
              <a:t>Apache Lucene</a:t>
            </a:r>
          </a:p>
          <a:p>
            <a:pPr lvl="1"/>
            <a:r>
              <a:rPr lang="en-US" dirty="0"/>
              <a:t>PostgreSQL FTS</a:t>
            </a:r>
          </a:p>
          <a:p>
            <a:pPr lvl="1"/>
            <a:r>
              <a:rPr lang="ru-RU" dirty="0"/>
              <a:t>Другие </a:t>
            </a:r>
            <a:r>
              <a:rPr lang="en-US" dirty="0"/>
              <a:t>https://xapian.org/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4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34C01-AF53-449D-AAFA-5A8B3681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7A633-3DFC-443C-85BE-184F718D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source Java </a:t>
            </a:r>
            <a:r>
              <a:rPr lang="ru-RU" dirty="0"/>
              <a:t>библиотека для индексирования и поиска документов</a:t>
            </a:r>
            <a:endParaRPr lang="en-US" dirty="0"/>
          </a:p>
          <a:p>
            <a:pPr lvl="1"/>
            <a:r>
              <a:rPr lang="ru-RU" dirty="0"/>
              <a:t>Не является законченной поисковой системой</a:t>
            </a:r>
            <a:endParaRPr lang="en-US" dirty="0"/>
          </a:p>
          <a:p>
            <a:pPr lvl="1"/>
            <a:r>
              <a:rPr lang="ru-RU" dirty="0"/>
              <a:t>Позволяет добавить функцию полнотекстового поиска в свою программу</a:t>
            </a:r>
            <a:endParaRPr lang="en-US" dirty="0"/>
          </a:p>
          <a:p>
            <a:pPr lvl="1"/>
            <a:r>
              <a:rPr lang="ru-RU" dirty="0"/>
              <a:t>Разработка </a:t>
            </a:r>
            <a:r>
              <a:rPr lang="en-US" dirty="0"/>
              <a:t>Apache Foundation</a:t>
            </a:r>
          </a:p>
          <a:p>
            <a:r>
              <a:rPr lang="ru-RU" dirty="0"/>
              <a:t>Используется повсеместно</a:t>
            </a:r>
            <a:r>
              <a:rPr lang="en-US" dirty="0"/>
              <a:t>…</a:t>
            </a:r>
          </a:p>
          <a:p>
            <a:pPr lvl="1"/>
            <a:r>
              <a:rPr lang="en-US" dirty="0">
                <a:hlinkClick r:id="rId2"/>
              </a:rPr>
              <a:t>http://wiki.apache.org/lucene-java/PoweredBy</a:t>
            </a:r>
            <a:endParaRPr lang="ru-RU" dirty="0"/>
          </a:p>
          <a:p>
            <a:pPr lvl="1"/>
            <a:r>
              <a:rPr lang="ru-RU" dirty="0"/>
              <a:t>В составе </a:t>
            </a:r>
            <a:r>
              <a:rPr lang="en-US" dirty="0"/>
              <a:t>Apache </a:t>
            </a:r>
            <a:r>
              <a:rPr lang="en-US" dirty="0" err="1"/>
              <a:t>Solr</a:t>
            </a:r>
            <a:r>
              <a:rPr lang="en-US" dirty="0"/>
              <a:t> </a:t>
            </a:r>
            <a:r>
              <a:rPr lang="ru-RU" dirty="0"/>
              <a:t>является практически монополистом</a:t>
            </a:r>
            <a:endParaRPr lang="en-US" dirty="0"/>
          </a:p>
          <a:p>
            <a:r>
              <a:rPr lang="ru-RU" dirty="0" err="1"/>
              <a:t>Портировано</a:t>
            </a:r>
            <a:r>
              <a:rPr lang="ru-RU" dirty="0"/>
              <a:t> на множество языков\платформ</a:t>
            </a:r>
            <a:endParaRPr lang="en-US" dirty="0"/>
          </a:p>
          <a:p>
            <a:pPr lvl="1"/>
            <a:r>
              <a:rPr lang="en-US" dirty="0"/>
              <a:t>C#, Ruby, Perl, Python, PHP, 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84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66C52-1629-4194-BCDB-BFE3B9DB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71" y="149146"/>
            <a:ext cx="7729728" cy="1188720"/>
          </a:xfrm>
        </p:spPr>
        <p:txBody>
          <a:bodyPr/>
          <a:lstStyle/>
          <a:p>
            <a:r>
              <a:rPr lang="ru-RU" dirty="0"/>
              <a:t>Ресурсы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5982202-73A5-477F-A71C-485554167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4886" y="1441322"/>
            <a:ext cx="3743152" cy="4208462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14E6DA55-9249-4706-A798-7BA4A2CE8026}"/>
              </a:ext>
            </a:extLst>
          </p:cNvPr>
          <p:cNvSpPr txBox="1">
            <a:spLocks/>
          </p:cNvSpPr>
          <p:nvPr/>
        </p:nvSpPr>
        <p:spPr>
          <a:xfrm>
            <a:off x="542380" y="1558887"/>
            <a:ext cx="7094096" cy="158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Lucene in Action, Second Edition </a:t>
            </a:r>
            <a:r>
              <a:rPr lang="en-US" dirty="0">
                <a:hlinkClick r:id="rId3"/>
              </a:rPr>
              <a:t>https://livebook.manning.com/#!/book/lucene-in-action-second-edition/about-this-book/</a:t>
            </a:r>
            <a:endParaRPr lang="en-US" dirty="0"/>
          </a:p>
          <a:p>
            <a:r>
              <a:rPr lang="ru-RU" dirty="0"/>
              <a:t>Описывает версию </a:t>
            </a:r>
            <a:r>
              <a:rPr lang="ru-RU" b="1" dirty="0"/>
              <a:t>3</a:t>
            </a:r>
            <a:r>
              <a:rPr lang="ru-RU" dirty="0"/>
              <a:t>, текущая версия </a:t>
            </a:r>
            <a:r>
              <a:rPr lang="ru-RU" b="1" dirty="0"/>
              <a:t>7.7.1 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1E439D-2993-4C44-9502-488F4AE60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9" y="2876827"/>
            <a:ext cx="5165124" cy="36903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6D4A49-1606-4DC9-BEFE-CB02159F3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068" y="2861400"/>
            <a:ext cx="3757589" cy="32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4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4F26A-B5D2-47F4-BBCA-1E7CE582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2" y="59155"/>
            <a:ext cx="7729728" cy="1188720"/>
          </a:xfrm>
        </p:spPr>
        <p:txBody>
          <a:bodyPr/>
          <a:lstStyle/>
          <a:p>
            <a:r>
              <a:rPr lang="ru-RU" dirty="0"/>
              <a:t>Схема примитивной поисковой системы на базе </a:t>
            </a:r>
            <a:r>
              <a:rPr lang="en-US" dirty="0"/>
              <a:t>LUCENE</a:t>
            </a:r>
            <a:endParaRPr lang="ru-RU" dirty="0"/>
          </a:p>
        </p:txBody>
      </p:sp>
      <p:sp>
        <p:nvSpPr>
          <p:cNvPr id="4" name="Explosion 1 3">
            <a:extLst>
              <a:ext uri="{FF2B5EF4-FFF2-40B4-BE49-F238E27FC236}">
                <a16:creationId xmlns:a16="http://schemas.microsoft.com/office/drawing/2014/main" id="{8EA42063-3AF3-4FA3-A416-E4E80AFB380D}"/>
              </a:ext>
            </a:extLst>
          </p:cNvPr>
          <p:cNvSpPr/>
          <p:nvPr/>
        </p:nvSpPr>
        <p:spPr>
          <a:xfrm>
            <a:off x="2079544" y="5228813"/>
            <a:ext cx="2359659" cy="1422216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Исходные данные</a:t>
            </a:r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0E594E-F266-449A-9FAD-EA99CAE462D9}"/>
              </a:ext>
            </a:extLst>
          </p:cNvPr>
          <p:cNvSpPr/>
          <p:nvPr/>
        </p:nvSpPr>
        <p:spPr>
          <a:xfrm>
            <a:off x="2333529" y="4508359"/>
            <a:ext cx="1967755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контента</a:t>
            </a:r>
            <a:endParaRPr lang="en-US" dirty="0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6ABA4A45-2882-44D5-B853-9E8B291B040B}"/>
              </a:ext>
            </a:extLst>
          </p:cNvPr>
          <p:cNvSpPr/>
          <p:nvPr/>
        </p:nvSpPr>
        <p:spPr>
          <a:xfrm>
            <a:off x="2333529" y="3609329"/>
            <a:ext cx="1967755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Построение документа</a:t>
            </a:r>
            <a:endParaRPr lang="en-US" dirty="0"/>
          </a:p>
        </p:txBody>
      </p:sp>
      <p:sp>
        <p:nvSpPr>
          <p:cNvPr id="7" name="Alternate Process 7">
            <a:extLst>
              <a:ext uri="{FF2B5EF4-FFF2-40B4-BE49-F238E27FC236}">
                <a16:creationId xmlns:a16="http://schemas.microsoft.com/office/drawing/2014/main" id="{0530ED35-2825-406A-9C4A-AE8B0BAB295B}"/>
              </a:ext>
            </a:extLst>
          </p:cNvPr>
          <p:cNvSpPr/>
          <p:nvPr/>
        </p:nvSpPr>
        <p:spPr>
          <a:xfrm>
            <a:off x="2333529" y="2710326"/>
            <a:ext cx="1967755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документа</a:t>
            </a:r>
            <a:endParaRPr lang="en-US" dirty="0"/>
          </a:p>
        </p:txBody>
      </p:sp>
      <p:sp>
        <p:nvSpPr>
          <p:cNvPr id="8" name="Alternate Process 8">
            <a:extLst>
              <a:ext uri="{FF2B5EF4-FFF2-40B4-BE49-F238E27FC236}">
                <a16:creationId xmlns:a16="http://schemas.microsoft.com/office/drawing/2014/main" id="{1BD9409C-7C94-4951-8F0D-F90918BA3DD1}"/>
              </a:ext>
            </a:extLst>
          </p:cNvPr>
          <p:cNvSpPr/>
          <p:nvPr/>
        </p:nvSpPr>
        <p:spPr>
          <a:xfrm>
            <a:off x="2231136" y="1802692"/>
            <a:ext cx="2070154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Индексирование</a:t>
            </a:r>
            <a:endParaRPr lang="en-US" dirty="0"/>
          </a:p>
        </p:txBody>
      </p: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12E9C72C-72FB-4171-B26F-981135A442BC}"/>
              </a:ext>
            </a:extLst>
          </p:cNvPr>
          <p:cNvCxnSpPr>
            <a:cxnSpLocks/>
          </p:cNvCxnSpPr>
          <p:nvPr/>
        </p:nvCxnSpPr>
        <p:spPr>
          <a:xfrm flipV="1">
            <a:off x="3241613" y="5040886"/>
            <a:ext cx="0" cy="51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E17BE778-4445-481D-BB95-CF27906DA7BA}"/>
              </a:ext>
            </a:extLst>
          </p:cNvPr>
          <p:cNvCxnSpPr/>
          <p:nvPr/>
        </p:nvCxnSpPr>
        <p:spPr>
          <a:xfrm flipV="1">
            <a:off x="3241613" y="4141851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20CFAB58-88BD-46FE-889C-ABF0D5D627F1}"/>
              </a:ext>
            </a:extLst>
          </p:cNvPr>
          <p:cNvCxnSpPr/>
          <p:nvPr/>
        </p:nvCxnSpPr>
        <p:spPr>
          <a:xfrm flipV="1">
            <a:off x="3241613" y="3242816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A0EC070C-7713-4AE3-8E31-3716A9E851C3}"/>
              </a:ext>
            </a:extLst>
          </p:cNvPr>
          <p:cNvCxnSpPr/>
          <p:nvPr/>
        </p:nvCxnSpPr>
        <p:spPr>
          <a:xfrm flipV="1">
            <a:off x="3241613" y="234163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19">
            <a:extLst>
              <a:ext uri="{FF2B5EF4-FFF2-40B4-BE49-F238E27FC236}">
                <a16:creationId xmlns:a16="http://schemas.microsoft.com/office/drawing/2014/main" id="{748DFAB4-C0C4-421C-930E-7CA6CB349057}"/>
              </a:ext>
            </a:extLst>
          </p:cNvPr>
          <p:cNvSpPr/>
          <p:nvPr/>
        </p:nvSpPr>
        <p:spPr>
          <a:xfrm>
            <a:off x="5285547" y="3190306"/>
            <a:ext cx="1447473" cy="3018464"/>
          </a:xfrm>
          <a:prstGeom prst="flowChartMagneticDisk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Индекс</a:t>
            </a:r>
            <a:endParaRPr lang="en-US" dirty="0"/>
          </a:p>
        </p:txBody>
      </p:sp>
      <p:cxnSp>
        <p:nvCxnSpPr>
          <p:cNvPr id="14" name="Elbow Connector 21">
            <a:extLst>
              <a:ext uri="{FF2B5EF4-FFF2-40B4-BE49-F238E27FC236}">
                <a16:creationId xmlns:a16="http://schemas.microsoft.com/office/drawing/2014/main" id="{C2ADB4F1-7492-47C3-8E9F-4E4AD2A6BC62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4301290" y="2068956"/>
            <a:ext cx="984257" cy="26305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xplosion 1 23">
            <a:extLst>
              <a:ext uri="{FF2B5EF4-FFF2-40B4-BE49-F238E27FC236}">
                <a16:creationId xmlns:a16="http://schemas.microsoft.com/office/drawing/2014/main" id="{F500D670-F0AB-471A-9D9B-7A817633921B}"/>
              </a:ext>
            </a:extLst>
          </p:cNvPr>
          <p:cNvSpPr/>
          <p:nvPr/>
        </p:nvSpPr>
        <p:spPr>
          <a:xfrm>
            <a:off x="9960864" y="1366713"/>
            <a:ext cx="1679615" cy="1351083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Пользователи</a:t>
            </a:r>
            <a:endParaRPr lang="en-US" dirty="0"/>
          </a:p>
        </p:txBody>
      </p:sp>
      <p:sp>
        <p:nvSpPr>
          <p:cNvPr id="16" name="Alternate Process 24">
            <a:extLst>
              <a:ext uri="{FF2B5EF4-FFF2-40B4-BE49-F238E27FC236}">
                <a16:creationId xmlns:a16="http://schemas.microsoft.com/office/drawing/2014/main" id="{D4AB4070-3ADF-4CCC-8ABD-4AE0B804670C}"/>
              </a:ext>
            </a:extLst>
          </p:cNvPr>
          <p:cNvSpPr/>
          <p:nvPr/>
        </p:nvSpPr>
        <p:spPr>
          <a:xfrm>
            <a:off x="8129797" y="2825295"/>
            <a:ext cx="2873992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Пользовательский интерфейс поиска </a:t>
            </a:r>
            <a:endParaRPr lang="en-US" dirty="0"/>
          </a:p>
        </p:txBody>
      </p:sp>
      <p:grpSp>
        <p:nvGrpSpPr>
          <p:cNvPr id="17" name="Group 28">
            <a:extLst>
              <a:ext uri="{FF2B5EF4-FFF2-40B4-BE49-F238E27FC236}">
                <a16:creationId xmlns:a16="http://schemas.microsoft.com/office/drawing/2014/main" id="{8D013E04-BCEB-48EE-B05A-B96A39816A02}"/>
              </a:ext>
            </a:extLst>
          </p:cNvPr>
          <p:cNvGrpSpPr/>
          <p:nvPr/>
        </p:nvGrpSpPr>
        <p:grpSpPr>
          <a:xfrm>
            <a:off x="7809332" y="3875587"/>
            <a:ext cx="3484743" cy="826146"/>
            <a:chOff x="6581895" y="3941489"/>
            <a:chExt cx="2296265" cy="826146"/>
          </a:xfrm>
        </p:grpSpPr>
        <p:sp>
          <p:nvSpPr>
            <p:cNvPr id="18" name="Alternate Process 25">
              <a:extLst>
                <a:ext uri="{FF2B5EF4-FFF2-40B4-BE49-F238E27FC236}">
                  <a16:creationId xmlns:a16="http://schemas.microsoft.com/office/drawing/2014/main" id="{745C6FE3-2853-41CE-A8D4-87D9297718C6}"/>
                </a:ext>
              </a:extLst>
            </p:cNvPr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Построение запроса</a:t>
              </a:r>
              <a:endParaRPr lang="en-US" dirty="0"/>
            </a:p>
          </p:txBody>
        </p:sp>
        <p:sp>
          <p:nvSpPr>
            <p:cNvPr id="19" name="Alternate Process 26">
              <a:extLst>
                <a:ext uri="{FF2B5EF4-FFF2-40B4-BE49-F238E27FC236}">
                  <a16:creationId xmlns:a16="http://schemas.microsoft.com/office/drawing/2014/main" id="{E5DEB911-C749-4AF3-B3D2-9A0FA84809A7}"/>
                </a:ext>
              </a:extLst>
            </p:cNvPr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Отрисовка</a:t>
              </a:r>
            </a:p>
            <a:p>
              <a:pPr algn="ctr"/>
              <a:r>
                <a:rPr lang="ru-RU" dirty="0"/>
                <a:t>результатов</a:t>
              </a:r>
              <a:endParaRPr lang="en-US" dirty="0"/>
            </a:p>
          </p:txBody>
        </p:sp>
      </p:grpSp>
      <p:sp>
        <p:nvSpPr>
          <p:cNvPr id="20" name="Alternate Process 27">
            <a:extLst>
              <a:ext uri="{FF2B5EF4-FFF2-40B4-BE49-F238E27FC236}">
                <a16:creationId xmlns:a16="http://schemas.microsoft.com/office/drawing/2014/main" id="{E5C7C0E0-71EB-4212-A6D8-9B89001E4AF9}"/>
              </a:ext>
            </a:extLst>
          </p:cNvPr>
          <p:cNvSpPr/>
          <p:nvPr/>
        </p:nvSpPr>
        <p:spPr>
          <a:xfrm>
            <a:off x="8759459" y="5673657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запроса</a:t>
            </a:r>
            <a:endParaRPr lang="en-US" dirty="0"/>
          </a:p>
        </p:txBody>
      </p:sp>
      <p:cxnSp>
        <p:nvCxnSpPr>
          <p:cNvPr id="21" name="Straight Arrow Connector 29">
            <a:extLst>
              <a:ext uri="{FF2B5EF4-FFF2-40B4-BE49-F238E27FC236}">
                <a16:creationId xmlns:a16="http://schemas.microsoft.com/office/drawing/2014/main" id="{D3B5D701-7D3F-48D3-B025-952B6722C4A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576085" y="3381180"/>
            <a:ext cx="183374" cy="49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2">
            <a:extLst>
              <a:ext uri="{FF2B5EF4-FFF2-40B4-BE49-F238E27FC236}">
                <a16:creationId xmlns:a16="http://schemas.microsoft.com/office/drawing/2014/main" id="{1A839188-99EC-4D21-8A7A-18B2780A1D8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173730" y="3343060"/>
            <a:ext cx="353593" cy="534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7">
            <a:extLst>
              <a:ext uri="{FF2B5EF4-FFF2-40B4-BE49-F238E27FC236}">
                <a16:creationId xmlns:a16="http://schemas.microsoft.com/office/drawing/2014/main" id="{6487F864-C365-4E69-BB4B-6F4EA58D3FE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576085" y="4699538"/>
            <a:ext cx="1091459" cy="9741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9">
            <a:extLst>
              <a:ext uri="{FF2B5EF4-FFF2-40B4-BE49-F238E27FC236}">
                <a16:creationId xmlns:a16="http://schemas.microsoft.com/office/drawing/2014/main" id="{EF41B905-04A1-487B-BFA2-B7446DDAD2C8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667544" y="4653887"/>
            <a:ext cx="609329" cy="1019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42">
            <a:extLst>
              <a:ext uri="{FF2B5EF4-FFF2-40B4-BE49-F238E27FC236}">
                <a16:creationId xmlns:a16="http://schemas.microsoft.com/office/drawing/2014/main" id="{0D7FED8C-F390-42CE-A997-AA46D688E7E1}"/>
              </a:ext>
            </a:extLst>
          </p:cNvPr>
          <p:cNvCxnSpPr>
            <a:cxnSpLocks/>
            <a:stCxn id="20" idx="1"/>
            <a:endCxn id="13" idx="4"/>
          </p:cNvCxnSpPr>
          <p:nvPr/>
        </p:nvCxnSpPr>
        <p:spPr>
          <a:xfrm rot="10800000">
            <a:off x="6733021" y="4699539"/>
            <a:ext cx="2026439" cy="1240383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9">
            <a:extLst>
              <a:ext uri="{FF2B5EF4-FFF2-40B4-BE49-F238E27FC236}">
                <a16:creationId xmlns:a16="http://schemas.microsoft.com/office/drawing/2014/main" id="{E276EE7B-D4C6-49F1-A33F-CB7D1B0F928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566793" y="2232454"/>
            <a:ext cx="862310" cy="59284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7F10DABD-74C7-40FF-B28B-C34BFFDDBF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981200" y="120099"/>
            <a:ext cx="8229600" cy="9144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Простейшее приложение</a:t>
            </a:r>
            <a:endParaRPr lang="en-US" altLang="ru-RU" dirty="0"/>
          </a:p>
        </p:txBody>
      </p:sp>
      <p:sp>
        <p:nvSpPr>
          <p:cNvPr id="29" name="AutoShape 3">
            <a:extLst>
              <a:ext uri="{FF2B5EF4-FFF2-40B4-BE49-F238E27FC236}">
                <a16:creationId xmlns:a16="http://schemas.microsoft.com/office/drawing/2014/main" id="{89AAA259-76C0-4AB5-9FF5-49133B2D7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211" y="3762728"/>
            <a:ext cx="2438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/>
              <a:t>IndexWriter</a:t>
            </a:r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6E29E23D-97DF-453D-A5A9-4C4CE60B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2" y="3735989"/>
            <a:ext cx="2438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 dirty="0" err="1"/>
              <a:t>IndexSearcher</a:t>
            </a:r>
            <a:endParaRPr lang="en-US" altLang="ru-RU" dirty="0"/>
          </a:p>
        </p:txBody>
      </p:sp>
      <p:sp>
        <p:nvSpPr>
          <p:cNvPr id="31" name="AutoShape 5">
            <a:extLst>
              <a:ext uri="{FF2B5EF4-FFF2-40B4-BE49-F238E27FC236}">
                <a16:creationId xmlns:a16="http://schemas.microsoft.com/office/drawing/2014/main" id="{6E41C1EF-DD13-4327-B6B8-ABA2BEB6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20" y="5621804"/>
            <a:ext cx="3379573" cy="1143000"/>
          </a:xfrm>
          <a:prstGeom prst="can">
            <a:avLst>
              <a:gd name="adj" fmla="val 25000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 dirty="0"/>
              <a:t>Lucene Index</a:t>
            </a: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9666177B-7109-41D7-B0AA-8A1DD58C5B0C}"/>
              </a:ext>
            </a:extLst>
          </p:cNvPr>
          <p:cNvSpPr>
            <a:spLocks noChangeArrowheads="1"/>
          </p:cNvSpPr>
          <p:nvPr/>
        </p:nvSpPr>
        <p:spPr bwMode="auto">
          <a:xfrm rot="1775794">
            <a:off x="4254377" y="4885459"/>
            <a:ext cx="1581553" cy="457200"/>
          </a:xfrm>
          <a:prstGeom prst="rightArrow">
            <a:avLst>
              <a:gd name="adj1" fmla="val 50000"/>
              <a:gd name="adj2" fmla="val 70833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D8A3C6C0-E62E-4A3D-ABD9-7747CC8D5A7D}"/>
              </a:ext>
            </a:extLst>
          </p:cNvPr>
          <p:cNvSpPr>
            <a:spLocks noChangeArrowheads="1"/>
          </p:cNvSpPr>
          <p:nvPr/>
        </p:nvSpPr>
        <p:spPr bwMode="auto">
          <a:xfrm rot="19565949">
            <a:off x="6307240" y="4804114"/>
            <a:ext cx="1634925" cy="457200"/>
          </a:xfrm>
          <a:prstGeom prst="rightArrow">
            <a:avLst>
              <a:gd name="adj1" fmla="val 46787"/>
              <a:gd name="adj2" fmla="val 70833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00ABADD1-7842-4F3E-B17D-C9D29CB8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2" y="1320114"/>
            <a:ext cx="3124200" cy="16764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ru-RU" dirty="0"/>
              <a:t>           Document</a:t>
            </a:r>
          </a:p>
          <a:p>
            <a:pPr>
              <a:spcBef>
                <a:spcPct val="0"/>
              </a:spcBef>
            </a:pPr>
            <a:r>
              <a:rPr lang="en-US" altLang="ru-RU" dirty="0" err="1"/>
              <a:t>super_name</a:t>
            </a:r>
            <a:r>
              <a:rPr lang="en-US" altLang="ru-RU" dirty="0"/>
              <a:t>: Spider-Man</a:t>
            </a:r>
          </a:p>
          <a:p>
            <a:pPr>
              <a:spcBef>
                <a:spcPct val="0"/>
              </a:spcBef>
            </a:pPr>
            <a:r>
              <a:rPr lang="en-US" altLang="ru-RU" dirty="0"/>
              <a:t>name: Peter Parker</a:t>
            </a:r>
          </a:p>
          <a:p>
            <a:pPr>
              <a:spcBef>
                <a:spcPct val="0"/>
              </a:spcBef>
            </a:pPr>
            <a:r>
              <a:rPr lang="en-US" altLang="ru-RU" dirty="0"/>
              <a:t>category: superhero</a:t>
            </a:r>
          </a:p>
          <a:p>
            <a:pPr>
              <a:spcBef>
                <a:spcPct val="0"/>
              </a:spcBef>
            </a:pPr>
            <a:r>
              <a:rPr lang="en-US" altLang="ru-RU" dirty="0"/>
              <a:t>powers: agility, spider-sense</a:t>
            </a:r>
          </a:p>
        </p:txBody>
      </p:sp>
      <p:sp>
        <p:nvSpPr>
          <p:cNvPr id="35" name="AutoShape 9">
            <a:extLst>
              <a:ext uri="{FF2B5EF4-FFF2-40B4-BE49-F238E27FC236}">
                <a16:creationId xmlns:a16="http://schemas.microsoft.com/office/drawing/2014/main" id="{3F87B936-8825-4429-908D-189AC58DDB39}"/>
              </a:ext>
            </a:extLst>
          </p:cNvPr>
          <p:cNvSpPr>
            <a:spLocks noChangeArrowheads="1"/>
          </p:cNvSpPr>
          <p:nvPr/>
        </p:nvSpPr>
        <p:spPr bwMode="auto">
          <a:xfrm rot="4121426">
            <a:off x="3162302" y="3170445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6" name="AutoShape 10">
            <a:extLst>
              <a:ext uri="{FF2B5EF4-FFF2-40B4-BE49-F238E27FC236}">
                <a16:creationId xmlns:a16="http://schemas.microsoft.com/office/drawing/2014/main" id="{075CF7D3-46A8-4815-A88B-28B9D09F1B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95370" y="2687746"/>
            <a:ext cx="982663" cy="990600"/>
          </a:xfrm>
          <a:prstGeom prst="curvedRightArrow">
            <a:avLst>
              <a:gd name="adj1" fmla="val 20162"/>
              <a:gd name="adj2" fmla="val 40323"/>
              <a:gd name="adj3" fmla="val 33333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7" name="AutoShape 11">
            <a:extLst>
              <a:ext uri="{FF2B5EF4-FFF2-40B4-BE49-F238E27FC236}">
                <a16:creationId xmlns:a16="http://schemas.microsoft.com/office/drawing/2014/main" id="{271F2359-999C-4E67-B49F-910C4EB0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2" y="1624914"/>
            <a:ext cx="2057400" cy="10668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/>
              <a:t>Hits</a:t>
            </a:r>
          </a:p>
          <a:p>
            <a:pPr algn="ctr">
              <a:spcBef>
                <a:spcPct val="0"/>
              </a:spcBef>
            </a:pPr>
            <a:r>
              <a:rPr lang="en-US" altLang="ru-RU"/>
              <a:t>(Matching Docs)</a:t>
            </a:r>
          </a:p>
        </p:txBody>
      </p:sp>
      <p:sp>
        <p:nvSpPr>
          <p:cNvPr id="38" name="AutoShape 12">
            <a:extLst>
              <a:ext uri="{FF2B5EF4-FFF2-40B4-BE49-F238E27FC236}">
                <a16:creationId xmlns:a16="http://schemas.microsoft.com/office/drawing/2014/main" id="{6E949124-FA60-4A0E-B8DD-77C7C165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2" y="1701114"/>
            <a:ext cx="16002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/>
              <a:t>Query</a:t>
            </a:r>
          </a:p>
          <a:p>
            <a:pPr algn="ctr">
              <a:spcBef>
                <a:spcPct val="0"/>
              </a:spcBef>
            </a:pPr>
            <a:r>
              <a:rPr lang="en-US" altLang="ru-RU"/>
              <a:t>(powers:agility)</a:t>
            </a: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6AD0C85B-E659-4E66-943C-FA4F7C234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2" y="3225114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/>
              <a:t>addDocument()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321852A7-8E89-461C-9270-8D26481CB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2" y="3225114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/>
              <a:t>search()</a:t>
            </a:r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115CA684-58CB-4EB6-8AC6-3A23438B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4664676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379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915504-DE4F-4A44-8320-0D7FED1C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48" y="1857310"/>
            <a:ext cx="8831398" cy="31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6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018E2-FF21-4B3D-9A38-A8170A49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0335"/>
            <a:ext cx="7729728" cy="1188720"/>
          </a:xfrm>
        </p:spPr>
        <p:txBody>
          <a:bodyPr/>
          <a:lstStyle/>
          <a:p>
            <a:r>
              <a:rPr lang="ru-RU" dirty="0"/>
              <a:t>Документ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7FC21-2ADE-45A5-ADCF-FFB840AE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6465"/>
            <a:ext cx="8939372" cy="3501081"/>
          </a:xfrm>
        </p:spPr>
        <p:txBody>
          <a:bodyPr>
            <a:normAutofit/>
          </a:bodyPr>
          <a:lstStyle/>
          <a:p>
            <a:r>
              <a:rPr lang="ru-RU" sz="2400" dirty="0"/>
              <a:t>В</a:t>
            </a:r>
            <a:r>
              <a:rPr lang="en-US" sz="2400" dirty="0"/>
              <a:t> Lucene, </a:t>
            </a:r>
            <a:r>
              <a:rPr lang="ru-RU" sz="2400" b="1" dirty="0"/>
              <a:t>Документ</a:t>
            </a:r>
            <a:r>
              <a:rPr lang="en-US" sz="2400" dirty="0"/>
              <a:t> </a:t>
            </a:r>
            <a:r>
              <a:rPr lang="ru-RU" sz="2400" dirty="0"/>
              <a:t>это единица индексирования и поиска</a:t>
            </a:r>
            <a:r>
              <a:rPr lang="en-US" sz="2400" dirty="0"/>
              <a:t>.</a:t>
            </a:r>
          </a:p>
          <a:p>
            <a:r>
              <a:rPr lang="ru-RU" sz="2400" b="1" dirty="0"/>
              <a:t>Индекс</a:t>
            </a:r>
            <a:r>
              <a:rPr lang="ru-RU" sz="2400" dirty="0"/>
              <a:t> состоит из одного и более документов</a:t>
            </a:r>
            <a:endParaRPr lang="en-US" sz="2400" dirty="0"/>
          </a:p>
          <a:p>
            <a:r>
              <a:rPr lang="ru-RU" sz="2400" b="1" dirty="0"/>
              <a:t>Индексирование </a:t>
            </a:r>
            <a:r>
              <a:rPr lang="ru-RU" sz="2400" dirty="0"/>
              <a:t>это </a:t>
            </a:r>
            <a:r>
              <a:rPr lang="ru-RU" sz="2400" b="1" dirty="0"/>
              <a:t>добавление</a:t>
            </a:r>
            <a:r>
              <a:rPr lang="ru-RU" sz="2400" dirty="0"/>
              <a:t> Документов в Индекс при помощи </a:t>
            </a:r>
            <a:r>
              <a:rPr lang="en-US" sz="2400" b="1" dirty="0" err="1"/>
              <a:t>IndexWriter’a</a:t>
            </a:r>
            <a:r>
              <a:rPr lang="ru-RU" sz="2400" b="1" dirty="0"/>
              <a:t>, </a:t>
            </a:r>
            <a:r>
              <a:rPr lang="ru-RU" sz="2400" dirty="0"/>
              <a:t>а </a:t>
            </a:r>
            <a:r>
              <a:rPr lang="ru-RU" sz="2400" b="1" dirty="0"/>
              <a:t>поиск</a:t>
            </a:r>
            <a:r>
              <a:rPr lang="ru-RU" sz="2400" dirty="0"/>
              <a:t> это </a:t>
            </a:r>
            <a:r>
              <a:rPr lang="ru-RU" sz="2400" b="1" dirty="0"/>
              <a:t>извлечение </a:t>
            </a:r>
            <a:r>
              <a:rPr lang="ru-RU" sz="2400" dirty="0"/>
              <a:t>Документов</a:t>
            </a:r>
            <a:r>
              <a:rPr lang="ru-RU" sz="2400" b="1" dirty="0"/>
              <a:t> </a:t>
            </a:r>
            <a:r>
              <a:rPr lang="ru-RU" sz="2400" dirty="0"/>
              <a:t>из Индекса через </a:t>
            </a:r>
            <a:r>
              <a:rPr lang="en-US" sz="2400" b="1" dirty="0" err="1"/>
              <a:t>IndexSearcher</a:t>
            </a:r>
            <a:r>
              <a:rPr lang="en-US" sz="2400" b="1" dirty="0"/>
              <a:t>.</a:t>
            </a:r>
            <a:r>
              <a:rPr lang="en-US" sz="2400" dirty="0"/>
              <a:t> </a:t>
            </a:r>
          </a:p>
          <a:p>
            <a:r>
              <a:rPr lang="ru-RU" sz="2400" dirty="0"/>
              <a:t>Документ </a:t>
            </a:r>
            <a:r>
              <a:rPr lang="en-US" sz="2400" dirty="0"/>
              <a:t>Lucene </a:t>
            </a:r>
            <a:r>
              <a:rPr lang="ru-RU" sz="2400" dirty="0"/>
              <a:t>это не обязательно документ в общем смысле этого слова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06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6158-AE09-40FD-B679-536D4F9B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0909"/>
            <a:ext cx="7729728" cy="1188720"/>
          </a:xfrm>
        </p:spPr>
        <p:txBody>
          <a:bodyPr/>
          <a:lstStyle/>
          <a:p>
            <a:r>
              <a:rPr lang="ru-RU" dirty="0"/>
              <a:t>Поля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69E36-781F-46F8-808A-DB0B1D44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58888"/>
            <a:ext cx="8255632" cy="4273501"/>
          </a:xfrm>
        </p:spPr>
        <p:txBody>
          <a:bodyPr>
            <a:normAutofit/>
          </a:bodyPr>
          <a:lstStyle/>
          <a:p>
            <a:r>
              <a:rPr lang="en-US" altLang="ru-RU" dirty="0"/>
              <a:t>Indexed</a:t>
            </a:r>
          </a:p>
          <a:p>
            <a:pPr lvl="1"/>
            <a:r>
              <a:rPr lang="ru-RU" altLang="ru-RU" dirty="0"/>
              <a:t>Поле используется для поиска и сортировки</a:t>
            </a:r>
            <a:endParaRPr lang="en-US" altLang="ru-RU" dirty="0"/>
          </a:p>
          <a:p>
            <a:r>
              <a:rPr lang="en-US" altLang="ru-RU" dirty="0"/>
              <a:t>Tokenized</a:t>
            </a:r>
          </a:p>
          <a:p>
            <a:pPr lvl="1"/>
            <a:r>
              <a:rPr lang="ru-RU" altLang="ru-RU" dirty="0"/>
              <a:t>Требуется анализ текста перед индексацией</a:t>
            </a:r>
            <a:endParaRPr lang="en-US" altLang="ru-RU" dirty="0"/>
          </a:p>
          <a:p>
            <a:r>
              <a:rPr lang="en-US" altLang="ru-RU" dirty="0"/>
              <a:t>Stored</a:t>
            </a:r>
          </a:p>
          <a:p>
            <a:pPr lvl="1"/>
            <a:r>
              <a:rPr lang="ru-RU" altLang="ru-RU" dirty="0"/>
              <a:t>Из таких полей можно получить значения в результат поиска</a:t>
            </a:r>
            <a:endParaRPr lang="en-US" altLang="ru-RU" dirty="0"/>
          </a:p>
          <a:p>
            <a:r>
              <a:rPr lang="en-US" altLang="ru-RU" dirty="0"/>
              <a:t>Compressed</a:t>
            </a:r>
          </a:p>
          <a:p>
            <a:r>
              <a:rPr lang="en-US" altLang="ru-RU" dirty="0"/>
              <a:t>Binary</a:t>
            </a:r>
          </a:p>
          <a:p>
            <a:pPr lvl="1"/>
            <a:r>
              <a:rPr lang="ru-RU" altLang="ru-RU" dirty="0"/>
              <a:t>Варианты хранения данных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4947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259</TotalTime>
  <Words>523</Words>
  <Application>Microsoft Office PowerPoint</Application>
  <PresentationFormat>Широкоэкранный</PresentationFormat>
  <Paragraphs>128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Corbel</vt:lpstr>
      <vt:lpstr>Gill Sans MT</vt:lpstr>
      <vt:lpstr>Посылка</vt:lpstr>
      <vt:lpstr>Лекция 1 Введение в полнотекстовый поиск</vt:lpstr>
      <vt:lpstr>Open source IR systems</vt:lpstr>
      <vt:lpstr>Lucene</vt:lpstr>
      <vt:lpstr>Ресурсы</vt:lpstr>
      <vt:lpstr>Схема примитивной поисковой системы на базе LUCENE</vt:lpstr>
      <vt:lpstr>Презентация PowerPoint</vt:lpstr>
      <vt:lpstr>Пример</vt:lpstr>
      <vt:lpstr>Документ</vt:lpstr>
      <vt:lpstr>Поля документа</vt:lpstr>
      <vt:lpstr>Пример. Поиск</vt:lpstr>
      <vt:lpstr>Ранжирование (Scoring)</vt:lpstr>
      <vt:lpstr>Запросы</vt:lpstr>
      <vt:lpstr>примеры</vt:lpstr>
      <vt:lpstr>Deleting Documents</vt:lpstr>
      <vt:lpstr>To be continued 1</vt:lpstr>
      <vt:lpstr>To be continued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16</cp:revision>
  <dcterms:created xsi:type="dcterms:W3CDTF">2019-03-14T08:08:50Z</dcterms:created>
  <dcterms:modified xsi:type="dcterms:W3CDTF">2019-03-14T12:28:16Z</dcterms:modified>
</cp:coreProperties>
</file>