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303" r:id="rId5"/>
    <p:sldId id="307" r:id="rId6"/>
    <p:sldId id="305" r:id="rId7"/>
    <p:sldId id="306" r:id="rId8"/>
    <p:sldId id="262" r:id="rId9"/>
    <p:sldId id="308" r:id="rId10"/>
    <p:sldId id="309" r:id="rId11"/>
    <p:sldId id="265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SemiBold" panose="00000700000000000000" pitchFamily="2" charset="0"/>
      <p:bold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B31FF-5965-4533-80AD-1D771E970522}">
  <a:tblStyle styleId="{805B31FF-5965-4533-80AD-1D771E970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8aee7d3fa_0_8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8aee7d3fa_0_8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7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89de00b9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89de00b9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770561bc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770561bc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770561bc7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770561bc7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Reference: https://www.world-stroke.org/world-stroke-day-campaign/why-stroke-matters/learn-about-stroke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89de00b9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89de00b9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9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89de00b92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89de00b92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89de00b92_0_4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89de00b92_0_4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2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89de00b92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89de00b92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770561bc7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770561bc7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8aee7d3fa_0_8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8aee7d3fa_0_8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6125"/>
            <a:ext cx="4574100" cy="16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49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2798325"/>
            <a:ext cx="356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67663" y="4271200"/>
            <a:ext cx="324600" cy="324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31350" y="3891725"/>
            <a:ext cx="2396100" cy="239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713250" y="4271201"/>
            <a:ext cx="1207353" cy="324548"/>
            <a:chOff x="3364650" y="4595788"/>
            <a:chExt cx="1207353" cy="324548"/>
          </a:xfrm>
        </p:grpSpPr>
        <p:sp>
          <p:nvSpPr>
            <p:cNvPr id="14" name="Google Shape;14;p2"/>
            <p:cNvSpPr/>
            <p:nvPr/>
          </p:nvSpPr>
          <p:spPr>
            <a:xfrm>
              <a:off x="3364650" y="4727575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3364650" y="459578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" name="Google Shape;16;p2"/>
          <p:cNvSpPr/>
          <p:nvPr/>
        </p:nvSpPr>
        <p:spPr>
          <a:xfrm>
            <a:off x="713262" y="-1063125"/>
            <a:ext cx="1602300" cy="1602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572000" y="539501"/>
            <a:ext cx="1207353" cy="324548"/>
            <a:chOff x="4572000" y="214951"/>
            <a:chExt cx="1207353" cy="324548"/>
          </a:xfrm>
        </p:grpSpPr>
        <p:sp>
          <p:nvSpPr>
            <p:cNvPr id="18" name="Google Shape;18;p2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Google Shape;19;p2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" name="Google Shape;20;p2"/>
          <p:cNvSpPr/>
          <p:nvPr/>
        </p:nvSpPr>
        <p:spPr>
          <a:xfrm>
            <a:off x="5433850" y="360495"/>
            <a:ext cx="4436700" cy="443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bg>
      <p:bgPr>
        <a:solidFill>
          <a:schemeClr val="accen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>
            <a:off x="1341275" y="-1983817"/>
            <a:ext cx="3156900" cy="315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-1535725" y="-1267300"/>
            <a:ext cx="4393200" cy="4393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5"/>
          <p:cNvGrpSpPr/>
          <p:nvPr/>
        </p:nvGrpSpPr>
        <p:grpSpPr>
          <a:xfrm>
            <a:off x="0" y="4271251"/>
            <a:ext cx="1207353" cy="324548"/>
            <a:chOff x="4572000" y="214951"/>
            <a:chExt cx="1207353" cy="324548"/>
          </a:xfrm>
        </p:grpSpPr>
        <p:sp>
          <p:nvSpPr>
            <p:cNvPr id="299" name="Google Shape;299;p25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25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1" name="Google Shape;301;p25"/>
          <p:cNvSpPr/>
          <p:nvPr/>
        </p:nvSpPr>
        <p:spPr>
          <a:xfrm>
            <a:off x="4498187" y="3311151"/>
            <a:ext cx="2823300" cy="282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5710281" y="0"/>
            <a:ext cx="4607700" cy="460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7936650" y="2139526"/>
            <a:ext cx="1207353" cy="324548"/>
            <a:chOff x="4572000" y="214951"/>
            <a:chExt cx="1207353" cy="324548"/>
          </a:xfrm>
        </p:grpSpPr>
        <p:sp>
          <p:nvSpPr>
            <p:cNvPr id="304" name="Google Shape;304;p25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5" name="Google Shape;305;p25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bg>
      <p:bgPr>
        <a:solidFill>
          <a:schemeClr val="accen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-865225" y="2428508"/>
            <a:ext cx="3156900" cy="315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166425" y="-1267300"/>
            <a:ext cx="4393200" cy="4393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6"/>
          <p:cNvGrpSpPr/>
          <p:nvPr/>
        </p:nvGrpSpPr>
        <p:grpSpPr>
          <a:xfrm rot="5400000">
            <a:off x="-52725" y="377226"/>
            <a:ext cx="1207353" cy="324548"/>
            <a:chOff x="4572000" y="214951"/>
            <a:chExt cx="1207353" cy="324548"/>
          </a:xfrm>
        </p:grpSpPr>
        <p:sp>
          <p:nvSpPr>
            <p:cNvPr id="310" name="Google Shape;310;p26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26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2" name="Google Shape;312;p26"/>
          <p:cNvSpPr/>
          <p:nvPr/>
        </p:nvSpPr>
        <p:spPr>
          <a:xfrm>
            <a:off x="7019087" y="-872299"/>
            <a:ext cx="2823300" cy="282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466306" y="1143175"/>
            <a:ext cx="4607700" cy="460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 rot="-5400000">
            <a:off x="7989325" y="4377551"/>
            <a:ext cx="1207353" cy="324548"/>
            <a:chOff x="4572000" y="214951"/>
            <a:chExt cx="1207353" cy="324548"/>
          </a:xfrm>
        </p:grpSpPr>
        <p:sp>
          <p:nvSpPr>
            <p:cNvPr id="315" name="Google Shape;315;p26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6" name="Google Shape;316;p26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13225" y="1945375"/>
            <a:ext cx="3302700" cy="26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4615475" y="531975"/>
            <a:ext cx="4062600" cy="4063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-1720850" y="3530225"/>
            <a:ext cx="3362100" cy="3363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364650" y="4595476"/>
            <a:ext cx="1207353" cy="324548"/>
            <a:chOff x="4572000" y="214951"/>
            <a:chExt cx="1207353" cy="324548"/>
          </a:xfrm>
        </p:grpSpPr>
        <p:sp>
          <p:nvSpPr>
            <p:cNvPr id="86" name="Google Shape;86;p9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9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8" name="Google Shape;88;p9"/>
          <p:cNvSpPr/>
          <p:nvPr/>
        </p:nvSpPr>
        <p:spPr>
          <a:xfrm>
            <a:off x="8430735" y="187004"/>
            <a:ext cx="352500" cy="35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4353050" y="-596900"/>
            <a:ext cx="6336600" cy="63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978901" y="1779025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1978890" y="2182450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3"/>
          </p:nvPr>
        </p:nvSpPr>
        <p:spPr>
          <a:xfrm>
            <a:off x="5837625" y="1779025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5837615" y="2182447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5"/>
          </p:nvPr>
        </p:nvSpPr>
        <p:spPr>
          <a:xfrm>
            <a:off x="1981484" y="3162602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6"/>
          </p:nvPr>
        </p:nvSpPr>
        <p:spPr>
          <a:xfrm>
            <a:off x="1981265" y="356603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5839800" y="3162600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5839610" y="3566033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9" hasCustomPrompt="1"/>
          </p:nvPr>
        </p:nvSpPr>
        <p:spPr>
          <a:xfrm>
            <a:off x="1097280" y="1844061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56048" y="1849011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097280" y="3233949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56048" y="3233949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grpSp>
        <p:nvGrpSpPr>
          <p:cNvPr id="126" name="Google Shape;126;p13"/>
          <p:cNvGrpSpPr/>
          <p:nvPr/>
        </p:nvGrpSpPr>
        <p:grpSpPr>
          <a:xfrm flipH="1">
            <a:off x="713225" y="4595788"/>
            <a:ext cx="1207353" cy="324548"/>
            <a:chOff x="3364650" y="4595788"/>
            <a:chExt cx="1207353" cy="324548"/>
          </a:xfrm>
        </p:grpSpPr>
        <p:sp>
          <p:nvSpPr>
            <p:cNvPr id="127" name="Google Shape;127;p13"/>
            <p:cNvSpPr/>
            <p:nvPr/>
          </p:nvSpPr>
          <p:spPr>
            <a:xfrm>
              <a:off x="3364650" y="4727575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13"/>
            <p:cNvSpPr/>
            <p:nvPr/>
          </p:nvSpPr>
          <p:spPr>
            <a:xfrm>
              <a:off x="3364650" y="459578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13"/>
          <p:cNvGrpSpPr/>
          <p:nvPr/>
        </p:nvGrpSpPr>
        <p:grpSpPr>
          <a:xfrm>
            <a:off x="7221075" y="214951"/>
            <a:ext cx="1207353" cy="324548"/>
            <a:chOff x="4572000" y="214951"/>
            <a:chExt cx="1207353" cy="324548"/>
          </a:xfrm>
        </p:grpSpPr>
        <p:sp>
          <p:nvSpPr>
            <p:cNvPr id="130" name="Google Shape;130;p13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" name="Google Shape;131;p13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_1"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2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3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4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5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6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356727" y="-534596"/>
            <a:ext cx="2148000" cy="21483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1384201"/>
            <a:ext cx="1207353" cy="324548"/>
            <a:chOff x="4572000" y="214951"/>
            <a:chExt cx="1207353" cy="324548"/>
          </a:xfrm>
        </p:grpSpPr>
        <p:sp>
          <p:nvSpPr>
            <p:cNvPr id="157" name="Google Shape;157;p15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9" name="Google Shape;159;p15"/>
          <p:cNvSpPr/>
          <p:nvPr/>
        </p:nvSpPr>
        <p:spPr>
          <a:xfrm>
            <a:off x="-1231350" y="3891725"/>
            <a:ext cx="2396100" cy="239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429697" y="3996850"/>
            <a:ext cx="1197600" cy="119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1_1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712956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2"/>
          </p:nvPr>
        </p:nvSpPr>
        <p:spPr>
          <a:xfrm>
            <a:off x="3387494" y="2884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3"/>
          </p:nvPr>
        </p:nvSpPr>
        <p:spPr>
          <a:xfrm>
            <a:off x="6061644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4"/>
          </p:nvPr>
        </p:nvSpPr>
        <p:spPr>
          <a:xfrm>
            <a:off x="713906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5"/>
          </p:nvPr>
        </p:nvSpPr>
        <p:spPr>
          <a:xfrm>
            <a:off x="3388594" y="16864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6"/>
          </p:nvPr>
        </p:nvSpPr>
        <p:spPr>
          <a:xfrm>
            <a:off x="6061844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082250" y="1122138"/>
            <a:ext cx="2979600" cy="297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407850" y="1743788"/>
            <a:ext cx="2979600" cy="2979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756150" y="1743788"/>
            <a:ext cx="2979600" cy="29799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1162938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ctrTitle"/>
          </p:nvPr>
        </p:nvSpPr>
        <p:spPr>
          <a:xfrm>
            <a:off x="1162938" y="1836550"/>
            <a:ext cx="2048400" cy="30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3809125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ctrTitle" idx="3"/>
          </p:nvPr>
        </p:nvSpPr>
        <p:spPr>
          <a:xfrm>
            <a:off x="3809124" y="1835950"/>
            <a:ext cx="20445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4"/>
          </p:nvPr>
        </p:nvSpPr>
        <p:spPr>
          <a:xfrm>
            <a:off x="6459212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ctrTitle" idx="5"/>
          </p:nvPr>
        </p:nvSpPr>
        <p:spPr>
          <a:xfrm>
            <a:off x="6459210" y="1835950"/>
            <a:ext cx="20445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6"/>
          </p:nvPr>
        </p:nvSpPr>
        <p:spPr>
          <a:xfrm>
            <a:off x="1162938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ctrTitle" idx="7"/>
          </p:nvPr>
        </p:nvSpPr>
        <p:spPr>
          <a:xfrm>
            <a:off x="1162938" y="3170213"/>
            <a:ext cx="20484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8"/>
          </p:nvPr>
        </p:nvSpPr>
        <p:spPr>
          <a:xfrm>
            <a:off x="3809125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ctrTitle" idx="9"/>
          </p:nvPr>
        </p:nvSpPr>
        <p:spPr>
          <a:xfrm>
            <a:off x="3809124" y="3170213"/>
            <a:ext cx="20484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3"/>
          </p:nvPr>
        </p:nvSpPr>
        <p:spPr>
          <a:xfrm>
            <a:off x="6459212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ctrTitle" idx="14"/>
          </p:nvPr>
        </p:nvSpPr>
        <p:spPr>
          <a:xfrm>
            <a:off x="6459210" y="3170213"/>
            <a:ext cx="20445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15" hasCustomPrompt="1"/>
          </p:nvPr>
        </p:nvSpPr>
        <p:spPr>
          <a:xfrm>
            <a:off x="640281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16" hasCustomPrompt="1"/>
          </p:nvPr>
        </p:nvSpPr>
        <p:spPr>
          <a:xfrm>
            <a:off x="640281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17" hasCustomPrompt="1"/>
          </p:nvPr>
        </p:nvSpPr>
        <p:spPr>
          <a:xfrm>
            <a:off x="3286472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18" hasCustomPrompt="1"/>
          </p:nvPr>
        </p:nvSpPr>
        <p:spPr>
          <a:xfrm>
            <a:off x="3286472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19" hasCustomPrompt="1"/>
          </p:nvPr>
        </p:nvSpPr>
        <p:spPr>
          <a:xfrm>
            <a:off x="5936563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20" hasCustomPrompt="1"/>
          </p:nvPr>
        </p:nvSpPr>
        <p:spPr>
          <a:xfrm>
            <a:off x="5936563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idx="21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 rot="10800000">
            <a:off x="713225" y="4595801"/>
            <a:ext cx="1207353" cy="324548"/>
            <a:chOff x="4572000" y="214951"/>
            <a:chExt cx="1207353" cy="324548"/>
          </a:xfrm>
        </p:grpSpPr>
        <p:sp>
          <p:nvSpPr>
            <p:cNvPr id="193" name="Google Shape;193;p17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" name="Google Shape;194;p17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95" name="Google Shape;195;p17"/>
          <p:cNvSpPr/>
          <p:nvPr/>
        </p:nvSpPr>
        <p:spPr>
          <a:xfrm>
            <a:off x="8430729" y="4271250"/>
            <a:ext cx="1710600" cy="1711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6626154" y="-1171700"/>
            <a:ext cx="1710600" cy="1711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bg>
      <p:bgPr>
        <a:solidFill>
          <a:schemeClr val="accen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713225" y="1122000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 rot="10800000">
            <a:off x="8430735" y="74391"/>
            <a:ext cx="623783" cy="1215160"/>
            <a:chOff x="713225" y="-362087"/>
            <a:chExt cx="925632" cy="1803175"/>
          </a:xfrm>
        </p:grpSpPr>
        <p:sp>
          <p:nvSpPr>
            <p:cNvPr id="243" name="Google Shape;243;p22"/>
            <p:cNvSpPr/>
            <p:nvPr/>
          </p:nvSpPr>
          <p:spPr>
            <a:xfrm>
              <a:off x="1589955" y="-36208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01"/>
                  </a:lnTo>
                  <a:lnTo>
                    <a:pt x="10" y="359"/>
                  </a:lnTo>
                  <a:lnTo>
                    <a:pt x="29" y="417"/>
                  </a:lnTo>
                  <a:lnTo>
                    <a:pt x="58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591"/>
                  </a:lnTo>
                  <a:lnTo>
                    <a:pt x="301" y="601"/>
                  </a:lnTo>
                  <a:lnTo>
                    <a:pt x="368" y="59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589955" y="-6981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lnTo>
                    <a:pt x="242" y="10"/>
                  </a:lnTo>
                  <a:lnTo>
                    <a:pt x="184" y="19"/>
                  </a:lnTo>
                  <a:lnTo>
                    <a:pt x="136" y="49"/>
                  </a:lnTo>
                  <a:lnTo>
                    <a:pt x="88" y="87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00"/>
                  </a:lnTo>
                  <a:lnTo>
                    <a:pt x="10" y="358"/>
                  </a:lnTo>
                  <a:lnTo>
                    <a:pt x="29" y="416"/>
                  </a:lnTo>
                  <a:lnTo>
                    <a:pt x="58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68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6"/>
                  </a:lnTo>
                  <a:lnTo>
                    <a:pt x="601" y="35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75" y="49"/>
                  </a:lnTo>
                  <a:lnTo>
                    <a:pt x="417" y="19"/>
                  </a:lnTo>
                  <a:lnTo>
                    <a:pt x="368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589955" y="222372"/>
              <a:ext cx="48902" cy="48983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1" y="1"/>
                  </a:moveTo>
                  <a:lnTo>
                    <a:pt x="242" y="11"/>
                  </a:lnTo>
                  <a:lnTo>
                    <a:pt x="184" y="3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58" y="136"/>
                  </a:lnTo>
                  <a:lnTo>
                    <a:pt x="29" y="185"/>
                  </a:lnTo>
                  <a:lnTo>
                    <a:pt x="10" y="243"/>
                  </a:lnTo>
                  <a:lnTo>
                    <a:pt x="0" y="301"/>
                  </a:lnTo>
                  <a:lnTo>
                    <a:pt x="10" y="359"/>
                  </a:lnTo>
                  <a:lnTo>
                    <a:pt x="29" y="417"/>
                  </a:lnTo>
                  <a:lnTo>
                    <a:pt x="58" y="475"/>
                  </a:lnTo>
                  <a:lnTo>
                    <a:pt x="88" y="514"/>
                  </a:lnTo>
                  <a:lnTo>
                    <a:pt x="136" y="553"/>
                  </a:lnTo>
                  <a:lnTo>
                    <a:pt x="184" y="582"/>
                  </a:lnTo>
                  <a:lnTo>
                    <a:pt x="242" y="601"/>
                  </a:lnTo>
                  <a:lnTo>
                    <a:pt x="368" y="601"/>
                  </a:lnTo>
                  <a:lnTo>
                    <a:pt x="417" y="582"/>
                  </a:lnTo>
                  <a:lnTo>
                    <a:pt x="475" y="553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75" y="49"/>
                  </a:lnTo>
                  <a:lnTo>
                    <a:pt x="417" y="30"/>
                  </a:lnTo>
                  <a:lnTo>
                    <a:pt x="368" y="1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589955" y="514642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1"/>
                  </a:moveTo>
                  <a:lnTo>
                    <a:pt x="242" y="10"/>
                  </a:lnTo>
                  <a:lnTo>
                    <a:pt x="184" y="30"/>
                  </a:lnTo>
                  <a:lnTo>
                    <a:pt x="136" y="59"/>
                  </a:lnTo>
                  <a:lnTo>
                    <a:pt x="88" y="88"/>
                  </a:lnTo>
                  <a:lnTo>
                    <a:pt x="58" y="136"/>
                  </a:lnTo>
                  <a:lnTo>
                    <a:pt x="29" y="185"/>
                  </a:lnTo>
                  <a:lnTo>
                    <a:pt x="10" y="243"/>
                  </a:lnTo>
                  <a:lnTo>
                    <a:pt x="0" y="301"/>
                  </a:lnTo>
                  <a:lnTo>
                    <a:pt x="10" y="368"/>
                  </a:lnTo>
                  <a:lnTo>
                    <a:pt x="29" y="417"/>
                  </a:lnTo>
                  <a:lnTo>
                    <a:pt x="58" y="47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68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601" y="368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75" y="59"/>
                  </a:lnTo>
                  <a:lnTo>
                    <a:pt x="417" y="30"/>
                  </a:lnTo>
                  <a:lnTo>
                    <a:pt x="368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589955" y="806913"/>
              <a:ext cx="48902" cy="49716"/>
            </a:xfrm>
            <a:custGeom>
              <a:avLst/>
              <a:gdLst/>
              <a:ahLst/>
              <a:cxnLst/>
              <a:rect l="l" t="t" r="r" b="b"/>
              <a:pathLst>
                <a:path w="601" h="611" extrusionOk="0">
                  <a:moveTo>
                    <a:pt x="301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8" y="87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00"/>
                  </a:lnTo>
                  <a:lnTo>
                    <a:pt x="10" y="368"/>
                  </a:lnTo>
                  <a:lnTo>
                    <a:pt x="29" y="426"/>
                  </a:lnTo>
                  <a:lnTo>
                    <a:pt x="58" y="47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01" y="610"/>
                  </a:lnTo>
                  <a:lnTo>
                    <a:pt x="368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3"/>
                  </a:lnTo>
                  <a:lnTo>
                    <a:pt x="552" y="475"/>
                  </a:lnTo>
                  <a:lnTo>
                    <a:pt x="581" y="426"/>
                  </a:lnTo>
                  <a:lnTo>
                    <a:pt x="601" y="36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68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589955" y="1099183"/>
              <a:ext cx="48902" cy="49634"/>
            </a:xfrm>
            <a:custGeom>
              <a:avLst/>
              <a:gdLst/>
              <a:ahLst/>
              <a:cxnLst/>
              <a:rect l="l" t="t" r="r" b="b"/>
              <a:pathLst>
                <a:path w="601" h="610" extrusionOk="0">
                  <a:moveTo>
                    <a:pt x="301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8" y="97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10"/>
                  </a:lnTo>
                  <a:lnTo>
                    <a:pt x="10" y="368"/>
                  </a:lnTo>
                  <a:lnTo>
                    <a:pt x="29" y="426"/>
                  </a:lnTo>
                  <a:lnTo>
                    <a:pt x="58" y="474"/>
                  </a:lnTo>
                  <a:lnTo>
                    <a:pt x="88" y="52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01" y="610"/>
                  </a:lnTo>
                  <a:lnTo>
                    <a:pt x="368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23"/>
                  </a:lnTo>
                  <a:lnTo>
                    <a:pt x="552" y="474"/>
                  </a:lnTo>
                  <a:lnTo>
                    <a:pt x="581" y="426"/>
                  </a:lnTo>
                  <a:lnTo>
                    <a:pt x="601" y="368"/>
                  </a:lnTo>
                  <a:lnTo>
                    <a:pt x="601" y="310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9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68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589955" y="1392186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58" y="126"/>
                  </a:lnTo>
                  <a:lnTo>
                    <a:pt x="29" y="184"/>
                  </a:lnTo>
                  <a:lnTo>
                    <a:pt x="10" y="233"/>
                  </a:lnTo>
                  <a:lnTo>
                    <a:pt x="0" y="301"/>
                  </a:lnTo>
                  <a:lnTo>
                    <a:pt x="10" y="359"/>
                  </a:lnTo>
                  <a:lnTo>
                    <a:pt x="29" y="417"/>
                  </a:lnTo>
                  <a:lnTo>
                    <a:pt x="58" y="46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4" y="572"/>
                  </a:lnTo>
                  <a:lnTo>
                    <a:pt x="242" y="591"/>
                  </a:lnTo>
                  <a:lnTo>
                    <a:pt x="301" y="601"/>
                  </a:lnTo>
                  <a:lnTo>
                    <a:pt x="368" y="591"/>
                  </a:lnTo>
                  <a:lnTo>
                    <a:pt x="417" y="572"/>
                  </a:lnTo>
                  <a:lnTo>
                    <a:pt x="475" y="552"/>
                  </a:lnTo>
                  <a:lnTo>
                    <a:pt x="513" y="514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33"/>
                  </a:lnTo>
                  <a:lnTo>
                    <a:pt x="581" y="184"/>
                  </a:lnTo>
                  <a:lnTo>
                    <a:pt x="552" y="126"/>
                  </a:lnTo>
                  <a:lnTo>
                    <a:pt x="513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297684" y="-36208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01"/>
                  </a:lnTo>
                  <a:lnTo>
                    <a:pt x="10" y="359"/>
                  </a:lnTo>
                  <a:lnTo>
                    <a:pt x="30" y="417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3"/>
                  </a:lnTo>
                  <a:lnTo>
                    <a:pt x="552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97684" y="-6981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19"/>
                  </a:lnTo>
                  <a:lnTo>
                    <a:pt x="136" y="49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00"/>
                  </a:lnTo>
                  <a:lnTo>
                    <a:pt x="10" y="358"/>
                  </a:lnTo>
                  <a:lnTo>
                    <a:pt x="30" y="416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3"/>
                  </a:lnTo>
                  <a:lnTo>
                    <a:pt x="552" y="465"/>
                  </a:lnTo>
                  <a:lnTo>
                    <a:pt x="582" y="416"/>
                  </a:lnTo>
                  <a:lnTo>
                    <a:pt x="601" y="35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87"/>
                  </a:lnTo>
                  <a:lnTo>
                    <a:pt x="475" y="49"/>
                  </a:lnTo>
                  <a:lnTo>
                    <a:pt x="417" y="1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97684" y="222372"/>
              <a:ext cx="48902" cy="48983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1" y="1"/>
                  </a:moveTo>
                  <a:lnTo>
                    <a:pt x="243" y="11"/>
                  </a:lnTo>
                  <a:lnTo>
                    <a:pt x="185" y="3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30" y="185"/>
                  </a:lnTo>
                  <a:lnTo>
                    <a:pt x="10" y="243"/>
                  </a:lnTo>
                  <a:lnTo>
                    <a:pt x="1" y="301"/>
                  </a:lnTo>
                  <a:lnTo>
                    <a:pt x="10" y="359"/>
                  </a:lnTo>
                  <a:lnTo>
                    <a:pt x="3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3"/>
                  </a:lnTo>
                  <a:lnTo>
                    <a:pt x="185" y="582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2"/>
                  </a:lnTo>
                  <a:lnTo>
                    <a:pt x="475" y="553"/>
                  </a:lnTo>
                  <a:lnTo>
                    <a:pt x="514" y="514"/>
                  </a:lnTo>
                  <a:lnTo>
                    <a:pt x="552" y="47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2" y="136"/>
                  </a:lnTo>
                  <a:lnTo>
                    <a:pt x="514" y="88"/>
                  </a:lnTo>
                  <a:lnTo>
                    <a:pt x="475" y="49"/>
                  </a:lnTo>
                  <a:lnTo>
                    <a:pt x="417" y="30"/>
                  </a:lnTo>
                  <a:lnTo>
                    <a:pt x="359" y="1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297684" y="514642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1"/>
                  </a:moveTo>
                  <a:lnTo>
                    <a:pt x="243" y="10"/>
                  </a:lnTo>
                  <a:lnTo>
                    <a:pt x="185" y="30"/>
                  </a:lnTo>
                  <a:lnTo>
                    <a:pt x="136" y="5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30" y="185"/>
                  </a:lnTo>
                  <a:lnTo>
                    <a:pt x="10" y="243"/>
                  </a:lnTo>
                  <a:lnTo>
                    <a:pt x="1" y="301"/>
                  </a:lnTo>
                  <a:lnTo>
                    <a:pt x="10" y="368"/>
                  </a:lnTo>
                  <a:lnTo>
                    <a:pt x="3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4"/>
                  </a:lnTo>
                  <a:lnTo>
                    <a:pt x="552" y="475"/>
                  </a:lnTo>
                  <a:lnTo>
                    <a:pt x="582" y="417"/>
                  </a:lnTo>
                  <a:lnTo>
                    <a:pt x="601" y="368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2" y="136"/>
                  </a:lnTo>
                  <a:lnTo>
                    <a:pt x="514" y="88"/>
                  </a:lnTo>
                  <a:lnTo>
                    <a:pt x="475" y="59"/>
                  </a:lnTo>
                  <a:lnTo>
                    <a:pt x="417" y="30"/>
                  </a:lnTo>
                  <a:lnTo>
                    <a:pt x="359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297684" y="806913"/>
              <a:ext cx="48902" cy="49716"/>
            </a:xfrm>
            <a:custGeom>
              <a:avLst/>
              <a:gdLst/>
              <a:ahLst/>
              <a:cxnLst/>
              <a:rect l="l" t="t" r="r" b="b"/>
              <a:pathLst>
                <a:path w="601" h="61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00"/>
                  </a:lnTo>
                  <a:lnTo>
                    <a:pt x="10" y="368"/>
                  </a:lnTo>
                  <a:lnTo>
                    <a:pt x="30" y="426"/>
                  </a:lnTo>
                  <a:lnTo>
                    <a:pt x="49" y="47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01" y="610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3"/>
                  </a:lnTo>
                  <a:lnTo>
                    <a:pt x="552" y="475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8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1297684" y="1099183"/>
              <a:ext cx="48902" cy="49634"/>
            </a:xfrm>
            <a:custGeom>
              <a:avLst/>
              <a:gdLst/>
              <a:ahLst/>
              <a:cxnLst/>
              <a:rect l="l" t="t" r="r" b="b"/>
              <a:pathLst>
                <a:path w="601" h="610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97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10"/>
                  </a:lnTo>
                  <a:lnTo>
                    <a:pt x="10" y="368"/>
                  </a:lnTo>
                  <a:lnTo>
                    <a:pt x="30" y="426"/>
                  </a:lnTo>
                  <a:lnTo>
                    <a:pt x="49" y="474"/>
                  </a:lnTo>
                  <a:lnTo>
                    <a:pt x="88" y="52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01" y="61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23"/>
                  </a:lnTo>
                  <a:lnTo>
                    <a:pt x="552" y="474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1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9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1297684" y="1392186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26"/>
                  </a:lnTo>
                  <a:lnTo>
                    <a:pt x="30" y="184"/>
                  </a:lnTo>
                  <a:lnTo>
                    <a:pt x="10" y="233"/>
                  </a:lnTo>
                  <a:lnTo>
                    <a:pt x="1" y="301"/>
                  </a:lnTo>
                  <a:lnTo>
                    <a:pt x="10" y="359"/>
                  </a:lnTo>
                  <a:lnTo>
                    <a:pt x="30" y="417"/>
                  </a:lnTo>
                  <a:lnTo>
                    <a:pt x="49" y="46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72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72"/>
                  </a:lnTo>
                  <a:lnTo>
                    <a:pt x="475" y="552"/>
                  </a:lnTo>
                  <a:lnTo>
                    <a:pt x="514" y="514"/>
                  </a:lnTo>
                  <a:lnTo>
                    <a:pt x="552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33"/>
                  </a:lnTo>
                  <a:lnTo>
                    <a:pt x="582" y="184"/>
                  </a:lnTo>
                  <a:lnTo>
                    <a:pt x="552" y="126"/>
                  </a:lnTo>
                  <a:lnTo>
                    <a:pt x="514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005414" y="-362087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01"/>
                  </a:lnTo>
                  <a:lnTo>
                    <a:pt x="11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3"/>
                  </a:lnTo>
                  <a:lnTo>
                    <a:pt x="553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88"/>
                  </a:lnTo>
                  <a:lnTo>
                    <a:pt x="466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005414" y="-69817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19"/>
                  </a:lnTo>
                  <a:lnTo>
                    <a:pt x="136" y="49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00"/>
                  </a:lnTo>
                  <a:lnTo>
                    <a:pt x="11" y="358"/>
                  </a:lnTo>
                  <a:lnTo>
                    <a:pt x="20" y="416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3"/>
                  </a:lnTo>
                  <a:lnTo>
                    <a:pt x="553" y="465"/>
                  </a:lnTo>
                  <a:lnTo>
                    <a:pt x="582" y="416"/>
                  </a:lnTo>
                  <a:lnTo>
                    <a:pt x="601" y="35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87"/>
                  </a:lnTo>
                  <a:lnTo>
                    <a:pt x="466" y="49"/>
                  </a:lnTo>
                  <a:lnTo>
                    <a:pt x="417" y="1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005414" y="222372"/>
              <a:ext cx="48983" cy="4898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301" y="1"/>
                  </a:moveTo>
                  <a:lnTo>
                    <a:pt x="243" y="11"/>
                  </a:lnTo>
                  <a:lnTo>
                    <a:pt x="185" y="3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11" y="243"/>
                  </a:lnTo>
                  <a:lnTo>
                    <a:pt x="1" y="301"/>
                  </a:lnTo>
                  <a:lnTo>
                    <a:pt x="11" y="359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3"/>
                  </a:lnTo>
                  <a:lnTo>
                    <a:pt x="185" y="582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2"/>
                  </a:lnTo>
                  <a:lnTo>
                    <a:pt x="466" y="553"/>
                  </a:lnTo>
                  <a:lnTo>
                    <a:pt x="514" y="514"/>
                  </a:lnTo>
                  <a:lnTo>
                    <a:pt x="553" y="47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3" y="136"/>
                  </a:lnTo>
                  <a:lnTo>
                    <a:pt x="514" y="88"/>
                  </a:lnTo>
                  <a:lnTo>
                    <a:pt x="466" y="49"/>
                  </a:lnTo>
                  <a:lnTo>
                    <a:pt x="417" y="30"/>
                  </a:lnTo>
                  <a:lnTo>
                    <a:pt x="359" y="1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005414" y="514642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lnTo>
                    <a:pt x="243" y="10"/>
                  </a:lnTo>
                  <a:lnTo>
                    <a:pt x="185" y="30"/>
                  </a:lnTo>
                  <a:lnTo>
                    <a:pt x="136" y="5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11" y="243"/>
                  </a:lnTo>
                  <a:lnTo>
                    <a:pt x="1" y="301"/>
                  </a:lnTo>
                  <a:lnTo>
                    <a:pt x="11" y="368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4"/>
                  </a:lnTo>
                  <a:lnTo>
                    <a:pt x="553" y="475"/>
                  </a:lnTo>
                  <a:lnTo>
                    <a:pt x="582" y="417"/>
                  </a:lnTo>
                  <a:lnTo>
                    <a:pt x="601" y="368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3" y="136"/>
                  </a:lnTo>
                  <a:lnTo>
                    <a:pt x="514" y="88"/>
                  </a:lnTo>
                  <a:lnTo>
                    <a:pt x="466" y="59"/>
                  </a:lnTo>
                  <a:lnTo>
                    <a:pt x="417" y="30"/>
                  </a:lnTo>
                  <a:lnTo>
                    <a:pt x="359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005414" y="806913"/>
              <a:ext cx="48983" cy="49716"/>
            </a:xfrm>
            <a:custGeom>
              <a:avLst/>
              <a:gdLst/>
              <a:ahLst/>
              <a:cxnLst/>
              <a:rect l="l" t="t" r="r" b="b"/>
              <a:pathLst>
                <a:path w="602" h="61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00"/>
                  </a:lnTo>
                  <a:lnTo>
                    <a:pt x="11" y="368"/>
                  </a:lnTo>
                  <a:lnTo>
                    <a:pt x="20" y="426"/>
                  </a:lnTo>
                  <a:lnTo>
                    <a:pt x="49" y="47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01" y="610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3"/>
                  </a:lnTo>
                  <a:lnTo>
                    <a:pt x="553" y="475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87"/>
                  </a:lnTo>
                  <a:lnTo>
                    <a:pt x="466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005414" y="1099183"/>
              <a:ext cx="48983" cy="49634"/>
            </a:xfrm>
            <a:custGeom>
              <a:avLst/>
              <a:gdLst/>
              <a:ahLst/>
              <a:cxnLst/>
              <a:rect l="l" t="t" r="r" b="b"/>
              <a:pathLst>
                <a:path w="602" h="610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9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10"/>
                  </a:lnTo>
                  <a:lnTo>
                    <a:pt x="11" y="368"/>
                  </a:lnTo>
                  <a:lnTo>
                    <a:pt x="20" y="426"/>
                  </a:lnTo>
                  <a:lnTo>
                    <a:pt x="49" y="474"/>
                  </a:lnTo>
                  <a:lnTo>
                    <a:pt x="88" y="52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01" y="61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23"/>
                  </a:lnTo>
                  <a:lnTo>
                    <a:pt x="553" y="474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1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97"/>
                  </a:lnTo>
                  <a:lnTo>
                    <a:pt x="466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005414" y="1392186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26"/>
                  </a:lnTo>
                  <a:lnTo>
                    <a:pt x="20" y="184"/>
                  </a:lnTo>
                  <a:lnTo>
                    <a:pt x="11" y="233"/>
                  </a:lnTo>
                  <a:lnTo>
                    <a:pt x="1" y="301"/>
                  </a:lnTo>
                  <a:lnTo>
                    <a:pt x="11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72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72"/>
                  </a:lnTo>
                  <a:lnTo>
                    <a:pt x="466" y="552"/>
                  </a:lnTo>
                  <a:lnTo>
                    <a:pt x="514" y="514"/>
                  </a:lnTo>
                  <a:lnTo>
                    <a:pt x="553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33"/>
                  </a:lnTo>
                  <a:lnTo>
                    <a:pt x="582" y="184"/>
                  </a:lnTo>
                  <a:lnTo>
                    <a:pt x="553" y="126"/>
                  </a:lnTo>
                  <a:lnTo>
                    <a:pt x="514" y="88"/>
                  </a:lnTo>
                  <a:lnTo>
                    <a:pt x="466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13225" y="-36208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7" y="88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0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7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591"/>
                  </a:lnTo>
                  <a:lnTo>
                    <a:pt x="300" y="601"/>
                  </a:lnTo>
                  <a:lnTo>
                    <a:pt x="358" y="591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591" y="359"/>
                  </a:lnTo>
                  <a:lnTo>
                    <a:pt x="600" y="301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65" y="49"/>
                  </a:lnTo>
                  <a:lnTo>
                    <a:pt x="417" y="2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13225" y="-6981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0" y="0"/>
                  </a:moveTo>
                  <a:lnTo>
                    <a:pt x="242" y="10"/>
                  </a:lnTo>
                  <a:lnTo>
                    <a:pt x="184" y="19"/>
                  </a:lnTo>
                  <a:lnTo>
                    <a:pt x="136" y="49"/>
                  </a:lnTo>
                  <a:lnTo>
                    <a:pt x="87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00"/>
                  </a:lnTo>
                  <a:lnTo>
                    <a:pt x="0" y="358"/>
                  </a:lnTo>
                  <a:lnTo>
                    <a:pt x="20" y="416"/>
                  </a:lnTo>
                  <a:lnTo>
                    <a:pt x="49" y="465"/>
                  </a:lnTo>
                  <a:lnTo>
                    <a:pt x="87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58" y="600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6"/>
                  </a:lnTo>
                  <a:lnTo>
                    <a:pt x="591" y="358"/>
                  </a:lnTo>
                  <a:lnTo>
                    <a:pt x="600" y="300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65" y="49"/>
                  </a:lnTo>
                  <a:lnTo>
                    <a:pt x="417" y="19"/>
                  </a:lnTo>
                  <a:lnTo>
                    <a:pt x="358" y="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3225" y="222372"/>
              <a:ext cx="48902" cy="48983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0" y="1"/>
                  </a:moveTo>
                  <a:lnTo>
                    <a:pt x="242" y="11"/>
                  </a:lnTo>
                  <a:lnTo>
                    <a:pt x="184" y="30"/>
                  </a:lnTo>
                  <a:lnTo>
                    <a:pt x="136" y="49"/>
                  </a:lnTo>
                  <a:lnTo>
                    <a:pt x="87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0" y="243"/>
                  </a:lnTo>
                  <a:lnTo>
                    <a:pt x="0" y="301"/>
                  </a:lnTo>
                  <a:lnTo>
                    <a:pt x="0" y="359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7" y="514"/>
                  </a:lnTo>
                  <a:lnTo>
                    <a:pt x="136" y="553"/>
                  </a:lnTo>
                  <a:lnTo>
                    <a:pt x="184" y="582"/>
                  </a:lnTo>
                  <a:lnTo>
                    <a:pt x="242" y="601"/>
                  </a:lnTo>
                  <a:lnTo>
                    <a:pt x="358" y="601"/>
                  </a:lnTo>
                  <a:lnTo>
                    <a:pt x="417" y="582"/>
                  </a:lnTo>
                  <a:lnTo>
                    <a:pt x="465" y="553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591" y="359"/>
                  </a:lnTo>
                  <a:lnTo>
                    <a:pt x="600" y="301"/>
                  </a:lnTo>
                  <a:lnTo>
                    <a:pt x="59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65" y="49"/>
                  </a:lnTo>
                  <a:lnTo>
                    <a:pt x="417" y="30"/>
                  </a:lnTo>
                  <a:lnTo>
                    <a:pt x="358" y="1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3225" y="514642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0" y="1"/>
                  </a:moveTo>
                  <a:lnTo>
                    <a:pt x="242" y="10"/>
                  </a:lnTo>
                  <a:lnTo>
                    <a:pt x="184" y="30"/>
                  </a:lnTo>
                  <a:lnTo>
                    <a:pt x="136" y="59"/>
                  </a:lnTo>
                  <a:lnTo>
                    <a:pt x="87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0" y="243"/>
                  </a:lnTo>
                  <a:lnTo>
                    <a:pt x="0" y="301"/>
                  </a:lnTo>
                  <a:lnTo>
                    <a:pt x="0" y="368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7" y="514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58" y="601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591" y="368"/>
                  </a:lnTo>
                  <a:lnTo>
                    <a:pt x="600" y="301"/>
                  </a:lnTo>
                  <a:lnTo>
                    <a:pt x="59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65" y="59"/>
                  </a:lnTo>
                  <a:lnTo>
                    <a:pt x="417" y="30"/>
                  </a:lnTo>
                  <a:lnTo>
                    <a:pt x="358" y="1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13225" y="806913"/>
              <a:ext cx="48902" cy="49716"/>
            </a:xfrm>
            <a:custGeom>
              <a:avLst/>
              <a:gdLst/>
              <a:ahLst/>
              <a:cxnLst/>
              <a:rect l="l" t="t" r="r" b="b"/>
              <a:pathLst>
                <a:path w="601" h="611" extrusionOk="0">
                  <a:moveTo>
                    <a:pt x="300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7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00"/>
                  </a:lnTo>
                  <a:lnTo>
                    <a:pt x="0" y="368"/>
                  </a:lnTo>
                  <a:lnTo>
                    <a:pt x="20" y="426"/>
                  </a:lnTo>
                  <a:lnTo>
                    <a:pt x="49" y="475"/>
                  </a:lnTo>
                  <a:lnTo>
                    <a:pt x="87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00" y="610"/>
                  </a:lnTo>
                  <a:lnTo>
                    <a:pt x="358" y="601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3"/>
                  </a:lnTo>
                  <a:lnTo>
                    <a:pt x="552" y="475"/>
                  </a:lnTo>
                  <a:lnTo>
                    <a:pt x="581" y="426"/>
                  </a:lnTo>
                  <a:lnTo>
                    <a:pt x="591" y="368"/>
                  </a:lnTo>
                  <a:lnTo>
                    <a:pt x="600" y="300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65" y="58"/>
                  </a:lnTo>
                  <a:lnTo>
                    <a:pt x="417" y="29"/>
                  </a:lnTo>
                  <a:lnTo>
                    <a:pt x="358" y="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13225" y="1099183"/>
              <a:ext cx="48902" cy="49634"/>
            </a:xfrm>
            <a:custGeom>
              <a:avLst/>
              <a:gdLst/>
              <a:ahLst/>
              <a:cxnLst/>
              <a:rect l="l" t="t" r="r" b="b"/>
              <a:pathLst>
                <a:path w="601" h="610" extrusionOk="0">
                  <a:moveTo>
                    <a:pt x="300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7" y="9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10"/>
                  </a:lnTo>
                  <a:lnTo>
                    <a:pt x="0" y="368"/>
                  </a:lnTo>
                  <a:lnTo>
                    <a:pt x="20" y="426"/>
                  </a:lnTo>
                  <a:lnTo>
                    <a:pt x="49" y="474"/>
                  </a:lnTo>
                  <a:lnTo>
                    <a:pt x="87" y="52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00" y="610"/>
                  </a:lnTo>
                  <a:lnTo>
                    <a:pt x="358" y="600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23"/>
                  </a:lnTo>
                  <a:lnTo>
                    <a:pt x="552" y="474"/>
                  </a:lnTo>
                  <a:lnTo>
                    <a:pt x="581" y="426"/>
                  </a:lnTo>
                  <a:lnTo>
                    <a:pt x="591" y="368"/>
                  </a:lnTo>
                  <a:lnTo>
                    <a:pt x="600" y="310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97"/>
                  </a:lnTo>
                  <a:lnTo>
                    <a:pt x="465" y="58"/>
                  </a:lnTo>
                  <a:lnTo>
                    <a:pt x="417" y="29"/>
                  </a:lnTo>
                  <a:lnTo>
                    <a:pt x="358" y="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713225" y="1392186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7" y="88"/>
                  </a:lnTo>
                  <a:lnTo>
                    <a:pt x="49" y="126"/>
                  </a:lnTo>
                  <a:lnTo>
                    <a:pt x="20" y="184"/>
                  </a:lnTo>
                  <a:lnTo>
                    <a:pt x="0" y="233"/>
                  </a:lnTo>
                  <a:lnTo>
                    <a:pt x="0" y="301"/>
                  </a:lnTo>
                  <a:lnTo>
                    <a:pt x="0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7" y="514"/>
                  </a:lnTo>
                  <a:lnTo>
                    <a:pt x="136" y="552"/>
                  </a:lnTo>
                  <a:lnTo>
                    <a:pt x="184" y="572"/>
                  </a:lnTo>
                  <a:lnTo>
                    <a:pt x="242" y="591"/>
                  </a:lnTo>
                  <a:lnTo>
                    <a:pt x="300" y="601"/>
                  </a:lnTo>
                  <a:lnTo>
                    <a:pt x="358" y="591"/>
                  </a:lnTo>
                  <a:lnTo>
                    <a:pt x="417" y="572"/>
                  </a:lnTo>
                  <a:lnTo>
                    <a:pt x="465" y="552"/>
                  </a:lnTo>
                  <a:lnTo>
                    <a:pt x="513" y="514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591" y="359"/>
                  </a:lnTo>
                  <a:lnTo>
                    <a:pt x="600" y="301"/>
                  </a:lnTo>
                  <a:lnTo>
                    <a:pt x="591" y="233"/>
                  </a:lnTo>
                  <a:lnTo>
                    <a:pt x="581" y="184"/>
                  </a:lnTo>
                  <a:lnTo>
                    <a:pt x="552" y="126"/>
                  </a:lnTo>
                  <a:lnTo>
                    <a:pt x="513" y="88"/>
                  </a:lnTo>
                  <a:lnTo>
                    <a:pt x="465" y="49"/>
                  </a:lnTo>
                  <a:lnTo>
                    <a:pt x="417" y="2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2"/>
          <p:cNvSpPr/>
          <p:nvPr/>
        </p:nvSpPr>
        <p:spPr>
          <a:xfrm rot="10800000">
            <a:off x="6686050" y="3694153"/>
            <a:ext cx="2279100" cy="227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rot="10800000">
            <a:off x="8200750" y="1428470"/>
            <a:ext cx="4393200" cy="4393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 rot="10800000">
            <a:off x="7936647" y="214946"/>
            <a:ext cx="1207353" cy="324548"/>
            <a:chOff x="4572000" y="214951"/>
            <a:chExt cx="1207353" cy="324548"/>
          </a:xfrm>
        </p:grpSpPr>
        <p:sp>
          <p:nvSpPr>
            <p:cNvPr id="274" name="Google Shape;274;p22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5" name="Google Shape;275;p22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8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>
            <a:spLocks noGrp="1"/>
          </p:cNvSpPr>
          <p:nvPr>
            <p:ph type="ctrTitle"/>
          </p:nvPr>
        </p:nvSpPr>
        <p:spPr>
          <a:xfrm>
            <a:off x="0" y="973781"/>
            <a:ext cx="6432926" cy="1824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Stroke prediction model</a:t>
            </a:r>
            <a:endParaRPr dirty="0"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l="15429" t="13867" r="27149"/>
          <a:stretch/>
        </p:blipFill>
        <p:spPr>
          <a:xfrm>
            <a:off x="5612050" y="539500"/>
            <a:ext cx="4080300" cy="40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body" idx="1"/>
          </p:nvPr>
        </p:nvSpPr>
        <p:spPr>
          <a:xfrm>
            <a:off x="713225" y="1122000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</a:t>
            </a:r>
            <a:r>
              <a:rPr lang="en" b="1" dirty="0"/>
              <a:t>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L</a:t>
            </a:r>
            <a:r>
              <a:rPr lang="en" b="1" dirty="0"/>
              <a:t>ogestic regression:</a:t>
            </a:r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Oversampled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6431E-5AC0-4680-B72F-4FECBB1E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537174"/>
            <a:ext cx="2323107" cy="523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64A93-46BF-4691-AC61-7E008176D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912" y="1534115"/>
            <a:ext cx="2131319" cy="31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919E5-7072-4BCD-9D23-8A39FF927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912" y="1852655"/>
            <a:ext cx="2131320" cy="287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D706DC-A647-42AA-98AB-F6EB6AC70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449" y="1487513"/>
            <a:ext cx="3377276" cy="572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20D9A8-E070-405A-83B5-005BE7DD9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25" y="3082424"/>
            <a:ext cx="2305662" cy="523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39289C-C4E1-4D33-AE96-728FC6498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8450" y="3050091"/>
            <a:ext cx="3377276" cy="496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E45C8C-A302-4562-A773-EAB416A0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008" y="3043204"/>
            <a:ext cx="2131319" cy="318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5DAC67-E070-4341-8E27-614D2EEBF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008" y="3361744"/>
            <a:ext cx="2131320" cy="2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0" name="Google Shape;480;p38"/>
          <p:cNvSpPr txBox="1">
            <a:spLocks noGrp="1"/>
          </p:cNvSpPr>
          <p:nvPr>
            <p:ph type="subTitle" idx="1"/>
          </p:nvPr>
        </p:nvSpPr>
        <p:spPr>
          <a:xfrm>
            <a:off x="712956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</a:t>
            </a:r>
            <a:r>
              <a:rPr lang="en" dirty="0"/>
              <a:t>versampling methods</a:t>
            </a:r>
            <a:endParaRPr dirty="0"/>
          </a:p>
        </p:txBody>
      </p:sp>
      <p:sp>
        <p:nvSpPr>
          <p:cNvPr id="481" name="Google Shape;481;p38"/>
          <p:cNvSpPr txBox="1">
            <a:spLocks noGrp="1"/>
          </p:cNvSpPr>
          <p:nvPr>
            <p:ph type="subTitle" idx="2"/>
          </p:nvPr>
        </p:nvSpPr>
        <p:spPr>
          <a:xfrm>
            <a:off x="3387494" y="2884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82" name="Google Shape;482;p38"/>
          <p:cNvSpPr txBox="1">
            <a:spLocks noGrp="1"/>
          </p:cNvSpPr>
          <p:nvPr>
            <p:ph type="subTitle" idx="3"/>
          </p:nvPr>
        </p:nvSpPr>
        <p:spPr>
          <a:xfrm>
            <a:off x="6061644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</a:t>
            </a:r>
            <a:r>
              <a:rPr lang="en" dirty="0"/>
              <a:t>ata preprocessing</a:t>
            </a:r>
            <a:endParaRPr dirty="0"/>
          </a:p>
        </p:txBody>
      </p:sp>
      <p:sp>
        <p:nvSpPr>
          <p:cNvPr id="483" name="Google Shape;483;p38"/>
          <p:cNvSpPr txBox="1">
            <a:spLocks noGrp="1"/>
          </p:cNvSpPr>
          <p:nvPr>
            <p:ph type="subTitle" idx="4"/>
          </p:nvPr>
        </p:nvSpPr>
        <p:spPr>
          <a:xfrm>
            <a:off x="713906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Oversampling techniques make a huge improvement on the models’ performance </a:t>
            </a:r>
            <a:endParaRPr dirty="0"/>
          </a:p>
        </p:txBody>
      </p:sp>
      <p:sp>
        <p:nvSpPr>
          <p:cNvPr id="484" name="Google Shape;484;p38"/>
          <p:cNvSpPr txBox="1">
            <a:spLocks noGrp="1"/>
          </p:cNvSpPr>
          <p:nvPr>
            <p:ph type="subTitle" idx="5"/>
          </p:nvPr>
        </p:nvSpPr>
        <p:spPr>
          <a:xfrm>
            <a:off x="3388594" y="16864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</a:t>
            </a:r>
            <a:r>
              <a:rPr lang="en" dirty="0"/>
              <a:t>ccuracy can be either deceptive or excellent indicator based on how balanced is the data.</a:t>
            </a:r>
            <a:endParaRPr dirty="0"/>
          </a:p>
        </p:txBody>
      </p:sp>
      <p:sp>
        <p:nvSpPr>
          <p:cNvPr id="485" name="Google Shape;485;p38"/>
          <p:cNvSpPr txBox="1">
            <a:spLocks noGrp="1"/>
          </p:cNvSpPr>
          <p:nvPr>
            <p:ph type="subTitle" idx="6"/>
          </p:nvPr>
        </p:nvSpPr>
        <p:spPr>
          <a:xfrm>
            <a:off x="6061844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</a:t>
            </a:r>
            <a:r>
              <a:rPr lang="en" dirty="0"/>
              <a:t>his is a leading factor in the improvement of models’ performance</a:t>
            </a:r>
            <a:endParaRPr dirty="0"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7222700" y="539501"/>
            <a:ext cx="1207353" cy="324548"/>
            <a:chOff x="4572000" y="214951"/>
            <a:chExt cx="1207353" cy="324548"/>
          </a:xfrm>
        </p:grpSpPr>
        <p:sp>
          <p:nvSpPr>
            <p:cNvPr id="487" name="Google Shape;487;p38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8" name="Google Shape;488;p38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/>
          <p:nvPr/>
        </p:nvSpPr>
        <p:spPr>
          <a:xfrm>
            <a:off x="4572025" y="1402976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29646" y="2728942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4588446" y="2738617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713225" y="1393301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1470123" y="1614004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3"/>
          </p:nvPr>
        </p:nvSpPr>
        <p:spPr>
          <a:xfrm>
            <a:off x="5515885" y="1614004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" dirty="0"/>
              <a:t>ata 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5"/>
          </p:nvPr>
        </p:nvSpPr>
        <p:spPr>
          <a:xfrm>
            <a:off x="1567186" y="2906629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7"/>
          </p:nvPr>
        </p:nvSpPr>
        <p:spPr>
          <a:xfrm>
            <a:off x="5532306" y="2906629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title" idx="9"/>
          </p:nvPr>
        </p:nvSpPr>
        <p:spPr>
          <a:xfrm>
            <a:off x="773555" y="145833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3"/>
          </p:nvPr>
        </p:nvSpPr>
        <p:spPr>
          <a:xfrm>
            <a:off x="4632323" y="146328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title" idx="14"/>
          </p:nvPr>
        </p:nvSpPr>
        <p:spPr>
          <a:xfrm>
            <a:off x="789976" y="2794078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4" name="Google Shape;354;p31"/>
          <p:cNvSpPr txBox="1">
            <a:spLocks noGrp="1"/>
          </p:cNvSpPr>
          <p:nvPr>
            <p:ph type="title" idx="15"/>
          </p:nvPr>
        </p:nvSpPr>
        <p:spPr>
          <a:xfrm>
            <a:off x="4648744" y="2794078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" name="Google Shape;340;p31">
            <a:extLst>
              <a:ext uri="{FF2B5EF4-FFF2-40B4-BE49-F238E27FC236}">
                <a16:creationId xmlns:a16="http://schemas.microsoft.com/office/drawing/2014/main" id="{01141514-C51E-4E29-B665-9A64889EFA3A}"/>
              </a:ext>
            </a:extLst>
          </p:cNvPr>
          <p:cNvSpPr/>
          <p:nvPr/>
        </p:nvSpPr>
        <p:spPr>
          <a:xfrm>
            <a:off x="2320318" y="3730797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49;p31">
            <a:extLst>
              <a:ext uri="{FF2B5EF4-FFF2-40B4-BE49-F238E27FC236}">
                <a16:creationId xmlns:a16="http://schemas.microsoft.com/office/drawing/2014/main" id="{77046CB1-534F-412A-9003-96B8350BFD32}"/>
              </a:ext>
            </a:extLst>
          </p:cNvPr>
          <p:cNvSpPr txBox="1">
            <a:spLocks/>
          </p:cNvSpPr>
          <p:nvPr/>
        </p:nvSpPr>
        <p:spPr>
          <a:xfrm>
            <a:off x="3038241" y="4074258"/>
            <a:ext cx="2590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Conclusions</a:t>
            </a:r>
          </a:p>
        </p:txBody>
      </p:sp>
      <p:sp>
        <p:nvSpPr>
          <p:cNvPr id="24" name="Google Shape;354;p31">
            <a:extLst>
              <a:ext uri="{FF2B5EF4-FFF2-40B4-BE49-F238E27FC236}">
                <a16:creationId xmlns:a16="http://schemas.microsoft.com/office/drawing/2014/main" id="{9BDD6BE3-8873-4F66-ADBB-52A9DC53D299}"/>
              </a:ext>
            </a:extLst>
          </p:cNvPr>
          <p:cNvSpPr txBox="1">
            <a:spLocks/>
          </p:cNvSpPr>
          <p:nvPr/>
        </p:nvSpPr>
        <p:spPr>
          <a:xfrm>
            <a:off x="2380616" y="378625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1"/>
          </p:nvPr>
        </p:nvSpPr>
        <p:spPr>
          <a:xfrm>
            <a:off x="233559" y="1011839"/>
            <a:ext cx="4118642" cy="357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Stroke has become one of our century’s most leading diseases. Around 1 in every 4 adults over the age of 25 will have a stroke in their lifetime worldwide. Thus, having a model that predicts the stroke incident before it happens can lead to many crucial benefits: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reducing the number of fatalities annually 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relieve the burden on the medical sector.</a:t>
            </a:r>
            <a:endParaRPr dirty="0"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l="19364" r="14410"/>
          <a:stretch/>
        </p:blipFill>
        <p:spPr>
          <a:xfrm>
            <a:off x="4791800" y="701675"/>
            <a:ext cx="3709800" cy="370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 Placeholder 1">
            <a:extLst>
              <a:ext uri="{FF2B5EF4-FFF2-40B4-BE49-F238E27FC236}">
                <a16:creationId xmlns:a16="http://schemas.microsoft.com/office/drawing/2014/main" id="{E97761F2-3D77-447E-BB13-C6DED9B2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7464" y="1462750"/>
            <a:ext cx="9231464" cy="35624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the dataset and how to obtain it</a:t>
            </a:r>
          </a:p>
          <a:p>
            <a:pPr marL="609600" lvl="1" indent="0" algn="l">
              <a:buNone/>
            </a:pPr>
            <a:r>
              <a:rPr lang="en-US" dirty="0"/>
              <a:t>It is a structured (.csv file) stroke dataset that's collected from 43401 patients each with given information about 10 features and their result of whether or not they suffer from a stroke. A stroke is an incident that happens when the </a:t>
            </a:r>
            <a:r>
              <a:rPr lang="en-US" dirty="0" err="1"/>
              <a:t>brains's</a:t>
            </a:r>
            <a:r>
              <a:rPr lang="en-US" dirty="0"/>
              <a:t> blood vessels become narrowed or blocked. </a:t>
            </a:r>
            <a:r>
              <a:rPr lang="en-US" dirty="0" err="1"/>
              <a:t>subsecuently</a:t>
            </a:r>
            <a:r>
              <a:rPr lang="en-US" dirty="0"/>
              <a:t>, the blood cannot travel easily to the brain. Thus, the brain stops functioning due to suffering from stroke and can mostly lead to death.</a:t>
            </a:r>
          </a:p>
          <a:p>
            <a:r>
              <a:rPr lang="en-US" b="1" dirty="0"/>
              <a:t>Highly imbalanced</a:t>
            </a:r>
          </a:p>
          <a:p>
            <a:pPr marL="609600" lvl="1" indent="0">
              <a:buNone/>
            </a:pPr>
            <a:r>
              <a:rPr lang="en-US" dirty="0"/>
              <a:t>42606: non-stroke</a:t>
            </a:r>
          </a:p>
          <a:p>
            <a:pPr marL="609600" lvl="1" indent="0">
              <a:buNone/>
            </a:pPr>
            <a:r>
              <a:rPr lang="en-US" dirty="0"/>
              <a:t>758: stroke</a:t>
            </a:r>
          </a:p>
          <a:p>
            <a:pPr algn="l"/>
            <a:r>
              <a:rPr lang="en-US" b="1" dirty="0"/>
              <a:t>Features</a:t>
            </a:r>
          </a:p>
          <a:p>
            <a:pPr marL="609600" lvl="1" indent="0" algn="l">
              <a:buNone/>
            </a:pPr>
            <a:r>
              <a:rPr lang="en-US" dirty="0"/>
              <a:t>id, gender, age, hypertension, </a:t>
            </a:r>
            <a:r>
              <a:rPr lang="en-US" dirty="0" err="1"/>
              <a:t>haert</a:t>
            </a:r>
            <a:r>
              <a:rPr lang="en-US" dirty="0"/>
              <a:t> disease, ever married, work type, residence , average glucose, </a:t>
            </a:r>
            <a:r>
              <a:rPr lang="en-US" dirty="0" err="1"/>
              <a:t>bmi</a:t>
            </a:r>
            <a:r>
              <a:rPr lang="en-US" dirty="0"/>
              <a:t>, smoking status</a:t>
            </a:r>
          </a:p>
          <a:p>
            <a:pPr algn="l"/>
            <a:r>
              <a:rPr lang="en-US" b="1" dirty="0"/>
              <a:t>Prediction target value</a:t>
            </a:r>
          </a:p>
          <a:p>
            <a:pPr marL="609600" lvl="1" indent="0" algn="l">
              <a:buNone/>
            </a:pPr>
            <a:r>
              <a:rPr lang="en-US" dirty="0"/>
              <a:t>My model will predict whether this entry/case/patient is most likely to be diagnosed with stroke or not. Thus, my model will produce either yes/no , 0/1 classes which is a classification problem.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403031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/>
          <p:nvPr/>
        </p:nvSpPr>
        <p:spPr>
          <a:xfrm>
            <a:off x="640288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4631181" y="1754957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4631181" y="3089232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640288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 txBox="1">
            <a:spLocks noGrp="1"/>
          </p:cNvSpPr>
          <p:nvPr>
            <p:ph type="ctrTitle" idx="9"/>
          </p:nvPr>
        </p:nvSpPr>
        <p:spPr>
          <a:xfrm>
            <a:off x="5239274" y="3328285"/>
            <a:ext cx="2537888" cy="77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dirty="0"/>
              <a:t>Oversampled </a:t>
            </a:r>
            <a:r>
              <a:rPr lang="en-US" dirty="0" err="1"/>
              <a:t>Logestic</a:t>
            </a:r>
            <a:r>
              <a:rPr lang="en-US" dirty="0"/>
              <a:t> regression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ctrTitle"/>
          </p:nvPr>
        </p:nvSpPr>
        <p:spPr>
          <a:xfrm>
            <a:off x="1162938" y="1898868"/>
            <a:ext cx="2048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Random forest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ctrTitle" idx="3"/>
          </p:nvPr>
        </p:nvSpPr>
        <p:spPr>
          <a:xfrm>
            <a:off x="5222986" y="1829329"/>
            <a:ext cx="2696604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Logestic</a:t>
            </a:r>
            <a:r>
              <a:rPr lang="en-US" dirty="0"/>
              <a:t> regression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ctrTitle" idx="7"/>
          </p:nvPr>
        </p:nvSpPr>
        <p:spPr>
          <a:xfrm>
            <a:off x="1162938" y="3244632"/>
            <a:ext cx="20484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Oversampled random forest </a:t>
            </a:r>
          </a:p>
        </p:txBody>
      </p:sp>
      <p:sp>
        <p:nvSpPr>
          <p:cNvPr id="566" name="Google Shape;566;p42"/>
          <p:cNvSpPr txBox="1">
            <a:spLocks noGrp="1"/>
          </p:cNvSpPr>
          <p:nvPr>
            <p:ph type="title" idx="15"/>
          </p:nvPr>
        </p:nvSpPr>
        <p:spPr>
          <a:xfrm>
            <a:off x="640281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67" name="Google Shape;567;p42"/>
          <p:cNvSpPr txBox="1">
            <a:spLocks noGrp="1"/>
          </p:cNvSpPr>
          <p:nvPr>
            <p:ph type="title" idx="16"/>
          </p:nvPr>
        </p:nvSpPr>
        <p:spPr>
          <a:xfrm>
            <a:off x="640281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title" idx="17"/>
          </p:nvPr>
        </p:nvSpPr>
        <p:spPr>
          <a:xfrm>
            <a:off x="4631178" y="1832657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69" name="Google Shape;569;p42"/>
          <p:cNvSpPr txBox="1">
            <a:spLocks noGrp="1"/>
          </p:cNvSpPr>
          <p:nvPr>
            <p:ph type="title" idx="18"/>
          </p:nvPr>
        </p:nvSpPr>
        <p:spPr>
          <a:xfrm>
            <a:off x="4631178" y="316692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 idx="21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lgorithms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12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breakdown</a:t>
            </a:r>
            <a:endParaRPr dirty="0"/>
          </a:p>
        </p:txBody>
      </p:sp>
      <p:sp>
        <p:nvSpPr>
          <p:cNvPr id="586" name="Google Shape;586;p44"/>
          <p:cNvSpPr txBox="1">
            <a:spLocks noGrp="1"/>
          </p:cNvSpPr>
          <p:nvPr>
            <p:ph type="title" idx="4294967295"/>
          </p:nvPr>
        </p:nvSpPr>
        <p:spPr>
          <a:xfrm>
            <a:off x="3624150" y="2104814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odels 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44"/>
          <p:cNvSpPr txBox="1">
            <a:spLocks noGrp="1"/>
          </p:cNvSpPr>
          <p:nvPr>
            <p:ph type="title" idx="4294967295"/>
          </p:nvPr>
        </p:nvSpPr>
        <p:spPr>
          <a:xfrm>
            <a:off x="6533997" y="1886558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versampled models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44"/>
          <p:cNvSpPr txBox="1">
            <a:spLocks noGrp="1"/>
          </p:cNvSpPr>
          <p:nvPr>
            <p:ph type="title" idx="4294967295"/>
          </p:nvPr>
        </p:nvSpPr>
        <p:spPr>
          <a:xfrm>
            <a:off x="486578" y="1852166"/>
            <a:ext cx="2293119" cy="67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ata preprocessing 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title"/>
          </p:nvPr>
        </p:nvSpPr>
        <p:spPr>
          <a:xfrm>
            <a:off x="5001376" y="3447802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</a:t>
            </a:r>
            <a:r>
              <a:rPr lang="en" sz="1800" dirty="0"/>
              <a:t>versampling data</a:t>
            </a:r>
            <a:endParaRPr sz="1800" dirty="0"/>
          </a:p>
        </p:txBody>
      </p:sp>
      <p:sp>
        <p:nvSpPr>
          <p:cNvPr id="594" name="Google Shape;594;p44"/>
          <p:cNvSpPr txBox="1">
            <a:spLocks noGrp="1"/>
          </p:cNvSpPr>
          <p:nvPr>
            <p:ph type="title" idx="4294967295"/>
          </p:nvPr>
        </p:nvSpPr>
        <p:spPr>
          <a:xfrm>
            <a:off x="2212771" y="3447802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cxnSp>
        <p:nvCxnSpPr>
          <p:cNvPr id="596" name="Google Shape;596;p44"/>
          <p:cNvCxnSpPr/>
          <p:nvPr/>
        </p:nvCxnSpPr>
        <p:spPr>
          <a:xfrm>
            <a:off x="1429888" y="3024463"/>
            <a:ext cx="583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44"/>
          <p:cNvSpPr/>
          <p:nvPr/>
        </p:nvSpPr>
        <p:spPr>
          <a:xfrm>
            <a:off x="1287688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1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2768262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2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99" name="Google Shape;599;p44"/>
          <p:cNvSpPr/>
          <p:nvPr/>
        </p:nvSpPr>
        <p:spPr>
          <a:xfrm>
            <a:off x="4248826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3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00" name="Google Shape;600;p44"/>
          <p:cNvSpPr/>
          <p:nvPr/>
        </p:nvSpPr>
        <p:spPr>
          <a:xfrm>
            <a:off x="5603779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4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01" name="Google Shape;601;p44"/>
          <p:cNvSpPr/>
          <p:nvPr/>
        </p:nvSpPr>
        <p:spPr>
          <a:xfrm>
            <a:off x="7137528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5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8307476" y="-441033"/>
            <a:ext cx="1204500" cy="1204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4"/>
          <p:cNvSpPr/>
          <p:nvPr/>
        </p:nvSpPr>
        <p:spPr>
          <a:xfrm>
            <a:off x="-1231350" y="4043000"/>
            <a:ext cx="2396100" cy="239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4"/>
          <p:cNvSpPr/>
          <p:nvPr/>
        </p:nvSpPr>
        <p:spPr>
          <a:xfrm>
            <a:off x="8429697" y="4430500"/>
            <a:ext cx="1197600" cy="119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4"/>
          <p:cNvGrpSpPr/>
          <p:nvPr/>
        </p:nvGrpSpPr>
        <p:grpSpPr>
          <a:xfrm>
            <a:off x="6879300" y="201601"/>
            <a:ext cx="1207353" cy="324548"/>
            <a:chOff x="4572000" y="214951"/>
            <a:chExt cx="1207353" cy="324548"/>
          </a:xfrm>
        </p:grpSpPr>
        <p:sp>
          <p:nvSpPr>
            <p:cNvPr id="625" name="Google Shape;625;p44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6" name="Google Shape;626;p44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97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/>
          <p:nvPr/>
        </p:nvSpPr>
        <p:spPr>
          <a:xfrm>
            <a:off x="640288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3286475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3286475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5936563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5936563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640288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2"/>
          <p:cNvSpPr txBox="1">
            <a:spLocks noGrp="1"/>
          </p:cNvSpPr>
          <p:nvPr>
            <p:ph type="subTitle" idx="4"/>
          </p:nvPr>
        </p:nvSpPr>
        <p:spPr>
          <a:xfrm>
            <a:off x="6459212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ogestic regression</a:t>
            </a:r>
            <a:endParaRPr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ctrTitle" idx="5"/>
          </p:nvPr>
        </p:nvSpPr>
        <p:spPr>
          <a:xfrm>
            <a:off x="6459210" y="1835950"/>
            <a:ext cx="20445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tandarization </a:t>
            </a:r>
            <a:endParaRPr dirty="0"/>
          </a:p>
        </p:txBody>
      </p:sp>
      <p:sp>
        <p:nvSpPr>
          <p:cNvPr id="556" name="Google Shape;556;p42"/>
          <p:cNvSpPr txBox="1">
            <a:spLocks noGrp="1"/>
          </p:cNvSpPr>
          <p:nvPr>
            <p:ph type="subTitle" idx="2"/>
          </p:nvPr>
        </p:nvSpPr>
        <p:spPr>
          <a:xfrm>
            <a:off x="3809124" y="2244525"/>
            <a:ext cx="2199789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o redundency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inconsistency (A</a:t>
            </a:r>
            <a:r>
              <a:rPr lang="en" dirty="0"/>
              <a:t>ge) </a:t>
            </a:r>
            <a:endParaRPr dirty="0"/>
          </a:p>
        </p:txBody>
      </p:sp>
      <p:sp>
        <p:nvSpPr>
          <p:cNvPr id="557" name="Google Shape;557;p42"/>
          <p:cNvSpPr txBox="1">
            <a:spLocks noGrp="1"/>
          </p:cNvSpPr>
          <p:nvPr>
            <p:ph type="subTitle" idx="8"/>
          </p:nvPr>
        </p:nvSpPr>
        <p:spPr>
          <a:xfrm>
            <a:off x="3809125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inary categories to 0,1</a:t>
            </a:r>
            <a:endParaRPr dirty="0"/>
          </a:p>
        </p:txBody>
      </p:sp>
      <p:sp>
        <p:nvSpPr>
          <p:cNvPr id="558" name="Google Shape;558;p42"/>
          <p:cNvSpPr txBox="1">
            <a:spLocks noGrp="1"/>
          </p:cNvSpPr>
          <p:nvPr>
            <p:ph type="ctrTitle" idx="9"/>
          </p:nvPr>
        </p:nvSpPr>
        <p:spPr>
          <a:xfrm>
            <a:off x="3809124" y="3170213"/>
            <a:ext cx="20484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ne-hot encoding</a:t>
            </a:r>
            <a:endParaRPr dirty="0"/>
          </a:p>
        </p:txBody>
      </p:sp>
      <p:sp>
        <p:nvSpPr>
          <p:cNvPr id="559" name="Google Shape;559;p42"/>
          <p:cNvSpPr txBox="1">
            <a:spLocks noGrp="1"/>
          </p:cNvSpPr>
          <p:nvPr>
            <p:ph type="subTitle" idx="1"/>
          </p:nvPr>
        </p:nvSpPr>
        <p:spPr>
          <a:xfrm>
            <a:off x="1162937" y="2244525"/>
            <a:ext cx="2195887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Bmi</a:t>
            </a:r>
            <a:r>
              <a:rPr lang="en-US" dirty="0"/>
              <a:t> (median)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Smoking_status</a:t>
            </a:r>
            <a:r>
              <a:rPr lang="en-US" dirty="0"/>
              <a:t> (mode)</a:t>
            </a:r>
            <a:endParaRPr dirty="0"/>
          </a:p>
        </p:txBody>
      </p:sp>
      <p:sp>
        <p:nvSpPr>
          <p:cNvPr id="560" name="Google Shape;560;p42"/>
          <p:cNvSpPr txBox="1">
            <a:spLocks noGrp="1"/>
          </p:cNvSpPr>
          <p:nvPr>
            <p:ph type="ctrTitle"/>
          </p:nvPr>
        </p:nvSpPr>
        <p:spPr>
          <a:xfrm>
            <a:off x="1162938" y="1836550"/>
            <a:ext cx="2048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issing values</a:t>
            </a:r>
            <a:endParaRPr dirty="0"/>
          </a:p>
        </p:txBody>
      </p:sp>
      <p:sp>
        <p:nvSpPr>
          <p:cNvPr id="561" name="Google Shape;561;p42"/>
          <p:cNvSpPr txBox="1">
            <a:spLocks noGrp="1"/>
          </p:cNvSpPr>
          <p:nvPr>
            <p:ph type="ctrTitle" idx="3"/>
          </p:nvPr>
        </p:nvSpPr>
        <p:spPr>
          <a:xfrm>
            <a:off x="3743671" y="1749175"/>
            <a:ext cx="2365135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aseline="-25000" dirty="0"/>
              <a:t>R</a:t>
            </a:r>
            <a:r>
              <a:rPr lang="en" sz="2400" baseline="-25000" dirty="0"/>
              <a:t>edundent &amp; inconsistent values</a:t>
            </a:r>
            <a:endParaRPr sz="2400" baseline="-25000" dirty="0"/>
          </a:p>
        </p:txBody>
      </p:sp>
      <p:sp>
        <p:nvSpPr>
          <p:cNvPr id="562" name="Google Shape;562;p42"/>
          <p:cNvSpPr txBox="1">
            <a:spLocks noGrp="1"/>
          </p:cNvSpPr>
          <p:nvPr>
            <p:ph type="subTitle" idx="6"/>
          </p:nvPr>
        </p:nvSpPr>
        <p:spPr>
          <a:xfrm>
            <a:off x="1162938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o remove all categorical variables</a:t>
            </a:r>
            <a:endParaRPr dirty="0"/>
          </a:p>
        </p:txBody>
      </p:sp>
      <p:sp>
        <p:nvSpPr>
          <p:cNvPr id="563" name="Google Shape;563;p42"/>
          <p:cNvSpPr txBox="1">
            <a:spLocks noGrp="1"/>
          </p:cNvSpPr>
          <p:nvPr>
            <p:ph type="ctrTitle" idx="7"/>
          </p:nvPr>
        </p:nvSpPr>
        <p:spPr>
          <a:xfrm>
            <a:off x="1162938" y="3170213"/>
            <a:ext cx="20484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ummy variables</a:t>
            </a:r>
            <a:endParaRPr dirty="0"/>
          </a:p>
        </p:txBody>
      </p:sp>
      <p:sp>
        <p:nvSpPr>
          <p:cNvPr id="564" name="Google Shape;564;p42"/>
          <p:cNvSpPr txBox="1">
            <a:spLocks noGrp="1"/>
          </p:cNvSpPr>
          <p:nvPr>
            <p:ph type="subTitle" idx="13"/>
          </p:nvPr>
        </p:nvSpPr>
        <p:spPr>
          <a:xfrm>
            <a:off x="6459212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ther gender</a:t>
            </a:r>
            <a:endParaRPr dirty="0"/>
          </a:p>
        </p:txBody>
      </p:sp>
      <p:sp>
        <p:nvSpPr>
          <p:cNvPr id="565" name="Google Shape;565;p42"/>
          <p:cNvSpPr txBox="1">
            <a:spLocks noGrp="1"/>
          </p:cNvSpPr>
          <p:nvPr>
            <p:ph type="ctrTitle" idx="14"/>
          </p:nvPr>
        </p:nvSpPr>
        <p:spPr>
          <a:xfrm>
            <a:off x="6459210" y="3170213"/>
            <a:ext cx="268479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rop unimportant values or features</a:t>
            </a:r>
            <a:endParaRPr dirty="0"/>
          </a:p>
        </p:txBody>
      </p:sp>
      <p:sp>
        <p:nvSpPr>
          <p:cNvPr id="566" name="Google Shape;566;p42"/>
          <p:cNvSpPr txBox="1">
            <a:spLocks noGrp="1"/>
          </p:cNvSpPr>
          <p:nvPr>
            <p:ph type="title" idx="15"/>
          </p:nvPr>
        </p:nvSpPr>
        <p:spPr>
          <a:xfrm>
            <a:off x="640281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67" name="Google Shape;567;p42"/>
          <p:cNvSpPr txBox="1">
            <a:spLocks noGrp="1"/>
          </p:cNvSpPr>
          <p:nvPr>
            <p:ph type="title" idx="16"/>
          </p:nvPr>
        </p:nvSpPr>
        <p:spPr>
          <a:xfrm>
            <a:off x="640281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title" idx="17"/>
          </p:nvPr>
        </p:nvSpPr>
        <p:spPr>
          <a:xfrm>
            <a:off x="3286472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9" name="Google Shape;569;p42"/>
          <p:cNvSpPr txBox="1">
            <a:spLocks noGrp="1"/>
          </p:cNvSpPr>
          <p:nvPr>
            <p:ph type="title" idx="18"/>
          </p:nvPr>
        </p:nvSpPr>
        <p:spPr>
          <a:xfrm>
            <a:off x="3286472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 idx="19"/>
          </p:nvPr>
        </p:nvSpPr>
        <p:spPr>
          <a:xfrm>
            <a:off x="5936563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71" name="Google Shape;571;p42"/>
          <p:cNvSpPr txBox="1">
            <a:spLocks noGrp="1"/>
          </p:cNvSpPr>
          <p:nvPr>
            <p:ph type="title" idx="20"/>
          </p:nvPr>
        </p:nvSpPr>
        <p:spPr>
          <a:xfrm>
            <a:off x="5936563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 idx="21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44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>
            <a:off x="836419" y="1820177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3039806" y="1820177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5406456" y="1820177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1"/>
          </p:nvPr>
        </p:nvSpPr>
        <p:spPr>
          <a:xfrm>
            <a:off x="0" y="2839404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heatmap</a:t>
            </a:r>
            <a:endParaRPr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2"/>
          </p:nvPr>
        </p:nvSpPr>
        <p:spPr>
          <a:xfrm>
            <a:off x="2203050" y="2839404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countplot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subTitle" idx="4"/>
          </p:nvPr>
        </p:nvSpPr>
        <p:spPr>
          <a:xfrm>
            <a:off x="600" y="3253250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</a:t>
            </a:r>
            <a:r>
              <a:rPr lang="en" dirty="0"/>
              <a:t>o observe the relationship between features and features with target</a:t>
            </a:r>
            <a:endParaRPr dirty="0"/>
          </a:p>
        </p:txBody>
      </p:sp>
      <p:sp>
        <p:nvSpPr>
          <p:cNvPr id="421" name="Google Shape;421;p35"/>
          <p:cNvSpPr txBox="1">
            <a:spLocks noGrp="1"/>
          </p:cNvSpPr>
          <p:nvPr>
            <p:ph type="subTitle" idx="5"/>
          </p:nvPr>
        </p:nvSpPr>
        <p:spPr>
          <a:xfrm>
            <a:off x="2203800" y="3253250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</a:t>
            </a:r>
            <a:r>
              <a:rPr lang="en" dirty="0"/>
              <a:t>ork_type</a:t>
            </a:r>
            <a:endParaRPr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3"/>
          </p:nvPr>
        </p:nvSpPr>
        <p:spPr>
          <a:xfrm>
            <a:off x="4570800" y="2839404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</a:t>
            </a:r>
            <a:r>
              <a:rPr lang="en" dirty="0"/>
              <a:t>arget classes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6"/>
          </p:nvPr>
        </p:nvSpPr>
        <p:spPr>
          <a:xfrm>
            <a:off x="4570650" y="3253250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</a:t>
            </a:r>
            <a:r>
              <a:rPr lang="en" dirty="0"/>
              <a:t>ie chart</a:t>
            </a:r>
            <a:endParaRPr dirty="0"/>
          </a:p>
        </p:txBody>
      </p:sp>
      <p:sp>
        <p:nvSpPr>
          <p:cNvPr id="31" name="Google Shape;416;p35">
            <a:extLst>
              <a:ext uri="{FF2B5EF4-FFF2-40B4-BE49-F238E27FC236}">
                <a16:creationId xmlns:a16="http://schemas.microsoft.com/office/drawing/2014/main" id="{818C895A-6602-45BB-8F6C-212BE3D05444}"/>
              </a:ext>
            </a:extLst>
          </p:cNvPr>
          <p:cNvSpPr/>
          <p:nvPr/>
        </p:nvSpPr>
        <p:spPr>
          <a:xfrm>
            <a:off x="7424806" y="1844071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2;p35">
            <a:extLst>
              <a:ext uri="{FF2B5EF4-FFF2-40B4-BE49-F238E27FC236}">
                <a16:creationId xmlns:a16="http://schemas.microsoft.com/office/drawing/2014/main" id="{6208355A-D87B-4388-8A24-AA1EBA57FF74}"/>
              </a:ext>
            </a:extLst>
          </p:cNvPr>
          <p:cNvSpPr txBox="1">
            <a:spLocks/>
          </p:cNvSpPr>
          <p:nvPr/>
        </p:nvSpPr>
        <p:spPr>
          <a:xfrm>
            <a:off x="6475160" y="2839404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Distribution </a:t>
            </a:r>
          </a:p>
        </p:txBody>
      </p:sp>
      <p:sp>
        <p:nvSpPr>
          <p:cNvPr id="33" name="Google Shape;423;p35">
            <a:extLst>
              <a:ext uri="{FF2B5EF4-FFF2-40B4-BE49-F238E27FC236}">
                <a16:creationId xmlns:a16="http://schemas.microsoft.com/office/drawing/2014/main" id="{DC064D18-F3C5-4964-893F-9DA0918C8BCF}"/>
              </a:ext>
            </a:extLst>
          </p:cNvPr>
          <p:cNvSpPr txBox="1">
            <a:spLocks/>
          </p:cNvSpPr>
          <p:nvPr/>
        </p:nvSpPr>
        <p:spPr>
          <a:xfrm>
            <a:off x="6475760" y="3253250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 err="1"/>
              <a:t>Bmi</a:t>
            </a:r>
            <a:r>
              <a:rPr lang="en-US" dirty="0"/>
              <a:t> (skewed)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body" idx="1"/>
          </p:nvPr>
        </p:nvSpPr>
        <p:spPr>
          <a:xfrm>
            <a:off x="713225" y="1122000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</a:t>
            </a:r>
            <a:r>
              <a:rPr lang="en" b="1" dirty="0"/>
              <a:t>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L</a:t>
            </a:r>
            <a:r>
              <a:rPr lang="en" b="1" dirty="0"/>
              <a:t>ogestic regression:</a:t>
            </a:r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on-oversampled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6951A-7CE4-4DC9-B05A-0048262C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5" y="1487887"/>
            <a:ext cx="2118690" cy="542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D33B1-F26B-4C5A-BC2D-D71FEA7F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922" y="1487887"/>
            <a:ext cx="1921524" cy="542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8326C-177A-47FD-8CE0-0558C9987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449" y="1487887"/>
            <a:ext cx="2757686" cy="54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D611-C994-4633-AFE1-1EC15D292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65" y="3014580"/>
            <a:ext cx="2114813" cy="54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F26E21-C3C9-4DD9-82D7-7A585EFA9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06" y="3014580"/>
            <a:ext cx="1921524" cy="542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F5A7-F28E-4B36-B2EB-F17587CCC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449" y="2995298"/>
            <a:ext cx="2757686" cy="5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0641"/>
      </p:ext>
    </p:extLst>
  </p:cSld>
  <p:clrMapOvr>
    <a:masterClrMapping/>
  </p:clrMapOvr>
</p:sld>
</file>

<file path=ppt/theme/theme1.xml><?xml version="1.0" encoding="utf-8"?>
<a:theme xmlns:a="http://schemas.openxmlformats.org/drawingml/2006/main" name="Strokes Breakthrough by Slidesgo">
  <a:themeElements>
    <a:clrScheme name="Simple Light">
      <a:dk1>
        <a:srgbClr val="000000"/>
      </a:dk1>
      <a:lt1>
        <a:srgbClr val="FFFFFF"/>
      </a:lt1>
      <a:dk2>
        <a:srgbClr val="7F94A1"/>
      </a:dk2>
      <a:lt2>
        <a:srgbClr val="FFF6F0"/>
      </a:lt2>
      <a:accent1>
        <a:srgbClr val="E9E4DD"/>
      </a:accent1>
      <a:accent2>
        <a:srgbClr val="D7D7D3"/>
      </a:accent2>
      <a:accent3>
        <a:srgbClr val="C6C9C9"/>
      </a:accent3>
      <a:accent4>
        <a:srgbClr val="B4BCBF"/>
      </a:accent4>
      <a:accent5>
        <a:srgbClr val="A2AFB5"/>
      </a:accent5>
      <a:accent6>
        <a:srgbClr val="91A1A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Montserrat ExtraBold</vt:lpstr>
      <vt:lpstr>Arial</vt:lpstr>
      <vt:lpstr>Roboto</vt:lpstr>
      <vt:lpstr>Montserrat Black</vt:lpstr>
      <vt:lpstr>Montserrat SemiBold</vt:lpstr>
      <vt:lpstr>Times New Roman</vt:lpstr>
      <vt:lpstr>Fira Sans Extra Condensed Medium</vt:lpstr>
      <vt:lpstr>Raleway</vt:lpstr>
      <vt:lpstr>Open Sans</vt:lpstr>
      <vt:lpstr>Strokes Breakthrough by Slidesgo</vt:lpstr>
      <vt:lpstr>Stroke prediction model</vt:lpstr>
      <vt:lpstr>Table of Contents</vt:lpstr>
      <vt:lpstr>Problem</vt:lpstr>
      <vt:lpstr>Data </vt:lpstr>
      <vt:lpstr>Oversampled Logestic regression</vt:lpstr>
      <vt:lpstr>Project breakdown</vt:lpstr>
      <vt:lpstr>Standarization </vt:lpstr>
      <vt:lpstr>EDA</vt:lpstr>
      <vt:lpstr>Non-oversampled results</vt:lpstr>
      <vt:lpstr>Oversampled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model</dc:title>
  <dc:creator>Manar</dc:creator>
  <cp:lastModifiedBy>منار ناصر مناور المطيري</cp:lastModifiedBy>
  <cp:revision>1</cp:revision>
  <dcterms:modified xsi:type="dcterms:W3CDTF">2021-10-21T02:58:45Z</dcterms:modified>
</cp:coreProperties>
</file>