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notesSlides/notesSlide17.xml" ContentType="application/vnd.openxmlformats-officedocument.presentationml.notesSlide+xml"/>
  <Override PartName="/ppt/charts/chart5.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MWh1ekAD9TCvG8hMAJE4Za2JT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Amount of Workload</a:t>
            </a:r>
            <a:r>
              <a:rPr lang="en-US" baseline="0" dirty="0"/>
              <a:t> Remaining By Group</a:t>
            </a:r>
            <a:endParaRPr lang="en-US" dirty="0"/>
          </a:p>
        </c:rich>
      </c:tx>
      <c:overlay val="0"/>
      <c:spPr>
        <a:noFill/>
        <a:ln>
          <a:noFill/>
        </a:ln>
        <a:effectLst/>
      </c:spPr>
    </c:title>
    <c:autoTitleDeleted val="0"/>
    <c:plotArea>
      <c:layout/>
      <c:pieChart>
        <c:varyColors val="1"/>
        <c:ser>
          <c:idx val="0"/>
          <c:order val="0"/>
          <c:tx>
            <c:strRef>
              <c:f>Sheet1!$B$1</c:f>
              <c:strCache>
                <c:ptCount val="1"/>
                <c:pt idx="0">
                  <c:v>Count of Status</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EB5-4DBE-ACEB-1C8CB0E0BBEB}"/>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EB5-4DBE-ACEB-1C8CB0E0BBEB}"/>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EB5-4DBE-ACEB-1C8CB0E0BBE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EEB5-4DBE-ACEB-1C8CB0E0BBE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Reimbursement Claims</c:v>
                </c:pt>
                <c:pt idx="1">
                  <c:v>Endorsements</c:v>
                </c:pt>
                <c:pt idx="2">
                  <c:v>Support</c:v>
                </c:pt>
                <c:pt idx="3">
                  <c:v>Onboardings</c:v>
                </c:pt>
              </c:strCache>
            </c:strRef>
          </c:cat>
          <c:val>
            <c:numRef>
              <c:f>Sheet1!$B$2:$B$5</c:f>
              <c:numCache>
                <c:formatCode>General</c:formatCode>
                <c:ptCount val="4"/>
                <c:pt idx="0">
                  <c:v>849</c:v>
                </c:pt>
                <c:pt idx="1">
                  <c:v>830</c:v>
                </c:pt>
                <c:pt idx="2">
                  <c:v>217</c:v>
                </c:pt>
                <c:pt idx="3">
                  <c:v>171</c:v>
                </c:pt>
              </c:numCache>
            </c:numRef>
          </c:val>
          <c:extLst>
            <c:ext xmlns:c16="http://schemas.microsoft.com/office/drawing/2014/chart" uri="{C3380CC4-5D6E-409C-BE32-E72D297353CC}">
              <c16:uniqueId val="{00000008-EEB5-4DBE-ACEB-1C8CB0E0BBE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Solved vs Unsolved Tickets in Categories</a:t>
            </a:r>
          </a:p>
        </c:rich>
      </c:tx>
      <c:overlay val="0"/>
      <c:spPr>
        <a:noFill/>
        <a:ln>
          <a:noFill/>
        </a:ln>
        <a:effectLst/>
      </c:spPr>
    </c:title>
    <c:autoTitleDeleted val="0"/>
    <c:plotArea>
      <c:layout/>
      <c:barChart>
        <c:barDir val="col"/>
        <c:grouping val="percentStacked"/>
        <c:varyColors val="0"/>
        <c:ser>
          <c:idx val="0"/>
          <c:order val="0"/>
          <c:tx>
            <c:strRef>
              <c:f>Sheet1!$B$1</c:f>
              <c:strCache>
                <c:ptCount val="1"/>
                <c:pt idx="0">
                  <c:v>Remaining Tickets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Sheet1!$A$2:$A$12</c:f>
              <c:strCache>
                <c:ptCount val="11"/>
                <c:pt idx="0">
                  <c:v>Claims</c:v>
                </c:pt>
                <c:pt idx="1">
                  <c:v>Is my treatment covered (IMTC)</c:v>
                </c:pt>
                <c:pt idx="2">
                  <c:v>HR Queries</c:v>
                </c:pt>
                <c:pt idx="3">
                  <c:v>Health ID</c:v>
                </c:pt>
                <c:pt idx="4">
                  <c:v>Manage dependents</c:v>
                </c:pt>
                <c:pt idx="5">
                  <c:v>Not Applicable</c:v>
                </c:pt>
                <c:pt idx="6">
                  <c:v>Others</c:v>
                </c:pt>
                <c:pt idx="7">
                  <c:v>Health Benefits</c:v>
                </c:pt>
                <c:pt idx="8">
                  <c:v>Super Topup (STU)</c:v>
                </c:pt>
                <c:pt idx="9">
                  <c:v>Network or Blacklisted Hospitals</c:v>
                </c:pt>
                <c:pt idx="10">
                  <c:v>Telehealth</c:v>
                </c:pt>
              </c:strCache>
            </c:strRef>
          </c:cat>
          <c:val>
            <c:numRef>
              <c:f>Sheet1!$B$2:$B$12</c:f>
              <c:numCache>
                <c:formatCode>General</c:formatCode>
                <c:ptCount val="11"/>
                <c:pt idx="0">
                  <c:v>904</c:v>
                </c:pt>
                <c:pt idx="1">
                  <c:v>678</c:v>
                </c:pt>
                <c:pt idx="2">
                  <c:v>266</c:v>
                </c:pt>
                <c:pt idx="3">
                  <c:v>131</c:v>
                </c:pt>
                <c:pt idx="4">
                  <c:v>148</c:v>
                </c:pt>
                <c:pt idx="5">
                  <c:v>74</c:v>
                </c:pt>
                <c:pt idx="6">
                  <c:v>159</c:v>
                </c:pt>
                <c:pt idx="7">
                  <c:v>75</c:v>
                </c:pt>
                <c:pt idx="8">
                  <c:v>70</c:v>
                </c:pt>
                <c:pt idx="9">
                  <c:v>28</c:v>
                </c:pt>
                <c:pt idx="10">
                  <c:v>20</c:v>
                </c:pt>
              </c:numCache>
            </c:numRef>
          </c:val>
          <c:extLst>
            <c:ext xmlns:c16="http://schemas.microsoft.com/office/drawing/2014/chart" uri="{C3380CC4-5D6E-409C-BE32-E72D297353CC}">
              <c16:uniqueId val="{00000000-8C92-4897-BCD0-2DCFD80589C8}"/>
            </c:ext>
          </c:extLst>
        </c:ser>
        <c:ser>
          <c:idx val="1"/>
          <c:order val="1"/>
          <c:tx>
            <c:strRef>
              <c:f>Sheet1!$C$1</c:f>
              <c:strCache>
                <c:ptCount val="1"/>
                <c:pt idx="0">
                  <c:v>Percentage of Solved Tickets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Sheet1!$A$2:$A$12</c:f>
              <c:strCache>
                <c:ptCount val="11"/>
                <c:pt idx="0">
                  <c:v>Claims</c:v>
                </c:pt>
                <c:pt idx="1">
                  <c:v>Is my treatment covered (IMTC)</c:v>
                </c:pt>
                <c:pt idx="2">
                  <c:v>HR Queries</c:v>
                </c:pt>
                <c:pt idx="3">
                  <c:v>Health ID</c:v>
                </c:pt>
                <c:pt idx="4">
                  <c:v>Manage dependents</c:v>
                </c:pt>
                <c:pt idx="5">
                  <c:v>Not Applicable</c:v>
                </c:pt>
                <c:pt idx="6">
                  <c:v>Others</c:v>
                </c:pt>
                <c:pt idx="7">
                  <c:v>Health Benefits</c:v>
                </c:pt>
                <c:pt idx="8">
                  <c:v>Super Topup (STU)</c:v>
                </c:pt>
                <c:pt idx="9">
                  <c:v>Network or Blacklisted Hospitals</c:v>
                </c:pt>
                <c:pt idx="10">
                  <c:v>Telehealth</c:v>
                </c:pt>
              </c:strCache>
            </c:strRef>
          </c:cat>
          <c:val>
            <c:numRef>
              <c:f>Sheet1!$C$2:$C$12</c:f>
              <c:numCache>
                <c:formatCode>General</c:formatCode>
                <c:ptCount val="11"/>
                <c:pt idx="0">
                  <c:v>96</c:v>
                </c:pt>
                <c:pt idx="1">
                  <c:v>67</c:v>
                </c:pt>
                <c:pt idx="2">
                  <c:v>42</c:v>
                </c:pt>
                <c:pt idx="3">
                  <c:v>21</c:v>
                </c:pt>
                <c:pt idx="4">
                  <c:v>20</c:v>
                </c:pt>
                <c:pt idx="5">
                  <c:v>13</c:v>
                </c:pt>
                <c:pt idx="6">
                  <c:v>12</c:v>
                </c:pt>
                <c:pt idx="7">
                  <c:v>11</c:v>
                </c:pt>
                <c:pt idx="8">
                  <c:v>11</c:v>
                </c:pt>
                <c:pt idx="9">
                  <c:v>1</c:v>
                </c:pt>
                <c:pt idx="10">
                  <c:v>1</c:v>
                </c:pt>
              </c:numCache>
            </c:numRef>
          </c:val>
          <c:extLst>
            <c:ext xmlns:c16="http://schemas.microsoft.com/office/drawing/2014/chart" uri="{C3380CC4-5D6E-409C-BE32-E72D297353CC}">
              <c16:uniqueId val="{00000001-8C92-4897-BCD0-2DCFD80589C8}"/>
            </c:ext>
          </c:extLst>
        </c:ser>
        <c:dLbls>
          <c:showLegendKey val="0"/>
          <c:showVal val="0"/>
          <c:showCatName val="0"/>
          <c:showSerName val="0"/>
          <c:showPercent val="0"/>
          <c:showBubbleSize val="0"/>
        </c:dLbls>
        <c:gapWidth val="150"/>
        <c:overlap val="100"/>
        <c:axId val="979886175"/>
        <c:axId val="979887135"/>
      </c:barChart>
      <c:catAx>
        <c:axId val="97988617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9887135"/>
        <c:crosses val="autoZero"/>
        <c:auto val="1"/>
        <c:lblAlgn val="ctr"/>
        <c:lblOffset val="100"/>
        <c:noMultiLvlLbl val="0"/>
      </c:catAx>
      <c:valAx>
        <c:axId val="9798871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9886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Sheet1!$B$1</c:f>
              <c:strCache>
                <c:ptCount val="1"/>
                <c:pt idx="0">
                  <c:v>Sum of Reopens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C73-417F-A811-483CEBB34DB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C73-417F-A811-483CEBB34DBF}"/>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C73-417F-A811-483CEBB34DBF}"/>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C73-417F-A811-483CEBB34DBF}"/>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4C73-417F-A811-483CEBB34DB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Support</c:v>
                </c:pt>
                <c:pt idx="1">
                  <c:v>Reimbursement Claims</c:v>
                </c:pt>
                <c:pt idx="2">
                  <c:v>Endorsements</c:v>
                </c:pt>
                <c:pt idx="3">
                  <c:v>Onboardings</c:v>
                </c:pt>
              </c:strCache>
            </c:strRef>
          </c:cat>
          <c:val>
            <c:numRef>
              <c:f>Sheet1!$B$2:$B$5</c:f>
              <c:numCache>
                <c:formatCode>General</c:formatCode>
                <c:ptCount val="4"/>
                <c:pt idx="0">
                  <c:v>1896</c:v>
                </c:pt>
                <c:pt idx="1">
                  <c:v>1551</c:v>
                </c:pt>
                <c:pt idx="2">
                  <c:v>435</c:v>
                </c:pt>
                <c:pt idx="3">
                  <c:v>120</c:v>
                </c:pt>
              </c:numCache>
            </c:numRef>
          </c:val>
          <c:extLst>
            <c:ext xmlns:c16="http://schemas.microsoft.com/office/drawing/2014/chart" uri="{C3380CC4-5D6E-409C-BE32-E72D297353CC}">
              <c16:uniqueId val="{00000000-6FAD-4F45-BFE1-345C00BEC03A}"/>
            </c:ext>
          </c:extLst>
        </c:ser>
        <c:dLbls>
          <c:dLblPos val="inEnd"/>
          <c:showLegendKey val="0"/>
          <c:showVal val="0"/>
          <c:showCatName val="0"/>
          <c:showSerName val="0"/>
          <c:showPercent val="1"/>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Number of Reopens by Via</a:t>
            </a:r>
          </a:p>
        </c:rich>
      </c:tx>
      <c:layout>
        <c:manualLayout>
          <c:xMode val="edge"/>
          <c:yMode val="edge"/>
          <c:x val="0.21277585744703886"/>
          <c:y val="5.5841592638162539E-2"/>
        </c:manualLayout>
      </c:layout>
      <c:overlay val="0"/>
      <c:spPr>
        <a:noFill/>
        <a:ln>
          <a:noFill/>
        </a:ln>
        <a:effectLst/>
      </c:spPr>
    </c:title>
    <c:autoTitleDeleted val="0"/>
    <c:plotArea>
      <c:layout>
        <c:manualLayout>
          <c:layoutTarget val="inner"/>
          <c:xMode val="edge"/>
          <c:yMode val="edge"/>
          <c:x val="4.6282710090133697E-2"/>
          <c:y val="4.1274220645598395E-2"/>
          <c:w val="0.88413954164076158"/>
          <c:h val="0.93231429277129518"/>
        </c:manualLayout>
      </c:layout>
      <c:ofPieChart>
        <c:ofPieType val="bar"/>
        <c:varyColors val="1"/>
        <c:ser>
          <c:idx val="0"/>
          <c:order val="0"/>
          <c:tx>
            <c:strRef>
              <c:f>Sheet1!$B$1</c:f>
              <c:strCache>
                <c:ptCount val="1"/>
                <c:pt idx="0">
                  <c:v>Sum of Reopens</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EB5-4DBE-ACEB-1C8CB0E0BBEB}"/>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EB5-4DBE-ACEB-1C8CB0E0BBEB}"/>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EB5-4DBE-ACEB-1C8CB0E0BBE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EEB5-4DBE-ACEB-1C8CB0E0BBEB}"/>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2819-47C6-9D2D-A63843BE0450}"/>
              </c:ext>
            </c:extLst>
          </c:dPt>
          <c:dLbls>
            <c:dLbl>
              <c:idx val="0"/>
              <c:layout>
                <c:manualLayout>
                  <c:x val="0.14059163567028043"/>
                  <c:y val="-6.679063589446340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EB5-4DBE-ACEB-1C8CB0E0BBEB}"/>
                </c:ext>
              </c:extLst>
            </c:dLbl>
            <c:dLbl>
              <c:idx val="1"/>
              <c:layout>
                <c:manualLayout>
                  <c:x val="-0.19562058798581392"/>
                  <c:y val="0.1020507495123179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EB5-4DBE-ACEB-1C8CB0E0BBEB}"/>
                </c:ext>
              </c:extLst>
            </c:dLbl>
            <c:dLbl>
              <c:idx val="2"/>
              <c:layout>
                <c:manualLayout>
                  <c:x val="-0.10931603165400268"/>
                  <c:y val="-3.693325849553075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EB5-4DBE-ACEB-1C8CB0E0BBEB}"/>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Mail</c:v>
                </c:pt>
                <c:pt idx="1">
                  <c:v>Internal Communication</c:v>
                </c:pt>
                <c:pt idx="2">
                  <c:v>OutBound</c:v>
                </c:pt>
                <c:pt idx="3">
                  <c:v>Closed Ticket</c:v>
                </c:pt>
              </c:strCache>
            </c:strRef>
          </c:cat>
          <c:val>
            <c:numRef>
              <c:f>Sheet1!$B$2:$B$5</c:f>
              <c:numCache>
                <c:formatCode>General</c:formatCode>
                <c:ptCount val="4"/>
                <c:pt idx="0">
                  <c:v>3103</c:v>
                </c:pt>
                <c:pt idx="1">
                  <c:v>524</c:v>
                </c:pt>
                <c:pt idx="2">
                  <c:v>266</c:v>
                </c:pt>
                <c:pt idx="3">
                  <c:v>109</c:v>
                </c:pt>
              </c:numCache>
            </c:numRef>
          </c:val>
          <c:extLst>
            <c:ext xmlns:c16="http://schemas.microsoft.com/office/drawing/2014/chart" uri="{C3380CC4-5D6E-409C-BE32-E72D297353CC}">
              <c16:uniqueId val="{00000008-EEB5-4DBE-ACEB-1C8CB0E0BBEB}"/>
            </c:ext>
          </c:extLst>
        </c:ser>
        <c:dLbls>
          <c:dLblPos val="inEnd"/>
          <c:showLegendKey val="0"/>
          <c:showVal val="0"/>
          <c:showCatName val="0"/>
          <c:showSerName val="0"/>
          <c:showPercent val="1"/>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Century Gothic" panose="020B0502020202020204" pitchFamily="34" charset="0"/>
              <a:ea typeface="+mn-ea"/>
              <a:cs typeface="+mn-cs"/>
            </a:defRPr>
          </a:pPr>
          <a:endParaRPr lang="en-US"/>
        </a:p>
      </c:txPr>
    </c:title>
    <c:autoTitleDeleted val="0"/>
    <c:plotArea>
      <c:layout/>
      <c:ofPieChart>
        <c:ofPieType val="bar"/>
        <c:varyColors val="1"/>
        <c:ser>
          <c:idx val="0"/>
          <c:order val="0"/>
          <c:tx>
            <c:strRef>
              <c:f>Sheet1!$B$1</c:f>
              <c:strCache>
                <c:ptCount val="1"/>
                <c:pt idx="0">
                  <c:v>Resolution Time per Reply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538-48FC-92FA-6848B63458C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538-48FC-92FA-6848B63458C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538-48FC-92FA-6848B63458C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538-48FC-92FA-6848B63458C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F538-48FC-92FA-6848B63458CF}"/>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Century Gothic" panose="020B0502020202020204" pitchFamily="34" charset="0"/>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Mail</c:v>
                </c:pt>
                <c:pt idx="1">
                  <c:v>Closed Ticket</c:v>
                </c:pt>
                <c:pt idx="2">
                  <c:v>OutBound</c:v>
                </c:pt>
                <c:pt idx="3">
                  <c:v>Internal Communication</c:v>
                </c:pt>
              </c:strCache>
            </c:strRef>
          </c:cat>
          <c:val>
            <c:numRef>
              <c:f>Sheet1!$B$2:$B$5</c:f>
              <c:numCache>
                <c:formatCode>General</c:formatCode>
                <c:ptCount val="4"/>
                <c:pt idx="0">
                  <c:v>92.213585777280002</c:v>
                </c:pt>
                <c:pt idx="1">
                  <c:v>82.217706821480405</c:v>
                </c:pt>
                <c:pt idx="2">
                  <c:v>76.731876332622605</c:v>
                </c:pt>
                <c:pt idx="3">
                  <c:v>28.174988441978702</c:v>
                </c:pt>
              </c:numCache>
            </c:numRef>
          </c:val>
          <c:extLst>
            <c:ext xmlns:c16="http://schemas.microsoft.com/office/drawing/2014/chart" uri="{C3380CC4-5D6E-409C-BE32-E72D297353CC}">
              <c16:uniqueId val="{00000000-B9AC-4445-849C-A7963CBD5B70}"/>
            </c:ext>
          </c:extLst>
        </c:ser>
        <c:dLbls>
          <c:dLblPos val="ctr"/>
          <c:showLegendKey val="0"/>
          <c:showVal val="0"/>
          <c:showCatName val="0"/>
          <c:showSerName val="0"/>
          <c:showPercent val="1"/>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tx1"/>
          </a:solidFill>
          <a:latin typeface="Century Gothic" panose="020B0502020202020204" pitchFamily="34"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hackerrank.com/mayankdwivedibb?hr_r=1" TargetMode="External"/><Relationship Id="rId3" Type="http://schemas.openxmlformats.org/officeDocument/2006/relationships/image" Target="../media/image1.png"/><Relationship Id="rId7" Type="http://schemas.openxmlformats.org/officeDocument/2006/relationships/hyperlink" Target="https://github.com/CoderMayank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mayank-dwivedi-468873236/" TargetMode="External"/><Relationship Id="rId5" Type="http://schemas.openxmlformats.org/officeDocument/2006/relationships/hyperlink" Target="mailto:mayankdwivedibb@gmail.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29000"/>
          </a:blip>
          <a:tile tx="0" ty="0" sx="100000" sy="100000" flip="none" algn="tl"/>
        </a:blipFill>
        <a:effectLst/>
      </p:bgPr>
    </p:bg>
    <p:spTree>
      <p:nvGrpSpPr>
        <p:cNvPr id="1" name="Shape 83"/>
        <p:cNvGrpSpPr/>
        <p:nvPr/>
      </p:nvGrpSpPr>
      <p:grpSpPr>
        <a:xfrm>
          <a:off x="0" y="0"/>
          <a:ext cx="0" cy="0"/>
          <a:chOff x="0" y="0"/>
          <a:chExt cx="0" cy="0"/>
        </a:xfrm>
      </p:grpSpPr>
      <p:sp>
        <p:nvSpPr>
          <p:cNvPr id="84" name="Google Shape;84;p1"/>
          <p:cNvSpPr>
            <a:spLocks noGrp="1"/>
          </p:cNvSpPr>
          <p:nvPr>
            <p:ph type="ctrTitle"/>
          </p:nvPr>
        </p:nvSpPr>
        <p:spPr>
          <a:xfrm>
            <a:off x="440757" y="1006325"/>
            <a:ext cx="11310486" cy="98503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lt1"/>
              </a:buClr>
              <a:buSzPts val="2520"/>
              <a:buFont typeface="Century Gothic"/>
              <a:buNone/>
            </a:pPr>
            <a:r>
              <a:rPr lang="en-US" sz="2520">
                <a:solidFill>
                  <a:schemeClr val="lt1"/>
                </a:solidFill>
                <a:highlight>
                  <a:srgbClr val="FE3030"/>
                </a:highlight>
                <a:latin typeface="Century Gothic"/>
                <a:ea typeface="Century Gothic"/>
                <a:cs typeface="Century Gothic"/>
                <a:sym typeface="Century Gothic"/>
              </a:rPr>
              <a:t>Take Home Assignment</a:t>
            </a:r>
            <a:br>
              <a:rPr lang="en-US" sz="2520">
                <a:solidFill>
                  <a:schemeClr val="lt1"/>
                </a:solidFill>
                <a:highlight>
                  <a:srgbClr val="FE3030"/>
                </a:highlight>
                <a:latin typeface="Century Gothic"/>
                <a:ea typeface="Century Gothic"/>
                <a:cs typeface="Century Gothic"/>
                <a:sym typeface="Century Gothic"/>
              </a:rPr>
            </a:br>
            <a:r>
              <a:rPr lang="en-US" sz="2520">
                <a:solidFill>
                  <a:schemeClr val="lt1"/>
                </a:solidFill>
                <a:highlight>
                  <a:srgbClr val="FE3030"/>
                </a:highlight>
                <a:latin typeface="Century Gothic"/>
                <a:ea typeface="Century Gothic"/>
                <a:cs typeface="Century Gothic"/>
                <a:sym typeface="Century Gothic"/>
              </a:rPr>
              <a:t> Presentation for Data Analyst Position  </a:t>
            </a:r>
            <a:endParaRPr/>
          </a:p>
        </p:txBody>
      </p:sp>
      <p:sp>
        <p:nvSpPr>
          <p:cNvPr id="85" name="Google Shape;85;p1"/>
          <p:cNvSpPr/>
          <p:nvPr/>
        </p:nvSpPr>
        <p:spPr>
          <a:xfrm>
            <a:off x="7423083" y="4124475"/>
            <a:ext cx="4328160" cy="581214"/>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marR="0" lvl="0" indent="0" algn="r" rtl="0">
              <a:lnSpc>
                <a:spcPct val="100000"/>
              </a:lnSpc>
              <a:spcBef>
                <a:spcPts val="0"/>
              </a:spcBef>
              <a:spcAft>
                <a:spcPts val="0"/>
              </a:spcAft>
              <a:buClr>
                <a:schemeClr val="lt1"/>
              </a:buClr>
              <a:buSzPts val="2730"/>
              <a:buFont typeface="Century Gothic"/>
              <a:buNone/>
            </a:pPr>
            <a:r>
              <a:rPr lang="en-US" sz="2730" b="0" i="0" u="none" strike="noStrike" cap="none">
                <a:solidFill>
                  <a:schemeClr val="lt1"/>
                </a:solidFill>
                <a:highlight>
                  <a:srgbClr val="FE3030"/>
                </a:highlight>
                <a:latin typeface="Century Gothic"/>
                <a:ea typeface="Century Gothic"/>
                <a:cs typeface="Century Gothic"/>
                <a:sym typeface="Century Gothic"/>
              </a:rPr>
              <a:t>By DA Mayank Dwivedi</a:t>
            </a:r>
            <a:endParaRPr/>
          </a:p>
        </p:txBody>
      </p:sp>
      <p:pic>
        <p:nvPicPr>
          <p:cNvPr id="86" name="Google Shape;86;p1"/>
          <p:cNvPicPr preferRelativeResize="0"/>
          <p:nvPr/>
        </p:nvPicPr>
        <p:blipFill rotWithShape="1">
          <a:blip r:embed="rId4">
            <a:alphaModFix/>
          </a:blip>
          <a:srcRect/>
          <a:stretch/>
        </p:blipFill>
        <p:spPr>
          <a:xfrm>
            <a:off x="383674" y="119826"/>
            <a:ext cx="1348857" cy="449619"/>
          </a:xfrm>
          <a:prstGeom prst="rect">
            <a:avLst/>
          </a:prstGeom>
          <a:noFill/>
          <a:ln>
            <a:noFill/>
          </a:ln>
        </p:spPr>
      </p:pic>
      <p:sp>
        <p:nvSpPr>
          <p:cNvPr id="87" name="Google Shape;87;p1"/>
          <p:cNvSpPr txBox="1"/>
          <p:nvPr/>
        </p:nvSpPr>
        <p:spPr>
          <a:xfrm>
            <a:off x="670560" y="4705689"/>
            <a:ext cx="11080683" cy="1221937"/>
          </a:xfrm>
          <a:prstGeom prst="rect">
            <a:avLst/>
          </a:prstGeom>
          <a:noFill/>
          <a:ln>
            <a:noFill/>
          </a:ln>
        </p:spPr>
        <p:txBody>
          <a:bodyPr spcFirstLastPara="1" wrap="square" lIns="91425" tIns="45700" rIns="91425" bIns="45700" anchor="b" anchorCtr="0">
            <a:normAutofit fontScale="97500"/>
          </a:bodyPr>
          <a:lstStyle/>
          <a:p>
            <a:pPr marL="0" marR="0" lvl="0" indent="0" algn="r" rtl="0">
              <a:lnSpc>
                <a:spcPct val="100000"/>
              </a:lnSpc>
              <a:spcBef>
                <a:spcPts val="0"/>
              </a:spcBef>
              <a:spcAft>
                <a:spcPts val="0"/>
              </a:spcAft>
              <a:buClr>
                <a:schemeClr val="dk1"/>
              </a:buClr>
              <a:buSzPct val="100000"/>
              <a:buFont typeface="Century Gothic"/>
              <a:buNone/>
            </a:pPr>
            <a:r>
              <a:rPr lang="en-US" sz="2000" b="0" i="0" u="none" strike="noStrike" cap="none">
                <a:solidFill>
                  <a:schemeClr val="dk1"/>
                </a:solidFill>
                <a:latin typeface="Century Gothic"/>
                <a:ea typeface="Century Gothic"/>
                <a:cs typeface="Century Gothic"/>
                <a:sym typeface="Century Gothic"/>
              </a:rPr>
              <a:t>Mobile No.:  +91-8506938289</a:t>
            </a:r>
            <a:endParaRPr/>
          </a:p>
          <a:p>
            <a:pPr marL="0" marR="0" lvl="0" indent="0" algn="r" rtl="0">
              <a:lnSpc>
                <a:spcPct val="100000"/>
              </a:lnSpc>
              <a:spcBef>
                <a:spcPts val="0"/>
              </a:spcBef>
              <a:spcAft>
                <a:spcPts val="0"/>
              </a:spcAft>
              <a:buClr>
                <a:schemeClr val="dk1"/>
              </a:buClr>
              <a:buSzPct val="100000"/>
              <a:buFont typeface="Century Gothic"/>
              <a:buNone/>
            </a:pPr>
            <a:r>
              <a:rPr lang="en-US" sz="2000" b="0" i="0" u="none" strike="noStrike" cap="none">
                <a:solidFill>
                  <a:schemeClr val="dk1"/>
                </a:solidFill>
                <a:latin typeface="Century Gothic"/>
                <a:ea typeface="Century Gothic"/>
                <a:cs typeface="Century Gothic"/>
                <a:sym typeface="Century Gothic"/>
              </a:rPr>
              <a:t>E-mail: </a:t>
            </a:r>
            <a:r>
              <a:rPr lang="en-US" sz="2000" b="0" i="0" u="sng" strike="noStrike" cap="none">
                <a:solidFill>
                  <a:schemeClr val="dk1"/>
                </a:solidFill>
                <a:latin typeface="Century Gothic"/>
                <a:ea typeface="Century Gothic"/>
                <a:cs typeface="Century Gothic"/>
                <a:sym typeface="Century Gothic"/>
                <a:hlinkClick r:id="rId5">
                  <a:extLst>
                    <a:ext uri="{A12FA001-AC4F-418D-AE19-62706E023703}">
                      <ahyp:hlinkClr xmlns:ahyp="http://schemas.microsoft.com/office/drawing/2018/hyperlinkcolor" val="tx"/>
                    </a:ext>
                  </a:extLst>
                </a:hlinkClick>
              </a:rPr>
              <a:t>mayankdwivedibb@gmail.com</a:t>
            </a:r>
            <a:endParaRPr sz="2000" b="0" i="0" u="none" strike="noStrike" cap="none">
              <a:solidFill>
                <a:schemeClr val="dk1"/>
              </a:solidFill>
              <a:latin typeface="Calibri"/>
              <a:ea typeface="Calibri"/>
              <a:cs typeface="Calibri"/>
              <a:sym typeface="Calibri"/>
            </a:endParaRPr>
          </a:p>
          <a:p>
            <a:pPr marL="0" marR="0" lvl="0" indent="0" algn="r" rtl="0">
              <a:lnSpc>
                <a:spcPct val="100000"/>
              </a:lnSpc>
              <a:spcBef>
                <a:spcPts val="0"/>
              </a:spcBef>
              <a:spcAft>
                <a:spcPts val="0"/>
              </a:spcAft>
              <a:buClr>
                <a:schemeClr val="dk1"/>
              </a:buClr>
              <a:buSzPct val="100000"/>
              <a:buFont typeface="Century Gothic"/>
              <a:buNone/>
            </a:pPr>
            <a:r>
              <a:rPr lang="en-US" sz="2000" b="0" i="0" u="none" strike="noStrike" cap="none">
                <a:solidFill>
                  <a:schemeClr val="dk1"/>
                </a:solidFill>
                <a:latin typeface="Century Gothic"/>
                <a:ea typeface="Century Gothic"/>
                <a:cs typeface="Century Gothic"/>
                <a:sym typeface="Century Gothic"/>
              </a:rPr>
              <a:t>Address: Noida</a:t>
            </a:r>
            <a:endParaRPr/>
          </a:p>
        </p:txBody>
      </p:sp>
      <p:sp>
        <p:nvSpPr>
          <p:cNvPr id="88" name="Google Shape;88;p1"/>
          <p:cNvSpPr txBox="1"/>
          <p:nvPr/>
        </p:nvSpPr>
        <p:spPr>
          <a:xfrm>
            <a:off x="670560" y="2902538"/>
            <a:ext cx="11080683" cy="1221937"/>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10000"/>
              </a:lnSpc>
              <a:spcBef>
                <a:spcPts val="0"/>
              </a:spcBef>
              <a:spcAft>
                <a:spcPts val="0"/>
              </a:spcAft>
              <a:buClr>
                <a:schemeClr val="dk1"/>
              </a:buClr>
              <a:buSzPct val="100000"/>
              <a:buFont typeface="Century Gothic"/>
              <a:buNone/>
            </a:pPr>
            <a:r>
              <a:rPr lang="en-US" sz="2000" b="0" i="0" u="none" strike="noStrike" cap="none">
                <a:solidFill>
                  <a:schemeClr val="dk1"/>
                </a:solidFill>
                <a:latin typeface="Century Gothic"/>
                <a:ea typeface="Century Gothic"/>
                <a:cs typeface="Century Gothic"/>
                <a:sym typeface="Century Gothic"/>
              </a:rPr>
              <a:t>LinkedIn: Mayank Dwivedi </a:t>
            </a:r>
            <a:r>
              <a:rPr lang="en-US" sz="2000" b="0" i="0" u="sng" strike="noStrike" cap="none">
                <a:solidFill>
                  <a:schemeClr val="dk1"/>
                </a:solidFill>
                <a:latin typeface="Century Gothic"/>
                <a:ea typeface="Century Gothic"/>
                <a:cs typeface="Century Gothic"/>
                <a:sym typeface="Century Gothic"/>
                <a:hlinkClick r:id="rId6">
                  <a:extLst>
                    <a:ext uri="{A12FA001-AC4F-418D-AE19-62706E023703}">
                      <ahyp:hlinkClr xmlns:ahyp="http://schemas.microsoft.com/office/drawing/2018/hyperlinkcolor" val="tx"/>
                    </a:ext>
                  </a:extLst>
                </a:hlinkClick>
              </a:rPr>
              <a:t>mayank-dwivedi-468873236</a:t>
            </a:r>
            <a:endParaRPr sz="2000" b="0" i="0" u="none" strike="noStrike" cap="none">
              <a:solidFill>
                <a:schemeClr val="dk1"/>
              </a:solidFill>
              <a:latin typeface="Century Gothic"/>
              <a:ea typeface="Century Gothic"/>
              <a:cs typeface="Century Gothic"/>
              <a:sym typeface="Century Gothic"/>
            </a:endParaRPr>
          </a:p>
          <a:p>
            <a:pPr marL="0" marR="0" lvl="0" indent="0" algn="l" rtl="0">
              <a:lnSpc>
                <a:spcPct val="110000"/>
              </a:lnSpc>
              <a:spcBef>
                <a:spcPts val="0"/>
              </a:spcBef>
              <a:spcAft>
                <a:spcPts val="0"/>
              </a:spcAft>
              <a:buClr>
                <a:schemeClr val="dk1"/>
              </a:buClr>
              <a:buSzPct val="100000"/>
              <a:buFont typeface="Century Gothic"/>
              <a:buNone/>
            </a:pPr>
            <a:r>
              <a:rPr lang="en-US" sz="2000" b="0" i="0" u="none" strike="noStrike" cap="none">
                <a:solidFill>
                  <a:schemeClr val="dk1"/>
                </a:solidFill>
                <a:latin typeface="Century Gothic"/>
                <a:ea typeface="Century Gothic"/>
                <a:cs typeface="Century Gothic"/>
                <a:sym typeface="Century Gothic"/>
              </a:rPr>
              <a:t>GitHub: </a:t>
            </a:r>
            <a:r>
              <a:rPr lang="en-US" sz="2000" b="0" i="0" u="sng" strike="noStrike" cap="none">
                <a:solidFill>
                  <a:schemeClr val="dk1"/>
                </a:solidFill>
                <a:latin typeface="Century Gothic"/>
                <a:ea typeface="Century Gothic"/>
                <a:cs typeface="Century Gothic"/>
                <a:sym typeface="Century Gothic"/>
                <a:hlinkClick r:id="rId7">
                  <a:extLst>
                    <a:ext uri="{A12FA001-AC4F-418D-AE19-62706E023703}">
                      <ahyp:hlinkClr xmlns:ahyp="http://schemas.microsoft.com/office/drawing/2018/hyperlinkcolor" val="tx"/>
                    </a:ext>
                  </a:extLst>
                </a:hlinkClick>
              </a:rPr>
              <a:t>CoderMayankD</a:t>
            </a:r>
            <a:endParaRPr sz="2000" b="0" i="0" u="none" strike="noStrike" cap="none">
              <a:solidFill>
                <a:schemeClr val="dk1"/>
              </a:solidFill>
              <a:latin typeface="Century Gothic"/>
              <a:ea typeface="Century Gothic"/>
              <a:cs typeface="Century Gothic"/>
              <a:sym typeface="Century Gothic"/>
            </a:endParaRPr>
          </a:p>
          <a:p>
            <a:pPr marL="0" marR="0" lvl="0" indent="0" algn="l" rtl="0">
              <a:lnSpc>
                <a:spcPct val="110000"/>
              </a:lnSpc>
              <a:spcBef>
                <a:spcPts val="0"/>
              </a:spcBef>
              <a:spcAft>
                <a:spcPts val="0"/>
              </a:spcAft>
              <a:buClr>
                <a:schemeClr val="dk1"/>
              </a:buClr>
              <a:buSzPct val="100000"/>
              <a:buFont typeface="Century Gothic"/>
              <a:buNone/>
            </a:pPr>
            <a:r>
              <a:rPr lang="en-US" sz="2000" b="0" i="0" u="none" strike="noStrike" cap="none">
                <a:solidFill>
                  <a:schemeClr val="dk1"/>
                </a:solidFill>
                <a:latin typeface="Century Gothic"/>
                <a:ea typeface="Century Gothic"/>
                <a:cs typeface="Century Gothic"/>
                <a:sym typeface="Century Gothic"/>
              </a:rPr>
              <a:t>HackerRank : </a:t>
            </a:r>
            <a:r>
              <a:rPr lang="en-US" sz="2000" b="0" i="0" u="sng" strike="noStrike" cap="none">
                <a:solidFill>
                  <a:schemeClr val="dk1"/>
                </a:solidFill>
                <a:latin typeface="Century Gothic"/>
                <a:ea typeface="Century Gothic"/>
                <a:cs typeface="Century Gothic"/>
                <a:sym typeface="Century Gothic"/>
                <a:hlinkClick r:id="rId8">
                  <a:extLst>
                    <a:ext uri="{A12FA001-AC4F-418D-AE19-62706E023703}">
                      <ahyp:hlinkClr xmlns:ahyp="http://schemas.microsoft.com/office/drawing/2018/hyperlinkcolor" val="tx"/>
                    </a:ext>
                  </a:extLst>
                </a:hlinkClick>
              </a:rPr>
              <a:t>HackerRank</a:t>
            </a:r>
            <a:endParaRPr sz="2000" b="0" i="0" u="none" strike="noStrike" cap="none">
              <a:solidFill>
                <a:schemeClr val="dk1"/>
              </a:solidFill>
              <a:latin typeface="Century Gothic"/>
              <a:ea typeface="Century Gothic"/>
              <a:cs typeface="Century Gothic"/>
              <a:sym typeface="Century Gothic"/>
            </a:endParaRPr>
          </a:p>
        </p:txBody>
      </p:sp>
      <p:sp>
        <p:nvSpPr>
          <p:cNvPr id="89" name="Google Shape;89;p1"/>
          <p:cNvSpPr txBox="1"/>
          <p:nvPr/>
        </p:nvSpPr>
        <p:spPr>
          <a:xfrm>
            <a:off x="1058102" y="5448551"/>
            <a:ext cx="2560316" cy="403124"/>
          </a:xfrm>
          <a:prstGeom prst="rect">
            <a:avLst/>
          </a:prstGeom>
          <a:noFill/>
          <a:ln>
            <a:noFill/>
          </a:ln>
        </p:spPr>
        <p:txBody>
          <a:bodyPr spcFirstLastPara="1" wrap="square" lIns="91425" tIns="45700" rIns="91425" bIns="45700" anchor="b" anchorCtr="0">
            <a:normAutofit fontScale="97500" lnSpcReduction="10000"/>
          </a:bodyPr>
          <a:lstStyle/>
          <a:p>
            <a:pPr marL="0" marR="0" lvl="0" indent="0" algn="l" rtl="0">
              <a:lnSpc>
                <a:spcPct val="110000"/>
              </a:lnSpc>
              <a:spcBef>
                <a:spcPts val="0"/>
              </a:spcBef>
              <a:spcAft>
                <a:spcPts val="0"/>
              </a:spcAft>
              <a:buClr>
                <a:schemeClr val="dk1"/>
              </a:buClr>
              <a:buSzPct val="100000"/>
              <a:buFont typeface="Century Gothic"/>
              <a:buNone/>
            </a:pPr>
            <a:r>
              <a:rPr lang="en-US" sz="2000" b="0" i="0" u="none" strike="noStrike" cap="none">
                <a:solidFill>
                  <a:schemeClr val="dk1"/>
                </a:solidFill>
                <a:latin typeface="Century Gothic"/>
                <a:ea typeface="Century Gothic"/>
                <a:cs typeface="Century Gothic"/>
                <a:sym typeface="Century Gothic"/>
              </a:rPr>
              <a:t>Date:     16-Jul-23</a:t>
            </a:r>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7000">
              <a:srgbClr val="F7C4A1">
                <a:alpha val="80784"/>
              </a:srgbClr>
            </a:gs>
            <a:gs pos="100000">
              <a:schemeClr val="lt1"/>
            </a:gs>
          </a:gsLst>
          <a:path path="circle">
            <a:fillToRect l="100000" t="100000"/>
          </a:path>
          <a:tileRect r="-100000" b="-100000"/>
        </a:gradFill>
        <a:effectLst/>
      </p:bgPr>
    </p:bg>
    <p:spTree>
      <p:nvGrpSpPr>
        <p:cNvPr id="1" name="Shape 195"/>
        <p:cNvGrpSpPr/>
        <p:nvPr/>
      </p:nvGrpSpPr>
      <p:grpSpPr>
        <a:xfrm>
          <a:off x="0" y="0"/>
          <a:ext cx="0" cy="0"/>
          <a:chOff x="0" y="0"/>
          <a:chExt cx="0" cy="0"/>
        </a:xfrm>
      </p:grpSpPr>
      <p:pic>
        <p:nvPicPr>
          <p:cNvPr id="196" name="Google Shape;196;p10"/>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197" name="Google Shape;197;p10"/>
          <p:cNvSpPr>
            <a:spLocks noGrp="1"/>
          </p:cNvSpPr>
          <p:nvPr>
            <p:ph type="ctrTitle"/>
          </p:nvPr>
        </p:nvSpPr>
        <p:spPr>
          <a:xfrm>
            <a:off x="95439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Efficiency Numbers as Solved Tickets</a:t>
            </a:r>
            <a:endParaRPr/>
          </a:p>
        </p:txBody>
      </p:sp>
      <p:sp>
        <p:nvSpPr>
          <p:cNvPr id="198" name="Google Shape;198;p10"/>
          <p:cNvSpPr/>
          <p:nvPr/>
        </p:nvSpPr>
        <p:spPr>
          <a:xfrm>
            <a:off x="117250"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txBox="1"/>
          <p:nvPr/>
        </p:nvSpPr>
        <p:spPr>
          <a:xfrm>
            <a:off x="954397" y="1817638"/>
            <a:ext cx="11019803" cy="392921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1" u="sng">
                <a:solidFill>
                  <a:schemeClr val="dk1"/>
                </a:solidFill>
                <a:latin typeface="Century Gothic"/>
                <a:ea typeface="Century Gothic"/>
                <a:cs typeface="Century Gothic"/>
                <a:sym typeface="Century Gothic"/>
              </a:rPr>
              <a:t>Percentage of solved tickets within each Manually Tagged Categories:</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“Claims” </a:t>
            </a:r>
            <a:r>
              <a:rPr lang="en-US" sz="1400">
                <a:solidFill>
                  <a:schemeClr val="dk1"/>
                </a:solidFill>
                <a:latin typeface="Century Gothic"/>
                <a:ea typeface="Century Gothic"/>
                <a:cs typeface="Century Gothic"/>
                <a:sym typeface="Century Gothic"/>
              </a:rPr>
              <a:t>has </a:t>
            </a:r>
            <a:r>
              <a:rPr lang="en-US" sz="1400" b="1">
                <a:solidFill>
                  <a:schemeClr val="dk1"/>
                </a:solidFill>
                <a:latin typeface="Century Gothic"/>
                <a:ea typeface="Century Gothic"/>
                <a:cs typeface="Century Gothic"/>
                <a:sym typeface="Century Gothic"/>
              </a:rPr>
              <a:t>Solved</a:t>
            </a:r>
            <a:r>
              <a:rPr lang="en-US" sz="1400">
                <a:solidFill>
                  <a:schemeClr val="dk1"/>
                </a:solidFill>
                <a:latin typeface="Century Gothic"/>
                <a:ea typeface="Century Gothic"/>
                <a:cs typeface="Century Gothic"/>
                <a:sym typeface="Century Gothic"/>
              </a:rPr>
              <a:t> </a:t>
            </a:r>
            <a:r>
              <a:rPr lang="en-US" sz="1400" i="1">
                <a:solidFill>
                  <a:schemeClr val="dk1"/>
                </a:solidFill>
                <a:latin typeface="Century Gothic"/>
                <a:ea typeface="Century Gothic"/>
                <a:cs typeface="Century Gothic"/>
                <a:sym typeface="Century Gothic"/>
              </a:rPr>
              <a:t>9.6% </a:t>
            </a:r>
            <a:r>
              <a:rPr lang="en-US" sz="1400">
                <a:solidFill>
                  <a:schemeClr val="dk1"/>
                </a:solidFill>
                <a:latin typeface="Century Gothic"/>
                <a:ea typeface="Century Gothic"/>
                <a:cs typeface="Century Gothic"/>
                <a:sym typeface="Century Gothic"/>
              </a:rPr>
              <a:t>of all the tickets which were tagged in that category.  </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"IMTC” </a:t>
            </a:r>
            <a:r>
              <a:rPr lang="en-US" sz="1400">
                <a:solidFill>
                  <a:schemeClr val="dk1"/>
                </a:solidFill>
                <a:latin typeface="Century Gothic"/>
                <a:ea typeface="Century Gothic"/>
                <a:cs typeface="Century Gothic"/>
                <a:sym typeface="Century Gothic"/>
              </a:rPr>
              <a:t>has</a:t>
            </a:r>
            <a:r>
              <a:rPr lang="en-US" sz="1400" b="1">
                <a:solidFill>
                  <a:schemeClr val="dk1"/>
                </a:solidFill>
                <a:latin typeface="Century Gothic"/>
                <a:ea typeface="Century Gothic"/>
                <a:cs typeface="Century Gothic"/>
                <a:sym typeface="Century Gothic"/>
              </a:rPr>
              <a:t> Solved</a:t>
            </a:r>
            <a:r>
              <a:rPr lang="en-US" sz="1400">
                <a:solidFill>
                  <a:schemeClr val="dk1"/>
                </a:solidFill>
                <a:latin typeface="Century Gothic"/>
                <a:ea typeface="Century Gothic"/>
                <a:cs typeface="Century Gothic"/>
                <a:sym typeface="Century Gothic"/>
              </a:rPr>
              <a:t> </a:t>
            </a:r>
            <a:r>
              <a:rPr lang="en-US" sz="1400" i="1">
                <a:solidFill>
                  <a:schemeClr val="dk1"/>
                </a:solidFill>
                <a:latin typeface="Century Gothic"/>
                <a:ea typeface="Century Gothic"/>
                <a:cs typeface="Century Gothic"/>
                <a:sym typeface="Century Gothic"/>
              </a:rPr>
              <a:t>8.99% </a:t>
            </a:r>
            <a:r>
              <a:rPr lang="en-US" sz="1400">
                <a:solidFill>
                  <a:schemeClr val="dk1"/>
                </a:solidFill>
                <a:latin typeface="Century Gothic"/>
                <a:ea typeface="Century Gothic"/>
                <a:cs typeface="Century Gothic"/>
                <a:sym typeface="Century Gothic"/>
              </a:rPr>
              <a:t>of all the tickets which were tagged in that category. </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"HR Queries“ </a:t>
            </a:r>
            <a:r>
              <a:rPr lang="en-US" sz="1400">
                <a:solidFill>
                  <a:schemeClr val="dk1"/>
                </a:solidFill>
                <a:latin typeface="Century Gothic"/>
                <a:ea typeface="Century Gothic"/>
                <a:cs typeface="Century Gothic"/>
                <a:sym typeface="Century Gothic"/>
              </a:rPr>
              <a:t>has</a:t>
            </a:r>
            <a:r>
              <a:rPr lang="en-US" sz="1400" b="1">
                <a:solidFill>
                  <a:schemeClr val="dk1"/>
                </a:solidFill>
                <a:latin typeface="Century Gothic"/>
                <a:ea typeface="Century Gothic"/>
                <a:cs typeface="Century Gothic"/>
                <a:sym typeface="Century Gothic"/>
              </a:rPr>
              <a:t> Solved</a:t>
            </a:r>
            <a:r>
              <a:rPr lang="en-US" sz="1400">
                <a:solidFill>
                  <a:schemeClr val="dk1"/>
                </a:solidFill>
                <a:latin typeface="Century Gothic"/>
                <a:ea typeface="Century Gothic"/>
                <a:cs typeface="Century Gothic"/>
                <a:sym typeface="Century Gothic"/>
              </a:rPr>
              <a:t> </a:t>
            </a:r>
            <a:r>
              <a:rPr lang="en-US" sz="1400" i="1">
                <a:solidFill>
                  <a:schemeClr val="dk1"/>
                </a:solidFill>
                <a:latin typeface="Century Gothic"/>
                <a:ea typeface="Century Gothic"/>
                <a:cs typeface="Century Gothic"/>
                <a:sym typeface="Century Gothic"/>
              </a:rPr>
              <a:t>13.64% </a:t>
            </a:r>
            <a:r>
              <a:rPr lang="en-US" sz="1400">
                <a:solidFill>
                  <a:schemeClr val="dk1"/>
                </a:solidFill>
                <a:latin typeface="Century Gothic"/>
                <a:ea typeface="Century Gothic"/>
                <a:cs typeface="Century Gothic"/>
                <a:sym typeface="Century Gothic"/>
              </a:rPr>
              <a:t>of all the tickets which were tagged in that category.</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"Health ID“</a:t>
            </a:r>
            <a:r>
              <a:rPr lang="en-US" sz="1400">
                <a:solidFill>
                  <a:schemeClr val="dk1"/>
                </a:solidFill>
                <a:latin typeface="Century Gothic"/>
                <a:ea typeface="Century Gothic"/>
                <a:cs typeface="Century Gothic"/>
                <a:sym typeface="Century Gothic"/>
              </a:rPr>
              <a:t> has </a:t>
            </a:r>
            <a:r>
              <a:rPr lang="en-US" sz="1400" b="1">
                <a:solidFill>
                  <a:schemeClr val="dk1"/>
                </a:solidFill>
                <a:latin typeface="Century Gothic"/>
                <a:ea typeface="Century Gothic"/>
                <a:cs typeface="Century Gothic"/>
                <a:sym typeface="Century Gothic"/>
              </a:rPr>
              <a:t>Solved</a:t>
            </a:r>
            <a:r>
              <a:rPr lang="en-US" sz="1400">
                <a:solidFill>
                  <a:schemeClr val="dk1"/>
                </a:solidFill>
                <a:latin typeface="Century Gothic"/>
                <a:ea typeface="Century Gothic"/>
                <a:cs typeface="Century Gothic"/>
                <a:sym typeface="Century Gothic"/>
              </a:rPr>
              <a:t> </a:t>
            </a:r>
            <a:r>
              <a:rPr lang="en-US" sz="1400" i="1">
                <a:solidFill>
                  <a:schemeClr val="dk1"/>
                </a:solidFill>
                <a:latin typeface="Century Gothic"/>
                <a:ea typeface="Century Gothic"/>
                <a:cs typeface="Century Gothic"/>
                <a:sym typeface="Century Gothic"/>
              </a:rPr>
              <a:t>13.82%</a:t>
            </a:r>
            <a:r>
              <a:rPr lang="en-US" sz="1400">
                <a:solidFill>
                  <a:schemeClr val="dk1"/>
                </a:solidFill>
                <a:latin typeface="Century Gothic"/>
                <a:ea typeface="Century Gothic"/>
                <a:cs typeface="Century Gothic"/>
                <a:sym typeface="Century Gothic"/>
              </a:rPr>
              <a:t> of all the tickets which were tagged in that category. </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"Management Developments” </a:t>
            </a:r>
            <a:r>
              <a:rPr lang="en-US" sz="1400">
                <a:solidFill>
                  <a:schemeClr val="dk1"/>
                </a:solidFill>
                <a:latin typeface="Century Gothic"/>
                <a:ea typeface="Century Gothic"/>
                <a:cs typeface="Century Gothic"/>
                <a:sym typeface="Century Gothic"/>
              </a:rPr>
              <a:t>has</a:t>
            </a:r>
            <a:r>
              <a:rPr lang="en-US" sz="1400" b="1">
                <a:solidFill>
                  <a:schemeClr val="dk1"/>
                </a:solidFill>
                <a:latin typeface="Century Gothic"/>
                <a:ea typeface="Century Gothic"/>
                <a:cs typeface="Century Gothic"/>
                <a:sym typeface="Century Gothic"/>
              </a:rPr>
              <a:t> Solved </a:t>
            </a:r>
            <a:r>
              <a:rPr lang="en-US" sz="1400" i="1">
                <a:solidFill>
                  <a:schemeClr val="dk1"/>
                </a:solidFill>
                <a:latin typeface="Century Gothic"/>
                <a:ea typeface="Century Gothic"/>
                <a:cs typeface="Century Gothic"/>
                <a:sym typeface="Century Gothic"/>
              </a:rPr>
              <a:t>11.9%</a:t>
            </a:r>
            <a:r>
              <a:rPr lang="en-US" sz="1400">
                <a:solidFill>
                  <a:schemeClr val="dk1"/>
                </a:solidFill>
                <a:latin typeface="Century Gothic"/>
                <a:ea typeface="Century Gothic"/>
                <a:cs typeface="Century Gothic"/>
                <a:sym typeface="Century Gothic"/>
              </a:rPr>
              <a:t> of all the tickets which were tagged in that category.  </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"Not Applicable” </a:t>
            </a:r>
            <a:r>
              <a:rPr lang="en-US" sz="1400">
                <a:solidFill>
                  <a:schemeClr val="dk1"/>
                </a:solidFill>
                <a:latin typeface="Century Gothic"/>
                <a:ea typeface="Century Gothic"/>
                <a:cs typeface="Century Gothic"/>
                <a:sym typeface="Century Gothic"/>
              </a:rPr>
              <a:t>solved </a:t>
            </a:r>
            <a:r>
              <a:rPr lang="en-US" sz="1400" i="1">
                <a:solidFill>
                  <a:schemeClr val="dk1"/>
                </a:solidFill>
                <a:latin typeface="Century Gothic"/>
                <a:ea typeface="Century Gothic"/>
                <a:cs typeface="Century Gothic"/>
                <a:sym typeface="Century Gothic"/>
              </a:rPr>
              <a:t>14.94%</a:t>
            </a:r>
            <a:r>
              <a:rPr lang="en-US" sz="1400">
                <a:solidFill>
                  <a:schemeClr val="dk1"/>
                </a:solidFill>
                <a:latin typeface="Century Gothic"/>
                <a:ea typeface="Century Gothic"/>
                <a:cs typeface="Century Gothic"/>
                <a:sym typeface="Century Gothic"/>
              </a:rPr>
              <a:t> of all the tickets which were tagged in that category. </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“Others“ </a:t>
            </a:r>
            <a:r>
              <a:rPr lang="en-US" sz="1400">
                <a:solidFill>
                  <a:schemeClr val="dk1"/>
                </a:solidFill>
                <a:latin typeface="Century Gothic"/>
                <a:ea typeface="Century Gothic"/>
                <a:cs typeface="Century Gothic"/>
                <a:sym typeface="Century Gothic"/>
              </a:rPr>
              <a:t>solved </a:t>
            </a:r>
            <a:r>
              <a:rPr lang="en-US" sz="1400" i="1">
                <a:solidFill>
                  <a:schemeClr val="dk1"/>
                </a:solidFill>
                <a:latin typeface="Century Gothic"/>
                <a:ea typeface="Century Gothic"/>
                <a:cs typeface="Century Gothic"/>
                <a:sym typeface="Century Gothic"/>
              </a:rPr>
              <a:t>7.02%</a:t>
            </a:r>
            <a:r>
              <a:rPr lang="en-US" sz="1400">
                <a:solidFill>
                  <a:schemeClr val="dk1"/>
                </a:solidFill>
                <a:latin typeface="Century Gothic"/>
                <a:ea typeface="Century Gothic"/>
                <a:cs typeface="Century Gothic"/>
                <a:sym typeface="Century Gothic"/>
              </a:rPr>
              <a:t> of all the tickets which were tagged in that category. </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"Health Benefits“ </a:t>
            </a:r>
            <a:r>
              <a:rPr lang="en-US" sz="1400">
                <a:solidFill>
                  <a:schemeClr val="dk1"/>
                </a:solidFill>
                <a:latin typeface="Century Gothic"/>
                <a:ea typeface="Century Gothic"/>
                <a:cs typeface="Century Gothic"/>
                <a:sym typeface="Century Gothic"/>
              </a:rPr>
              <a:t>has</a:t>
            </a:r>
            <a:r>
              <a:rPr lang="en-US" sz="1400" b="1">
                <a:solidFill>
                  <a:schemeClr val="dk1"/>
                </a:solidFill>
                <a:latin typeface="Century Gothic"/>
                <a:ea typeface="Century Gothic"/>
                <a:cs typeface="Century Gothic"/>
                <a:sym typeface="Century Gothic"/>
              </a:rPr>
              <a:t> Solved </a:t>
            </a:r>
            <a:r>
              <a:rPr lang="en-US" sz="1400" i="1">
                <a:solidFill>
                  <a:schemeClr val="dk1"/>
                </a:solidFill>
                <a:latin typeface="Century Gothic"/>
                <a:ea typeface="Century Gothic"/>
                <a:cs typeface="Century Gothic"/>
                <a:sym typeface="Century Gothic"/>
              </a:rPr>
              <a:t>12.79%</a:t>
            </a:r>
            <a:r>
              <a:rPr lang="en-US" sz="1400">
                <a:solidFill>
                  <a:schemeClr val="dk1"/>
                </a:solidFill>
                <a:latin typeface="Century Gothic"/>
                <a:ea typeface="Century Gothic"/>
                <a:cs typeface="Century Gothic"/>
                <a:sym typeface="Century Gothic"/>
              </a:rPr>
              <a:t> of all the tickets which were tagged in that category. </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"SuperTopUp” </a:t>
            </a:r>
            <a:r>
              <a:rPr lang="en-US" sz="1400">
                <a:solidFill>
                  <a:schemeClr val="dk1"/>
                </a:solidFill>
                <a:latin typeface="Century Gothic"/>
                <a:ea typeface="Century Gothic"/>
                <a:cs typeface="Century Gothic"/>
                <a:sym typeface="Century Gothic"/>
              </a:rPr>
              <a:t>has </a:t>
            </a:r>
            <a:r>
              <a:rPr lang="en-US" sz="1400" b="1">
                <a:solidFill>
                  <a:schemeClr val="dk1"/>
                </a:solidFill>
                <a:latin typeface="Century Gothic"/>
                <a:ea typeface="Century Gothic"/>
                <a:cs typeface="Century Gothic"/>
                <a:sym typeface="Century Gothic"/>
              </a:rPr>
              <a:t>Solved</a:t>
            </a:r>
            <a:r>
              <a:rPr lang="en-US" sz="1400">
                <a:solidFill>
                  <a:schemeClr val="dk1"/>
                </a:solidFill>
                <a:latin typeface="Century Gothic"/>
                <a:ea typeface="Century Gothic"/>
                <a:cs typeface="Century Gothic"/>
                <a:sym typeface="Century Gothic"/>
              </a:rPr>
              <a:t> </a:t>
            </a:r>
            <a:r>
              <a:rPr lang="en-US" sz="1400" i="1">
                <a:solidFill>
                  <a:schemeClr val="dk1"/>
                </a:solidFill>
                <a:latin typeface="Century Gothic"/>
                <a:ea typeface="Century Gothic"/>
                <a:cs typeface="Century Gothic"/>
                <a:sym typeface="Century Gothic"/>
              </a:rPr>
              <a:t>13.58%</a:t>
            </a:r>
            <a:r>
              <a:rPr lang="en-US" sz="1400">
                <a:solidFill>
                  <a:schemeClr val="dk1"/>
                </a:solidFill>
                <a:latin typeface="Century Gothic"/>
                <a:ea typeface="Century Gothic"/>
                <a:cs typeface="Century Gothic"/>
                <a:sym typeface="Century Gothic"/>
              </a:rPr>
              <a:t> of all the tickets which were tagged in that category. </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“Network and Blacklisted Hospitals” </a:t>
            </a:r>
            <a:r>
              <a:rPr lang="en-US" sz="1400">
                <a:solidFill>
                  <a:schemeClr val="dk1"/>
                </a:solidFill>
                <a:latin typeface="Century Gothic"/>
                <a:ea typeface="Century Gothic"/>
                <a:cs typeface="Century Gothic"/>
                <a:sym typeface="Century Gothic"/>
              </a:rPr>
              <a:t>has </a:t>
            </a:r>
            <a:r>
              <a:rPr lang="en-US" sz="1400" b="1">
                <a:solidFill>
                  <a:schemeClr val="dk1"/>
                </a:solidFill>
                <a:latin typeface="Century Gothic"/>
                <a:ea typeface="Century Gothic"/>
                <a:cs typeface="Century Gothic"/>
                <a:sym typeface="Century Gothic"/>
              </a:rPr>
              <a:t>Solved</a:t>
            </a:r>
            <a:r>
              <a:rPr lang="en-US" sz="1400">
                <a:solidFill>
                  <a:schemeClr val="dk1"/>
                </a:solidFill>
                <a:latin typeface="Century Gothic"/>
                <a:ea typeface="Century Gothic"/>
                <a:cs typeface="Century Gothic"/>
                <a:sym typeface="Century Gothic"/>
              </a:rPr>
              <a:t> </a:t>
            </a:r>
            <a:r>
              <a:rPr lang="en-US" sz="1400" i="1">
                <a:solidFill>
                  <a:schemeClr val="dk1"/>
                </a:solidFill>
                <a:latin typeface="Century Gothic"/>
                <a:ea typeface="Century Gothic"/>
                <a:cs typeface="Century Gothic"/>
                <a:sym typeface="Century Gothic"/>
              </a:rPr>
              <a:t>3.45%</a:t>
            </a:r>
            <a:r>
              <a:rPr lang="en-US" sz="1400">
                <a:solidFill>
                  <a:schemeClr val="dk1"/>
                </a:solidFill>
                <a:latin typeface="Century Gothic"/>
                <a:ea typeface="Century Gothic"/>
                <a:cs typeface="Century Gothic"/>
                <a:sym typeface="Century Gothic"/>
              </a:rPr>
              <a:t> of all the tickets which were tagged in that Category.</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a:t>
            </a:r>
            <a:r>
              <a:rPr lang="en-US" sz="1400" b="1">
                <a:solidFill>
                  <a:schemeClr val="dk1"/>
                </a:solidFill>
                <a:latin typeface="Century Gothic"/>
                <a:ea typeface="Century Gothic"/>
                <a:cs typeface="Century Gothic"/>
                <a:sym typeface="Century Gothic"/>
              </a:rPr>
              <a:t>TeleHealth</a:t>
            </a:r>
            <a:r>
              <a:rPr lang="en-US" sz="1400">
                <a:solidFill>
                  <a:schemeClr val="dk1"/>
                </a:solidFill>
                <a:latin typeface="Century Gothic"/>
                <a:ea typeface="Century Gothic"/>
                <a:cs typeface="Century Gothic"/>
                <a:sym typeface="Century Gothic"/>
              </a:rPr>
              <a:t>“ has </a:t>
            </a:r>
            <a:r>
              <a:rPr lang="en-US" sz="1400" b="1">
                <a:solidFill>
                  <a:schemeClr val="dk1"/>
                </a:solidFill>
                <a:latin typeface="Century Gothic"/>
                <a:ea typeface="Century Gothic"/>
                <a:cs typeface="Century Gothic"/>
                <a:sym typeface="Century Gothic"/>
              </a:rPr>
              <a:t>Solved</a:t>
            </a:r>
            <a:r>
              <a:rPr lang="en-US" sz="1400">
                <a:solidFill>
                  <a:schemeClr val="dk1"/>
                </a:solidFill>
                <a:latin typeface="Century Gothic"/>
                <a:ea typeface="Century Gothic"/>
                <a:cs typeface="Century Gothic"/>
                <a:sym typeface="Century Gothic"/>
              </a:rPr>
              <a:t> </a:t>
            </a:r>
            <a:r>
              <a:rPr lang="en-US" sz="1400" i="1">
                <a:solidFill>
                  <a:schemeClr val="dk1"/>
                </a:solidFill>
                <a:latin typeface="Century Gothic"/>
                <a:ea typeface="Century Gothic"/>
                <a:cs typeface="Century Gothic"/>
                <a:sym typeface="Century Gothic"/>
              </a:rPr>
              <a:t>4.76%</a:t>
            </a:r>
            <a:r>
              <a:rPr lang="en-US" sz="1400">
                <a:solidFill>
                  <a:schemeClr val="dk1"/>
                </a:solidFill>
                <a:latin typeface="Century Gothic"/>
                <a:ea typeface="Century Gothic"/>
                <a:cs typeface="Century Gothic"/>
                <a:sym typeface="Century Gothic"/>
              </a:rPr>
              <a:t> of all the tickets which were tagged in that category.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000">
              <a:schemeClr val="lt1"/>
            </a:gs>
            <a:gs pos="77000">
              <a:srgbClr val="F7C4A1">
                <a:alpha val="60784"/>
              </a:srgbClr>
            </a:gs>
            <a:gs pos="80000">
              <a:schemeClr val="lt1"/>
            </a:gs>
            <a:gs pos="100000">
              <a:schemeClr val="lt1"/>
            </a:gs>
          </a:gsLst>
          <a:path path="circle">
            <a:fillToRect l="100000" t="100000"/>
          </a:path>
          <a:tileRect r="-100000" b="-100000"/>
        </a:gradFill>
        <a:effectLst/>
      </p:bgPr>
    </p:bg>
    <p:spTree>
      <p:nvGrpSpPr>
        <p:cNvPr id="1" name="Shape 203"/>
        <p:cNvGrpSpPr/>
        <p:nvPr/>
      </p:nvGrpSpPr>
      <p:grpSpPr>
        <a:xfrm>
          <a:off x="0" y="0"/>
          <a:ext cx="0" cy="0"/>
          <a:chOff x="0" y="0"/>
          <a:chExt cx="0" cy="0"/>
        </a:xfrm>
      </p:grpSpPr>
      <p:pic>
        <p:nvPicPr>
          <p:cNvPr id="204" name="Google Shape;204;p11"/>
          <p:cNvPicPr preferRelativeResize="0"/>
          <p:nvPr/>
        </p:nvPicPr>
        <p:blipFill rotWithShape="1">
          <a:blip r:embed="rId3">
            <a:alphaModFix/>
          </a:blip>
          <a:srcRect/>
          <a:stretch/>
        </p:blipFill>
        <p:spPr>
          <a:xfrm>
            <a:off x="190634" y="119826"/>
            <a:ext cx="1348857" cy="449619"/>
          </a:xfrm>
          <a:prstGeom prst="rect">
            <a:avLst/>
          </a:prstGeom>
          <a:noFill/>
          <a:ln>
            <a:noFill/>
          </a:ln>
        </p:spPr>
      </p:pic>
      <p:sp>
        <p:nvSpPr>
          <p:cNvPr id="205" name="Google Shape;205;p11"/>
          <p:cNvSpPr/>
          <p:nvPr/>
        </p:nvSpPr>
        <p:spPr>
          <a:xfrm>
            <a:off x="178853"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6" name="Google Shape;206;p11"/>
          <p:cNvGraphicFramePr/>
          <p:nvPr/>
        </p:nvGraphicFramePr>
        <p:xfrm>
          <a:off x="6969759" y="1454412"/>
          <a:ext cx="4651223" cy="4572000"/>
        </p:xfrm>
        <a:graphic>
          <a:graphicData uri="http://schemas.openxmlformats.org/drawingml/2006/chart">
            <c:chart xmlns:c="http://schemas.openxmlformats.org/drawingml/2006/chart" xmlns:r="http://schemas.openxmlformats.org/officeDocument/2006/relationships" r:id="rId5"/>
          </a:graphicData>
        </a:graphic>
      </p:graphicFrame>
      <p:sp>
        <p:nvSpPr>
          <p:cNvPr id="207" name="Google Shape;207;p11"/>
          <p:cNvSpPr>
            <a:spLocks noGrp="1"/>
          </p:cNvSpPr>
          <p:nvPr>
            <p:ph type="ctrTitle"/>
          </p:nvPr>
        </p:nvSpPr>
        <p:spPr>
          <a:xfrm>
            <a:off x="106615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Efficiency Numbers as Workload</a:t>
            </a:r>
            <a:endParaRPr/>
          </a:p>
        </p:txBody>
      </p:sp>
      <p:grpSp>
        <p:nvGrpSpPr>
          <p:cNvPr id="208" name="Google Shape;208;p11"/>
          <p:cNvGrpSpPr/>
          <p:nvPr/>
        </p:nvGrpSpPr>
        <p:grpSpPr>
          <a:xfrm>
            <a:off x="1360156" y="1454412"/>
            <a:ext cx="5042334" cy="4571999"/>
            <a:chOff x="0" y="0"/>
            <a:chExt cx="5042334" cy="4571999"/>
          </a:xfrm>
        </p:grpSpPr>
        <p:sp>
          <p:nvSpPr>
            <p:cNvPr id="209" name="Google Shape;209;p11"/>
            <p:cNvSpPr/>
            <p:nvPr/>
          </p:nvSpPr>
          <p:spPr>
            <a:xfrm>
              <a:off x="0" y="0"/>
              <a:ext cx="4320766" cy="4571999"/>
            </a:xfrm>
            <a:prstGeom prst="triangle">
              <a:avLst>
                <a:gd name="adj" fmla="val 50000"/>
              </a:avLst>
            </a:prstGeom>
            <a:gradFill>
              <a:gsLst>
                <a:gs pos="0">
                  <a:srgbClr val="92D050"/>
                </a:gs>
                <a:gs pos="100000">
                  <a:srgbClr val="FE3030"/>
                </a:gs>
              </a:gsLst>
              <a:lin ang="54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2160383" y="457646"/>
              <a:ext cx="2808497" cy="812601"/>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txBox="1"/>
            <p:nvPr/>
          </p:nvSpPr>
          <p:spPr>
            <a:xfrm>
              <a:off x="2200051" y="497314"/>
              <a:ext cx="2729161" cy="733265"/>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dk1"/>
                </a:buClr>
                <a:buSzPts val="1400"/>
                <a:buFont typeface="Century Gothic"/>
                <a:buNone/>
              </a:pPr>
              <a:r>
                <a:rPr lang="en-US" sz="1400" b="1">
                  <a:solidFill>
                    <a:schemeClr val="dk1"/>
                  </a:solidFill>
                  <a:latin typeface="Century Gothic"/>
                  <a:ea typeface="Century Gothic"/>
                  <a:cs typeface="Century Gothic"/>
                  <a:sym typeface="Century Gothic"/>
                </a:rPr>
                <a:t>Rank 1. </a:t>
              </a:r>
              <a:r>
                <a:rPr lang="en-US" sz="1400" b="0">
                  <a:solidFill>
                    <a:schemeClr val="dk1"/>
                  </a:solidFill>
                  <a:latin typeface="Century Gothic"/>
                  <a:ea typeface="Century Gothic"/>
                  <a:cs typeface="Century Gothic"/>
                  <a:sym typeface="Century Gothic"/>
                </a:rPr>
                <a:t>Onboardings</a:t>
              </a:r>
              <a:endParaRPr sz="1400" b="0">
                <a:solidFill>
                  <a:schemeClr val="dk1"/>
                </a:solidFill>
                <a:latin typeface="Calibri"/>
                <a:ea typeface="Calibri"/>
                <a:cs typeface="Calibri"/>
                <a:sym typeface="Calibri"/>
              </a:endParaRPr>
            </a:p>
          </p:txBody>
        </p:sp>
        <p:sp>
          <p:nvSpPr>
            <p:cNvPr id="212" name="Google Shape;212;p11"/>
            <p:cNvSpPr/>
            <p:nvPr/>
          </p:nvSpPr>
          <p:spPr>
            <a:xfrm>
              <a:off x="2160383" y="1371822"/>
              <a:ext cx="2808497" cy="812601"/>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txBox="1"/>
            <p:nvPr/>
          </p:nvSpPr>
          <p:spPr>
            <a:xfrm>
              <a:off x="2313173" y="1430213"/>
              <a:ext cx="2729161" cy="733265"/>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dk1"/>
                </a:buClr>
                <a:buSzPts val="1400"/>
                <a:buFont typeface="Century Gothic"/>
                <a:buNone/>
              </a:pPr>
              <a:r>
                <a:rPr lang="en-US" sz="1400" b="1">
                  <a:solidFill>
                    <a:schemeClr val="dk1"/>
                  </a:solidFill>
                  <a:latin typeface="Century Gothic"/>
                  <a:ea typeface="Century Gothic"/>
                  <a:cs typeface="Century Gothic"/>
                  <a:sym typeface="Century Gothic"/>
                </a:rPr>
                <a:t>Rank 2. </a:t>
              </a:r>
              <a:r>
                <a:rPr lang="en-US" sz="1400" b="0">
                  <a:solidFill>
                    <a:schemeClr val="dk1"/>
                  </a:solidFill>
                  <a:latin typeface="Century Gothic"/>
                  <a:ea typeface="Century Gothic"/>
                  <a:cs typeface="Century Gothic"/>
                  <a:sym typeface="Century Gothic"/>
                </a:rPr>
                <a:t>Support</a:t>
              </a:r>
              <a:endParaRPr/>
            </a:p>
          </p:txBody>
        </p:sp>
        <p:sp>
          <p:nvSpPr>
            <p:cNvPr id="214" name="Google Shape;214;p11"/>
            <p:cNvSpPr/>
            <p:nvPr/>
          </p:nvSpPr>
          <p:spPr>
            <a:xfrm>
              <a:off x="2160383" y="2285999"/>
              <a:ext cx="2808497" cy="812601"/>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txBox="1"/>
            <p:nvPr/>
          </p:nvSpPr>
          <p:spPr>
            <a:xfrm>
              <a:off x="2200051" y="2325667"/>
              <a:ext cx="2729161" cy="733265"/>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dk1"/>
                </a:buClr>
                <a:buSzPts val="1400"/>
                <a:buFont typeface="Century Gothic"/>
                <a:buNone/>
              </a:pPr>
              <a:r>
                <a:rPr lang="en-US" sz="1400" b="1">
                  <a:solidFill>
                    <a:schemeClr val="dk1"/>
                  </a:solidFill>
                  <a:latin typeface="Century Gothic"/>
                  <a:ea typeface="Century Gothic"/>
                  <a:cs typeface="Century Gothic"/>
                  <a:sym typeface="Century Gothic"/>
                </a:rPr>
                <a:t>Rank 3. </a:t>
              </a:r>
              <a:r>
                <a:rPr lang="en-US" sz="1400" b="0">
                  <a:solidFill>
                    <a:schemeClr val="dk1"/>
                  </a:solidFill>
                  <a:latin typeface="Century Gothic"/>
                  <a:ea typeface="Century Gothic"/>
                  <a:cs typeface="Century Gothic"/>
                  <a:sym typeface="Century Gothic"/>
                </a:rPr>
                <a:t>Endorsements</a:t>
              </a:r>
              <a:endParaRPr/>
            </a:p>
          </p:txBody>
        </p:sp>
        <p:sp>
          <p:nvSpPr>
            <p:cNvPr id="216" name="Google Shape;216;p11"/>
            <p:cNvSpPr/>
            <p:nvPr/>
          </p:nvSpPr>
          <p:spPr>
            <a:xfrm>
              <a:off x="2160383" y="3200176"/>
              <a:ext cx="2808497" cy="812601"/>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txBox="1"/>
            <p:nvPr/>
          </p:nvSpPr>
          <p:spPr>
            <a:xfrm>
              <a:off x="2200051" y="3239844"/>
              <a:ext cx="2729161" cy="733265"/>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dk1"/>
                </a:buClr>
                <a:buSzPts val="1400"/>
                <a:buFont typeface="Century Gothic"/>
                <a:buNone/>
              </a:pPr>
              <a:r>
                <a:rPr lang="en-US" sz="1400" b="1">
                  <a:solidFill>
                    <a:schemeClr val="dk1"/>
                  </a:solidFill>
                  <a:latin typeface="Century Gothic"/>
                  <a:ea typeface="Century Gothic"/>
                  <a:cs typeface="Century Gothic"/>
                  <a:sym typeface="Century Gothic"/>
                </a:rPr>
                <a:t>Rank 4. </a:t>
              </a:r>
              <a:r>
                <a:rPr lang="en-US" sz="1400" b="0">
                  <a:solidFill>
                    <a:schemeClr val="dk1"/>
                  </a:solidFill>
                  <a:latin typeface="Century Gothic"/>
                  <a:ea typeface="Century Gothic"/>
                  <a:cs typeface="Century Gothic"/>
                  <a:sym typeface="Century Gothic"/>
                </a:rPr>
                <a:t>Reimbursement Claims</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34272">
              <a:srgbClr val="FFBBA0">
                <a:alpha val="26666"/>
              </a:srgbClr>
            </a:gs>
            <a:gs pos="42000">
              <a:srgbClr val="FFAC8B">
                <a:alpha val="60784"/>
              </a:srgbClr>
            </a:gs>
            <a:gs pos="100000">
              <a:schemeClr val="lt1"/>
            </a:gs>
          </a:gsLst>
          <a:path path="circle">
            <a:fillToRect l="100000" t="100000"/>
          </a:path>
          <a:tileRect r="-100000" b="-100000"/>
        </a:gradFill>
        <a:effectLst/>
      </p:bgPr>
    </p:bg>
    <p:spTree>
      <p:nvGrpSpPr>
        <p:cNvPr id="1" name="Shape 221"/>
        <p:cNvGrpSpPr/>
        <p:nvPr/>
      </p:nvGrpSpPr>
      <p:grpSpPr>
        <a:xfrm>
          <a:off x="0" y="0"/>
          <a:ext cx="0" cy="0"/>
          <a:chOff x="0" y="0"/>
          <a:chExt cx="0" cy="0"/>
        </a:xfrm>
      </p:grpSpPr>
      <p:pic>
        <p:nvPicPr>
          <p:cNvPr id="222" name="Google Shape;222;p12"/>
          <p:cNvPicPr preferRelativeResize="0"/>
          <p:nvPr/>
        </p:nvPicPr>
        <p:blipFill rotWithShape="1">
          <a:blip r:embed="rId3">
            <a:alphaModFix/>
          </a:blip>
          <a:srcRect/>
          <a:stretch/>
        </p:blipFill>
        <p:spPr>
          <a:xfrm>
            <a:off x="190634" y="119826"/>
            <a:ext cx="1348857" cy="449619"/>
          </a:xfrm>
          <a:prstGeom prst="rect">
            <a:avLst/>
          </a:prstGeom>
          <a:noFill/>
          <a:ln>
            <a:noFill/>
          </a:ln>
        </p:spPr>
      </p:pic>
      <p:sp>
        <p:nvSpPr>
          <p:cNvPr id="223" name="Google Shape;223;p12"/>
          <p:cNvSpPr/>
          <p:nvPr/>
        </p:nvSpPr>
        <p:spPr>
          <a:xfrm>
            <a:off x="178853"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24" name="Google Shape;224;p12"/>
          <p:cNvGraphicFramePr/>
          <p:nvPr/>
        </p:nvGraphicFramePr>
        <p:xfrm>
          <a:off x="944881" y="1454411"/>
          <a:ext cx="6024878" cy="4572000"/>
        </p:xfrm>
        <a:graphic>
          <a:graphicData uri="http://schemas.openxmlformats.org/drawingml/2006/chart">
            <c:chart xmlns:c="http://schemas.openxmlformats.org/drawingml/2006/chart" xmlns:r="http://schemas.openxmlformats.org/officeDocument/2006/relationships" r:id="rId5"/>
          </a:graphicData>
        </a:graphic>
      </p:graphicFrame>
      <p:sp>
        <p:nvSpPr>
          <p:cNvPr id="225" name="Google Shape;225;p12"/>
          <p:cNvSpPr>
            <a:spLocks noGrp="1"/>
          </p:cNvSpPr>
          <p:nvPr>
            <p:ph type="ctrTitle"/>
          </p:nvPr>
        </p:nvSpPr>
        <p:spPr>
          <a:xfrm>
            <a:off x="106615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Efficiency Numbers as Solved Tickets</a:t>
            </a:r>
            <a:endParaRPr/>
          </a:p>
        </p:txBody>
      </p:sp>
      <p:grpSp>
        <p:nvGrpSpPr>
          <p:cNvPr id="226" name="Google Shape;226;p12"/>
          <p:cNvGrpSpPr/>
          <p:nvPr/>
        </p:nvGrpSpPr>
        <p:grpSpPr>
          <a:xfrm>
            <a:off x="6623036" y="1466102"/>
            <a:ext cx="4968880" cy="4571999"/>
            <a:chOff x="0" y="0"/>
            <a:chExt cx="4968880" cy="4571999"/>
          </a:xfrm>
        </p:grpSpPr>
        <p:sp>
          <p:nvSpPr>
            <p:cNvPr id="227" name="Google Shape;227;p12"/>
            <p:cNvSpPr/>
            <p:nvPr/>
          </p:nvSpPr>
          <p:spPr>
            <a:xfrm>
              <a:off x="0" y="0"/>
              <a:ext cx="4320766" cy="4571999"/>
            </a:xfrm>
            <a:prstGeom prst="triangle">
              <a:avLst>
                <a:gd name="adj" fmla="val 50000"/>
              </a:avLst>
            </a:prstGeom>
            <a:gradFill>
              <a:gsLst>
                <a:gs pos="0">
                  <a:srgbClr val="92D050"/>
                </a:gs>
                <a:gs pos="100000">
                  <a:srgbClr val="FE3030"/>
                </a:gs>
              </a:gsLst>
              <a:lin ang="54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2160383" y="457646"/>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txBox="1"/>
            <p:nvPr/>
          </p:nvSpPr>
          <p:spPr>
            <a:xfrm>
              <a:off x="2176250" y="473513"/>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1. </a:t>
              </a:r>
              <a:r>
                <a:rPr lang="en-US" sz="1100" b="0">
                  <a:solidFill>
                    <a:schemeClr val="dk1"/>
                  </a:solidFill>
                  <a:latin typeface="Century Gothic"/>
                  <a:ea typeface="Century Gothic"/>
                  <a:cs typeface="Century Gothic"/>
                  <a:sym typeface="Century Gothic"/>
                </a:rPr>
                <a:t>Not Applicable</a:t>
              </a:r>
              <a:endParaRPr sz="1100" b="0">
                <a:solidFill>
                  <a:schemeClr val="dk1"/>
                </a:solidFill>
                <a:latin typeface="Calibri"/>
                <a:ea typeface="Calibri"/>
                <a:cs typeface="Calibri"/>
                <a:sym typeface="Calibri"/>
              </a:endParaRPr>
            </a:p>
          </p:txBody>
        </p:sp>
        <p:sp>
          <p:nvSpPr>
            <p:cNvPr id="230" name="Google Shape;230;p12"/>
            <p:cNvSpPr/>
            <p:nvPr/>
          </p:nvSpPr>
          <p:spPr>
            <a:xfrm>
              <a:off x="2160383" y="823317"/>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txBox="1"/>
            <p:nvPr/>
          </p:nvSpPr>
          <p:spPr>
            <a:xfrm>
              <a:off x="2176250" y="839184"/>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2. </a:t>
              </a:r>
              <a:r>
                <a:rPr lang="en-US" sz="1100" b="0">
                  <a:solidFill>
                    <a:schemeClr val="dk1"/>
                  </a:solidFill>
                  <a:latin typeface="Century Gothic"/>
                  <a:ea typeface="Century Gothic"/>
                  <a:cs typeface="Century Gothic"/>
                  <a:sym typeface="Century Gothic"/>
                </a:rPr>
                <a:t>Health ID</a:t>
              </a:r>
              <a:endParaRPr/>
            </a:p>
          </p:txBody>
        </p:sp>
        <p:sp>
          <p:nvSpPr>
            <p:cNvPr id="232" name="Google Shape;232;p12"/>
            <p:cNvSpPr/>
            <p:nvPr/>
          </p:nvSpPr>
          <p:spPr>
            <a:xfrm>
              <a:off x="2160383" y="1188987"/>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txBox="1"/>
            <p:nvPr/>
          </p:nvSpPr>
          <p:spPr>
            <a:xfrm>
              <a:off x="2176250" y="1204854"/>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3. </a:t>
              </a:r>
              <a:r>
                <a:rPr lang="en-US" sz="1100" b="0">
                  <a:solidFill>
                    <a:schemeClr val="dk1"/>
                  </a:solidFill>
                  <a:latin typeface="Century Gothic"/>
                  <a:ea typeface="Century Gothic"/>
                  <a:cs typeface="Century Gothic"/>
                  <a:sym typeface="Century Gothic"/>
                </a:rPr>
                <a:t>HR Queries</a:t>
              </a:r>
              <a:endParaRPr/>
            </a:p>
          </p:txBody>
        </p:sp>
        <p:sp>
          <p:nvSpPr>
            <p:cNvPr id="234" name="Google Shape;234;p12"/>
            <p:cNvSpPr/>
            <p:nvPr/>
          </p:nvSpPr>
          <p:spPr>
            <a:xfrm>
              <a:off x="2160383" y="1554658"/>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p:nvPr/>
          </p:nvSpPr>
          <p:spPr>
            <a:xfrm>
              <a:off x="2176250" y="1570525"/>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4. </a:t>
              </a:r>
              <a:r>
                <a:rPr lang="en-US" sz="1100" b="0">
                  <a:solidFill>
                    <a:schemeClr val="dk1"/>
                  </a:solidFill>
                  <a:latin typeface="Century Gothic"/>
                  <a:ea typeface="Century Gothic"/>
                  <a:cs typeface="Century Gothic"/>
                  <a:sym typeface="Century Gothic"/>
                </a:rPr>
                <a:t>Super Topup (STU)</a:t>
              </a:r>
              <a:endParaRPr/>
            </a:p>
          </p:txBody>
        </p:sp>
        <p:sp>
          <p:nvSpPr>
            <p:cNvPr id="236" name="Google Shape;236;p12"/>
            <p:cNvSpPr/>
            <p:nvPr/>
          </p:nvSpPr>
          <p:spPr>
            <a:xfrm>
              <a:off x="2160383" y="1920328"/>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txBox="1"/>
            <p:nvPr/>
          </p:nvSpPr>
          <p:spPr>
            <a:xfrm>
              <a:off x="2176250" y="1936195"/>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5. </a:t>
              </a:r>
              <a:r>
                <a:rPr lang="en-US" sz="1100" b="0">
                  <a:solidFill>
                    <a:schemeClr val="dk1"/>
                  </a:solidFill>
                  <a:latin typeface="Century Gothic"/>
                  <a:ea typeface="Century Gothic"/>
                  <a:cs typeface="Century Gothic"/>
                  <a:sym typeface="Century Gothic"/>
                </a:rPr>
                <a:t>Health Benefits</a:t>
              </a:r>
              <a:endParaRPr/>
            </a:p>
          </p:txBody>
        </p:sp>
        <p:sp>
          <p:nvSpPr>
            <p:cNvPr id="238" name="Google Shape;238;p12"/>
            <p:cNvSpPr/>
            <p:nvPr/>
          </p:nvSpPr>
          <p:spPr>
            <a:xfrm>
              <a:off x="2160383" y="2285999"/>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txBox="1"/>
            <p:nvPr/>
          </p:nvSpPr>
          <p:spPr>
            <a:xfrm>
              <a:off x="2176250" y="2301866"/>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6. </a:t>
              </a:r>
              <a:r>
                <a:rPr lang="en-US" sz="1100" b="0">
                  <a:solidFill>
                    <a:schemeClr val="dk1"/>
                  </a:solidFill>
                  <a:latin typeface="Century Gothic"/>
                  <a:ea typeface="Century Gothic"/>
                  <a:cs typeface="Century Gothic"/>
                  <a:sym typeface="Century Gothic"/>
                </a:rPr>
                <a:t>Network or Blacklisted Hospitals</a:t>
              </a:r>
              <a:endParaRPr/>
            </a:p>
          </p:txBody>
        </p:sp>
        <p:sp>
          <p:nvSpPr>
            <p:cNvPr id="240" name="Google Shape;240;p12"/>
            <p:cNvSpPr/>
            <p:nvPr/>
          </p:nvSpPr>
          <p:spPr>
            <a:xfrm>
              <a:off x="2160383" y="2651670"/>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txBox="1"/>
            <p:nvPr/>
          </p:nvSpPr>
          <p:spPr>
            <a:xfrm>
              <a:off x="2176250" y="2667537"/>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7. </a:t>
              </a:r>
              <a:r>
                <a:rPr lang="en-US" sz="1100" b="0">
                  <a:solidFill>
                    <a:schemeClr val="dk1"/>
                  </a:solidFill>
                  <a:latin typeface="Century Gothic"/>
                  <a:ea typeface="Century Gothic"/>
                  <a:cs typeface="Century Gothic"/>
                  <a:sym typeface="Century Gothic"/>
                </a:rPr>
                <a:t>Telehealth</a:t>
              </a:r>
              <a:endParaRPr/>
            </a:p>
          </p:txBody>
        </p:sp>
        <p:sp>
          <p:nvSpPr>
            <p:cNvPr id="242" name="Google Shape;242;p12"/>
            <p:cNvSpPr/>
            <p:nvPr/>
          </p:nvSpPr>
          <p:spPr>
            <a:xfrm>
              <a:off x="2160383" y="3017340"/>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txBox="1"/>
            <p:nvPr/>
          </p:nvSpPr>
          <p:spPr>
            <a:xfrm>
              <a:off x="2176250" y="3033207"/>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8.  </a:t>
              </a:r>
              <a:r>
                <a:rPr lang="en-US" sz="1100" b="0">
                  <a:solidFill>
                    <a:schemeClr val="dk1"/>
                  </a:solidFill>
                  <a:latin typeface="Century Gothic"/>
                  <a:ea typeface="Century Gothic"/>
                  <a:cs typeface="Century Gothic"/>
                  <a:sym typeface="Century Gothic"/>
                </a:rPr>
                <a:t>Others</a:t>
              </a:r>
              <a:endParaRPr/>
            </a:p>
          </p:txBody>
        </p:sp>
        <p:sp>
          <p:nvSpPr>
            <p:cNvPr id="244" name="Google Shape;244;p12"/>
            <p:cNvSpPr/>
            <p:nvPr/>
          </p:nvSpPr>
          <p:spPr>
            <a:xfrm>
              <a:off x="2160383" y="3383011"/>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txBox="1"/>
            <p:nvPr/>
          </p:nvSpPr>
          <p:spPr>
            <a:xfrm>
              <a:off x="2176250" y="3398878"/>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9. </a:t>
              </a:r>
              <a:r>
                <a:rPr lang="en-US" sz="1100" b="0">
                  <a:solidFill>
                    <a:schemeClr val="dk1"/>
                  </a:solidFill>
                  <a:latin typeface="Century Gothic"/>
                  <a:ea typeface="Century Gothic"/>
                  <a:cs typeface="Century Gothic"/>
                  <a:sym typeface="Century Gothic"/>
                </a:rPr>
                <a:t>Is my treatment covered (IMTC)</a:t>
              </a:r>
              <a:endParaRPr/>
            </a:p>
          </p:txBody>
        </p:sp>
        <p:sp>
          <p:nvSpPr>
            <p:cNvPr id="246" name="Google Shape;246;p12"/>
            <p:cNvSpPr/>
            <p:nvPr/>
          </p:nvSpPr>
          <p:spPr>
            <a:xfrm>
              <a:off x="2160383" y="3748681"/>
              <a:ext cx="2808497" cy="325040"/>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txBox="1"/>
            <p:nvPr/>
          </p:nvSpPr>
          <p:spPr>
            <a:xfrm>
              <a:off x="2176250" y="3764548"/>
              <a:ext cx="2776763" cy="293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dk1"/>
                </a:buClr>
                <a:buSzPts val="1100"/>
                <a:buFont typeface="Century Gothic"/>
                <a:buNone/>
              </a:pPr>
              <a:r>
                <a:rPr lang="en-US" sz="1100" b="1">
                  <a:solidFill>
                    <a:schemeClr val="dk1"/>
                  </a:solidFill>
                  <a:latin typeface="Century Gothic"/>
                  <a:ea typeface="Century Gothic"/>
                  <a:cs typeface="Century Gothic"/>
                  <a:sym typeface="Century Gothic"/>
                </a:rPr>
                <a:t>Rank 10. </a:t>
              </a:r>
              <a:r>
                <a:rPr lang="en-US" sz="1100" b="0">
                  <a:solidFill>
                    <a:schemeClr val="dk1"/>
                  </a:solidFill>
                  <a:latin typeface="Century Gothic"/>
                  <a:ea typeface="Century Gothic"/>
                  <a:cs typeface="Century Gothic"/>
                  <a:sym typeface="Century Gothic"/>
                </a:rPr>
                <a:t>Manage dependents</a:t>
              </a:r>
              <a:endParaRPr sz="1100" b="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5000">
              <a:srgbClr val="F7C4A1">
                <a:alpha val="48627"/>
              </a:srgbClr>
            </a:gs>
            <a:gs pos="100000">
              <a:schemeClr val="lt1"/>
            </a:gs>
          </a:gsLst>
          <a:path path="circle">
            <a:fillToRect l="100000" t="100000"/>
          </a:path>
          <a:tileRect r="-100000" b="-100000"/>
        </a:gradFill>
        <a:effectLst/>
      </p:bgPr>
    </p:bg>
    <p:spTree>
      <p:nvGrpSpPr>
        <p:cNvPr id="1" name="Shape 251"/>
        <p:cNvGrpSpPr/>
        <p:nvPr/>
      </p:nvGrpSpPr>
      <p:grpSpPr>
        <a:xfrm>
          <a:off x="0" y="0"/>
          <a:ext cx="0" cy="0"/>
          <a:chOff x="0" y="0"/>
          <a:chExt cx="0" cy="0"/>
        </a:xfrm>
      </p:grpSpPr>
      <p:pic>
        <p:nvPicPr>
          <p:cNvPr id="252" name="Google Shape;252;p13"/>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253" name="Google Shape;253;p13"/>
          <p:cNvSpPr/>
          <p:nvPr/>
        </p:nvSpPr>
        <p:spPr>
          <a:xfrm>
            <a:off x="117250"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txBox="1"/>
          <p:nvPr/>
        </p:nvSpPr>
        <p:spPr>
          <a:xfrm>
            <a:off x="954397" y="1750963"/>
            <a:ext cx="10525759" cy="295972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1" u="sng">
                <a:solidFill>
                  <a:schemeClr val="dk1"/>
                </a:solidFill>
                <a:latin typeface="Century Gothic"/>
                <a:ea typeface="Century Gothic"/>
                <a:cs typeface="Century Gothic"/>
                <a:sym typeface="Century Gothic"/>
              </a:rPr>
              <a:t>Percentage of solved tickets within each Manually Tagged Categories:</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Category study with respect to the reply time:</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b="1">
                <a:solidFill>
                  <a:schemeClr val="dk1"/>
                </a:solidFill>
                <a:latin typeface="Century Gothic"/>
                <a:ea typeface="Century Gothic"/>
                <a:cs typeface="Century Gothic"/>
                <a:sym typeface="Century Gothic"/>
              </a:rPr>
              <a:t>“Normal” priority </a:t>
            </a:r>
            <a:r>
              <a:rPr lang="en-US" sz="1400">
                <a:solidFill>
                  <a:schemeClr val="dk1"/>
                </a:solidFill>
                <a:latin typeface="Century Gothic"/>
                <a:ea typeface="Century Gothic"/>
                <a:cs typeface="Century Gothic"/>
                <a:sym typeface="Century Gothic"/>
              </a:rPr>
              <a:t>tickets tagged under </a:t>
            </a:r>
            <a:r>
              <a:rPr lang="en-US" sz="1400" b="1">
                <a:solidFill>
                  <a:schemeClr val="dk1"/>
                </a:solidFill>
                <a:latin typeface="Century Gothic"/>
                <a:ea typeface="Century Gothic"/>
                <a:cs typeface="Century Gothic"/>
                <a:sym typeface="Century Gothic"/>
              </a:rPr>
              <a:t>“Is My treatment Covered (IMTC)”</a:t>
            </a:r>
            <a:r>
              <a:rPr lang="en-US" sz="1400">
                <a:solidFill>
                  <a:schemeClr val="dk1"/>
                </a:solidFill>
                <a:latin typeface="Century Gothic"/>
                <a:ea typeface="Century Gothic"/>
                <a:cs typeface="Century Gothic"/>
                <a:sym typeface="Century Gothic"/>
              </a:rPr>
              <a:t> has very </a:t>
            </a:r>
            <a:r>
              <a:rPr lang="en-US" sz="1400" u="sng">
                <a:solidFill>
                  <a:schemeClr val="dk1"/>
                </a:solidFill>
                <a:latin typeface="Century Gothic"/>
                <a:ea typeface="Century Gothic"/>
                <a:cs typeface="Century Gothic"/>
                <a:sym typeface="Century Gothic"/>
              </a:rPr>
              <a:t>significantly quickest resolution time</a:t>
            </a:r>
            <a:r>
              <a:rPr lang="en-US" sz="1400">
                <a:solidFill>
                  <a:schemeClr val="dk1"/>
                </a:solidFill>
                <a:latin typeface="Century Gothic"/>
                <a:ea typeface="Century Gothic"/>
                <a:cs typeface="Century Gothic"/>
                <a:sym typeface="Century Gothic"/>
              </a:rPr>
              <a:t> per reply 1.23hours followed by claims categories with </a:t>
            </a:r>
            <a:r>
              <a:rPr lang="en-US" sz="1400" b="1">
                <a:solidFill>
                  <a:schemeClr val="dk1"/>
                </a:solidFill>
                <a:latin typeface="Century Gothic"/>
                <a:ea typeface="Century Gothic"/>
                <a:cs typeface="Century Gothic"/>
                <a:sym typeface="Century Gothic"/>
              </a:rPr>
              <a:t>1.80 hours </a:t>
            </a:r>
            <a:r>
              <a:rPr lang="en-US" sz="1400">
                <a:solidFill>
                  <a:schemeClr val="dk1"/>
                </a:solidFill>
                <a:latin typeface="Century Gothic"/>
                <a:ea typeface="Century Gothic"/>
                <a:cs typeface="Century Gothic"/>
                <a:sym typeface="Century Gothic"/>
              </a:rPr>
              <a:t>of resolution time per reply, whereas tickets with “</a:t>
            </a:r>
            <a:r>
              <a:rPr lang="en-US" sz="1400" b="1">
                <a:solidFill>
                  <a:schemeClr val="dk1"/>
                </a:solidFill>
                <a:latin typeface="Century Gothic"/>
                <a:ea typeface="Century Gothic"/>
                <a:cs typeface="Century Gothic"/>
                <a:sym typeface="Century Gothic"/>
              </a:rPr>
              <a:t>Urgent” priority </a:t>
            </a:r>
            <a:r>
              <a:rPr lang="en-US" sz="1400">
                <a:solidFill>
                  <a:schemeClr val="dk1"/>
                </a:solidFill>
                <a:latin typeface="Century Gothic"/>
                <a:ea typeface="Century Gothic"/>
                <a:cs typeface="Century Gothic"/>
                <a:sym typeface="Century Gothic"/>
              </a:rPr>
              <a:t>has </a:t>
            </a:r>
            <a:r>
              <a:rPr lang="en-US" sz="1400" u="sng">
                <a:solidFill>
                  <a:schemeClr val="dk1"/>
                </a:solidFill>
                <a:latin typeface="Century Gothic"/>
                <a:ea typeface="Century Gothic"/>
                <a:cs typeface="Century Gothic"/>
                <a:sym typeface="Century Gothic"/>
              </a:rPr>
              <a:t>quickest time </a:t>
            </a:r>
            <a:r>
              <a:rPr lang="en-US" sz="1400">
                <a:solidFill>
                  <a:schemeClr val="dk1"/>
                </a:solidFill>
                <a:latin typeface="Century Gothic"/>
                <a:ea typeface="Century Gothic"/>
                <a:cs typeface="Century Gothic"/>
                <a:sym typeface="Century Gothic"/>
              </a:rPr>
              <a:t>under the category which are not tagged manually 45.51 hrs of resolution time to solve under urgent and hence it can be called the quickest among all other category.</a:t>
            </a:r>
            <a:endParaRPr/>
          </a:p>
          <a:p>
            <a:pPr marL="285750" marR="0" lvl="0" indent="-285750" algn="just" rtl="0">
              <a:lnSpc>
                <a:spcPct val="150000"/>
              </a:lnSpc>
              <a:spcBef>
                <a:spcPts val="0"/>
              </a:spcBef>
              <a:spcAft>
                <a:spcPts val="0"/>
              </a:spcAft>
              <a:buClr>
                <a:schemeClr val="dk1"/>
              </a:buClr>
              <a:buSzPts val="1400"/>
              <a:buFont typeface="Arial"/>
              <a:buChar char="•"/>
            </a:pPr>
            <a:r>
              <a:rPr lang="en-US" sz="1400">
                <a:solidFill>
                  <a:schemeClr val="dk1"/>
                </a:solidFill>
                <a:latin typeface="Century Gothic"/>
                <a:ea typeface="Century Gothic"/>
                <a:cs typeface="Century Gothic"/>
                <a:sym typeface="Century Gothic"/>
              </a:rPr>
              <a:t>Categories:</a:t>
            </a:r>
            <a:r>
              <a:rPr lang="en-US" sz="1400" b="1">
                <a:solidFill>
                  <a:schemeClr val="dk1"/>
                </a:solidFill>
                <a:latin typeface="Century Gothic"/>
                <a:ea typeface="Century Gothic"/>
                <a:cs typeface="Century Gothic"/>
                <a:sym typeface="Century Gothic"/>
              </a:rPr>
              <a:t> “Network or Blacklisted Hospitals”, “Category”</a:t>
            </a:r>
            <a:r>
              <a:rPr lang="en-US" sz="1400">
                <a:solidFill>
                  <a:schemeClr val="dk1"/>
                </a:solidFill>
                <a:latin typeface="Century Gothic"/>
                <a:ea typeface="Century Gothic"/>
                <a:cs typeface="Century Gothic"/>
                <a:sym typeface="Century Gothic"/>
              </a:rPr>
              <a:t>, </a:t>
            </a:r>
            <a:r>
              <a:rPr lang="en-US" sz="1400" b="1">
                <a:solidFill>
                  <a:schemeClr val="dk1"/>
                </a:solidFill>
                <a:latin typeface="Century Gothic"/>
                <a:ea typeface="Century Gothic"/>
                <a:cs typeface="Century Gothic"/>
                <a:sym typeface="Century Gothic"/>
              </a:rPr>
              <a:t>“Health Benefits”, “Is My treatment Covered (IMTC)”</a:t>
            </a:r>
            <a:r>
              <a:rPr lang="en-US" sz="1400">
                <a:solidFill>
                  <a:schemeClr val="dk1"/>
                </a:solidFill>
                <a:latin typeface="Century Gothic"/>
                <a:ea typeface="Century Gothic"/>
                <a:cs typeface="Century Gothic"/>
                <a:sym typeface="Century Gothic"/>
              </a:rPr>
              <a:t> and “</a:t>
            </a:r>
            <a:r>
              <a:rPr lang="en-US" sz="1400" b="1">
                <a:solidFill>
                  <a:schemeClr val="dk1"/>
                </a:solidFill>
                <a:latin typeface="Century Gothic"/>
                <a:ea typeface="Century Gothic"/>
                <a:cs typeface="Century Gothic"/>
                <a:sym typeface="Century Gothic"/>
              </a:rPr>
              <a:t>Others”</a:t>
            </a:r>
            <a:r>
              <a:rPr lang="en-US" sz="1400">
                <a:solidFill>
                  <a:schemeClr val="dk1"/>
                </a:solidFill>
                <a:latin typeface="Century Gothic"/>
                <a:ea typeface="Century Gothic"/>
                <a:cs typeface="Century Gothic"/>
                <a:sym typeface="Century Gothic"/>
              </a:rPr>
              <a:t> have nearly similar resolution time in </a:t>
            </a:r>
            <a:r>
              <a:rPr lang="en-US" sz="1400" b="1">
                <a:solidFill>
                  <a:schemeClr val="dk1"/>
                </a:solidFill>
                <a:latin typeface="Century Gothic"/>
                <a:ea typeface="Century Gothic"/>
                <a:cs typeface="Century Gothic"/>
                <a:sym typeface="Century Gothic"/>
              </a:rPr>
              <a:t>low</a:t>
            </a:r>
            <a:r>
              <a:rPr lang="en-US" sz="1400">
                <a:solidFill>
                  <a:schemeClr val="dk1"/>
                </a:solidFill>
                <a:latin typeface="Century Gothic"/>
                <a:ea typeface="Century Gothic"/>
                <a:cs typeface="Century Gothic"/>
                <a:sym typeface="Century Gothic"/>
              </a:rPr>
              <a:t> </a:t>
            </a:r>
            <a:r>
              <a:rPr lang="en-US" sz="1400" b="1">
                <a:solidFill>
                  <a:schemeClr val="dk1"/>
                </a:solidFill>
                <a:latin typeface="Century Gothic"/>
                <a:ea typeface="Century Gothic"/>
                <a:cs typeface="Century Gothic"/>
                <a:sym typeface="Century Gothic"/>
              </a:rPr>
              <a:t>priority</a:t>
            </a:r>
            <a:r>
              <a:rPr lang="en-US" sz="1400">
                <a:solidFill>
                  <a:schemeClr val="dk1"/>
                </a:solidFill>
                <a:latin typeface="Century Gothic"/>
                <a:ea typeface="Century Gothic"/>
                <a:cs typeface="Century Gothic"/>
                <a:sym typeface="Century Gothic"/>
              </a:rPr>
              <a:t> tickets whereas tickets which were never tagged</a:t>
            </a:r>
            <a:r>
              <a:rPr lang="en-US" sz="1400" b="1">
                <a:solidFill>
                  <a:schemeClr val="dk1"/>
                </a:solidFill>
                <a:latin typeface="Century Gothic"/>
                <a:ea typeface="Century Gothic"/>
                <a:cs typeface="Century Gothic"/>
                <a:sym typeface="Century Gothic"/>
              </a:rPr>
              <a:t> Untagged </a:t>
            </a:r>
            <a:r>
              <a:rPr lang="en-US" sz="1400">
                <a:solidFill>
                  <a:schemeClr val="dk1"/>
                </a:solidFill>
                <a:latin typeface="Century Gothic"/>
                <a:ea typeface="Century Gothic"/>
                <a:cs typeface="Century Gothic"/>
                <a:sym typeface="Century Gothic"/>
              </a:rPr>
              <a:t>has </a:t>
            </a:r>
            <a:r>
              <a:rPr lang="en-US" sz="1400" b="1">
                <a:solidFill>
                  <a:schemeClr val="dk1"/>
                </a:solidFill>
                <a:latin typeface="Century Gothic"/>
                <a:ea typeface="Century Gothic"/>
                <a:cs typeface="Century Gothic"/>
                <a:sym typeface="Century Gothic"/>
              </a:rPr>
              <a:t>highest resolution time </a:t>
            </a:r>
            <a:r>
              <a:rPr lang="en-US" sz="1400">
                <a:solidFill>
                  <a:schemeClr val="dk1"/>
                </a:solidFill>
                <a:latin typeface="Century Gothic"/>
                <a:ea typeface="Century Gothic"/>
                <a:cs typeface="Century Gothic"/>
                <a:sym typeface="Century Gothic"/>
              </a:rPr>
              <a:t>for </a:t>
            </a:r>
            <a:r>
              <a:rPr lang="en-US" sz="1400" b="1">
                <a:solidFill>
                  <a:schemeClr val="dk1"/>
                </a:solidFill>
                <a:latin typeface="Century Gothic"/>
                <a:ea typeface="Century Gothic"/>
                <a:cs typeface="Century Gothic"/>
                <a:sym typeface="Century Gothic"/>
              </a:rPr>
              <a:t>low priority </a:t>
            </a:r>
            <a:r>
              <a:rPr lang="en-US" sz="1400">
                <a:solidFill>
                  <a:schemeClr val="dk1"/>
                </a:solidFill>
                <a:latin typeface="Century Gothic"/>
                <a:ea typeface="Century Gothic"/>
                <a:cs typeface="Century Gothic"/>
                <a:sym typeface="Century Gothic"/>
              </a:rPr>
              <a:t>ticket with </a:t>
            </a:r>
            <a:r>
              <a:rPr lang="en-US" sz="1400" b="1">
                <a:solidFill>
                  <a:schemeClr val="dk1"/>
                </a:solidFill>
                <a:latin typeface="Century Gothic"/>
                <a:ea typeface="Century Gothic"/>
                <a:cs typeface="Century Gothic"/>
                <a:sym typeface="Century Gothic"/>
              </a:rPr>
              <a:t>94.75 hours resolution time per reply</a:t>
            </a:r>
            <a:r>
              <a:rPr lang="en-US" sz="1400">
                <a:solidFill>
                  <a:schemeClr val="dk1"/>
                </a:solidFill>
                <a:latin typeface="Century Gothic"/>
                <a:ea typeface="Century Gothic"/>
                <a:cs typeface="Century Gothic"/>
                <a:sym typeface="Century Gothic"/>
              </a:rPr>
              <a:t>. </a:t>
            </a:r>
            <a:endParaRPr/>
          </a:p>
        </p:txBody>
      </p:sp>
      <p:sp>
        <p:nvSpPr>
          <p:cNvPr id="255" name="Google Shape;255;p13"/>
          <p:cNvSpPr txBox="1"/>
          <p:nvPr/>
        </p:nvSpPr>
        <p:spPr>
          <a:xfrm>
            <a:off x="954397" y="5069346"/>
            <a:ext cx="10525759" cy="10202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u="none">
                <a:solidFill>
                  <a:schemeClr val="dk1"/>
                </a:solidFill>
                <a:latin typeface="Century Gothic"/>
                <a:ea typeface="Century Gothic"/>
                <a:cs typeface="Century Gothic"/>
                <a:sym typeface="Century Gothic"/>
              </a:rPr>
              <a:t>There was a need to create a measure having </a:t>
            </a:r>
            <a:r>
              <a:rPr lang="en-US" sz="1400" b="1" u="none">
                <a:solidFill>
                  <a:schemeClr val="dk1"/>
                </a:solidFill>
                <a:latin typeface="Century Gothic"/>
                <a:ea typeface="Century Gothic"/>
                <a:cs typeface="Century Gothic"/>
                <a:sym typeface="Century Gothic"/>
              </a:rPr>
              <a:t>Resolution Time per Reply.</a:t>
            </a:r>
            <a:endParaRPr sz="1400" b="0" u="none">
              <a:solidFill>
                <a:schemeClr val="dk1"/>
              </a:solidFill>
              <a:latin typeface="Century Gothic"/>
              <a:ea typeface="Century Gothic"/>
              <a:cs typeface="Century Gothic"/>
              <a:sym typeface="Century Gothic"/>
            </a:endParaRPr>
          </a:p>
          <a:p>
            <a:pPr marL="0" marR="0" lvl="0" indent="0" algn="just" rtl="0">
              <a:lnSpc>
                <a:spcPct val="150000"/>
              </a:lnSpc>
              <a:spcBef>
                <a:spcPts val="0"/>
              </a:spcBef>
              <a:spcAft>
                <a:spcPts val="0"/>
              </a:spcAft>
              <a:buNone/>
            </a:pPr>
            <a:r>
              <a:rPr lang="en-US" sz="1400" b="1" u="none">
                <a:solidFill>
                  <a:schemeClr val="dk1"/>
                </a:solidFill>
                <a:latin typeface="Century Gothic"/>
                <a:ea typeface="Century Gothic"/>
                <a:cs typeface="Century Gothic"/>
                <a:sym typeface="Century Gothic"/>
              </a:rPr>
              <a:t>DAX Expression was </a:t>
            </a:r>
            <a:r>
              <a:rPr lang="en-US" sz="1400" b="0" u="none">
                <a:solidFill>
                  <a:schemeClr val="dk1"/>
                </a:solidFill>
                <a:latin typeface="Century Gothic"/>
                <a:ea typeface="Century Gothic"/>
                <a:cs typeface="Century Gothic"/>
                <a:sym typeface="Century Gothic"/>
              </a:rPr>
              <a:t>:</a:t>
            </a:r>
            <a:endParaRPr/>
          </a:p>
          <a:p>
            <a:pPr marL="0" marR="0" lvl="0" indent="0" algn="just" rtl="0">
              <a:lnSpc>
                <a:spcPct val="150000"/>
              </a:lnSpc>
              <a:spcBef>
                <a:spcPts val="0"/>
              </a:spcBef>
              <a:spcAft>
                <a:spcPts val="0"/>
              </a:spcAft>
              <a:buNone/>
            </a:pPr>
            <a:r>
              <a:rPr lang="en-US" sz="1400" b="1" u="none">
                <a:solidFill>
                  <a:schemeClr val="dk1"/>
                </a:solidFill>
                <a:latin typeface="Century Gothic"/>
                <a:ea typeface="Century Gothic"/>
                <a:cs typeface="Century Gothic"/>
                <a:sym typeface="Century Gothic"/>
              </a:rPr>
              <a:t>	timePerReply = </a:t>
            </a:r>
            <a:r>
              <a:rPr lang="en-US" sz="1400" b="1" u="none">
                <a:solidFill>
                  <a:srgbClr val="002060"/>
                </a:solidFill>
                <a:latin typeface="Century Gothic"/>
                <a:ea typeface="Century Gothic"/>
                <a:cs typeface="Century Gothic"/>
                <a:sym typeface="Century Gothic"/>
              </a:rPr>
              <a:t>CALCULATE</a:t>
            </a:r>
            <a:r>
              <a:rPr lang="en-US" sz="1400" b="1" u="none">
                <a:solidFill>
                  <a:schemeClr val="dk1"/>
                </a:solidFill>
                <a:latin typeface="Century Gothic"/>
                <a:ea typeface="Century Gothic"/>
                <a:cs typeface="Century Gothic"/>
                <a:sym typeface="Century Gothic"/>
              </a:rPr>
              <a:t>(</a:t>
            </a:r>
            <a:r>
              <a:rPr lang="en-US" sz="1400" b="1" u="none">
                <a:solidFill>
                  <a:srgbClr val="002060"/>
                </a:solidFill>
                <a:latin typeface="Century Gothic"/>
                <a:ea typeface="Century Gothic"/>
                <a:cs typeface="Century Gothic"/>
                <a:sym typeface="Century Gothic"/>
              </a:rPr>
              <a:t>DIVIDE</a:t>
            </a:r>
            <a:r>
              <a:rPr lang="en-US" sz="1400" b="1" u="none">
                <a:solidFill>
                  <a:schemeClr val="dk1"/>
                </a:solidFill>
                <a:latin typeface="Century Gothic"/>
                <a:ea typeface="Century Gothic"/>
                <a:cs typeface="Century Gothic"/>
                <a:sym typeface="Century Gothic"/>
              </a:rPr>
              <a:t>(</a:t>
            </a:r>
            <a:r>
              <a:rPr lang="en-US" sz="1400" b="1" u="none">
                <a:solidFill>
                  <a:srgbClr val="002060"/>
                </a:solidFill>
                <a:latin typeface="Century Gothic"/>
                <a:ea typeface="Century Gothic"/>
                <a:cs typeface="Century Gothic"/>
                <a:sym typeface="Century Gothic"/>
              </a:rPr>
              <a:t>SUM</a:t>
            </a:r>
            <a:r>
              <a:rPr lang="en-US" sz="1400" b="1" u="none">
                <a:solidFill>
                  <a:schemeClr val="dk1"/>
                </a:solidFill>
                <a:latin typeface="Century Gothic"/>
                <a:ea typeface="Century Gothic"/>
                <a:cs typeface="Century Gothic"/>
                <a:sym typeface="Century Gothic"/>
              </a:rPr>
              <a:t>(Table_Table1[</a:t>
            </a:r>
            <a:r>
              <a:rPr lang="en-US" sz="1400" b="1" u="none">
                <a:solidFill>
                  <a:srgbClr val="002060"/>
                </a:solidFill>
                <a:latin typeface="Century Gothic"/>
                <a:ea typeface="Century Gothic"/>
                <a:cs typeface="Century Gothic"/>
                <a:sym typeface="Century Gothic"/>
              </a:rPr>
              <a:t>Resolution</a:t>
            </a:r>
            <a:r>
              <a:rPr lang="en-US" sz="1400" b="1" u="none">
                <a:solidFill>
                  <a:schemeClr val="dk1"/>
                </a:solidFill>
                <a:latin typeface="Century Gothic"/>
                <a:ea typeface="Century Gothic"/>
                <a:cs typeface="Century Gothic"/>
                <a:sym typeface="Century Gothic"/>
              </a:rPr>
              <a:t> </a:t>
            </a:r>
            <a:r>
              <a:rPr lang="en-US" sz="1400" b="1" u="none">
                <a:solidFill>
                  <a:srgbClr val="002060"/>
                </a:solidFill>
                <a:latin typeface="Century Gothic"/>
                <a:ea typeface="Century Gothic"/>
                <a:cs typeface="Century Gothic"/>
                <a:sym typeface="Century Gothic"/>
              </a:rPr>
              <a:t>time</a:t>
            </a:r>
            <a:r>
              <a:rPr lang="en-US" sz="1400" b="1" u="none">
                <a:solidFill>
                  <a:schemeClr val="dk1"/>
                </a:solidFill>
                <a:latin typeface="Century Gothic"/>
                <a:ea typeface="Century Gothic"/>
                <a:cs typeface="Century Gothic"/>
                <a:sym typeface="Century Gothic"/>
              </a:rPr>
              <a:t>]),</a:t>
            </a:r>
            <a:r>
              <a:rPr lang="en-US" sz="1400" b="1" u="none">
                <a:solidFill>
                  <a:srgbClr val="002060"/>
                </a:solidFill>
                <a:latin typeface="Century Gothic"/>
                <a:ea typeface="Century Gothic"/>
                <a:cs typeface="Century Gothic"/>
                <a:sym typeface="Century Gothic"/>
              </a:rPr>
              <a:t>SUM</a:t>
            </a:r>
            <a:r>
              <a:rPr lang="en-US" sz="1400" b="1" u="none">
                <a:solidFill>
                  <a:schemeClr val="dk1"/>
                </a:solidFill>
                <a:latin typeface="Century Gothic"/>
                <a:ea typeface="Century Gothic"/>
                <a:cs typeface="Century Gothic"/>
                <a:sym typeface="Century Gothic"/>
              </a:rPr>
              <a:t>(Table_Table1[Replies])))</a:t>
            </a:r>
            <a:endParaRPr/>
          </a:p>
        </p:txBody>
      </p:sp>
      <p:sp>
        <p:nvSpPr>
          <p:cNvPr id="256" name="Google Shape;256;p13"/>
          <p:cNvSpPr/>
          <p:nvPr/>
        </p:nvSpPr>
        <p:spPr>
          <a:xfrm>
            <a:off x="95439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Efficiency Numbers as Solved Tickets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chemeClr val="lt1"/>
            </a:gs>
            <a:gs pos="82000">
              <a:srgbClr val="F7C4A1">
                <a:alpha val="11764"/>
              </a:srgbClr>
            </a:gs>
            <a:gs pos="100000">
              <a:srgbClr val="F7C4A1">
                <a:alpha val="11764"/>
              </a:srgbClr>
            </a:gs>
          </a:gsLst>
          <a:path path="circle">
            <a:fillToRect l="100000" t="100000"/>
          </a:path>
          <a:tileRect r="-100000" b="-100000"/>
        </a:gradFill>
        <a:effectLst/>
      </p:bgPr>
    </p:bg>
    <p:spTree>
      <p:nvGrpSpPr>
        <p:cNvPr id="1" name="Shape 260"/>
        <p:cNvGrpSpPr/>
        <p:nvPr/>
      </p:nvGrpSpPr>
      <p:grpSpPr>
        <a:xfrm>
          <a:off x="0" y="0"/>
          <a:ext cx="0" cy="0"/>
          <a:chOff x="0" y="0"/>
          <a:chExt cx="0" cy="0"/>
        </a:xfrm>
      </p:grpSpPr>
      <p:pic>
        <p:nvPicPr>
          <p:cNvPr id="261" name="Google Shape;261;p14"/>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262" name="Google Shape;262;p14"/>
          <p:cNvSpPr>
            <a:spLocks noGrp="1"/>
          </p:cNvSpPr>
          <p:nvPr>
            <p:ph type="ctrTitle"/>
          </p:nvPr>
        </p:nvSpPr>
        <p:spPr>
          <a:xfrm>
            <a:off x="95439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 Efficiency Numbers as Resolution Time Tickets</a:t>
            </a:r>
            <a:endParaRPr sz="2800">
              <a:solidFill>
                <a:schemeClr val="lt1"/>
              </a:solidFill>
              <a:highlight>
                <a:srgbClr val="FE3030"/>
              </a:highlight>
              <a:latin typeface="Century Gothic"/>
              <a:ea typeface="Century Gothic"/>
              <a:cs typeface="Century Gothic"/>
              <a:sym typeface="Century Gothic"/>
            </a:endParaRPr>
          </a:p>
        </p:txBody>
      </p:sp>
      <p:sp>
        <p:nvSpPr>
          <p:cNvPr id="263" name="Google Shape;263;p14"/>
          <p:cNvSpPr/>
          <p:nvPr/>
        </p:nvSpPr>
        <p:spPr>
          <a:xfrm>
            <a:off x="117250"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txBox="1"/>
          <p:nvPr/>
        </p:nvSpPr>
        <p:spPr>
          <a:xfrm>
            <a:off x="1477888" y="2153920"/>
            <a:ext cx="4074160" cy="33547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entury Gothic"/>
                <a:ea typeface="Century Gothic"/>
                <a:cs typeface="Century Gothic"/>
                <a:sym typeface="Century Gothic"/>
              </a:rPr>
              <a:t>About the Dashboard</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600">
                <a:solidFill>
                  <a:schemeClr val="dk1"/>
                </a:solidFill>
                <a:latin typeface="Century Gothic"/>
                <a:ea typeface="Century Gothic"/>
                <a:cs typeface="Century Gothic"/>
                <a:sym typeface="Century Gothic"/>
              </a:rPr>
              <a:t>These are the funnel charts made on Power BI for different variables and their time per reply</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600" b="1">
                <a:solidFill>
                  <a:schemeClr val="dk1"/>
                </a:solidFill>
                <a:latin typeface="Century Gothic"/>
                <a:ea typeface="Century Gothic"/>
                <a:cs typeface="Century Gothic"/>
                <a:sym typeface="Century Gothic"/>
              </a:rPr>
              <a:t>Data: </a:t>
            </a:r>
            <a:r>
              <a:rPr lang="en-US" sz="1600">
                <a:solidFill>
                  <a:schemeClr val="dk1"/>
                </a:solidFill>
                <a:latin typeface="Century Gothic"/>
                <a:ea typeface="Century Gothic"/>
                <a:cs typeface="Century Gothic"/>
                <a:sym typeface="Century Gothic"/>
              </a:rPr>
              <a:t>Respective Column Names</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600" b="1">
                <a:solidFill>
                  <a:schemeClr val="dk1"/>
                </a:solidFill>
                <a:latin typeface="Century Gothic"/>
                <a:ea typeface="Century Gothic"/>
                <a:cs typeface="Century Gothic"/>
                <a:sym typeface="Century Gothic"/>
              </a:rPr>
              <a:t>Values:</a:t>
            </a:r>
            <a:endParaRPr/>
          </a:p>
          <a:p>
            <a:pPr marL="0" marR="0" lvl="0" indent="0" algn="l" rtl="0">
              <a:spcBef>
                <a:spcPts val="0"/>
              </a:spcBef>
              <a:spcAft>
                <a:spcPts val="0"/>
              </a:spcAft>
              <a:buNone/>
            </a:pPr>
            <a:r>
              <a:rPr lang="en-US" sz="1600">
                <a:solidFill>
                  <a:schemeClr val="dk1"/>
                </a:solidFill>
                <a:latin typeface="Century Gothic"/>
                <a:ea typeface="Century Gothic"/>
                <a:cs typeface="Century Gothic"/>
                <a:sym typeface="Century Gothic"/>
              </a:rPr>
              <a:t>Resolution Time Per Reply</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r>
              <a:rPr lang="en-US" sz="2000" b="1" i="1">
                <a:solidFill>
                  <a:srgbClr val="BF9000"/>
                </a:solidFill>
                <a:latin typeface="Century Gothic"/>
                <a:ea typeface="Century Gothic"/>
                <a:cs typeface="Century Gothic"/>
                <a:sym typeface="Century Gothic"/>
              </a:rPr>
              <a:t>Microsoft Power BI</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p:txBody>
      </p:sp>
      <p:sp>
        <p:nvSpPr>
          <p:cNvPr id="265" name="Google Shape;265;p14"/>
          <p:cNvSpPr txBox="1"/>
          <p:nvPr/>
        </p:nvSpPr>
        <p:spPr>
          <a:xfrm>
            <a:off x="6096000" y="2153920"/>
            <a:ext cx="4866641" cy="329320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u="sng">
                <a:solidFill>
                  <a:schemeClr val="dk1"/>
                </a:solidFill>
                <a:latin typeface="Century Gothic"/>
                <a:ea typeface="Century Gothic"/>
                <a:cs typeface="Century Gothic"/>
                <a:sym typeface="Century Gothic"/>
              </a:rPr>
              <a:t>Quickest and Slowest route of solving tickets. </a:t>
            </a:r>
            <a:endParaRPr/>
          </a:p>
          <a:p>
            <a:pPr marL="0" marR="0" lvl="0" indent="0" algn="just" rtl="0">
              <a:spcBef>
                <a:spcPts val="0"/>
              </a:spcBef>
              <a:spcAft>
                <a:spcPts val="0"/>
              </a:spcAft>
              <a:buNone/>
            </a:pPr>
            <a:endParaRPr sz="1600" b="1" u="sng">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r>
              <a:rPr lang="en-US" sz="1600">
                <a:solidFill>
                  <a:schemeClr val="dk1"/>
                </a:solidFill>
                <a:latin typeface="Century Gothic"/>
                <a:ea typeface="Century Gothic"/>
                <a:cs typeface="Century Gothic"/>
                <a:sym typeface="Century Gothic"/>
              </a:rPr>
              <a:t>Via </a:t>
            </a:r>
            <a:r>
              <a:rPr lang="en-US" sz="1600" b="1">
                <a:solidFill>
                  <a:schemeClr val="dk1"/>
                </a:solidFill>
                <a:latin typeface="Century Gothic"/>
                <a:ea typeface="Century Gothic"/>
                <a:cs typeface="Century Gothic"/>
                <a:sym typeface="Century Gothic"/>
              </a:rPr>
              <a:t>“Internal Communication” </a:t>
            </a:r>
            <a:r>
              <a:rPr lang="en-US" sz="1600">
                <a:solidFill>
                  <a:schemeClr val="dk1"/>
                </a:solidFill>
                <a:latin typeface="Century Gothic"/>
                <a:ea typeface="Century Gothic"/>
                <a:cs typeface="Century Gothic"/>
                <a:sym typeface="Century Gothic"/>
              </a:rPr>
              <a:t>it takes only 28.17 hrs. of resolution time per reply, where as via mail it takes 92.21 hrs. of resolution time per reply i.e. that implies “Internal communication” is </a:t>
            </a:r>
            <a:r>
              <a:rPr lang="en-US" sz="1600" b="1">
                <a:solidFill>
                  <a:schemeClr val="dk1"/>
                </a:solidFill>
                <a:latin typeface="Century Gothic"/>
                <a:ea typeface="Century Gothic"/>
                <a:cs typeface="Century Gothic"/>
                <a:sym typeface="Century Gothic"/>
              </a:rPr>
              <a:t>Fastest</a:t>
            </a:r>
            <a:r>
              <a:rPr lang="en-US" sz="1600">
                <a:solidFill>
                  <a:schemeClr val="dk1"/>
                </a:solidFill>
                <a:latin typeface="Century Gothic"/>
                <a:ea typeface="Century Gothic"/>
                <a:cs typeface="Century Gothic"/>
                <a:sym typeface="Century Gothic"/>
              </a:rPr>
              <a:t> and “Mail” is </a:t>
            </a:r>
            <a:r>
              <a:rPr lang="en-US" sz="1600" b="1">
                <a:solidFill>
                  <a:schemeClr val="dk1"/>
                </a:solidFill>
                <a:latin typeface="Century Gothic"/>
                <a:ea typeface="Century Gothic"/>
                <a:cs typeface="Century Gothic"/>
                <a:sym typeface="Century Gothic"/>
              </a:rPr>
              <a:t>Slowest</a:t>
            </a:r>
            <a:r>
              <a:rPr lang="en-US" sz="1600">
                <a:solidFill>
                  <a:schemeClr val="dk1"/>
                </a:solidFill>
                <a:latin typeface="Century Gothic"/>
                <a:ea typeface="Century Gothic"/>
                <a:cs typeface="Century Gothic"/>
                <a:sym typeface="Century Gothic"/>
              </a:rPr>
              <a:t> route of solving ticket. </a:t>
            </a:r>
            <a:endParaRPr/>
          </a:p>
          <a:p>
            <a:pPr marL="0" marR="0" lvl="0" indent="0" algn="just"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r>
              <a:rPr lang="en-US" sz="1600" i="1">
                <a:solidFill>
                  <a:schemeClr val="dk1"/>
                </a:solidFill>
                <a:latin typeface="Century Gothic"/>
                <a:ea typeface="Century Gothic"/>
                <a:cs typeface="Century Gothic"/>
                <a:sym typeface="Century Gothic"/>
              </a:rPr>
              <a:t>It has been noticed that “Internal Communication” route of replies has more than </a:t>
            </a:r>
            <a:r>
              <a:rPr lang="en-US" sz="1600" b="1" i="1">
                <a:solidFill>
                  <a:schemeClr val="dk1"/>
                </a:solidFill>
                <a:latin typeface="Century Gothic"/>
                <a:ea typeface="Century Gothic"/>
                <a:cs typeface="Century Gothic"/>
                <a:sym typeface="Century Gothic"/>
              </a:rPr>
              <a:t>3x</a:t>
            </a:r>
            <a:r>
              <a:rPr lang="en-US" sz="1600" i="1">
                <a:solidFill>
                  <a:schemeClr val="dk1"/>
                </a:solidFill>
                <a:latin typeface="Century Gothic"/>
                <a:ea typeface="Century Gothic"/>
                <a:cs typeface="Century Gothic"/>
                <a:sym typeface="Century Gothic"/>
              </a:rPr>
              <a:t> faster resolution time per reply as compared to the slowest (Via Mail).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5000">
              <a:srgbClr val="F7C4A1">
                <a:alpha val="48627"/>
              </a:srgbClr>
            </a:gs>
            <a:gs pos="100000">
              <a:schemeClr val="lt1"/>
            </a:gs>
          </a:gsLst>
          <a:path path="circle">
            <a:fillToRect l="100000" t="100000"/>
          </a:path>
          <a:tileRect r="-100000" b="-100000"/>
        </a:gradFill>
        <a:effectLst/>
      </p:bgPr>
    </p:bg>
    <p:spTree>
      <p:nvGrpSpPr>
        <p:cNvPr id="1" name="Shape 269"/>
        <p:cNvGrpSpPr/>
        <p:nvPr/>
      </p:nvGrpSpPr>
      <p:grpSpPr>
        <a:xfrm>
          <a:off x="0" y="0"/>
          <a:ext cx="0" cy="0"/>
          <a:chOff x="0" y="0"/>
          <a:chExt cx="0" cy="0"/>
        </a:xfrm>
      </p:grpSpPr>
      <p:pic>
        <p:nvPicPr>
          <p:cNvPr id="270" name="Google Shape;270;p15"/>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271" name="Google Shape;271;p15"/>
          <p:cNvSpPr/>
          <p:nvPr/>
        </p:nvSpPr>
        <p:spPr>
          <a:xfrm>
            <a:off x="117250"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95439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Efficiency Numbers as Reopened Tickets</a:t>
            </a:r>
            <a:endParaRPr/>
          </a:p>
        </p:txBody>
      </p:sp>
      <p:graphicFrame>
        <p:nvGraphicFramePr>
          <p:cNvPr id="273" name="Google Shape;273;p15"/>
          <p:cNvGraphicFramePr/>
          <p:nvPr/>
        </p:nvGraphicFramePr>
        <p:xfrm>
          <a:off x="954397" y="1584959"/>
          <a:ext cx="5913763" cy="4601995"/>
        </p:xfrm>
        <a:graphic>
          <a:graphicData uri="http://schemas.openxmlformats.org/drawingml/2006/chart">
            <c:chart xmlns:c="http://schemas.openxmlformats.org/drawingml/2006/chart" xmlns:r="http://schemas.openxmlformats.org/officeDocument/2006/relationships" r:id="rId5"/>
          </a:graphicData>
        </a:graphic>
      </p:graphicFrame>
      <p:sp>
        <p:nvSpPr>
          <p:cNvPr id="274" name="Google Shape;274;p15"/>
          <p:cNvSpPr txBox="1"/>
          <p:nvPr/>
        </p:nvSpPr>
        <p:spPr>
          <a:xfrm>
            <a:off x="7324717" y="1717040"/>
            <a:ext cx="4155440"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dk1"/>
                </a:solidFill>
                <a:latin typeface="Century Gothic"/>
                <a:ea typeface="Century Gothic"/>
                <a:cs typeface="Century Gothic"/>
                <a:sym typeface="Century Gothic"/>
              </a:rPr>
              <a:t>Efficiency Number as number of reopened tickets deriving the rank of best to worst efficient Group as :</a:t>
            </a:r>
            <a:endParaRPr/>
          </a:p>
          <a:p>
            <a:pPr marL="0" marR="0" lvl="0" indent="0" algn="just" rtl="0">
              <a:spcBef>
                <a:spcPts val="0"/>
              </a:spcBef>
              <a:spcAft>
                <a:spcPts val="0"/>
              </a:spcAft>
              <a:buNone/>
            </a:pPr>
            <a:endParaRPr sz="1600">
              <a:solidFill>
                <a:schemeClr val="dk1"/>
              </a:solidFill>
              <a:latin typeface="Century Gothic"/>
              <a:ea typeface="Century Gothic"/>
              <a:cs typeface="Century Gothic"/>
              <a:sym typeface="Century Gothic"/>
            </a:endParaRPr>
          </a:p>
        </p:txBody>
      </p:sp>
      <p:grpSp>
        <p:nvGrpSpPr>
          <p:cNvPr id="275" name="Google Shape;275;p15"/>
          <p:cNvGrpSpPr/>
          <p:nvPr/>
        </p:nvGrpSpPr>
        <p:grpSpPr>
          <a:xfrm>
            <a:off x="7059736" y="2986553"/>
            <a:ext cx="3972560" cy="3454400"/>
            <a:chOff x="970600" y="0"/>
            <a:chExt cx="3972560" cy="3454400"/>
          </a:xfrm>
        </p:grpSpPr>
        <p:sp>
          <p:nvSpPr>
            <p:cNvPr id="276" name="Google Shape;276;p15"/>
            <p:cNvSpPr/>
            <p:nvPr/>
          </p:nvSpPr>
          <p:spPr>
            <a:xfrm>
              <a:off x="970600" y="0"/>
              <a:ext cx="3454400" cy="3454400"/>
            </a:xfrm>
            <a:prstGeom prst="triangle">
              <a:avLst>
                <a:gd name="adj" fmla="val 50000"/>
              </a:avLst>
            </a:prstGeom>
            <a:gradFill>
              <a:gsLst>
                <a:gs pos="0">
                  <a:srgbClr val="92D050"/>
                </a:gs>
                <a:gs pos="100000">
                  <a:srgbClr val="FF0000"/>
                </a:gs>
              </a:gsLst>
              <a:lin ang="54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2697800" y="345626"/>
              <a:ext cx="2245360" cy="473874"/>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txBox="1"/>
            <p:nvPr/>
          </p:nvSpPr>
          <p:spPr>
            <a:xfrm>
              <a:off x="2720933" y="368759"/>
              <a:ext cx="2199094" cy="42760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1</a:t>
              </a:r>
              <a:r>
                <a:rPr lang="en-US" sz="1200">
                  <a:solidFill>
                    <a:schemeClr val="dk1"/>
                  </a:solidFill>
                  <a:latin typeface="Century Gothic"/>
                  <a:ea typeface="Century Gothic"/>
                  <a:cs typeface="Century Gothic"/>
                  <a:sym typeface="Century Gothic"/>
                </a:rPr>
                <a:t>. Onboardings</a:t>
              </a:r>
              <a:endParaRPr sz="1200">
                <a:solidFill>
                  <a:schemeClr val="dk1"/>
                </a:solidFill>
                <a:latin typeface="Calibri"/>
                <a:ea typeface="Calibri"/>
                <a:cs typeface="Calibri"/>
                <a:sym typeface="Calibri"/>
              </a:endParaRPr>
            </a:p>
          </p:txBody>
        </p:sp>
        <p:sp>
          <p:nvSpPr>
            <p:cNvPr id="279" name="Google Shape;279;p15"/>
            <p:cNvSpPr/>
            <p:nvPr/>
          </p:nvSpPr>
          <p:spPr>
            <a:xfrm>
              <a:off x="2697800" y="1036413"/>
              <a:ext cx="2245360" cy="473874"/>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txBox="1"/>
            <p:nvPr/>
          </p:nvSpPr>
          <p:spPr>
            <a:xfrm>
              <a:off x="2720933" y="1059546"/>
              <a:ext cx="2199094" cy="42760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2. </a:t>
              </a:r>
              <a:r>
                <a:rPr lang="en-US" sz="1200">
                  <a:solidFill>
                    <a:schemeClr val="dk1"/>
                  </a:solidFill>
                  <a:latin typeface="Century Gothic"/>
                  <a:ea typeface="Century Gothic"/>
                  <a:cs typeface="Century Gothic"/>
                  <a:sym typeface="Century Gothic"/>
                </a:rPr>
                <a:t>Endorsements</a:t>
              </a:r>
              <a:endParaRPr/>
            </a:p>
          </p:txBody>
        </p:sp>
        <p:sp>
          <p:nvSpPr>
            <p:cNvPr id="281" name="Google Shape;281;p15"/>
            <p:cNvSpPr/>
            <p:nvPr/>
          </p:nvSpPr>
          <p:spPr>
            <a:xfrm>
              <a:off x="2697800" y="1727200"/>
              <a:ext cx="2245360" cy="473874"/>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txBox="1"/>
            <p:nvPr/>
          </p:nvSpPr>
          <p:spPr>
            <a:xfrm>
              <a:off x="2720933" y="1750333"/>
              <a:ext cx="2199094" cy="42760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3. </a:t>
              </a:r>
              <a:r>
                <a:rPr lang="en-US" sz="1200">
                  <a:solidFill>
                    <a:schemeClr val="dk1"/>
                  </a:solidFill>
                  <a:latin typeface="Century Gothic"/>
                  <a:ea typeface="Century Gothic"/>
                  <a:cs typeface="Century Gothic"/>
                  <a:sym typeface="Century Gothic"/>
                </a:rPr>
                <a:t>Reimbursements Claims</a:t>
              </a:r>
              <a:endParaRPr/>
            </a:p>
          </p:txBody>
        </p:sp>
        <p:sp>
          <p:nvSpPr>
            <p:cNvPr id="283" name="Google Shape;283;p15"/>
            <p:cNvSpPr/>
            <p:nvPr/>
          </p:nvSpPr>
          <p:spPr>
            <a:xfrm>
              <a:off x="2697800" y="2417986"/>
              <a:ext cx="2245360" cy="473874"/>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txBox="1"/>
            <p:nvPr/>
          </p:nvSpPr>
          <p:spPr>
            <a:xfrm>
              <a:off x="2720933" y="2441119"/>
              <a:ext cx="2199094" cy="42760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4. </a:t>
              </a:r>
              <a:r>
                <a:rPr lang="en-US" sz="1200">
                  <a:solidFill>
                    <a:schemeClr val="dk1"/>
                  </a:solidFill>
                  <a:latin typeface="Century Gothic"/>
                  <a:ea typeface="Century Gothic"/>
                  <a:cs typeface="Century Gothic"/>
                  <a:sym typeface="Century Gothic"/>
                </a:rPr>
                <a:t>Support</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7C4A1">
                <a:alpha val="60784"/>
              </a:srgbClr>
            </a:gs>
            <a:gs pos="48000">
              <a:srgbClr val="F7C4A1">
                <a:alpha val="60784"/>
              </a:srgbClr>
            </a:gs>
            <a:gs pos="75000">
              <a:schemeClr val="lt1"/>
            </a:gs>
            <a:gs pos="100000">
              <a:schemeClr val="lt1"/>
            </a:gs>
          </a:gsLst>
          <a:path path="circle">
            <a:fillToRect l="100000" t="100000"/>
          </a:path>
          <a:tileRect r="-100000" b="-100000"/>
        </a:gradFill>
        <a:effectLst/>
      </p:bgPr>
    </p:bg>
    <p:spTree>
      <p:nvGrpSpPr>
        <p:cNvPr id="1" name="Shape 288"/>
        <p:cNvGrpSpPr/>
        <p:nvPr/>
      </p:nvGrpSpPr>
      <p:grpSpPr>
        <a:xfrm>
          <a:off x="0" y="0"/>
          <a:ext cx="0" cy="0"/>
          <a:chOff x="0" y="0"/>
          <a:chExt cx="0" cy="0"/>
        </a:xfrm>
      </p:grpSpPr>
      <p:pic>
        <p:nvPicPr>
          <p:cNvPr id="289" name="Google Shape;289;p16"/>
          <p:cNvPicPr preferRelativeResize="0"/>
          <p:nvPr/>
        </p:nvPicPr>
        <p:blipFill rotWithShape="1">
          <a:blip r:embed="rId3">
            <a:alphaModFix/>
          </a:blip>
          <a:srcRect/>
          <a:stretch/>
        </p:blipFill>
        <p:spPr>
          <a:xfrm>
            <a:off x="190634" y="119826"/>
            <a:ext cx="1348857" cy="449619"/>
          </a:xfrm>
          <a:prstGeom prst="rect">
            <a:avLst/>
          </a:prstGeom>
          <a:noFill/>
          <a:ln>
            <a:noFill/>
          </a:ln>
        </p:spPr>
      </p:pic>
      <p:sp>
        <p:nvSpPr>
          <p:cNvPr id="290" name="Google Shape;290;p16"/>
          <p:cNvSpPr/>
          <p:nvPr/>
        </p:nvSpPr>
        <p:spPr>
          <a:xfrm>
            <a:off x="178853"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1" name="Google Shape;291;p16"/>
          <p:cNvGraphicFramePr/>
          <p:nvPr/>
        </p:nvGraphicFramePr>
        <p:xfrm>
          <a:off x="6482080" y="1474732"/>
          <a:ext cx="5293359" cy="5230868"/>
        </p:xfrm>
        <a:graphic>
          <a:graphicData uri="http://schemas.openxmlformats.org/drawingml/2006/chart">
            <c:chart xmlns:c="http://schemas.openxmlformats.org/drawingml/2006/chart" xmlns:r="http://schemas.openxmlformats.org/officeDocument/2006/relationships" r:id="rId5"/>
          </a:graphicData>
        </a:graphic>
      </p:graphicFrame>
      <p:sp>
        <p:nvSpPr>
          <p:cNvPr id="292" name="Google Shape;292;p16"/>
          <p:cNvSpPr>
            <a:spLocks noGrp="1"/>
          </p:cNvSpPr>
          <p:nvPr>
            <p:ph type="ctrTitle"/>
          </p:nvPr>
        </p:nvSpPr>
        <p:spPr>
          <a:xfrm>
            <a:off x="106615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Efficiency Numbers as Reopened Tickets</a:t>
            </a:r>
            <a:endParaRPr/>
          </a:p>
        </p:txBody>
      </p:sp>
      <p:grpSp>
        <p:nvGrpSpPr>
          <p:cNvPr id="293" name="Google Shape;293;p16"/>
          <p:cNvGrpSpPr/>
          <p:nvPr/>
        </p:nvGrpSpPr>
        <p:grpSpPr>
          <a:xfrm>
            <a:off x="865060" y="2143760"/>
            <a:ext cx="4390507" cy="3892811"/>
            <a:chOff x="124019" y="0"/>
            <a:chExt cx="4390507" cy="3892811"/>
          </a:xfrm>
        </p:grpSpPr>
        <p:sp>
          <p:nvSpPr>
            <p:cNvPr id="294" name="Google Shape;294;p16"/>
            <p:cNvSpPr/>
            <p:nvPr/>
          </p:nvSpPr>
          <p:spPr>
            <a:xfrm>
              <a:off x="124019" y="0"/>
              <a:ext cx="3892811" cy="3892811"/>
            </a:xfrm>
            <a:prstGeom prst="triangle">
              <a:avLst>
                <a:gd name="adj" fmla="val 50000"/>
              </a:avLst>
            </a:prstGeom>
            <a:gradFill>
              <a:gsLst>
                <a:gs pos="0">
                  <a:srgbClr val="92D050"/>
                </a:gs>
                <a:gs pos="100000">
                  <a:srgbClr val="FE3030"/>
                </a:gs>
              </a:gsLst>
              <a:lin ang="54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1984199" y="389661"/>
              <a:ext cx="2530327" cy="691886"/>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txBox="1"/>
            <p:nvPr/>
          </p:nvSpPr>
          <p:spPr>
            <a:xfrm>
              <a:off x="2017974" y="423436"/>
              <a:ext cx="2462777" cy="624336"/>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1. </a:t>
              </a:r>
              <a:r>
                <a:rPr lang="en-US" sz="1200" b="0">
                  <a:solidFill>
                    <a:schemeClr val="dk1"/>
                  </a:solidFill>
                  <a:latin typeface="Century Gothic"/>
                  <a:ea typeface="Century Gothic"/>
                  <a:cs typeface="Century Gothic"/>
                  <a:sym typeface="Century Gothic"/>
                </a:rPr>
                <a:t>Closed Tickets</a:t>
              </a:r>
              <a:endParaRPr sz="1200" b="0">
                <a:solidFill>
                  <a:schemeClr val="dk1"/>
                </a:solidFill>
                <a:latin typeface="Calibri"/>
                <a:ea typeface="Calibri"/>
                <a:cs typeface="Calibri"/>
                <a:sym typeface="Calibri"/>
              </a:endParaRPr>
            </a:p>
          </p:txBody>
        </p:sp>
        <p:sp>
          <p:nvSpPr>
            <p:cNvPr id="297" name="Google Shape;297;p16"/>
            <p:cNvSpPr/>
            <p:nvPr/>
          </p:nvSpPr>
          <p:spPr>
            <a:xfrm>
              <a:off x="1984199" y="1168033"/>
              <a:ext cx="2530327" cy="691886"/>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txBox="1"/>
            <p:nvPr/>
          </p:nvSpPr>
          <p:spPr>
            <a:xfrm>
              <a:off x="2017974" y="1201808"/>
              <a:ext cx="2462777" cy="624336"/>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2. </a:t>
              </a:r>
              <a:r>
                <a:rPr lang="en-US" sz="1200" b="0">
                  <a:solidFill>
                    <a:schemeClr val="dk1"/>
                  </a:solidFill>
                  <a:latin typeface="Century Gothic"/>
                  <a:ea typeface="Century Gothic"/>
                  <a:cs typeface="Century Gothic"/>
                  <a:sym typeface="Century Gothic"/>
                </a:rPr>
                <a:t>OutBound </a:t>
              </a:r>
              <a:endParaRPr/>
            </a:p>
          </p:txBody>
        </p:sp>
        <p:sp>
          <p:nvSpPr>
            <p:cNvPr id="299" name="Google Shape;299;p16"/>
            <p:cNvSpPr/>
            <p:nvPr/>
          </p:nvSpPr>
          <p:spPr>
            <a:xfrm>
              <a:off x="1984199" y="1898259"/>
              <a:ext cx="2530327" cy="691886"/>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txBox="1"/>
            <p:nvPr/>
          </p:nvSpPr>
          <p:spPr>
            <a:xfrm>
              <a:off x="2017974" y="1932034"/>
              <a:ext cx="2462777" cy="624336"/>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3. </a:t>
              </a:r>
              <a:r>
                <a:rPr lang="en-US" sz="1200" b="0">
                  <a:solidFill>
                    <a:schemeClr val="dk1"/>
                  </a:solidFill>
                  <a:latin typeface="Century Gothic"/>
                  <a:ea typeface="Century Gothic"/>
                  <a:cs typeface="Century Gothic"/>
                  <a:sym typeface="Century Gothic"/>
                </a:rPr>
                <a:t>Internal Communication</a:t>
              </a:r>
              <a:endParaRPr/>
            </a:p>
          </p:txBody>
        </p:sp>
        <p:sp>
          <p:nvSpPr>
            <p:cNvPr id="301" name="Google Shape;301;p16"/>
            <p:cNvSpPr/>
            <p:nvPr/>
          </p:nvSpPr>
          <p:spPr>
            <a:xfrm>
              <a:off x="1984199" y="2724777"/>
              <a:ext cx="2530327" cy="691886"/>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txBox="1"/>
            <p:nvPr/>
          </p:nvSpPr>
          <p:spPr>
            <a:xfrm>
              <a:off x="2017974" y="2758552"/>
              <a:ext cx="2462777" cy="624336"/>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4. </a:t>
              </a:r>
              <a:r>
                <a:rPr lang="en-US" sz="1200" b="0">
                  <a:solidFill>
                    <a:schemeClr val="dk1"/>
                  </a:solidFill>
                  <a:latin typeface="Century Gothic"/>
                  <a:ea typeface="Century Gothic"/>
                  <a:cs typeface="Century Gothic"/>
                  <a:sym typeface="Century Gothic"/>
                </a:rPr>
                <a:t>Mail</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7000">
              <a:srgbClr val="F8CCAF"/>
            </a:gs>
            <a:gs pos="60000">
              <a:schemeClr val="lt1"/>
            </a:gs>
            <a:gs pos="100000">
              <a:schemeClr val="lt1"/>
            </a:gs>
          </a:gsLst>
          <a:path path="circle">
            <a:fillToRect l="100000" t="100000"/>
          </a:path>
          <a:tileRect r="-100000" b="-100000"/>
        </a:gradFill>
        <a:effectLst/>
      </p:bgPr>
    </p:bg>
    <p:spTree>
      <p:nvGrpSpPr>
        <p:cNvPr id="1" name="Shape 306"/>
        <p:cNvGrpSpPr/>
        <p:nvPr/>
      </p:nvGrpSpPr>
      <p:grpSpPr>
        <a:xfrm>
          <a:off x="0" y="0"/>
          <a:ext cx="0" cy="0"/>
          <a:chOff x="0" y="0"/>
          <a:chExt cx="0" cy="0"/>
        </a:xfrm>
      </p:grpSpPr>
      <p:pic>
        <p:nvPicPr>
          <p:cNvPr id="307" name="Google Shape;307;p17"/>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308" name="Google Shape;308;p17"/>
          <p:cNvSpPr>
            <a:spLocks noGrp="1"/>
          </p:cNvSpPr>
          <p:nvPr>
            <p:ph type="ctrTitle"/>
          </p:nvPr>
        </p:nvSpPr>
        <p:spPr>
          <a:xfrm>
            <a:off x="95439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Efficiency Number as Resolution time </a:t>
            </a:r>
            <a:endParaRPr/>
          </a:p>
        </p:txBody>
      </p:sp>
      <p:sp>
        <p:nvSpPr>
          <p:cNvPr id="309" name="Google Shape;309;p17"/>
          <p:cNvSpPr/>
          <p:nvPr/>
        </p:nvSpPr>
        <p:spPr>
          <a:xfrm>
            <a:off x="117250"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17"/>
          <p:cNvGrpSpPr/>
          <p:nvPr/>
        </p:nvGrpSpPr>
        <p:grpSpPr>
          <a:xfrm>
            <a:off x="863992" y="1960880"/>
            <a:ext cx="4708785" cy="4094596"/>
            <a:chOff x="380982" y="0"/>
            <a:chExt cx="4708785" cy="4094596"/>
          </a:xfrm>
        </p:grpSpPr>
        <p:sp>
          <p:nvSpPr>
            <p:cNvPr id="311" name="Google Shape;311;p17"/>
            <p:cNvSpPr/>
            <p:nvPr/>
          </p:nvSpPr>
          <p:spPr>
            <a:xfrm>
              <a:off x="380982" y="0"/>
              <a:ext cx="4094596" cy="4094596"/>
            </a:xfrm>
            <a:prstGeom prst="triangle">
              <a:avLst>
                <a:gd name="adj" fmla="val 50000"/>
              </a:avLst>
            </a:prstGeom>
            <a:gradFill>
              <a:gsLst>
                <a:gs pos="0">
                  <a:srgbClr val="92D050"/>
                </a:gs>
                <a:gs pos="100000">
                  <a:srgbClr val="FF0000"/>
                </a:gs>
              </a:gsLst>
              <a:lin ang="54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2428280" y="409680"/>
              <a:ext cx="2661487" cy="561696"/>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txBox="1"/>
            <p:nvPr/>
          </p:nvSpPr>
          <p:spPr>
            <a:xfrm>
              <a:off x="2455700" y="437100"/>
              <a:ext cx="2606647" cy="506856"/>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1</a:t>
              </a:r>
              <a:r>
                <a:rPr lang="en-US" sz="1200">
                  <a:solidFill>
                    <a:schemeClr val="dk1"/>
                  </a:solidFill>
                  <a:latin typeface="Century Gothic"/>
                  <a:ea typeface="Century Gothic"/>
                  <a:cs typeface="Century Gothic"/>
                  <a:sym typeface="Century Gothic"/>
                </a:rPr>
                <a:t>. Internal Communication</a:t>
              </a:r>
              <a:endParaRPr sz="1200">
                <a:solidFill>
                  <a:schemeClr val="dk1"/>
                </a:solidFill>
                <a:latin typeface="Calibri"/>
                <a:ea typeface="Calibri"/>
                <a:cs typeface="Calibri"/>
                <a:sym typeface="Calibri"/>
              </a:endParaRPr>
            </a:p>
          </p:txBody>
        </p:sp>
        <p:sp>
          <p:nvSpPr>
            <p:cNvPr id="314" name="Google Shape;314;p17"/>
            <p:cNvSpPr/>
            <p:nvPr/>
          </p:nvSpPr>
          <p:spPr>
            <a:xfrm>
              <a:off x="2428280" y="1228489"/>
              <a:ext cx="2661487" cy="561696"/>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txBox="1"/>
            <p:nvPr/>
          </p:nvSpPr>
          <p:spPr>
            <a:xfrm>
              <a:off x="2455700" y="1255909"/>
              <a:ext cx="2606647" cy="506856"/>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2. </a:t>
              </a:r>
              <a:r>
                <a:rPr lang="en-US" sz="1200" b="0">
                  <a:solidFill>
                    <a:schemeClr val="dk1"/>
                  </a:solidFill>
                  <a:latin typeface="Century Gothic"/>
                  <a:ea typeface="Century Gothic"/>
                  <a:cs typeface="Century Gothic"/>
                  <a:sym typeface="Century Gothic"/>
                </a:rPr>
                <a:t>OutBound</a:t>
              </a:r>
              <a:endParaRPr/>
            </a:p>
          </p:txBody>
        </p:sp>
        <p:sp>
          <p:nvSpPr>
            <p:cNvPr id="316" name="Google Shape;316;p17"/>
            <p:cNvSpPr/>
            <p:nvPr/>
          </p:nvSpPr>
          <p:spPr>
            <a:xfrm>
              <a:off x="2428280" y="2047298"/>
              <a:ext cx="2661487" cy="561696"/>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txBox="1"/>
            <p:nvPr/>
          </p:nvSpPr>
          <p:spPr>
            <a:xfrm>
              <a:off x="2455700" y="2074718"/>
              <a:ext cx="2606647" cy="506856"/>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3. </a:t>
              </a:r>
              <a:r>
                <a:rPr lang="en-US" sz="1200" b="0">
                  <a:solidFill>
                    <a:schemeClr val="dk1"/>
                  </a:solidFill>
                  <a:latin typeface="Century Gothic"/>
                  <a:ea typeface="Century Gothic"/>
                  <a:cs typeface="Century Gothic"/>
                  <a:sym typeface="Century Gothic"/>
                </a:rPr>
                <a:t>Closed</a:t>
              </a:r>
              <a:r>
                <a:rPr lang="en-US" sz="1200" b="1">
                  <a:solidFill>
                    <a:schemeClr val="dk1"/>
                  </a:solidFill>
                  <a:latin typeface="Century Gothic"/>
                  <a:ea typeface="Century Gothic"/>
                  <a:cs typeface="Century Gothic"/>
                  <a:sym typeface="Century Gothic"/>
                </a:rPr>
                <a:t> </a:t>
              </a:r>
              <a:r>
                <a:rPr lang="en-US" sz="1200" b="0">
                  <a:solidFill>
                    <a:schemeClr val="dk1"/>
                  </a:solidFill>
                  <a:latin typeface="Century Gothic"/>
                  <a:ea typeface="Century Gothic"/>
                  <a:cs typeface="Century Gothic"/>
                  <a:sym typeface="Century Gothic"/>
                </a:rPr>
                <a:t>Ticket</a:t>
              </a:r>
              <a:endParaRPr/>
            </a:p>
          </p:txBody>
        </p:sp>
        <p:sp>
          <p:nvSpPr>
            <p:cNvPr id="318" name="Google Shape;318;p17"/>
            <p:cNvSpPr/>
            <p:nvPr/>
          </p:nvSpPr>
          <p:spPr>
            <a:xfrm>
              <a:off x="2428280" y="2866106"/>
              <a:ext cx="2661487" cy="561696"/>
            </a:xfrm>
            <a:prstGeom prst="roundRect">
              <a:avLst>
                <a:gd name="adj" fmla="val 16667"/>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txBox="1"/>
            <p:nvPr/>
          </p:nvSpPr>
          <p:spPr>
            <a:xfrm>
              <a:off x="2455700" y="2893526"/>
              <a:ext cx="2606647" cy="506856"/>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1200"/>
                <a:buFont typeface="Century Gothic"/>
                <a:buNone/>
              </a:pPr>
              <a:r>
                <a:rPr lang="en-US" sz="1200" b="1">
                  <a:solidFill>
                    <a:schemeClr val="dk1"/>
                  </a:solidFill>
                  <a:latin typeface="Century Gothic"/>
                  <a:ea typeface="Century Gothic"/>
                  <a:cs typeface="Century Gothic"/>
                  <a:sym typeface="Century Gothic"/>
                </a:rPr>
                <a:t>Rank 4. </a:t>
              </a:r>
              <a:r>
                <a:rPr lang="en-US" sz="1200" b="0">
                  <a:solidFill>
                    <a:schemeClr val="dk1"/>
                  </a:solidFill>
                  <a:latin typeface="Century Gothic"/>
                  <a:ea typeface="Century Gothic"/>
                  <a:cs typeface="Century Gothic"/>
                  <a:sym typeface="Century Gothic"/>
                </a:rPr>
                <a:t>Mail</a:t>
              </a:r>
              <a:endParaRPr/>
            </a:p>
          </p:txBody>
        </p:sp>
      </p:grpSp>
      <p:graphicFrame>
        <p:nvGraphicFramePr>
          <p:cNvPr id="320" name="Google Shape;320;p17"/>
          <p:cNvGraphicFramePr/>
          <p:nvPr/>
        </p:nvGraphicFramePr>
        <p:xfrm>
          <a:off x="5790557" y="1827106"/>
          <a:ext cx="5689600" cy="4094597"/>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1000">
              <a:srgbClr val="F7C4A1"/>
            </a:gs>
            <a:gs pos="100000">
              <a:schemeClr val="lt1"/>
            </a:gs>
          </a:gsLst>
          <a:path path="circle">
            <a:fillToRect l="100000" t="100000"/>
          </a:path>
          <a:tileRect r="-100000" b="-100000"/>
        </a:gradFill>
        <a:effectLst/>
      </p:bgPr>
    </p:bg>
    <p:spTree>
      <p:nvGrpSpPr>
        <p:cNvPr id="1" name="Shape 324"/>
        <p:cNvGrpSpPr/>
        <p:nvPr/>
      </p:nvGrpSpPr>
      <p:grpSpPr>
        <a:xfrm>
          <a:off x="0" y="0"/>
          <a:ext cx="0" cy="0"/>
          <a:chOff x="0" y="0"/>
          <a:chExt cx="0" cy="0"/>
        </a:xfrm>
      </p:grpSpPr>
      <p:pic>
        <p:nvPicPr>
          <p:cNvPr id="325" name="Google Shape;325;p18"/>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326" name="Google Shape;326;p18"/>
          <p:cNvSpPr/>
          <p:nvPr/>
        </p:nvSpPr>
        <p:spPr>
          <a:xfrm>
            <a:off x="117250"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txBox="1"/>
          <p:nvPr/>
        </p:nvSpPr>
        <p:spPr>
          <a:xfrm>
            <a:off x="1025517" y="1803182"/>
            <a:ext cx="10424803" cy="377770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Century Gothic"/>
                <a:ea typeface="Century Gothic"/>
                <a:cs typeface="Century Gothic"/>
                <a:sym typeface="Century Gothic"/>
              </a:rPr>
              <a:t>Resolution time per reply by status:</a:t>
            </a:r>
            <a:endParaRPr sz="1800">
              <a:solidFill>
                <a:schemeClr val="dk1"/>
              </a:solidFill>
              <a:latin typeface="Century Gothic"/>
              <a:ea typeface="Century Gothic"/>
              <a:cs typeface="Century Gothic"/>
              <a:sym typeface="Century Gothic"/>
            </a:endParaRPr>
          </a:p>
          <a:p>
            <a:pPr marL="285750" marR="0" lvl="0" indent="-285750" algn="just" rtl="0">
              <a:lnSpc>
                <a:spcPct val="150000"/>
              </a:lnSpc>
              <a:spcBef>
                <a:spcPts val="0"/>
              </a:spcBef>
              <a:spcAft>
                <a:spcPts val="0"/>
              </a:spcAft>
              <a:buClr>
                <a:schemeClr val="dk1"/>
              </a:buClr>
              <a:buSzPts val="1800"/>
              <a:buFont typeface="Arial"/>
              <a:buChar char="•"/>
            </a:pPr>
            <a:r>
              <a:rPr lang="en-US" sz="1800" b="1">
                <a:solidFill>
                  <a:schemeClr val="dk1"/>
                </a:solidFill>
                <a:latin typeface="Century Gothic"/>
                <a:ea typeface="Century Gothic"/>
                <a:cs typeface="Century Gothic"/>
                <a:sym typeface="Century Gothic"/>
              </a:rPr>
              <a:t>“Urgent” priority </a:t>
            </a:r>
            <a:r>
              <a:rPr lang="en-US" sz="1800">
                <a:solidFill>
                  <a:schemeClr val="dk1"/>
                </a:solidFill>
                <a:latin typeface="Century Gothic"/>
                <a:ea typeface="Century Gothic"/>
                <a:cs typeface="Century Gothic"/>
                <a:sym typeface="Century Gothic"/>
              </a:rPr>
              <a:t>tickets which where solved with more than 2x resolution time per reply as compared to time taken by average of all total urgent priority tickets resolution time per reply. </a:t>
            </a:r>
            <a:endParaRPr/>
          </a:p>
          <a:p>
            <a:pPr marL="0" marR="0" lvl="0" indent="0" algn="just" rtl="0">
              <a:lnSpc>
                <a:spcPct val="150000"/>
              </a:lnSpc>
              <a:spcBef>
                <a:spcPts val="0"/>
              </a:spcBef>
              <a:spcAft>
                <a:spcPts val="0"/>
              </a:spcAft>
              <a:buNone/>
            </a:pPr>
            <a:r>
              <a:rPr lang="en-US" sz="1800">
                <a:solidFill>
                  <a:schemeClr val="dk1"/>
                </a:solidFill>
                <a:latin typeface="Century Gothic"/>
                <a:ea typeface="Century Gothic"/>
                <a:cs typeface="Century Gothic"/>
                <a:sym typeface="Century Gothic"/>
              </a:rPr>
              <a:t>       </a:t>
            </a:r>
            <a:r>
              <a:rPr lang="en-US" sz="1600">
                <a:solidFill>
                  <a:schemeClr val="dk1"/>
                </a:solidFill>
                <a:latin typeface="Century Gothic"/>
                <a:ea typeface="Century Gothic"/>
                <a:cs typeface="Century Gothic"/>
                <a:sym typeface="Century Gothic"/>
              </a:rPr>
              <a:t>i.e. </a:t>
            </a:r>
            <a:r>
              <a:rPr lang="en-US" sz="1600" b="1">
                <a:solidFill>
                  <a:schemeClr val="dk1"/>
                </a:solidFill>
                <a:latin typeface="Century Gothic"/>
                <a:ea typeface="Century Gothic"/>
                <a:cs typeface="Century Gothic"/>
                <a:sym typeface="Century Gothic"/>
              </a:rPr>
              <a:t>urgent priority </a:t>
            </a:r>
            <a:r>
              <a:rPr lang="en-US" sz="1600">
                <a:solidFill>
                  <a:schemeClr val="dk1"/>
                </a:solidFill>
                <a:latin typeface="Century Gothic"/>
                <a:ea typeface="Century Gothic"/>
                <a:cs typeface="Century Gothic"/>
                <a:sym typeface="Century Gothic"/>
              </a:rPr>
              <a:t>- resolution time per reply 45.70 hrs. and urgent with solved status has 109.09 hrs.   </a:t>
            </a:r>
            <a:endParaRPr sz="1800">
              <a:solidFill>
                <a:schemeClr val="dk1"/>
              </a:solidFill>
              <a:latin typeface="Century Gothic"/>
              <a:ea typeface="Century Gothic"/>
              <a:cs typeface="Century Gothic"/>
              <a:sym typeface="Century Gothic"/>
            </a:endParaRPr>
          </a:p>
          <a:p>
            <a:pPr marL="285750" marR="0" lvl="0" indent="-285750" algn="just" rtl="0">
              <a:lnSpc>
                <a:spcPct val="150000"/>
              </a:lnSpc>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It has been noticed that urgent ticket with the closed status has better resolution time with respect to most of the urgent ticket i.e. 41.12. </a:t>
            </a:r>
            <a:endParaRPr/>
          </a:p>
          <a:p>
            <a:pPr marL="285750" marR="0" lvl="0" indent="-285750" algn="just" rtl="0">
              <a:lnSpc>
                <a:spcPct val="150000"/>
              </a:lnSpc>
              <a:spcBef>
                <a:spcPts val="0"/>
              </a:spcBef>
              <a:spcAft>
                <a:spcPts val="0"/>
              </a:spcAft>
              <a:buClr>
                <a:schemeClr val="dk1"/>
              </a:buClr>
              <a:buSzPts val="1800"/>
              <a:buFont typeface="Arial"/>
              <a:buChar char="•"/>
            </a:pPr>
            <a:r>
              <a:rPr lang="en-US" sz="1800" b="1" i="1" u="sng">
                <a:solidFill>
                  <a:schemeClr val="dk1"/>
                </a:solidFill>
                <a:latin typeface="Century Gothic"/>
                <a:ea typeface="Century Gothic"/>
                <a:cs typeface="Century Gothic"/>
                <a:sym typeface="Century Gothic"/>
              </a:rPr>
              <a:t>It has been noted that in general its taking double time in Solving the ticket then to Closing the ticket.</a:t>
            </a:r>
            <a:endParaRPr/>
          </a:p>
        </p:txBody>
      </p:sp>
      <p:sp>
        <p:nvSpPr>
          <p:cNvPr id="328" name="Google Shape;328;p18"/>
          <p:cNvSpPr>
            <a:spLocks noGrp="1"/>
          </p:cNvSpPr>
          <p:nvPr>
            <p:ph type="ctrTitle"/>
          </p:nvPr>
        </p:nvSpPr>
        <p:spPr>
          <a:xfrm>
            <a:off x="102551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Efficiency Number as Resolution time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74000">
              <a:srgbClr val="F7C4A1"/>
            </a:gs>
            <a:gs pos="93000">
              <a:schemeClr val="lt1"/>
            </a:gs>
            <a:gs pos="100000">
              <a:schemeClr val="lt1"/>
            </a:gs>
          </a:gsLst>
          <a:path path="circle">
            <a:fillToRect l="100000" t="100000"/>
          </a:path>
          <a:tileRect r="-100000" b="-100000"/>
        </a:gradFill>
        <a:effectLst/>
      </p:bgPr>
    </p:bg>
    <p:spTree>
      <p:nvGrpSpPr>
        <p:cNvPr id="1" name="Shape 332"/>
        <p:cNvGrpSpPr/>
        <p:nvPr/>
      </p:nvGrpSpPr>
      <p:grpSpPr>
        <a:xfrm>
          <a:off x="0" y="0"/>
          <a:ext cx="0" cy="0"/>
          <a:chOff x="0" y="0"/>
          <a:chExt cx="0" cy="0"/>
        </a:xfrm>
      </p:grpSpPr>
      <p:pic>
        <p:nvPicPr>
          <p:cNvPr id="333" name="Google Shape;333;p19"/>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334" name="Google Shape;334;p19"/>
          <p:cNvSpPr/>
          <p:nvPr/>
        </p:nvSpPr>
        <p:spPr>
          <a:xfrm>
            <a:off x="117250"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a:spLocks noGrp="1"/>
          </p:cNvSpPr>
          <p:nvPr>
            <p:ph type="ctrTitle"/>
          </p:nvPr>
        </p:nvSpPr>
        <p:spPr>
          <a:xfrm>
            <a:off x="102551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2800" b="1">
                <a:solidFill>
                  <a:schemeClr val="lt1"/>
                </a:solidFill>
                <a:highlight>
                  <a:srgbClr val="FE3030"/>
                </a:highlight>
                <a:latin typeface="Century Gothic"/>
                <a:ea typeface="Century Gothic"/>
                <a:cs typeface="Century Gothic"/>
                <a:sym typeface="Century Gothic"/>
              </a:rPr>
              <a:t>Quickest and Slowest Fields by Resolution time</a:t>
            </a:r>
            <a:endParaRPr/>
          </a:p>
        </p:txBody>
      </p:sp>
      <p:sp>
        <p:nvSpPr>
          <p:cNvPr id="336" name="Google Shape;336;p19"/>
          <p:cNvSpPr txBox="1"/>
          <p:nvPr/>
        </p:nvSpPr>
        <p:spPr>
          <a:xfrm>
            <a:off x="1739704" y="1744244"/>
            <a:ext cx="8712592" cy="336951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ctr" rtl="0">
              <a:lnSpc>
                <a:spcPct val="150000"/>
              </a:lnSpc>
              <a:spcBef>
                <a:spcPts val="0"/>
              </a:spcBef>
              <a:spcAft>
                <a:spcPts val="0"/>
              </a:spcAft>
              <a:buNone/>
            </a:pPr>
            <a:r>
              <a:rPr lang="en-US" sz="1600" b="1" u="sng">
                <a:solidFill>
                  <a:schemeClr val="dk1"/>
                </a:solidFill>
                <a:latin typeface="Century Gothic"/>
                <a:ea typeface="Century Gothic"/>
                <a:cs typeface="Century Gothic"/>
                <a:sym typeface="Century Gothic"/>
              </a:rPr>
              <a:t>Quickest and Slowest route of solving tickets. </a:t>
            </a:r>
            <a:endParaRPr/>
          </a:p>
          <a:p>
            <a:pPr marL="0" marR="0" lvl="0" indent="0" algn="just" rtl="0">
              <a:lnSpc>
                <a:spcPct val="150000"/>
              </a:lnSpc>
              <a:spcBef>
                <a:spcPts val="0"/>
              </a:spcBef>
              <a:spcAft>
                <a:spcPts val="0"/>
              </a:spcAft>
              <a:buNone/>
            </a:pPr>
            <a:endParaRPr sz="1600" b="1" u="sng">
              <a:solidFill>
                <a:schemeClr val="dk1"/>
              </a:solidFill>
              <a:latin typeface="Century Gothic"/>
              <a:ea typeface="Century Gothic"/>
              <a:cs typeface="Century Gothic"/>
              <a:sym typeface="Century Gothic"/>
            </a:endParaRPr>
          </a:p>
          <a:p>
            <a:pPr marL="0" marR="0" lvl="0" indent="0" algn="just" rtl="0">
              <a:lnSpc>
                <a:spcPct val="150000"/>
              </a:lnSpc>
              <a:spcBef>
                <a:spcPts val="0"/>
              </a:spcBef>
              <a:spcAft>
                <a:spcPts val="0"/>
              </a:spcAft>
              <a:buNone/>
            </a:pPr>
            <a:r>
              <a:rPr lang="en-US" sz="1600">
                <a:solidFill>
                  <a:schemeClr val="dk1"/>
                </a:solidFill>
                <a:latin typeface="Century Gothic"/>
                <a:ea typeface="Century Gothic"/>
                <a:cs typeface="Century Gothic"/>
                <a:sym typeface="Century Gothic"/>
              </a:rPr>
              <a:t>Via </a:t>
            </a:r>
            <a:r>
              <a:rPr lang="en-US" sz="1600" b="1">
                <a:solidFill>
                  <a:schemeClr val="dk1"/>
                </a:solidFill>
                <a:latin typeface="Century Gothic"/>
                <a:ea typeface="Century Gothic"/>
                <a:cs typeface="Century Gothic"/>
                <a:sym typeface="Century Gothic"/>
              </a:rPr>
              <a:t>“Internal Communication” </a:t>
            </a:r>
            <a:r>
              <a:rPr lang="en-US" sz="1600">
                <a:solidFill>
                  <a:schemeClr val="dk1"/>
                </a:solidFill>
                <a:latin typeface="Century Gothic"/>
                <a:ea typeface="Century Gothic"/>
                <a:cs typeface="Century Gothic"/>
                <a:sym typeface="Century Gothic"/>
              </a:rPr>
              <a:t>it takes only 28.17 hrs. of resolution time per reply, where as via mail it takes 92.21 hrs. of resolution time per reply i.e. that implies “Internal communication” is </a:t>
            </a:r>
            <a:r>
              <a:rPr lang="en-US" sz="1600" b="1">
                <a:solidFill>
                  <a:schemeClr val="dk1"/>
                </a:solidFill>
                <a:latin typeface="Century Gothic"/>
                <a:ea typeface="Century Gothic"/>
                <a:cs typeface="Century Gothic"/>
                <a:sym typeface="Century Gothic"/>
              </a:rPr>
              <a:t>Fastest</a:t>
            </a:r>
            <a:r>
              <a:rPr lang="en-US" sz="1600">
                <a:solidFill>
                  <a:schemeClr val="dk1"/>
                </a:solidFill>
                <a:latin typeface="Century Gothic"/>
                <a:ea typeface="Century Gothic"/>
                <a:cs typeface="Century Gothic"/>
                <a:sym typeface="Century Gothic"/>
              </a:rPr>
              <a:t> and “Mail” is </a:t>
            </a:r>
            <a:r>
              <a:rPr lang="en-US" sz="1600" b="1">
                <a:solidFill>
                  <a:schemeClr val="dk1"/>
                </a:solidFill>
                <a:latin typeface="Century Gothic"/>
                <a:ea typeface="Century Gothic"/>
                <a:cs typeface="Century Gothic"/>
                <a:sym typeface="Century Gothic"/>
              </a:rPr>
              <a:t>Slowest</a:t>
            </a:r>
            <a:r>
              <a:rPr lang="en-US" sz="1600">
                <a:solidFill>
                  <a:schemeClr val="dk1"/>
                </a:solidFill>
                <a:latin typeface="Century Gothic"/>
                <a:ea typeface="Century Gothic"/>
                <a:cs typeface="Century Gothic"/>
                <a:sym typeface="Century Gothic"/>
              </a:rPr>
              <a:t> route of solving ticket. </a:t>
            </a:r>
            <a:endParaRPr/>
          </a:p>
          <a:p>
            <a:pPr marL="0" marR="0" lvl="0" indent="0" algn="just" rtl="0">
              <a:lnSpc>
                <a:spcPct val="150000"/>
              </a:lnSpc>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just" rtl="0">
              <a:lnSpc>
                <a:spcPct val="150000"/>
              </a:lnSpc>
              <a:spcBef>
                <a:spcPts val="0"/>
              </a:spcBef>
              <a:spcAft>
                <a:spcPts val="0"/>
              </a:spcAft>
              <a:buNone/>
            </a:pPr>
            <a:r>
              <a:rPr lang="en-US" sz="1600" i="1">
                <a:solidFill>
                  <a:schemeClr val="dk1"/>
                </a:solidFill>
                <a:latin typeface="Century Gothic"/>
                <a:ea typeface="Century Gothic"/>
                <a:cs typeface="Century Gothic"/>
                <a:sym typeface="Century Gothic"/>
              </a:rPr>
              <a:t>It has been noticed that “Internal Communication” route of replies has more than </a:t>
            </a:r>
            <a:r>
              <a:rPr lang="en-US" sz="1600" b="1" i="1">
                <a:solidFill>
                  <a:schemeClr val="dk1"/>
                </a:solidFill>
                <a:latin typeface="Century Gothic"/>
                <a:ea typeface="Century Gothic"/>
                <a:cs typeface="Century Gothic"/>
                <a:sym typeface="Century Gothic"/>
              </a:rPr>
              <a:t>3x</a:t>
            </a:r>
            <a:r>
              <a:rPr lang="en-US" sz="1600" i="1">
                <a:solidFill>
                  <a:schemeClr val="dk1"/>
                </a:solidFill>
                <a:latin typeface="Century Gothic"/>
                <a:ea typeface="Century Gothic"/>
                <a:cs typeface="Century Gothic"/>
                <a:sym typeface="Century Gothic"/>
              </a:rPr>
              <a:t> faster resolution time per reply as compared to the slowest (Via Mail).</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EF8F4">
                <a:alpha val="92941"/>
              </a:srgbClr>
            </a:gs>
            <a:gs pos="56000">
              <a:srgbClr val="F7C4A1"/>
            </a:gs>
            <a:gs pos="68000">
              <a:srgbClr val="F7C4A1"/>
            </a:gs>
            <a:gs pos="86000">
              <a:srgbClr val="FAD7BE"/>
            </a:gs>
            <a:gs pos="100000">
              <a:srgbClr val="FAD7BE"/>
            </a:gs>
          </a:gsLst>
          <a:lin ang="5400000" scaled="0"/>
        </a:gradFill>
        <a:effectLst/>
      </p:bgPr>
    </p:bg>
    <p:spTree>
      <p:nvGrpSpPr>
        <p:cNvPr id="1" name="Shape 93"/>
        <p:cNvGrpSpPr/>
        <p:nvPr/>
      </p:nvGrpSpPr>
      <p:grpSpPr>
        <a:xfrm>
          <a:off x="0" y="0"/>
          <a:ext cx="0" cy="0"/>
          <a:chOff x="0" y="0"/>
          <a:chExt cx="0" cy="0"/>
        </a:xfrm>
      </p:grpSpPr>
      <p:sp>
        <p:nvSpPr>
          <p:cNvPr id="94" name="Google Shape;94;p2"/>
          <p:cNvSpPr>
            <a:spLocks noGrp="1"/>
          </p:cNvSpPr>
          <p:nvPr>
            <p:ph type="ctrTitle"/>
          </p:nvPr>
        </p:nvSpPr>
        <p:spPr>
          <a:xfrm>
            <a:off x="424314" y="671045"/>
            <a:ext cx="11310486"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Overview</a:t>
            </a:r>
            <a:endParaRPr/>
          </a:p>
        </p:txBody>
      </p:sp>
      <p:grpSp>
        <p:nvGrpSpPr>
          <p:cNvPr id="95" name="Google Shape;95;p2"/>
          <p:cNvGrpSpPr/>
          <p:nvPr/>
        </p:nvGrpSpPr>
        <p:grpSpPr>
          <a:xfrm>
            <a:off x="717188" y="1640391"/>
            <a:ext cx="10884831" cy="4730678"/>
            <a:chOff x="63072" y="327657"/>
            <a:chExt cx="10884831" cy="4730678"/>
          </a:xfrm>
        </p:grpSpPr>
        <p:sp>
          <p:nvSpPr>
            <p:cNvPr id="96" name="Google Shape;96;p2"/>
            <p:cNvSpPr/>
            <p:nvPr/>
          </p:nvSpPr>
          <p:spPr>
            <a:xfrm rot="-5400000">
              <a:off x="-1872666" y="2759792"/>
              <a:ext cx="4231843" cy="3082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txBox="1"/>
            <p:nvPr/>
          </p:nvSpPr>
          <p:spPr>
            <a:xfrm rot="-5400000">
              <a:off x="-1872666" y="2759792"/>
              <a:ext cx="4231843" cy="308278"/>
            </a:xfrm>
            <a:prstGeom prst="rect">
              <a:avLst/>
            </a:prstGeom>
            <a:noFill/>
            <a:ln>
              <a:noFill/>
            </a:ln>
          </p:spPr>
          <p:txBody>
            <a:bodyPr spcFirstLastPara="1" wrap="square" lIns="0" tIns="0" rIns="271875" bIns="0" anchor="t" anchorCtr="0">
              <a:noAutofit/>
            </a:bodyPr>
            <a:lstStyle/>
            <a:p>
              <a:pPr marL="0" marR="0" lvl="0" indent="0" algn="r" rtl="0">
                <a:lnSpc>
                  <a:spcPct val="90000"/>
                </a:lnSpc>
                <a:spcBef>
                  <a:spcPts val="0"/>
                </a:spcBef>
                <a:spcAft>
                  <a:spcPts val="0"/>
                </a:spcAft>
                <a:buClr>
                  <a:schemeClr val="dk1"/>
                </a:buClr>
                <a:buSzPts val="2200"/>
                <a:buFont typeface="Calibri"/>
                <a:buNone/>
              </a:pPr>
              <a:r>
                <a:rPr lang="en-US" sz="2200" b="0" i="0" u="none" strike="noStrike" cap="none" dirty="0">
                  <a:solidFill>
                    <a:schemeClr val="dk1"/>
                  </a:solidFill>
                  <a:latin typeface="Calibri"/>
                  <a:ea typeface="Calibri"/>
                  <a:cs typeface="Calibri"/>
                  <a:sym typeface="Calibri"/>
                </a:rPr>
                <a:t>Problem Statements</a:t>
              </a:r>
              <a:endParaRPr sz="2200" b="0" i="0" u="none" strike="noStrike" cap="none" dirty="0">
                <a:solidFill>
                  <a:schemeClr val="dk1"/>
                </a:solidFill>
                <a:latin typeface="Calibri"/>
                <a:ea typeface="Calibri"/>
                <a:cs typeface="Calibri"/>
                <a:sym typeface="Calibri"/>
              </a:endParaRPr>
            </a:p>
          </p:txBody>
        </p:sp>
        <p:sp>
          <p:nvSpPr>
            <p:cNvPr id="98" name="Google Shape;98;p2"/>
            <p:cNvSpPr/>
            <p:nvPr/>
          </p:nvSpPr>
          <p:spPr>
            <a:xfrm>
              <a:off x="397394" y="798010"/>
              <a:ext cx="1535554" cy="4231843"/>
            </a:xfrm>
            <a:prstGeom prst="rect">
              <a:avLst/>
            </a:prstGeom>
            <a:solidFill>
              <a:srgbClr val="FE3030"/>
            </a:solidFill>
            <a:ln>
              <a:noFill/>
            </a:ln>
            <a:effectLst>
              <a:outerShdw blurRad="190500" dist="228600" dir="2700000" algn="ctr" rotWithShape="0">
                <a:srgbClr val="000000">
                  <a:alpha val="2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txBox="1"/>
            <p:nvPr/>
          </p:nvSpPr>
          <p:spPr>
            <a:xfrm>
              <a:off x="397394" y="798010"/>
              <a:ext cx="1535554" cy="4231843"/>
            </a:xfrm>
            <a:prstGeom prst="rect">
              <a:avLst/>
            </a:prstGeom>
            <a:noFill/>
            <a:ln>
              <a:noFill/>
            </a:ln>
          </p:spPr>
          <p:txBody>
            <a:bodyPr spcFirstLastPara="1" wrap="square" lIns="85325" tIns="272975" rIns="85325" bIns="85325" anchor="t" anchorCtr="0">
              <a:noAutofit/>
            </a:bodyPr>
            <a:lstStyle/>
            <a:p>
              <a:pPr marL="114300" marR="0" lvl="1" indent="-114300" algn="l" rtl="0">
                <a:lnSpc>
                  <a:spcPct val="90000"/>
                </a:lnSpc>
                <a:spcBef>
                  <a:spcPts val="0"/>
                </a:spcBef>
                <a:spcAft>
                  <a:spcPts val="0"/>
                </a:spcAft>
                <a:buClr>
                  <a:schemeClr val="lt1"/>
                </a:buClr>
                <a:buSzPts val="1200"/>
                <a:buFont typeface="Arial"/>
                <a:buChar char="•"/>
              </a:pPr>
              <a:r>
                <a:rPr lang="en-US" sz="1200" b="0" i="0" u="none" strike="noStrike" cap="none" dirty="0">
                  <a:solidFill>
                    <a:schemeClr val="lt1"/>
                  </a:solidFill>
                  <a:latin typeface="Calibri"/>
                  <a:ea typeface="Calibri"/>
                  <a:cs typeface="Calibri"/>
                  <a:sym typeface="Calibri"/>
                </a:rPr>
                <a:t>How are the efficiency numbers looking like? Can you share </a:t>
              </a:r>
              <a:r>
                <a:rPr lang="en-US" sz="1200" b="0" i="0" u="none" strike="noStrike" cap="none" dirty="0">
                  <a:solidFill>
                    <a:srgbClr val="FFFFFF"/>
                  </a:solidFill>
                  <a:latin typeface="Calibri"/>
                  <a:ea typeface="Calibri"/>
                  <a:cs typeface="Calibri"/>
                  <a:sym typeface="Calibri"/>
                </a:rPr>
                <a:t>your</a:t>
              </a:r>
              <a:r>
                <a:rPr lang="en-US" sz="1200" b="0" i="0" u="none" strike="noStrike" cap="none" dirty="0">
                  <a:solidFill>
                    <a:schemeClr val="lt1"/>
                  </a:solidFill>
                  <a:latin typeface="Calibri"/>
                  <a:ea typeface="Calibri"/>
                  <a:cs typeface="Calibri"/>
                  <a:sym typeface="Calibri"/>
                </a:rPr>
                <a:t> views?</a:t>
              </a:r>
              <a:endParaRPr dirty="0"/>
            </a:p>
            <a:p>
              <a:pPr marL="114300" marR="0" lvl="1" indent="-114300" algn="l" rtl="0">
                <a:lnSpc>
                  <a:spcPct val="90000"/>
                </a:lnSpc>
                <a:spcBef>
                  <a:spcPts val="180"/>
                </a:spcBef>
                <a:spcAft>
                  <a:spcPts val="0"/>
                </a:spcAft>
                <a:buClr>
                  <a:schemeClr val="lt1"/>
                </a:buClr>
                <a:buSzPts val="1200"/>
                <a:buFont typeface="Arial"/>
                <a:buChar char="•"/>
              </a:pPr>
              <a:r>
                <a:rPr lang="en-US" sz="1200" b="0" i="0" u="none" strike="noStrike" cap="none" dirty="0">
                  <a:solidFill>
                    <a:schemeClr val="lt1"/>
                  </a:solidFill>
                  <a:latin typeface="Calibri"/>
                  <a:ea typeface="Calibri"/>
                  <a:cs typeface="Calibri"/>
                  <a:sym typeface="Calibri"/>
                </a:rPr>
                <a:t>Which groups are quick slow etc. Create table + relevant charts.</a:t>
              </a:r>
              <a:endParaRPr dirty="0"/>
            </a:p>
            <a:p>
              <a:pPr marL="114300" marR="0" lvl="1" indent="-114300" algn="l" rtl="0">
                <a:lnSpc>
                  <a:spcPct val="90000"/>
                </a:lnSpc>
                <a:spcBef>
                  <a:spcPts val="180"/>
                </a:spcBef>
                <a:spcAft>
                  <a:spcPts val="0"/>
                </a:spcAft>
                <a:buClr>
                  <a:schemeClr val="lt1"/>
                </a:buClr>
                <a:buSzPts val="1200"/>
                <a:buFont typeface="Arial"/>
                <a:buChar char="•"/>
              </a:pPr>
              <a:r>
                <a:rPr lang="en-US" sz="1200" b="0" i="0" u="none" strike="noStrike" cap="none" dirty="0">
                  <a:solidFill>
                    <a:schemeClr val="lt1"/>
                  </a:solidFill>
                  <a:latin typeface="Calibri"/>
                  <a:ea typeface="Calibri"/>
                  <a:cs typeface="Calibri"/>
                  <a:sym typeface="Calibri"/>
                </a:rPr>
                <a:t>What type of tickets are taking the most time to resolve? Create a table + relevance charts.</a:t>
              </a:r>
              <a:endParaRPr dirty="0"/>
            </a:p>
            <a:p>
              <a:pPr marL="114300" marR="0" lvl="1" indent="-114300" algn="l" rtl="0">
                <a:lnSpc>
                  <a:spcPct val="90000"/>
                </a:lnSpc>
                <a:spcBef>
                  <a:spcPts val="180"/>
                </a:spcBef>
                <a:spcAft>
                  <a:spcPts val="0"/>
                </a:spcAft>
                <a:buClr>
                  <a:schemeClr val="lt1"/>
                </a:buClr>
                <a:buSzPts val="1200"/>
                <a:buFont typeface="Arial"/>
                <a:buChar char="•"/>
              </a:pPr>
              <a:r>
                <a:rPr lang="en-US" sz="1200" b="0" i="0" u="none" strike="noStrike" cap="none" dirty="0">
                  <a:solidFill>
                    <a:schemeClr val="lt1"/>
                  </a:solidFill>
                  <a:latin typeface="Calibri"/>
                  <a:ea typeface="Calibri"/>
                  <a:cs typeface="Calibri"/>
                  <a:sym typeface="Calibri"/>
                </a:rPr>
                <a:t>Create a different type of data rights weekend info from this data.</a:t>
              </a:r>
              <a:endParaRPr dirty="0"/>
            </a:p>
          </p:txBody>
        </p:sp>
        <p:sp>
          <p:nvSpPr>
            <p:cNvPr id="100" name="Google Shape;100;p2"/>
            <p:cNvSpPr/>
            <p:nvPr/>
          </p:nvSpPr>
          <p:spPr>
            <a:xfrm>
              <a:off x="63072" y="327657"/>
              <a:ext cx="691789" cy="664513"/>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372365" y="2735814"/>
              <a:ext cx="4231843" cy="3082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txBox="1"/>
            <p:nvPr/>
          </p:nvSpPr>
          <p:spPr>
            <a:xfrm rot="-5400000">
              <a:off x="372365" y="2735814"/>
              <a:ext cx="4231843" cy="308278"/>
            </a:xfrm>
            <a:prstGeom prst="rect">
              <a:avLst/>
            </a:prstGeom>
            <a:noFill/>
            <a:ln>
              <a:noFill/>
            </a:ln>
          </p:spPr>
          <p:txBody>
            <a:bodyPr spcFirstLastPara="1" wrap="square" lIns="0" tIns="0" rIns="271875" bIns="0" anchor="t" anchorCtr="0">
              <a:noAutofit/>
            </a:bodyPr>
            <a:lstStyle/>
            <a:p>
              <a:pPr marL="0" marR="0" lvl="0" indent="0" algn="r" rtl="0">
                <a:lnSpc>
                  <a:spcPct val="90000"/>
                </a:lnSpc>
                <a:spcBef>
                  <a:spcPts val="0"/>
                </a:spcBef>
                <a:spcAft>
                  <a:spcPts val="0"/>
                </a:spcAft>
                <a:buClr>
                  <a:schemeClr val="dk1"/>
                </a:buClr>
                <a:buSzPts val="2200"/>
                <a:buFont typeface="Calibri"/>
                <a:buNone/>
              </a:pPr>
              <a:r>
                <a:rPr lang="en-US" sz="2200" b="0" i="0" u="none" strike="noStrike" cap="none">
                  <a:solidFill>
                    <a:schemeClr val="dk1"/>
                  </a:solidFill>
                  <a:latin typeface="Calibri"/>
                  <a:ea typeface="Calibri"/>
                  <a:cs typeface="Calibri"/>
                  <a:sym typeface="Calibri"/>
                </a:rPr>
                <a:t>Overall Dataset Description</a:t>
              </a:r>
              <a:endParaRPr/>
            </a:p>
          </p:txBody>
        </p:sp>
        <p:sp>
          <p:nvSpPr>
            <p:cNvPr id="103" name="Google Shape;103;p2"/>
            <p:cNvSpPr/>
            <p:nvPr/>
          </p:nvSpPr>
          <p:spPr>
            <a:xfrm>
              <a:off x="2642426" y="774032"/>
              <a:ext cx="1535554" cy="4231843"/>
            </a:xfrm>
            <a:prstGeom prst="rect">
              <a:avLst/>
            </a:prstGeom>
            <a:solidFill>
              <a:srgbClr val="FE3030"/>
            </a:solidFill>
            <a:ln>
              <a:noFill/>
            </a:ln>
            <a:effectLst>
              <a:outerShdw blurRad="190500" dist="228600" dir="2700000" algn="ctr" rotWithShape="0">
                <a:srgbClr val="000000">
                  <a:alpha val="2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txBox="1"/>
            <p:nvPr/>
          </p:nvSpPr>
          <p:spPr>
            <a:xfrm>
              <a:off x="2642426" y="774032"/>
              <a:ext cx="1535554" cy="4231843"/>
            </a:xfrm>
            <a:prstGeom prst="rect">
              <a:avLst/>
            </a:prstGeom>
            <a:noFill/>
            <a:ln>
              <a:noFill/>
            </a:ln>
          </p:spPr>
          <p:txBody>
            <a:bodyPr spcFirstLastPara="1" wrap="square" lIns="85325" tIns="272975" rIns="85325" bIns="85325" anchor="t" anchorCtr="0">
              <a:noAutofit/>
            </a:bodyPr>
            <a:lstStyle/>
            <a:p>
              <a:pPr marL="114300" marR="0" lvl="1" indent="-114300" algn="l" rtl="0">
                <a:lnSpc>
                  <a:spcPct val="90000"/>
                </a:lnSpc>
                <a:spcBef>
                  <a:spcPts val="0"/>
                </a:spcBef>
                <a:spcAft>
                  <a:spcPts val="0"/>
                </a:spcAft>
                <a:buClr>
                  <a:srgbClr val="FFFFFF"/>
                </a:buClr>
                <a:buSzPts val="1200"/>
                <a:buFont typeface="Arial"/>
                <a:buChar char="•"/>
              </a:pPr>
              <a:r>
                <a:rPr lang="en-US" sz="1200" b="0" i="0" u="none" strike="noStrike" cap="none">
                  <a:solidFill>
                    <a:srgbClr val="FFFFFF"/>
                  </a:solidFill>
                  <a:latin typeface="Calibri"/>
                  <a:ea typeface="Calibri"/>
                  <a:cs typeface="Calibri"/>
                  <a:sym typeface="Calibri"/>
                </a:rPr>
                <a:t>Shape of data</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Arial"/>
                <a:buChar char="•"/>
              </a:pPr>
              <a:r>
                <a:rPr lang="en-US" sz="1200" b="0" i="0" u="none" strike="noStrike" cap="none">
                  <a:solidFill>
                    <a:srgbClr val="FFFFFF"/>
                  </a:solidFill>
                  <a:latin typeface="Calibri"/>
                  <a:ea typeface="Calibri"/>
                  <a:cs typeface="Calibri"/>
                  <a:sym typeface="Calibri"/>
                </a:rPr>
                <a:t>Data Variables</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Arial"/>
                <a:buChar char="•"/>
              </a:pPr>
              <a:r>
                <a:rPr lang="en-US" sz="1200" b="0" i="0" u="none" strike="noStrike" cap="none">
                  <a:solidFill>
                    <a:srgbClr val="FFFFFF"/>
                  </a:solidFill>
                  <a:latin typeface="Calibri"/>
                  <a:ea typeface="Calibri"/>
                  <a:cs typeface="Calibri"/>
                  <a:sym typeface="Calibri"/>
                </a:rPr>
                <a:t>Data Types</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Arial"/>
                <a:buChar char="•"/>
              </a:pPr>
              <a:r>
                <a:rPr lang="en-US" sz="1200" b="0" i="0" u="none" strike="noStrike" cap="none">
                  <a:solidFill>
                    <a:srgbClr val="FFFFFF"/>
                  </a:solidFill>
                  <a:latin typeface="Calibri"/>
                  <a:ea typeface="Calibri"/>
                  <a:cs typeface="Calibri"/>
                  <a:sym typeface="Calibri"/>
                </a:rPr>
                <a:t>Statistical Description of Data</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Arial"/>
                <a:buChar char="•"/>
              </a:pPr>
              <a:r>
                <a:rPr lang="en-US" sz="1200" b="0" i="0" u="none" strike="noStrike" cap="none">
                  <a:solidFill>
                    <a:srgbClr val="FFFFFF"/>
                  </a:solidFill>
                  <a:latin typeface="Calibri"/>
                  <a:ea typeface="Calibri"/>
                  <a:cs typeface="Calibri"/>
                  <a:sym typeface="Calibri"/>
                </a:rPr>
                <a:t>Overall Analysis</a:t>
              </a:r>
              <a:endParaRPr/>
            </a:p>
            <a:p>
              <a:pPr marL="114300" marR="0" lvl="1" indent="-114300" algn="l" rtl="0">
                <a:lnSpc>
                  <a:spcPct val="90000"/>
                </a:lnSpc>
                <a:spcBef>
                  <a:spcPts val="180"/>
                </a:spcBef>
                <a:spcAft>
                  <a:spcPts val="0"/>
                </a:spcAft>
                <a:buClr>
                  <a:srgbClr val="FFFFFF"/>
                </a:buClr>
                <a:buSzPts val="1200"/>
                <a:buFont typeface="Arial"/>
                <a:buChar char="•"/>
              </a:pPr>
              <a:r>
                <a:rPr lang="en-US" sz="1200" b="0" i="0" u="none" strike="noStrike" cap="none">
                  <a:solidFill>
                    <a:srgbClr val="FFFFFF"/>
                  </a:solidFill>
                  <a:latin typeface="Calibri"/>
                  <a:ea typeface="Calibri"/>
                  <a:cs typeface="Calibri"/>
                  <a:sym typeface="Calibri"/>
                </a:rPr>
                <a:t>Datatypes of variables</a:t>
              </a:r>
              <a:endParaRPr/>
            </a:p>
          </p:txBody>
        </p:sp>
        <p:sp>
          <p:nvSpPr>
            <p:cNvPr id="105" name="Google Shape;105;p2"/>
            <p:cNvSpPr/>
            <p:nvPr/>
          </p:nvSpPr>
          <p:spPr>
            <a:xfrm>
              <a:off x="2334147" y="332817"/>
              <a:ext cx="616557" cy="61655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a:off x="2617398" y="2735814"/>
              <a:ext cx="4231843" cy="3082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txBox="1"/>
            <p:nvPr/>
          </p:nvSpPr>
          <p:spPr>
            <a:xfrm rot="-5400000">
              <a:off x="2617398" y="2735814"/>
              <a:ext cx="4231843" cy="308278"/>
            </a:xfrm>
            <a:prstGeom prst="rect">
              <a:avLst/>
            </a:prstGeom>
            <a:noFill/>
            <a:ln>
              <a:noFill/>
            </a:ln>
          </p:spPr>
          <p:txBody>
            <a:bodyPr spcFirstLastPara="1" wrap="square" lIns="0" tIns="0" rIns="271875" bIns="0" anchor="t" anchorCtr="0">
              <a:noAutofit/>
            </a:bodyPr>
            <a:lstStyle/>
            <a:p>
              <a:pPr marL="0" marR="0" lvl="0" indent="0" algn="r" rtl="0">
                <a:lnSpc>
                  <a:spcPct val="90000"/>
                </a:lnSpc>
                <a:spcBef>
                  <a:spcPts val="0"/>
                </a:spcBef>
                <a:spcAft>
                  <a:spcPts val="0"/>
                </a:spcAft>
                <a:buClr>
                  <a:schemeClr val="dk1"/>
                </a:buClr>
                <a:buSzPts val="2200"/>
                <a:buFont typeface="Calibri"/>
                <a:buNone/>
              </a:pPr>
              <a:r>
                <a:rPr lang="en-US" sz="2200" b="0" i="0" u="none" strike="noStrike" cap="none">
                  <a:solidFill>
                    <a:schemeClr val="dk1"/>
                  </a:solidFill>
                  <a:latin typeface="Calibri"/>
                  <a:ea typeface="Calibri"/>
                  <a:cs typeface="Calibri"/>
                  <a:sym typeface="Calibri"/>
                </a:rPr>
                <a:t>Categorical Analysis</a:t>
              </a:r>
              <a:endParaRPr/>
            </a:p>
          </p:txBody>
        </p:sp>
        <p:sp>
          <p:nvSpPr>
            <p:cNvPr id="108" name="Google Shape;108;p2"/>
            <p:cNvSpPr/>
            <p:nvPr/>
          </p:nvSpPr>
          <p:spPr>
            <a:xfrm>
              <a:off x="4887458" y="774032"/>
              <a:ext cx="1535554" cy="4231843"/>
            </a:xfrm>
            <a:prstGeom prst="rect">
              <a:avLst/>
            </a:prstGeom>
            <a:solidFill>
              <a:srgbClr val="FE3030"/>
            </a:solidFill>
            <a:ln>
              <a:noFill/>
            </a:ln>
            <a:effectLst>
              <a:outerShdw blurRad="190500" dist="228600" dir="2700000" algn="ctr" rotWithShape="0">
                <a:srgbClr val="000000">
                  <a:alpha val="2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txBox="1"/>
            <p:nvPr/>
          </p:nvSpPr>
          <p:spPr>
            <a:xfrm>
              <a:off x="4887458" y="774032"/>
              <a:ext cx="1535554" cy="4231843"/>
            </a:xfrm>
            <a:prstGeom prst="rect">
              <a:avLst/>
            </a:prstGeom>
            <a:noFill/>
            <a:ln>
              <a:noFill/>
            </a:ln>
          </p:spPr>
          <p:txBody>
            <a:bodyPr spcFirstLastPara="1" wrap="square" lIns="85325" tIns="272975" rIns="85325" bIns="85325" anchor="t" anchorCtr="0">
              <a:noAutofit/>
            </a:bodyPr>
            <a:lstStyle/>
            <a:p>
              <a:pPr marL="114300" marR="0" lvl="1" indent="-114300" algn="l" rtl="0">
                <a:lnSpc>
                  <a:spcPct val="90000"/>
                </a:lnSpc>
                <a:spcBef>
                  <a:spcPts val="0"/>
                </a:spcBef>
                <a:spcAft>
                  <a:spcPts val="0"/>
                </a:spcAft>
                <a:buClr>
                  <a:srgbClr val="FFFFFF"/>
                </a:buClr>
                <a:buSzPts val="1200"/>
                <a:buFont typeface="Calibri"/>
                <a:buChar char="•"/>
              </a:pPr>
              <a:r>
                <a:rPr lang="en-US" sz="1200" b="0" i="0" u="none" strike="noStrike" cap="none">
                  <a:solidFill>
                    <a:srgbClr val="FFFFFF"/>
                  </a:solidFill>
                  <a:latin typeface="Calibri"/>
                  <a:ea typeface="Calibri"/>
                  <a:cs typeface="Calibri"/>
                  <a:sym typeface="Calibri"/>
                </a:rPr>
                <a:t>For “Priority”</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Calibri"/>
                <a:buChar char="•"/>
              </a:pPr>
              <a:r>
                <a:rPr lang="en-US" sz="1200" b="0" i="0" u="none" strike="noStrike" cap="none">
                  <a:solidFill>
                    <a:srgbClr val="FFFFFF"/>
                  </a:solidFill>
                  <a:latin typeface="Calibri"/>
                  <a:ea typeface="Calibri"/>
                  <a:cs typeface="Calibri"/>
                  <a:sym typeface="Calibri"/>
                </a:rPr>
                <a:t>For “Group”</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Calibri"/>
                <a:buChar char="•"/>
              </a:pPr>
              <a:r>
                <a:rPr lang="en-US" sz="1200" b="0" i="0" u="none" strike="noStrike" cap="none">
                  <a:solidFill>
                    <a:srgbClr val="FFFFFF"/>
                  </a:solidFill>
                  <a:latin typeface="Calibri"/>
                  <a:ea typeface="Calibri"/>
                  <a:cs typeface="Calibri"/>
                  <a:sym typeface="Calibri"/>
                </a:rPr>
                <a:t>For “Via”</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Calibri"/>
                <a:buChar char="•"/>
              </a:pPr>
              <a:r>
                <a:rPr lang="en-US" sz="1200" b="0" i="0" u="none" strike="noStrike" cap="none">
                  <a:solidFill>
                    <a:srgbClr val="FFFFFF"/>
                  </a:solidFill>
                  <a:latin typeface="Calibri"/>
                  <a:ea typeface="Calibri"/>
                  <a:cs typeface="Calibri"/>
                  <a:sym typeface="Calibri"/>
                </a:rPr>
                <a:t>For “Manual Tagging for Categories”</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Calibri"/>
                <a:buChar char="•"/>
              </a:pPr>
              <a:r>
                <a:rPr lang="en-US" sz="1200" b="0" i="0" u="none" strike="noStrike" cap="none">
                  <a:solidFill>
                    <a:srgbClr val="FFFFFF"/>
                  </a:solidFill>
                  <a:latin typeface="Calibri"/>
                  <a:ea typeface="Calibri"/>
                  <a:cs typeface="Calibri"/>
                  <a:sym typeface="Calibri"/>
                </a:rPr>
                <a:t>For “Status”</a:t>
              </a:r>
              <a:endParaRPr/>
            </a:p>
            <a:p>
              <a:pPr marL="114300" marR="0" lvl="1" indent="-114300" algn="l" rtl="0">
                <a:lnSpc>
                  <a:spcPct val="90000"/>
                </a:lnSpc>
                <a:spcBef>
                  <a:spcPts val="180"/>
                </a:spcBef>
                <a:spcAft>
                  <a:spcPts val="0"/>
                </a:spcAft>
                <a:buClr>
                  <a:schemeClr val="dk1"/>
                </a:buClr>
                <a:buSzPts val="1200"/>
                <a:buFont typeface="Calibri"/>
                <a:buNone/>
              </a:pPr>
              <a:endParaRPr sz="1200" b="0" i="0" u="none" strike="noStrike" cap="none">
                <a:solidFill>
                  <a:srgbClr val="FFFFFF"/>
                </a:solidFill>
                <a:latin typeface="Calibri"/>
                <a:ea typeface="Calibri"/>
                <a:cs typeface="Calibri"/>
                <a:sym typeface="Calibri"/>
              </a:endParaRPr>
            </a:p>
            <a:p>
              <a:pPr marL="114300" marR="0" lvl="1" indent="-38100" algn="l" rtl="0">
                <a:lnSpc>
                  <a:spcPct val="90000"/>
                </a:lnSpc>
                <a:spcBef>
                  <a:spcPts val="180"/>
                </a:spcBef>
                <a:spcAft>
                  <a:spcPts val="0"/>
                </a:spcAft>
                <a:buClr>
                  <a:schemeClr val="dk1"/>
                </a:buClr>
                <a:buSzPts val="1200"/>
                <a:buFont typeface="Calibri"/>
                <a:buNone/>
              </a:pPr>
              <a:endParaRPr sz="1200" b="0" i="0" u="none" strike="noStrike" cap="none">
                <a:solidFill>
                  <a:srgbClr val="FFFFFF"/>
                </a:solidFill>
                <a:latin typeface="Calibri"/>
                <a:ea typeface="Calibri"/>
                <a:cs typeface="Calibri"/>
                <a:sym typeface="Calibri"/>
              </a:endParaRPr>
            </a:p>
          </p:txBody>
        </p:sp>
        <p:sp>
          <p:nvSpPr>
            <p:cNvPr id="110" name="Google Shape;110;p2"/>
            <p:cNvSpPr/>
            <p:nvPr/>
          </p:nvSpPr>
          <p:spPr>
            <a:xfrm>
              <a:off x="4579180" y="367104"/>
              <a:ext cx="616557" cy="61655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5400000">
              <a:off x="4897256" y="2788274"/>
              <a:ext cx="4231843" cy="3082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txBox="1"/>
            <p:nvPr/>
          </p:nvSpPr>
          <p:spPr>
            <a:xfrm rot="-5400000">
              <a:off x="4897256" y="2788274"/>
              <a:ext cx="4231843" cy="308278"/>
            </a:xfrm>
            <a:prstGeom prst="rect">
              <a:avLst/>
            </a:prstGeom>
            <a:noFill/>
            <a:ln>
              <a:noFill/>
            </a:ln>
          </p:spPr>
          <p:txBody>
            <a:bodyPr spcFirstLastPara="1" wrap="square" lIns="0" tIns="0" rIns="271875" bIns="0" anchor="t" anchorCtr="0">
              <a:noAutofit/>
            </a:bodyPr>
            <a:lstStyle/>
            <a:p>
              <a:pPr marL="0" marR="0" lvl="0" indent="0" algn="r" rtl="0">
                <a:lnSpc>
                  <a:spcPct val="90000"/>
                </a:lnSpc>
                <a:spcBef>
                  <a:spcPts val="0"/>
                </a:spcBef>
                <a:spcAft>
                  <a:spcPts val="0"/>
                </a:spcAft>
                <a:buClr>
                  <a:schemeClr val="dk1"/>
                </a:buClr>
                <a:buSzPts val="2200"/>
                <a:buFont typeface="Calibri"/>
                <a:buNone/>
              </a:pPr>
              <a:r>
                <a:rPr lang="en-US" sz="2200" b="0" i="0" u="none" strike="noStrike" cap="none">
                  <a:solidFill>
                    <a:schemeClr val="dk1"/>
                  </a:solidFill>
                  <a:latin typeface="Calibri"/>
                  <a:ea typeface="Calibri"/>
                  <a:cs typeface="Calibri"/>
                  <a:sym typeface="Calibri"/>
                </a:rPr>
                <a:t>Insights</a:t>
              </a:r>
              <a:endParaRPr/>
            </a:p>
          </p:txBody>
        </p:sp>
        <p:sp>
          <p:nvSpPr>
            <p:cNvPr id="113" name="Google Shape;113;p2"/>
            <p:cNvSpPr/>
            <p:nvPr/>
          </p:nvSpPr>
          <p:spPr>
            <a:xfrm>
              <a:off x="7167317" y="826492"/>
              <a:ext cx="1535554" cy="4231843"/>
            </a:xfrm>
            <a:prstGeom prst="rect">
              <a:avLst/>
            </a:prstGeom>
            <a:solidFill>
              <a:srgbClr val="FE3030"/>
            </a:solidFill>
            <a:ln>
              <a:noFill/>
            </a:ln>
            <a:effectLst>
              <a:outerShdw blurRad="190500" dist="228600" dir="2700000" algn="ctr" rotWithShape="0">
                <a:srgbClr val="000000">
                  <a:alpha val="2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txBox="1"/>
            <p:nvPr/>
          </p:nvSpPr>
          <p:spPr>
            <a:xfrm>
              <a:off x="7167317" y="826492"/>
              <a:ext cx="1535554" cy="4231843"/>
            </a:xfrm>
            <a:prstGeom prst="rect">
              <a:avLst/>
            </a:prstGeom>
            <a:noFill/>
            <a:ln>
              <a:noFill/>
            </a:ln>
          </p:spPr>
          <p:txBody>
            <a:bodyPr spcFirstLastPara="1" wrap="square" lIns="85325" tIns="272975" rIns="85325" bIns="85325" anchor="t" anchorCtr="0">
              <a:noAutofit/>
            </a:bodyPr>
            <a:lstStyle/>
            <a:p>
              <a:pPr marL="114300" marR="0" lvl="1" indent="-114300" algn="l" rtl="0">
                <a:lnSpc>
                  <a:spcPct val="90000"/>
                </a:lnSpc>
                <a:spcBef>
                  <a:spcPts val="0"/>
                </a:spcBef>
                <a:spcAft>
                  <a:spcPts val="0"/>
                </a:spcAft>
                <a:buClr>
                  <a:srgbClr val="FFFFFF"/>
                </a:buClr>
                <a:buSzPts val="1200"/>
                <a:buFont typeface="Calibri"/>
                <a:buChar char="•"/>
              </a:pPr>
              <a:r>
                <a:rPr lang="en-US" sz="1200" b="0" i="0" u="none" strike="noStrike" cap="none">
                  <a:solidFill>
                    <a:srgbClr val="FFFFFF"/>
                  </a:solidFill>
                  <a:latin typeface="Calibri"/>
                  <a:ea typeface="Calibri"/>
                  <a:cs typeface="Calibri"/>
                  <a:sym typeface="Calibri"/>
                </a:rPr>
                <a:t>Resolution Time</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Calibri"/>
                <a:buChar char="•"/>
              </a:pPr>
              <a:r>
                <a:rPr lang="en-US" sz="1200" b="0" i="0" u="none" strike="noStrike" cap="none">
                  <a:solidFill>
                    <a:srgbClr val="FFFFFF"/>
                  </a:solidFill>
                  <a:latin typeface="Calibri"/>
                  <a:ea typeface="Calibri"/>
                  <a:cs typeface="Calibri"/>
                  <a:sym typeface="Calibri"/>
                </a:rPr>
                <a:t>Quickest tickets</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Calibri"/>
                <a:buChar char="•"/>
              </a:pPr>
              <a:r>
                <a:rPr lang="en-US" sz="1200" b="0" i="0" u="none" strike="noStrike" cap="none">
                  <a:solidFill>
                    <a:srgbClr val="FFFFFF"/>
                  </a:solidFill>
                  <a:latin typeface="Calibri"/>
                  <a:ea typeface="Calibri"/>
                  <a:cs typeface="Calibri"/>
                  <a:sym typeface="Calibri"/>
                </a:rPr>
                <a:t>Slowest Tickets</a:t>
              </a:r>
              <a:endParaRPr sz="1200" b="0" i="0" u="none" strike="noStrike" cap="none">
                <a:solidFill>
                  <a:srgbClr val="FFFFFF"/>
                </a:solidFill>
                <a:latin typeface="Calibri"/>
                <a:ea typeface="Calibri"/>
                <a:cs typeface="Calibri"/>
                <a:sym typeface="Calibri"/>
              </a:endParaRPr>
            </a:p>
            <a:p>
              <a:pPr marL="114300" marR="0" lvl="1" indent="-114300" algn="l" rtl="0">
                <a:lnSpc>
                  <a:spcPct val="90000"/>
                </a:lnSpc>
                <a:spcBef>
                  <a:spcPts val="180"/>
                </a:spcBef>
                <a:spcAft>
                  <a:spcPts val="0"/>
                </a:spcAft>
                <a:buClr>
                  <a:srgbClr val="FFFFFF"/>
                </a:buClr>
                <a:buSzPts val="1200"/>
                <a:buFont typeface="Calibri"/>
                <a:buChar char="•"/>
              </a:pPr>
              <a:r>
                <a:rPr lang="en-US" sz="1200" b="0" i="0" u="none" strike="noStrike" cap="none">
                  <a:solidFill>
                    <a:srgbClr val="FFFFFF"/>
                  </a:solidFill>
                  <a:latin typeface="Calibri"/>
                  <a:ea typeface="Calibri"/>
                  <a:cs typeface="Calibri"/>
                  <a:sym typeface="Calibri"/>
                </a:rPr>
                <a:t>Categorical Insights</a:t>
              </a:r>
              <a:endParaRPr sz="1200" b="0" i="0" u="none" strike="noStrike" cap="none">
                <a:solidFill>
                  <a:srgbClr val="FFFFFF"/>
                </a:solidFill>
                <a:latin typeface="Calibri"/>
                <a:ea typeface="Calibri"/>
                <a:cs typeface="Calibri"/>
                <a:sym typeface="Calibri"/>
              </a:endParaRPr>
            </a:p>
          </p:txBody>
        </p:sp>
        <p:sp>
          <p:nvSpPr>
            <p:cNvPr id="115" name="Google Shape;115;p2"/>
            <p:cNvSpPr/>
            <p:nvPr/>
          </p:nvSpPr>
          <p:spPr>
            <a:xfrm>
              <a:off x="6743751" y="340284"/>
              <a:ext cx="686209" cy="721476"/>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7142288" y="2735814"/>
              <a:ext cx="4231843" cy="3082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txBox="1"/>
            <p:nvPr/>
          </p:nvSpPr>
          <p:spPr>
            <a:xfrm rot="-5400000">
              <a:off x="7142288" y="2735814"/>
              <a:ext cx="4231843" cy="308278"/>
            </a:xfrm>
            <a:prstGeom prst="rect">
              <a:avLst/>
            </a:prstGeom>
            <a:noFill/>
            <a:ln>
              <a:noFill/>
            </a:ln>
          </p:spPr>
          <p:txBody>
            <a:bodyPr spcFirstLastPara="1" wrap="square" lIns="0" tIns="0" rIns="271875" bIns="0" anchor="t" anchorCtr="0">
              <a:noAutofit/>
            </a:bodyPr>
            <a:lstStyle/>
            <a:p>
              <a:pPr marL="0" marR="0" lvl="0" indent="0" algn="r" rtl="0">
                <a:lnSpc>
                  <a:spcPct val="9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Closing Statements </a:t>
              </a:r>
              <a:endParaRPr/>
            </a:p>
          </p:txBody>
        </p:sp>
        <p:sp>
          <p:nvSpPr>
            <p:cNvPr id="118" name="Google Shape;118;p2"/>
            <p:cNvSpPr/>
            <p:nvPr/>
          </p:nvSpPr>
          <p:spPr>
            <a:xfrm>
              <a:off x="9412349" y="774032"/>
              <a:ext cx="1535554" cy="4231843"/>
            </a:xfrm>
            <a:prstGeom prst="rect">
              <a:avLst/>
            </a:prstGeom>
            <a:solidFill>
              <a:srgbClr val="FE3030"/>
            </a:solidFill>
            <a:ln>
              <a:noFill/>
            </a:ln>
            <a:effectLst>
              <a:outerShdw blurRad="190500" dist="228600" dir="2700000" algn="ctr" rotWithShape="0">
                <a:srgbClr val="000000">
                  <a:alpha val="2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txBox="1"/>
            <p:nvPr/>
          </p:nvSpPr>
          <p:spPr>
            <a:xfrm>
              <a:off x="9412349" y="774032"/>
              <a:ext cx="1535554" cy="4231843"/>
            </a:xfrm>
            <a:prstGeom prst="rect">
              <a:avLst/>
            </a:prstGeom>
            <a:noFill/>
            <a:ln>
              <a:noFill/>
            </a:ln>
          </p:spPr>
          <p:txBody>
            <a:bodyPr spcFirstLastPara="1" wrap="square" lIns="85325" tIns="271875" rIns="85325" bIns="85325" anchor="t" anchorCtr="0">
              <a:noAutofit/>
            </a:bodyPr>
            <a:lstStyle/>
            <a:p>
              <a:pPr marL="114300" marR="0" lvl="1" indent="-114300" algn="l" rtl="0">
                <a:lnSpc>
                  <a:spcPct val="90000"/>
                </a:lnSpc>
                <a:spcBef>
                  <a:spcPts val="0"/>
                </a:spcBef>
                <a:spcAft>
                  <a:spcPts val="0"/>
                </a:spcAft>
                <a:buClr>
                  <a:schemeClr val="lt1"/>
                </a:buClr>
                <a:buSzPts val="1200"/>
                <a:buFont typeface="Calibri"/>
                <a:buChar char="•"/>
              </a:pPr>
              <a:r>
                <a:rPr lang="en-US" sz="1200" b="0" i="0" u="none" strike="noStrike" cap="none">
                  <a:solidFill>
                    <a:schemeClr val="lt1"/>
                  </a:solidFill>
                  <a:latin typeface="Calibri"/>
                  <a:ea typeface="Calibri"/>
                  <a:cs typeface="Calibri"/>
                  <a:sym typeface="Calibri"/>
                </a:rPr>
                <a:t>Conclusive Insights</a:t>
              </a:r>
              <a:endParaRPr sz="12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180"/>
                </a:spcBef>
                <a:spcAft>
                  <a:spcPts val="0"/>
                </a:spcAft>
                <a:buClr>
                  <a:schemeClr val="lt1"/>
                </a:buClr>
                <a:buSzPts val="1200"/>
                <a:buFont typeface="Calibri"/>
                <a:buChar char="•"/>
              </a:pPr>
              <a:r>
                <a:rPr lang="en-US" sz="1200" b="0" i="0" u="none" strike="noStrike" cap="none">
                  <a:solidFill>
                    <a:schemeClr val="lt1"/>
                  </a:solidFill>
                  <a:latin typeface="Calibri"/>
                  <a:ea typeface="Calibri"/>
                  <a:cs typeface="Calibri"/>
                  <a:sym typeface="Calibri"/>
                </a:rPr>
                <a:t>Solutions to major problems found in EDA.</a:t>
              </a:r>
              <a:endParaRPr sz="1200" b="0" i="0" u="none" strike="noStrike" cap="none">
                <a:solidFill>
                  <a:schemeClr val="lt1"/>
                </a:solidFill>
                <a:latin typeface="Calibri"/>
                <a:ea typeface="Calibri"/>
                <a:cs typeface="Calibri"/>
                <a:sym typeface="Calibri"/>
              </a:endParaRPr>
            </a:p>
          </p:txBody>
        </p:sp>
        <p:sp>
          <p:nvSpPr>
            <p:cNvPr id="120" name="Google Shape;120;p2"/>
            <p:cNvSpPr/>
            <p:nvPr/>
          </p:nvSpPr>
          <p:spPr>
            <a:xfrm>
              <a:off x="9104071" y="367104"/>
              <a:ext cx="616557" cy="616557"/>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1" name="Google Shape;121;p2"/>
          <p:cNvPicPr preferRelativeResize="0"/>
          <p:nvPr/>
        </p:nvPicPr>
        <p:blipFill rotWithShape="1">
          <a:blip r:embed="rId8">
            <a:alphaModFix/>
          </a:blip>
          <a:srcRect/>
          <a:stretch/>
        </p:blipFill>
        <p:spPr>
          <a:xfrm>
            <a:off x="383674" y="119826"/>
            <a:ext cx="1348857" cy="449619"/>
          </a:xfrm>
          <a:prstGeom prst="rect">
            <a:avLst/>
          </a:prstGeom>
          <a:noFill/>
          <a:ln>
            <a:noFill/>
          </a:ln>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rgbClr val="92D050">
                <a:alpha val="33725"/>
              </a:srgbClr>
            </a:gs>
            <a:gs pos="100000">
              <a:schemeClr val="lt1"/>
            </a:gs>
          </a:gsLst>
          <a:path path="circle">
            <a:fillToRect l="100000" t="100000"/>
          </a:path>
          <a:tileRect r="-100000" b="-100000"/>
        </a:gradFill>
        <a:effectLst/>
      </p:bgPr>
    </p:bg>
    <p:spTree>
      <p:nvGrpSpPr>
        <p:cNvPr id="1" name="Shape 340"/>
        <p:cNvGrpSpPr/>
        <p:nvPr/>
      </p:nvGrpSpPr>
      <p:grpSpPr>
        <a:xfrm>
          <a:off x="0" y="0"/>
          <a:ext cx="0" cy="0"/>
          <a:chOff x="0" y="0"/>
          <a:chExt cx="0" cy="0"/>
        </a:xfrm>
      </p:grpSpPr>
      <p:pic>
        <p:nvPicPr>
          <p:cNvPr id="341" name="Google Shape;341;p20"/>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342" name="Google Shape;342;p20"/>
          <p:cNvSpPr>
            <a:spLocks noGrp="1"/>
          </p:cNvSpPr>
          <p:nvPr>
            <p:ph type="ctrTitle"/>
          </p:nvPr>
        </p:nvSpPr>
        <p:spPr>
          <a:xfrm>
            <a:off x="102551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800"/>
              <a:buFont typeface="Century Gothic"/>
              <a:buNone/>
            </a:pPr>
            <a:r>
              <a:rPr lang="en-US" sz="2800" b="1">
                <a:solidFill>
                  <a:schemeClr val="lt1"/>
                </a:solidFill>
                <a:highlight>
                  <a:srgbClr val="FE3030"/>
                </a:highlight>
                <a:latin typeface="Century Gothic"/>
                <a:ea typeface="Century Gothic"/>
                <a:cs typeface="Century Gothic"/>
                <a:sym typeface="Century Gothic"/>
              </a:rPr>
              <a:t>Closing Statements and Conclusion</a:t>
            </a:r>
            <a:endParaRPr/>
          </a:p>
        </p:txBody>
      </p:sp>
      <p:sp>
        <p:nvSpPr>
          <p:cNvPr id="343" name="Google Shape;343;p20"/>
          <p:cNvSpPr txBox="1"/>
          <p:nvPr/>
        </p:nvSpPr>
        <p:spPr>
          <a:xfrm>
            <a:off x="1168399" y="1572418"/>
            <a:ext cx="10149841" cy="35394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r>
              <a:rPr lang="en-US" sz="1600" b="1" u="sng">
                <a:solidFill>
                  <a:schemeClr val="dk1"/>
                </a:solidFill>
                <a:latin typeface="Century Gothic"/>
                <a:ea typeface="Century Gothic"/>
                <a:cs typeface="Century Gothic"/>
                <a:sym typeface="Century Gothic"/>
              </a:rPr>
              <a:t>Quickest and Slowest Priority tickets :</a:t>
            </a:r>
            <a:endParaRPr/>
          </a:p>
          <a:p>
            <a:pPr marL="0" marR="0" lvl="0" indent="0" algn="just" rtl="0">
              <a:spcBef>
                <a:spcPts val="0"/>
              </a:spcBef>
              <a:spcAft>
                <a:spcPts val="0"/>
              </a:spcAft>
              <a:buNone/>
            </a:pPr>
            <a:endParaRPr sz="1600" b="1" u="sng">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r>
              <a:rPr lang="en-US" sz="1600" b="1" i="1">
                <a:solidFill>
                  <a:schemeClr val="dk1"/>
                </a:solidFill>
                <a:latin typeface="Century Gothic"/>
                <a:ea typeface="Century Gothic"/>
                <a:cs typeface="Century Gothic"/>
                <a:sym typeface="Century Gothic"/>
              </a:rPr>
              <a:t>Q. Do they actually act like they are mentioned in Priority category?</a:t>
            </a:r>
            <a:endParaRPr/>
          </a:p>
          <a:p>
            <a:pPr marL="0" marR="0" lvl="0" indent="0" algn="just" rtl="0">
              <a:spcBef>
                <a:spcPts val="0"/>
              </a:spcBef>
              <a:spcAft>
                <a:spcPts val="0"/>
              </a:spcAft>
              <a:buNone/>
            </a:pPr>
            <a:endParaRPr sz="1600" b="1" i="1">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b="1">
                <a:solidFill>
                  <a:schemeClr val="dk1"/>
                </a:solidFill>
                <a:latin typeface="Century Gothic"/>
                <a:ea typeface="Century Gothic"/>
                <a:cs typeface="Century Gothic"/>
                <a:sym typeface="Century Gothic"/>
              </a:rPr>
              <a:t>“Urgent” priority </a:t>
            </a:r>
            <a:r>
              <a:rPr lang="en-US" sz="1600">
                <a:solidFill>
                  <a:schemeClr val="dk1"/>
                </a:solidFill>
                <a:latin typeface="Century Gothic"/>
                <a:ea typeface="Century Gothic"/>
                <a:cs typeface="Century Gothic"/>
                <a:sym typeface="Century Gothic"/>
              </a:rPr>
              <a:t>tickets which where solved has more than double resolution time per reply as compared to time taken by avg of all total urgent priority tickets resolution time per reply. </a:t>
            </a:r>
            <a:endParaRPr/>
          </a:p>
          <a:p>
            <a:pPr marL="285750" marR="0" lvl="0" indent="-184150" algn="just" rtl="0">
              <a:spcBef>
                <a:spcPts val="0"/>
              </a:spcBef>
              <a:spcAft>
                <a:spcPts val="0"/>
              </a:spcAft>
              <a:buClr>
                <a:schemeClr val="dk1"/>
              </a:buClr>
              <a:buSzPts val="1600"/>
              <a:buFont typeface="Arial"/>
              <a:buNone/>
            </a:pPr>
            <a:endParaRPr sz="1600">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entury Gothic"/>
                <a:ea typeface="Century Gothic"/>
                <a:cs typeface="Century Gothic"/>
                <a:sym typeface="Century Gothic"/>
              </a:rPr>
              <a:t>i.e. urgent priority - resolution time per reply 45.70 hrs. and urgent with solved status has 109.09 hrs.   </a:t>
            </a:r>
            <a:endParaRPr/>
          </a:p>
          <a:p>
            <a:pPr marL="285750" marR="0" lvl="0" indent="-184150" algn="just" rtl="0">
              <a:spcBef>
                <a:spcPts val="0"/>
              </a:spcBef>
              <a:spcAft>
                <a:spcPts val="0"/>
              </a:spcAft>
              <a:buClr>
                <a:schemeClr val="dk1"/>
              </a:buClr>
              <a:buSzPts val="1600"/>
              <a:buFont typeface="Arial"/>
              <a:buNone/>
            </a:pPr>
            <a:endParaRPr sz="1600">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entury Gothic"/>
                <a:ea typeface="Century Gothic"/>
                <a:cs typeface="Century Gothic"/>
                <a:sym typeface="Century Gothic"/>
              </a:rPr>
              <a:t>It has been noticed that urgent ticket with the closed status has better resolution time with respect to most of the urgent ticket i.e. 41.12. </a:t>
            </a:r>
            <a:endParaRPr/>
          </a:p>
          <a:p>
            <a:pPr marL="285750" marR="0" lvl="0" indent="-184150" algn="just" rtl="0">
              <a:spcBef>
                <a:spcPts val="0"/>
              </a:spcBef>
              <a:spcAft>
                <a:spcPts val="0"/>
              </a:spcAft>
              <a:buClr>
                <a:schemeClr val="dk1"/>
              </a:buClr>
              <a:buSzPts val="1600"/>
              <a:buFont typeface="Arial"/>
              <a:buNone/>
            </a:pPr>
            <a:endParaRPr sz="1600">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b="1" i="1">
                <a:solidFill>
                  <a:schemeClr val="dk1"/>
                </a:solidFill>
                <a:latin typeface="Century Gothic"/>
                <a:ea typeface="Century Gothic"/>
                <a:cs typeface="Century Gothic"/>
                <a:sym typeface="Century Gothic"/>
              </a:rPr>
              <a:t>They are taking double time in solving the ticket then to close the ticket. </a:t>
            </a:r>
            <a:endParaRPr/>
          </a:p>
        </p:txBody>
      </p:sp>
      <p:pic>
        <p:nvPicPr>
          <p:cNvPr id="344" name="Google Shape;344;p20"/>
          <p:cNvPicPr preferRelativeResize="0"/>
          <p:nvPr/>
        </p:nvPicPr>
        <p:blipFill rotWithShape="1">
          <a:blip r:embed="rId4">
            <a:alphaModFix/>
          </a:blip>
          <a:srcRect/>
          <a:stretch/>
        </p:blipFill>
        <p:spPr>
          <a:xfrm>
            <a:off x="329800" y="690079"/>
            <a:ext cx="621846" cy="621846"/>
          </a:xfrm>
          <a:prstGeom prst="rect">
            <a:avLst/>
          </a:prstGeom>
          <a:noFill/>
          <a:ln>
            <a:noFill/>
          </a:ln>
          <a:effectLst>
            <a:outerShdw blurRad="76200" sy="23000" kx="1200000" algn="br" rotWithShape="0">
              <a:srgbClr val="000000">
                <a:alpha val="20000"/>
              </a:srgbClr>
            </a:outerShdw>
          </a:effectLst>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73000">
              <a:srgbClr val="92D050">
                <a:alpha val="33725"/>
              </a:srgbClr>
            </a:gs>
            <a:gs pos="74000">
              <a:schemeClr val="lt1"/>
            </a:gs>
            <a:gs pos="100000">
              <a:schemeClr val="lt1"/>
            </a:gs>
          </a:gsLst>
          <a:path path="circle">
            <a:fillToRect l="100000" t="100000"/>
          </a:path>
          <a:tileRect r="-100000" b="-100000"/>
        </a:gradFill>
        <a:effectLst/>
      </p:bgPr>
    </p:bg>
    <p:spTree>
      <p:nvGrpSpPr>
        <p:cNvPr id="1" name="Shape 348"/>
        <p:cNvGrpSpPr/>
        <p:nvPr/>
      </p:nvGrpSpPr>
      <p:grpSpPr>
        <a:xfrm>
          <a:off x="0" y="0"/>
          <a:ext cx="0" cy="0"/>
          <a:chOff x="0" y="0"/>
          <a:chExt cx="0" cy="0"/>
        </a:xfrm>
      </p:grpSpPr>
      <p:pic>
        <p:nvPicPr>
          <p:cNvPr id="349" name="Google Shape;349;p21"/>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350" name="Google Shape;350;p21"/>
          <p:cNvSpPr>
            <a:spLocks noGrp="1"/>
          </p:cNvSpPr>
          <p:nvPr>
            <p:ph type="ctrTitle"/>
          </p:nvPr>
        </p:nvSpPr>
        <p:spPr>
          <a:xfrm>
            <a:off x="102551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800"/>
              <a:buFont typeface="Century Gothic"/>
              <a:buNone/>
            </a:pPr>
            <a:r>
              <a:rPr lang="en-US" sz="2800" b="1">
                <a:solidFill>
                  <a:schemeClr val="lt1"/>
                </a:solidFill>
                <a:highlight>
                  <a:srgbClr val="FE3030"/>
                </a:highlight>
                <a:latin typeface="Century Gothic"/>
                <a:ea typeface="Century Gothic"/>
                <a:cs typeface="Century Gothic"/>
                <a:sym typeface="Century Gothic"/>
              </a:rPr>
              <a:t>Closing Statements and Conclusion</a:t>
            </a:r>
            <a:endParaRPr/>
          </a:p>
        </p:txBody>
      </p:sp>
      <p:sp>
        <p:nvSpPr>
          <p:cNvPr id="351" name="Google Shape;351;p21"/>
          <p:cNvSpPr txBox="1"/>
          <p:nvPr/>
        </p:nvSpPr>
        <p:spPr>
          <a:xfrm>
            <a:off x="1168399" y="1572418"/>
            <a:ext cx="10149841" cy="501675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b="1" u="sng">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r>
              <a:rPr lang="en-US" sz="1600" b="1" i="1">
                <a:solidFill>
                  <a:schemeClr val="dk1"/>
                </a:solidFill>
                <a:latin typeface="Century Gothic"/>
                <a:ea typeface="Century Gothic"/>
                <a:cs typeface="Century Gothic"/>
                <a:sym typeface="Century Gothic"/>
              </a:rPr>
              <a:t>Q. </a:t>
            </a:r>
            <a:r>
              <a:rPr lang="en-US" sz="1600" b="1">
                <a:solidFill>
                  <a:schemeClr val="dk1"/>
                </a:solidFill>
                <a:latin typeface="Century Gothic"/>
                <a:ea typeface="Century Gothic"/>
                <a:cs typeface="Century Gothic"/>
                <a:sym typeface="Century Gothic"/>
              </a:rPr>
              <a:t>Which Group needs to be focused more to handle the rush?</a:t>
            </a:r>
            <a:endParaRPr/>
          </a:p>
          <a:p>
            <a:pPr marL="0" marR="0" lvl="0" indent="0" algn="just" rtl="0">
              <a:spcBef>
                <a:spcPts val="0"/>
              </a:spcBef>
              <a:spcAft>
                <a:spcPts val="0"/>
              </a:spcAft>
              <a:buNone/>
            </a:pPr>
            <a:endParaRPr sz="1600" b="1" i="1">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entury Gothic"/>
                <a:ea typeface="Century Gothic"/>
                <a:cs typeface="Century Gothic"/>
                <a:sym typeface="Century Gothic"/>
              </a:rPr>
              <a:t>As per dataset </a:t>
            </a:r>
            <a:r>
              <a:rPr lang="en-US" sz="1600" b="1">
                <a:solidFill>
                  <a:schemeClr val="dk1"/>
                </a:solidFill>
                <a:latin typeface="Century Gothic"/>
                <a:ea typeface="Century Gothic"/>
                <a:cs typeface="Century Gothic"/>
                <a:sym typeface="Century Gothic"/>
              </a:rPr>
              <a:t>“Mails”  </a:t>
            </a:r>
            <a:r>
              <a:rPr lang="en-US" sz="1600">
                <a:solidFill>
                  <a:schemeClr val="dk1"/>
                </a:solidFill>
                <a:latin typeface="Century Gothic"/>
                <a:ea typeface="Century Gothic"/>
                <a:cs typeface="Century Gothic"/>
                <a:sym typeface="Century Gothic"/>
              </a:rPr>
              <a:t>received </a:t>
            </a:r>
            <a:r>
              <a:rPr lang="en-US" sz="1600" b="1">
                <a:solidFill>
                  <a:schemeClr val="dk1"/>
                </a:solidFill>
                <a:latin typeface="Century Gothic"/>
                <a:ea typeface="Century Gothic"/>
                <a:cs typeface="Century Gothic"/>
                <a:sym typeface="Century Gothic"/>
              </a:rPr>
              <a:t>~80% </a:t>
            </a:r>
            <a:r>
              <a:rPr lang="en-US" sz="1600">
                <a:solidFill>
                  <a:schemeClr val="dk1"/>
                </a:solidFill>
                <a:latin typeface="Century Gothic"/>
                <a:ea typeface="Century Gothic"/>
                <a:cs typeface="Century Gothic"/>
                <a:sym typeface="Century Gothic"/>
              </a:rPr>
              <a:t>of the tickets which are majorly received by Support group so company should increase work force there.</a:t>
            </a:r>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entury Gothic"/>
                <a:ea typeface="Century Gothic"/>
                <a:cs typeface="Century Gothic"/>
                <a:sym typeface="Century Gothic"/>
              </a:rPr>
              <a:t>As per manual tagging in categories most of the tickets Over under cleans category hence it is inferred that others also must be majority in the claim category so workforce should be aligned towards claim solving grouping.</a:t>
            </a:r>
            <a:endParaRPr/>
          </a:p>
          <a:p>
            <a:pPr marL="0" marR="0" lvl="0" indent="0" algn="just" rtl="0">
              <a:spcBef>
                <a:spcPts val="0"/>
              </a:spcBef>
              <a:spcAft>
                <a:spcPts val="0"/>
              </a:spcAft>
              <a:buNone/>
            </a:pPr>
            <a:endParaRPr sz="1600">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entury Gothic"/>
                <a:ea typeface="Century Gothic"/>
                <a:cs typeface="Century Gothic"/>
                <a:sym typeface="Century Gothic"/>
              </a:rPr>
              <a:t>According to data it is very clear that </a:t>
            </a:r>
            <a:r>
              <a:rPr lang="en-US" sz="1600" b="1">
                <a:solidFill>
                  <a:schemeClr val="dk1"/>
                </a:solidFill>
                <a:latin typeface="Century Gothic"/>
                <a:ea typeface="Century Gothic"/>
                <a:cs typeface="Century Gothic"/>
                <a:sym typeface="Century Gothic"/>
              </a:rPr>
              <a:t>98.82%</a:t>
            </a:r>
            <a:r>
              <a:rPr lang="en-US" sz="1600">
                <a:solidFill>
                  <a:schemeClr val="dk1"/>
                </a:solidFill>
                <a:latin typeface="Century Gothic"/>
                <a:ea typeface="Century Gothic"/>
                <a:cs typeface="Century Gothic"/>
                <a:sym typeface="Century Gothic"/>
              </a:rPr>
              <a:t> of tickets are of low priority Tickets because of .</a:t>
            </a:r>
            <a:endParaRPr/>
          </a:p>
          <a:p>
            <a:pPr marL="285750" marR="0" lvl="0" indent="-285750" algn="just" rtl="0">
              <a:spcBef>
                <a:spcPts val="0"/>
              </a:spcBef>
              <a:spcAft>
                <a:spcPts val="0"/>
              </a:spcAft>
              <a:buClr>
                <a:schemeClr val="dk1"/>
              </a:buClr>
              <a:buSzPts val="1600"/>
              <a:buFont typeface="Arial"/>
              <a:buChar char="•"/>
            </a:pPr>
            <a:r>
              <a:rPr lang="en-US" sz="1600" i="1">
                <a:solidFill>
                  <a:schemeClr val="dk1"/>
                </a:solidFill>
                <a:latin typeface="Century Gothic"/>
                <a:ea typeface="Century Gothic"/>
                <a:cs typeface="Century Gothic"/>
                <a:sym typeface="Century Gothic"/>
              </a:rPr>
              <a:t>It is important to note that Approximately </a:t>
            </a:r>
            <a:r>
              <a:rPr lang="en-US" sz="1600" b="1" i="1">
                <a:solidFill>
                  <a:schemeClr val="dk1"/>
                </a:solidFill>
                <a:latin typeface="Century Gothic"/>
                <a:ea typeface="Century Gothic"/>
                <a:cs typeface="Century Gothic"/>
                <a:sym typeface="Century Gothic"/>
              </a:rPr>
              <a:t>73.43%</a:t>
            </a:r>
            <a:r>
              <a:rPr lang="en-US" sz="1600" i="1">
                <a:solidFill>
                  <a:schemeClr val="dk1"/>
                </a:solidFill>
                <a:latin typeface="Century Gothic"/>
                <a:ea typeface="Century Gothic"/>
                <a:cs typeface="Century Gothic"/>
                <a:sym typeface="Century Gothic"/>
              </a:rPr>
              <a:t> of tickets are being closed and only 12.47% tickets are being solved in the Status variable.</a:t>
            </a:r>
            <a:endParaRPr/>
          </a:p>
          <a:p>
            <a:pPr marL="285750" marR="0" lvl="0" indent="-184150" algn="just" rtl="0">
              <a:spcBef>
                <a:spcPts val="0"/>
              </a:spcBef>
              <a:spcAft>
                <a:spcPts val="0"/>
              </a:spcAft>
              <a:buClr>
                <a:schemeClr val="dk1"/>
              </a:buClr>
              <a:buSzPts val="1600"/>
              <a:buFont typeface="Arial"/>
              <a:buNone/>
            </a:pPr>
            <a:endParaRPr sz="1600" i="1">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i="1">
                <a:solidFill>
                  <a:schemeClr val="dk1"/>
                </a:solidFill>
                <a:latin typeface="Century Gothic"/>
                <a:ea typeface="Century Gothic"/>
                <a:cs typeface="Century Gothic"/>
                <a:sym typeface="Century Gothic"/>
              </a:rPr>
              <a:t>It is very clear that there are about </a:t>
            </a:r>
            <a:r>
              <a:rPr lang="en-US" sz="1600" b="1" i="1">
                <a:solidFill>
                  <a:schemeClr val="dk1"/>
                </a:solidFill>
                <a:latin typeface="Century Gothic"/>
                <a:ea typeface="Century Gothic"/>
                <a:cs typeface="Century Gothic"/>
                <a:sym typeface="Century Gothic"/>
              </a:rPr>
              <a:t>16,476 tickets </a:t>
            </a:r>
            <a:r>
              <a:rPr lang="en-US" sz="1600" i="1">
                <a:solidFill>
                  <a:schemeClr val="dk1"/>
                </a:solidFill>
                <a:latin typeface="Century Gothic"/>
                <a:ea typeface="Century Gothic"/>
                <a:cs typeface="Century Gothic"/>
                <a:sym typeface="Century Gothic"/>
              </a:rPr>
              <a:t>raised in total dataset but there are only 6 764 distinct ids that means there are so many people who are reopening their requests as tickets company should focus on reducing the reopening rate. Talking about reopening support group has about </a:t>
            </a:r>
            <a:r>
              <a:rPr lang="en-US" sz="1600" b="1" i="1">
                <a:solidFill>
                  <a:schemeClr val="dk1"/>
                </a:solidFill>
                <a:latin typeface="Century Gothic"/>
                <a:ea typeface="Century Gothic"/>
                <a:cs typeface="Century Gothic"/>
                <a:sym typeface="Century Gothic"/>
              </a:rPr>
              <a:t>47.38% </a:t>
            </a:r>
            <a:r>
              <a:rPr lang="en-US" sz="1600" i="1">
                <a:solidFill>
                  <a:schemeClr val="dk1"/>
                </a:solidFill>
                <a:latin typeface="Century Gothic"/>
                <a:ea typeface="Century Gothic"/>
                <a:cs typeface="Century Gothic"/>
                <a:sym typeface="Century Gothic"/>
              </a:rPr>
              <a:t>of reopening whereas reimbursement claims has </a:t>
            </a:r>
            <a:r>
              <a:rPr lang="en-US" sz="1600" b="1" i="1">
                <a:solidFill>
                  <a:schemeClr val="dk1"/>
                </a:solidFill>
                <a:latin typeface="Century Gothic"/>
                <a:ea typeface="Century Gothic"/>
                <a:cs typeface="Century Gothic"/>
                <a:sym typeface="Century Gothic"/>
              </a:rPr>
              <a:t>38.76% </a:t>
            </a:r>
            <a:r>
              <a:rPr lang="en-US" sz="1600" i="1">
                <a:solidFill>
                  <a:schemeClr val="dk1"/>
                </a:solidFill>
                <a:latin typeface="Century Gothic"/>
                <a:ea typeface="Century Gothic"/>
                <a:cs typeface="Century Gothic"/>
                <a:sym typeface="Century Gothic"/>
              </a:rPr>
              <a:t>and followed by endorsement and onboarding which has </a:t>
            </a:r>
            <a:r>
              <a:rPr lang="en-US" sz="1600" b="1" i="1">
                <a:solidFill>
                  <a:schemeClr val="dk1"/>
                </a:solidFill>
                <a:latin typeface="Century Gothic"/>
                <a:ea typeface="Century Gothic"/>
                <a:cs typeface="Century Gothic"/>
                <a:sym typeface="Century Gothic"/>
              </a:rPr>
              <a:t>3% </a:t>
            </a:r>
            <a:r>
              <a:rPr lang="en-US" sz="1600" i="1">
                <a:solidFill>
                  <a:schemeClr val="dk1"/>
                </a:solidFill>
                <a:latin typeface="Century Gothic"/>
                <a:ea typeface="Century Gothic"/>
                <a:cs typeface="Century Gothic"/>
                <a:sym typeface="Century Gothic"/>
              </a:rPr>
              <a:t>of reopening this signifies that support group has so many reopening which may is another cause of increasing work load.</a:t>
            </a:r>
            <a:endParaRPr/>
          </a:p>
          <a:p>
            <a:pPr marL="285750" marR="0" lvl="0" indent="-184150" algn="just" rtl="0">
              <a:spcBef>
                <a:spcPts val="0"/>
              </a:spcBef>
              <a:spcAft>
                <a:spcPts val="0"/>
              </a:spcAft>
              <a:buClr>
                <a:schemeClr val="dk1"/>
              </a:buClr>
              <a:buSzPts val="1600"/>
              <a:buFont typeface="Arial"/>
              <a:buNone/>
            </a:pPr>
            <a:endParaRPr sz="1600" i="1">
              <a:solidFill>
                <a:schemeClr val="dk1"/>
              </a:solidFill>
              <a:latin typeface="Century Gothic"/>
              <a:ea typeface="Century Gothic"/>
              <a:cs typeface="Century Gothic"/>
              <a:sym typeface="Century Gothic"/>
            </a:endParaRPr>
          </a:p>
        </p:txBody>
      </p:sp>
      <p:pic>
        <p:nvPicPr>
          <p:cNvPr id="352" name="Google Shape;352;p21"/>
          <p:cNvPicPr preferRelativeResize="0"/>
          <p:nvPr/>
        </p:nvPicPr>
        <p:blipFill rotWithShape="1">
          <a:blip r:embed="rId4">
            <a:alphaModFix/>
          </a:blip>
          <a:srcRect/>
          <a:stretch/>
        </p:blipFill>
        <p:spPr>
          <a:xfrm>
            <a:off x="329800" y="690079"/>
            <a:ext cx="621846" cy="6218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73000">
              <a:srgbClr val="92D050">
                <a:alpha val="33725"/>
              </a:srgbClr>
            </a:gs>
            <a:gs pos="74000">
              <a:schemeClr val="lt1"/>
            </a:gs>
            <a:gs pos="100000">
              <a:schemeClr val="lt1"/>
            </a:gs>
          </a:gsLst>
          <a:path path="circle">
            <a:fillToRect l="100000" t="100000"/>
          </a:path>
          <a:tileRect r="-100000" b="-100000"/>
        </a:gradFill>
        <a:effectLst/>
      </p:bgPr>
    </p:bg>
    <p:spTree>
      <p:nvGrpSpPr>
        <p:cNvPr id="1" name="Shape 356"/>
        <p:cNvGrpSpPr/>
        <p:nvPr/>
      </p:nvGrpSpPr>
      <p:grpSpPr>
        <a:xfrm>
          <a:off x="0" y="0"/>
          <a:ext cx="0" cy="0"/>
          <a:chOff x="0" y="0"/>
          <a:chExt cx="0" cy="0"/>
        </a:xfrm>
      </p:grpSpPr>
      <p:pic>
        <p:nvPicPr>
          <p:cNvPr id="357" name="Google Shape;357;p22"/>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358" name="Google Shape;358;p22"/>
          <p:cNvSpPr>
            <a:spLocks noGrp="1"/>
          </p:cNvSpPr>
          <p:nvPr>
            <p:ph type="ctrTitle"/>
          </p:nvPr>
        </p:nvSpPr>
        <p:spPr>
          <a:xfrm>
            <a:off x="102551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800"/>
              <a:buFont typeface="Century Gothic"/>
              <a:buNone/>
            </a:pPr>
            <a:r>
              <a:rPr lang="en-US" sz="2800" b="1">
                <a:solidFill>
                  <a:schemeClr val="lt1"/>
                </a:solidFill>
                <a:highlight>
                  <a:srgbClr val="FE3030"/>
                </a:highlight>
                <a:latin typeface="Century Gothic"/>
                <a:ea typeface="Century Gothic"/>
                <a:cs typeface="Century Gothic"/>
                <a:sym typeface="Century Gothic"/>
              </a:rPr>
              <a:t>Closing Statements and Conclusion</a:t>
            </a:r>
            <a:endParaRPr/>
          </a:p>
        </p:txBody>
      </p:sp>
      <p:sp>
        <p:nvSpPr>
          <p:cNvPr id="359" name="Google Shape;359;p22"/>
          <p:cNvSpPr txBox="1"/>
          <p:nvPr/>
        </p:nvSpPr>
        <p:spPr>
          <a:xfrm>
            <a:off x="1137919" y="1432560"/>
            <a:ext cx="10149841" cy="501675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600"/>
              <a:buFont typeface="Arial"/>
              <a:buChar char="•"/>
            </a:pPr>
            <a:r>
              <a:rPr lang="en-US" sz="1600" i="1">
                <a:solidFill>
                  <a:schemeClr val="dk1"/>
                </a:solidFill>
                <a:latin typeface="Century Gothic"/>
                <a:ea typeface="Century Gothic"/>
                <a:cs typeface="Century Gothic"/>
                <a:sym typeface="Century Gothic"/>
              </a:rPr>
              <a:t>Talking about reopen tickets through </a:t>
            </a:r>
            <a:r>
              <a:rPr lang="en-US" sz="1600" b="1" i="1">
                <a:solidFill>
                  <a:schemeClr val="dk1"/>
                </a:solidFill>
                <a:latin typeface="Century Gothic"/>
                <a:ea typeface="Century Gothic"/>
                <a:cs typeface="Century Gothic"/>
                <a:sym typeface="Century Gothic"/>
              </a:rPr>
              <a:t>“Mail” </a:t>
            </a:r>
            <a:r>
              <a:rPr lang="en-US" sz="1600" i="1">
                <a:solidFill>
                  <a:schemeClr val="dk1"/>
                </a:solidFill>
                <a:latin typeface="Century Gothic"/>
                <a:ea typeface="Century Gothic"/>
                <a:cs typeface="Century Gothic"/>
                <a:sym typeface="Century Gothic"/>
              </a:rPr>
              <a:t>route as about </a:t>
            </a:r>
            <a:r>
              <a:rPr lang="en-US" sz="1600" b="1" i="1">
                <a:solidFill>
                  <a:schemeClr val="dk1"/>
                </a:solidFill>
                <a:latin typeface="Century Gothic"/>
                <a:ea typeface="Century Gothic"/>
                <a:cs typeface="Century Gothic"/>
                <a:sym typeface="Century Gothic"/>
              </a:rPr>
              <a:t>77.54%</a:t>
            </a:r>
            <a:r>
              <a:rPr lang="en-US" sz="1600" i="1">
                <a:solidFill>
                  <a:schemeClr val="dk1"/>
                </a:solidFill>
                <a:latin typeface="Century Gothic"/>
                <a:ea typeface="Century Gothic"/>
                <a:cs typeface="Century Gothic"/>
                <a:sym typeface="Century Gothic"/>
              </a:rPr>
              <a:t> of reopen tickets that i.e.,” Mail” as route should be maintained very nicely to handle the rush.</a:t>
            </a:r>
            <a:endParaRPr/>
          </a:p>
          <a:p>
            <a:pPr marL="285750" marR="0" lvl="0" indent="-184150" algn="just" rtl="0">
              <a:spcBef>
                <a:spcPts val="0"/>
              </a:spcBef>
              <a:spcAft>
                <a:spcPts val="0"/>
              </a:spcAft>
              <a:buClr>
                <a:schemeClr val="dk1"/>
              </a:buClr>
              <a:buSzPts val="1600"/>
              <a:buFont typeface="Arial"/>
              <a:buNone/>
            </a:pPr>
            <a:endParaRPr sz="1600" b="1" i="1">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b="1" i="1">
                <a:solidFill>
                  <a:schemeClr val="dk1"/>
                </a:solidFill>
                <a:latin typeface="Century Gothic"/>
                <a:ea typeface="Century Gothic"/>
                <a:cs typeface="Century Gothic"/>
                <a:sym typeface="Century Gothic"/>
              </a:rPr>
              <a:t>About Satisfaction Score: </a:t>
            </a:r>
            <a:r>
              <a:rPr lang="en-US" sz="1600" i="1">
                <a:solidFill>
                  <a:schemeClr val="dk1"/>
                </a:solidFill>
                <a:latin typeface="Century Gothic"/>
                <a:ea typeface="Century Gothic"/>
                <a:cs typeface="Century Gothic"/>
                <a:sym typeface="Century Gothic"/>
              </a:rPr>
              <a:t>Studying the data by Group, It is very clear that only support group got the satisfaction school whether it be </a:t>
            </a:r>
            <a:r>
              <a:rPr lang="en-US" sz="1600" b="1" i="1">
                <a:solidFill>
                  <a:schemeClr val="dk1"/>
                </a:solidFill>
                <a:latin typeface="Century Gothic"/>
                <a:ea typeface="Century Gothic"/>
                <a:cs typeface="Century Gothic"/>
                <a:sym typeface="Century Gothic"/>
              </a:rPr>
              <a:t>1,2,3,4,5</a:t>
            </a:r>
            <a:r>
              <a:rPr lang="en-US" sz="1600" i="1">
                <a:solidFill>
                  <a:schemeClr val="dk1"/>
                </a:solidFill>
                <a:latin typeface="Century Gothic"/>
                <a:ea typeface="Century Gothic"/>
                <a:cs typeface="Century Gothic"/>
                <a:sym typeface="Century Gothic"/>
              </a:rPr>
              <a:t> or offered Whereas reimbursement claims onboardings and endorsements got no satisfaction scored which should be noted down because satisfaction score is very important to judge efficiency of any department or category.</a:t>
            </a:r>
            <a:endParaRPr/>
          </a:p>
          <a:p>
            <a:pPr marL="285750" marR="0" lvl="0" indent="-184150" algn="just" rtl="0">
              <a:spcBef>
                <a:spcPts val="0"/>
              </a:spcBef>
              <a:spcAft>
                <a:spcPts val="0"/>
              </a:spcAft>
              <a:buClr>
                <a:schemeClr val="dk1"/>
              </a:buClr>
              <a:buSzPts val="1600"/>
              <a:buFont typeface="Arial"/>
              <a:buNone/>
            </a:pPr>
            <a:endParaRPr sz="1600" i="1">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i="1">
                <a:solidFill>
                  <a:schemeClr val="dk1"/>
                </a:solidFill>
                <a:latin typeface="Century Gothic"/>
                <a:ea typeface="Century Gothic"/>
                <a:cs typeface="Century Gothic"/>
                <a:sym typeface="Century Gothic"/>
              </a:rPr>
              <a:t>According to the data of satisfaction score by priority it is very clear that low priority tickets are getting all the variety of satisfaction score </a:t>
            </a:r>
            <a:r>
              <a:rPr lang="en-US" sz="1600" b="1" i="1">
                <a:solidFill>
                  <a:schemeClr val="dk1"/>
                </a:solidFill>
                <a:latin typeface="Century Gothic"/>
                <a:ea typeface="Century Gothic"/>
                <a:cs typeface="Century Gothic"/>
                <a:sym typeface="Century Gothic"/>
              </a:rPr>
              <a:t>1 to 5 </a:t>
            </a:r>
            <a:r>
              <a:rPr lang="en-US" sz="1600" i="1">
                <a:solidFill>
                  <a:schemeClr val="dk1"/>
                </a:solidFill>
                <a:latin typeface="Century Gothic"/>
                <a:ea typeface="Century Gothic"/>
                <a:cs typeface="Century Gothic"/>
                <a:sym typeface="Century Gothic"/>
              </a:rPr>
              <a:t>whereas normal tickets only got only </a:t>
            </a:r>
            <a:r>
              <a:rPr lang="en-US" sz="1600" b="1" i="1">
                <a:solidFill>
                  <a:schemeClr val="dk1"/>
                </a:solidFill>
                <a:latin typeface="Century Gothic"/>
                <a:ea typeface="Century Gothic"/>
                <a:cs typeface="Century Gothic"/>
                <a:sym typeface="Century Gothic"/>
              </a:rPr>
              <a:t>5 rating</a:t>
            </a:r>
            <a:r>
              <a:rPr lang="en-US" sz="1600" i="1">
                <a:solidFill>
                  <a:schemeClr val="dk1"/>
                </a:solidFill>
                <a:latin typeface="Century Gothic"/>
                <a:ea typeface="Century Gothic"/>
                <a:cs typeface="Century Gothic"/>
                <a:sym typeface="Century Gothic"/>
              </a:rPr>
              <a:t>. It is very clear that </a:t>
            </a:r>
            <a:r>
              <a:rPr lang="en-US" sz="1600" b="1" i="1">
                <a:solidFill>
                  <a:schemeClr val="dk1"/>
                </a:solidFill>
                <a:latin typeface="Century Gothic"/>
                <a:ea typeface="Century Gothic"/>
                <a:cs typeface="Century Gothic"/>
                <a:sym typeface="Century Gothic"/>
              </a:rPr>
              <a:t>64% </a:t>
            </a:r>
            <a:r>
              <a:rPr lang="en-US" sz="1600" i="1">
                <a:solidFill>
                  <a:schemeClr val="dk1"/>
                </a:solidFill>
                <a:latin typeface="Century Gothic"/>
                <a:ea typeface="Century Gothic"/>
                <a:cs typeface="Century Gothic"/>
                <a:sym typeface="Century Gothic"/>
              </a:rPr>
              <a:t>of urgent priority tickets got five rating and </a:t>
            </a:r>
            <a:r>
              <a:rPr lang="en-US" sz="1600" b="1" i="1">
                <a:solidFill>
                  <a:schemeClr val="dk1"/>
                </a:solidFill>
                <a:latin typeface="Century Gothic"/>
                <a:ea typeface="Century Gothic"/>
                <a:cs typeface="Century Gothic"/>
                <a:sym typeface="Century Gothic"/>
              </a:rPr>
              <a:t>24% </a:t>
            </a:r>
            <a:r>
              <a:rPr lang="en-US" sz="1600" i="1">
                <a:solidFill>
                  <a:schemeClr val="dk1"/>
                </a:solidFill>
                <a:latin typeface="Century Gothic"/>
                <a:ea typeface="Century Gothic"/>
                <a:cs typeface="Century Gothic"/>
                <a:sym typeface="Century Gothic"/>
              </a:rPr>
              <a:t>of them got four rating so it can be computed that urgent tickets are being solved at a good score of satisfaction. A similar kind of pattern can also be seen in low priority tickets where </a:t>
            </a:r>
            <a:r>
              <a:rPr lang="en-US" sz="1600" b="1" i="1">
                <a:solidFill>
                  <a:schemeClr val="dk1"/>
                </a:solidFill>
                <a:latin typeface="Century Gothic"/>
                <a:ea typeface="Century Gothic"/>
                <a:cs typeface="Century Gothic"/>
                <a:sym typeface="Century Gothic"/>
              </a:rPr>
              <a:t>50% </a:t>
            </a:r>
            <a:r>
              <a:rPr lang="en-US" sz="1600" i="1">
                <a:solidFill>
                  <a:schemeClr val="dk1"/>
                </a:solidFill>
                <a:latin typeface="Century Gothic"/>
                <a:ea typeface="Century Gothic"/>
                <a:cs typeface="Century Gothic"/>
                <a:sym typeface="Century Gothic"/>
              </a:rPr>
              <a:t>tickets are getting sold with five ratings and </a:t>
            </a:r>
            <a:r>
              <a:rPr lang="en-US" sz="1600" b="1" i="1">
                <a:solidFill>
                  <a:schemeClr val="dk1"/>
                </a:solidFill>
                <a:latin typeface="Century Gothic"/>
                <a:ea typeface="Century Gothic"/>
                <a:cs typeface="Century Gothic"/>
                <a:sym typeface="Century Gothic"/>
              </a:rPr>
              <a:t>39.90% </a:t>
            </a:r>
            <a:r>
              <a:rPr lang="en-US" sz="1600" i="1">
                <a:solidFill>
                  <a:schemeClr val="dk1"/>
                </a:solidFill>
                <a:latin typeface="Century Gothic"/>
                <a:ea typeface="Century Gothic"/>
                <a:cs typeface="Century Gothic"/>
                <a:sym typeface="Century Gothic"/>
              </a:rPr>
              <a:t>of tickets are getting solved with four rating and another </a:t>
            </a:r>
            <a:r>
              <a:rPr lang="en-US" sz="1600" b="1" i="1">
                <a:solidFill>
                  <a:schemeClr val="dk1"/>
                </a:solidFill>
                <a:latin typeface="Century Gothic"/>
                <a:ea typeface="Century Gothic"/>
                <a:cs typeface="Century Gothic"/>
                <a:sym typeface="Century Gothic"/>
              </a:rPr>
              <a:t>8%</a:t>
            </a:r>
            <a:r>
              <a:rPr lang="en-US" sz="1600" i="1">
                <a:solidFill>
                  <a:schemeClr val="dk1"/>
                </a:solidFill>
                <a:latin typeface="Century Gothic"/>
                <a:ea typeface="Century Gothic"/>
                <a:cs typeface="Century Gothic"/>
                <a:sym typeface="Century Gothic"/>
              </a:rPr>
              <a:t> tickets are getting solved with three date that implies a load priority tickets are also being solved with good score but it should not be ignored that satisfaction score is not given to each and every ticket. But it should not be ignored that majority of the data does not have satisfaction score .</a:t>
            </a:r>
            <a:endParaRPr/>
          </a:p>
          <a:p>
            <a:pPr marL="285750" marR="0" lvl="0" indent="-184150" algn="just" rtl="0">
              <a:spcBef>
                <a:spcPts val="0"/>
              </a:spcBef>
              <a:spcAft>
                <a:spcPts val="0"/>
              </a:spcAft>
              <a:buClr>
                <a:schemeClr val="dk1"/>
              </a:buClr>
              <a:buSzPts val="1600"/>
              <a:buFont typeface="Arial"/>
              <a:buNone/>
            </a:pPr>
            <a:endParaRPr sz="1600" i="1">
              <a:solidFill>
                <a:schemeClr val="dk1"/>
              </a:solidFill>
              <a:latin typeface="Century Gothic"/>
              <a:ea typeface="Century Gothic"/>
              <a:cs typeface="Century Gothic"/>
              <a:sym typeface="Century Gothic"/>
            </a:endParaRPr>
          </a:p>
          <a:p>
            <a:pPr marL="285750" marR="0" lvl="0" indent="-285750" algn="just" rtl="0">
              <a:spcBef>
                <a:spcPts val="0"/>
              </a:spcBef>
              <a:spcAft>
                <a:spcPts val="0"/>
              </a:spcAft>
              <a:buClr>
                <a:schemeClr val="dk1"/>
              </a:buClr>
              <a:buSzPts val="1600"/>
              <a:buFont typeface="Arial"/>
              <a:buChar char="•"/>
            </a:pPr>
            <a:r>
              <a:rPr lang="en-US" sz="1600" i="1">
                <a:solidFill>
                  <a:schemeClr val="dk1"/>
                </a:solidFill>
                <a:latin typeface="Century Gothic"/>
                <a:ea typeface="Century Gothic"/>
                <a:cs typeface="Century Gothic"/>
                <a:sym typeface="Century Gothic"/>
              </a:rPr>
              <a:t>Company should walk upon getting the satisfaction score even whether it is any status closed salt pending new or on hold.</a:t>
            </a:r>
            <a:endParaRPr/>
          </a:p>
        </p:txBody>
      </p:sp>
      <p:pic>
        <p:nvPicPr>
          <p:cNvPr id="360" name="Google Shape;360;p22"/>
          <p:cNvPicPr preferRelativeResize="0"/>
          <p:nvPr/>
        </p:nvPicPr>
        <p:blipFill rotWithShape="1">
          <a:blip r:embed="rId4">
            <a:alphaModFix/>
          </a:blip>
          <a:srcRect/>
          <a:stretch/>
        </p:blipFill>
        <p:spPr>
          <a:xfrm>
            <a:off x="329800" y="690079"/>
            <a:ext cx="621846" cy="6218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EF8F4">
                <a:alpha val="92941"/>
              </a:srgbClr>
            </a:gs>
            <a:gs pos="86000">
              <a:srgbClr val="F7C4A1"/>
            </a:gs>
            <a:gs pos="100000">
              <a:schemeClr val="lt1"/>
            </a:gs>
          </a:gsLst>
          <a:path path="circle">
            <a:fillToRect l="100000" t="100000"/>
          </a:path>
          <a:tileRect r="-100000" b="-100000"/>
        </a:gradFill>
        <a:effectLst/>
      </p:bgPr>
    </p:bg>
    <p:spTree>
      <p:nvGrpSpPr>
        <p:cNvPr id="1" name="Shape 125"/>
        <p:cNvGrpSpPr/>
        <p:nvPr/>
      </p:nvGrpSpPr>
      <p:grpSpPr>
        <a:xfrm>
          <a:off x="0" y="0"/>
          <a:ext cx="0" cy="0"/>
          <a:chOff x="0" y="0"/>
          <a:chExt cx="0" cy="0"/>
        </a:xfrm>
      </p:grpSpPr>
      <p:sp>
        <p:nvSpPr>
          <p:cNvPr id="126" name="Google Shape;126;p3"/>
          <p:cNvSpPr>
            <a:spLocks noGrp="1"/>
          </p:cNvSpPr>
          <p:nvPr>
            <p:ph type="ctrTitle"/>
          </p:nvPr>
        </p:nvSpPr>
        <p:spPr>
          <a:xfrm>
            <a:off x="1209040"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Problem Statements</a:t>
            </a:r>
            <a:endParaRPr/>
          </a:p>
        </p:txBody>
      </p:sp>
      <p:sp>
        <p:nvSpPr>
          <p:cNvPr id="127" name="Google Shape;127;p3"/>
          <p:cNvSpPr/>
          <p:nvPr/>
        </p:nvSpPr>
        <p:spPr>
          <a:xfrm>
            <a:off x="383674" y="691898"/>
            <a:ext cx="618208" cy="618208"/>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2"/>
              </a:solidFill>
              <a:latin typeface="Calibri"/>
              <a:ea typeface="Calibri"/>
              <a:cs typeface="Calibri"/>
              <a:sym typeface="Calibri"/>
            </a:endParaRPr>
          </a:p>
        </p:txBody>
      </p:sp>
      <p:sp>
        <p:nvSpPr>
          <p:cNvPr id="128" name="Google Shape;128;p3"/>
          <p:cNvSpPr txBox="1"/>
          <p:nvPr/>
        </p:nvSpPr>
        <p:spPr>
          <a:xfrm>
            <a:off x="1209041" y="1766065"/>
            <a:ext cx="10451916" cy="3785611"/>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How are the efficiency numbers looking like? Can you share your views?</a:t>
            </a:r>
            <a:endParaRPr dirty="0"/>
          </a:p>
          <a:p>
            <a:pPr marL="285750" marR="0" lvl="0" indent="-285750" algn="l" rtl="0">
              <a:lnSpc>
                <a:spcPct val="2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Which groups are quick slow etc. Create table + relevant charts.</a:t>
            </a:r>
            <a:endParaRPr dirty="0"/>
          </a:p>
          <a:p>
            <a:pPr marL="285750" marR="0" lvl="0" indent="-285750" algn="l" rtl="0">
              <a:lnSpc>
                <a:spcPct val="2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What type of tickets are taking the most time to resolve? Create a table + relevance charts.</a:t>
            </a:r>
            <a:endParaRPr dirty="0"/>
          </a:p>
          <a:p>
            <a:pPr marL="285750" marR="0" lvl="0" indent="-285750" algn="l" rtl="0">
              <a:lnSpc>
                <a:spcPct val="20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Create a different type of data rights weekend info from this data.</a:t>
            </a:r>
            <a:endParaRPr dirty="0"/>
          </a:p>
        </p:txBody>
      </p:sp>
      <p:pic>
        <p:nvPicPr>
          <p:cNvPr id="129" name="Google Shape;129;p3"/>
          <p:cNvPicPr preferRelativeResize="0"/>
          <p:nvPr/>
        </p:nvPicPr>
        <p:blipFill rotWithShape="1">
          <a:blip r:embed="rId4">
            <a:alphaModFix/>
          </a:blip>
          <a:srcRect/>
          <a:stretch/>
        </p:blipFill>
        <p:spPr>
          <a:xfrm>
            <a:off x="383674" y="119826"/>
            <a:ext cx="1348857" cy="4496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7C4A1"/>
            </a:gs>
            <a:gs pos="33000">
              <a:srgbClr val="F7C4A1"/>
            </a:gs>
            <a:gs pos="40000">
              <a:schemeClr val="lt1"/>
            </a:gs>
            <a:gs pos="71000">
              <a:schemeClr val="lt1"/>
            </a:gs>
            <a:gs pos="100000">
              <a:schemeClr val="lt1"/>
            </a:gs>
          </a:gsLst>
          <a:lin ang="16200000" scaled="0"/>
        </a:gradFill>
        <a:effectLst/>
      </p:bgPr>
    </p:bg>
    <p:spTree>
      <p:nvGrpSpPr>
        <p:cNvPr id="1" name="Shape 133"/>
        <p:cNvGrpSpPr/>
        <p:nvPr/>
      </p:nvGrpSpPr>
      <p:grpSpPr>
        <a:xfrm>
          <a:off x="0" y="0"/>
          <a:ext cx="0" cy="0"/>
          <a:chOff x="0" y="0"/>
          <a:chExt cx="0" cy="0"/>
        </a:xfrm>
      </p:grpSpPr>
      <p:pic>
        <p:nvPicPr>
          <p:cNvPr id="134" name="Google Shape;134;p4"/>
          <p:cNvPicPr preferRelativeResize="0"/>
          <p:nvPr/>
        </p:nvPicPr>
        <p:blipFill rotWithShape="1">
          <a:blip r:embed="rId3">
            <a:alphaModFix/>
          </a:blip>
          <a:srcRect/>
          <a:stretch/>
        </p:blipFill>
        <p:spPr>
          <a:xfrm>
            <a:off x="383674" y="119826"/>
            <a:ext cx="1348857" cy="449619"/>
          </a:xfrm>
          <a:prstGeom prst="rect">
            <a:avLst/>
          </a:prstGeom>
          <a:noFill/>
          <a:ln>
            <a:noFill/>
          </a:ln>
        </p:spPr>
      </p:pic>
      <p:sp>
        <p:nvSpPr>
          <p:cNvPr id="135" name="Google Shape;135;p4"/>
          <p:cNvSpPr>
            <a:spLocks noGrp="1"/>
          </p:cNvSpPr>
          <p:nvPr>
            <p:ph type="ctrTitle"/>
          </p:nvPr>
        </p:nvSpPr>
        <p:spPr>
          <a:xfrm>
            <a:off x="1209040"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Overall Dataset Description 						</a:t>
            </a:r>
            <a:endParaRPr/>
          </a:p>
        </p:txBody>
      </p:sp>
      <p:sp>
        <p:nvSpPr>
          <p:cNvPr id="136" name="Google Shape;136;p4"/>
          <p:cNvSpPr/>
          <p:nvPr/>
        </p:nvSpPr>
        <p:spPr>
          <a:xfrm>
            <a:off x="437689" y="714403"/>
            <a:ext cx="616557" cy="61655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4"/>
          <p:cNvPicPr preferRelativeResize="0"/>
          <p:nvPr/>
        </p:nvPicPr>
        <p:blipFill rotWithShape="1">
          <a:blip r:embed="rId5">
            <a:alphaModFix/>
          </a:blip>
          <a:srcRect/>
          <a:stretch/>
        </p:blipFill>
        <p:spPr>
          <a:xfrm>
            <a:off x="447453" y="1475918"/>
            <a:ext cx="11345132" cy="480821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25000">
              <a:schemeClr val="lt1"/>
            </a:gs>
            <a:gs pos="48000">
              <a:srgbClr val="F7C4A1">
                <a:alpha val="62745"/>
              </a:srgbClr>
            </a:gs>
            <a:gs pos="100000">
              <a:schemeClr val="lt1"/>
            </a:gs>
          </a:gsLst>
          <a:path path="circle">
            <a:fillToRect l="100000" t="100000"/>
          </a:path>
          <a:tileRect r="-100000" b="-100000"/>
        </a:gradFill>
        <a:effectLst/>
      </p:bgPr>
    </p:bg>
    <p:spTree>
      <p:nvGrpSpPr>
        <p:cNvPr id="1" name="Shape 141"/>
        <p:cNvGrpSpPr/>
        <p:nvPr/>
      </p:nvGrpSpPr>
      <p:grpSpPr>
        <a:xfrm>
          <a:off x="0" y="0"/>
          <a:ext cx="0" cy="0"/>
          <a:chOff x="0" y="0"/>
          <a:chExt cx="0" cy="0"/>
        </a:xfrm>
      </p:grpSpPr>
      <p:pic>
        <p:nvPicPr>
          <p:cNvPr id="142" name="Google Shape;142;p5"/>
          <p:cNvPicPr preferRelativeResize="0"/>
          <p:nvPr/>
        </p:nvPicPr>
        <p:blipFill rotWithShape="1">
          <a:blip r:embed="rId3">
            <a:alphaModFix/>
          </a:blip>
          <a:srcRect/>
          <a:stretch/>
        </p:blipFill>
        <p:spPr>
          <a:xfrm>
            <a:off x="383674" y="119826"/>
            <a:ext cx="1348857" cy="449619"/>
          </a:xfrm>
          <a:prstGeom prst="rect">
            <a:avLst/>
          </a:prstGeom>
          <a:noFill/>
          <a:ln>
            <a:noFill/>
          </a:ln>
        </p:spPr>
      </p:pic>
      <p:sp>
        <p:nvSpPr>
          <p:cNvPr id="143" name="Google Shape;143;p5"/>
          <p:cNvSpPr>
            <a:spLocks noGrp="1"/>
          </p:cNvSpPr>
          <p:nvPr>
            <p:ph type="ctrTitle"/>
          </p:nvPr>
        </p:nvSpPr>
        <p:spPr>
          <a:xfrm>
            <a:off x="1209040"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Overall Dataset Description:  </a:t>
            </a:r>
            <a:r>
              <a:rPr lang="en-US" sz="2800" b="1">
                <a:solidFill>
                  <a:schemeClr val="lt1"/>
                </a:solidFill>
                <a:highlight>
                  <a:srgbClr val="FE3030"/>
                </a:highlight>
                <a:latin typeface="Century Gothic"/>
                <a:ea typeface="Century Gothic"/>
                <a:cs typeface="Century Gothic"/>
                <a:sym typeface="Century Gothic"/>
              </a:rPr>
              <a:t>Datatypes of variables</a:t>
            </a:r>
            <a:endParaRPr/>
          </a:p>
        </p:txBody>
      </p:sp>
      <p:sp>
        <p:nvSpPr>
          <p:cNvPr id="144" name="Google Shape;144;p5"/>
          <p:cNvSpPr/>
          <p:nvPr/>
        </p:nvSpPr>
        <p:spPr>
          <a:xfrm>
            <a:off x="437689" y="714403"/>
            <a:ext cx="616557" cy="61655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txBox="1"/>
          <p:nvPr/>
        </p:nvSpPr>
        <p:spPr>
          <a:xfrm>
            <a:off x="873760" y="1461540"/>
            <a:ext cx="99591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chemeClr val="dk1"/>
                </a:solidFill>
                <a:latin typeface="Consolas"/>
                <a:ea typeface="Consolas"/>
                <a:cs typeface="Consolas"/>
                <a:sym typeface="Consolas"/>
              </a:rPr>
              <a:t>Primary Key: Qualitative datatype- </a:t>
            </a:r>
            <a:r>
              <a:rPr lang="en-US" sz="1800" i="0">
                <a:solidFill>
                  <a:schemeClr val="dk1"/>
                </a:solidFill>
                <a:latin typeface="Consolas"/>
                <a:ea typeface="Consolas"/>
                <a:cs typeface="Consolas"/>
                <a:sym typeface="Consolas"/>
              </a:rPr>
              <a:t>'Id'</a:t>
            </a:r>
            <a:endParaRPr sz="1800">
              <a:solidFill>
                <a:schemeClr val="dk1"/>
              </a:solidFill>
              <a:latin typeface="Calibri"/>
              <a:ea typeface="Calibri"/>
              <a:cs typeface="Calibri"/>
              <a:sym typeface="Calibri"/>
            </a:endParaRPr>
          </a:p>
        </p:txBody>
      </p:sp>
      <p:sp>
        <p:nvSpPr>
          <p:cNvPr id="146" name="Google Shape;146;p5"/>
          <p:cNvSpPr txBox="1"/>
          <p:nvPr/>
        </p:nvSpPr>
        <p:spPr>
          <a:xfrm>
            <a:off x="873760" y="3917876"/>
            <a:ext cx="995919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Temporal Type </a:t>
            </a:r>
            <a:r>
              <a:rPr lang="en-US" sz="1800" b="1" i="0">
                <a:solidFill>
                  <a:schemeClr val="dk1"/>
                </a:solidFill>
                <a:latin typeface="Consolas"/>
                <a:ea typeface="Consolas"/>
                <a:cs typeface="Consolas"/>
                <a:sym typeface="Consolas"/>
              </a:rPr>
              <a:t>: Datetime -</a:t>
            </a:r>
            <a:endParaRPr/>
          </a:p>
          <a:p>
            <a:pPr marL="0" marR="0" lvl="0" indent="0" algn="l" rtl="0">
              <a:spcBef>
                <a:spcPts val="0"/>
              </a:spcBef>
              <a:spcAft>
                <a:spcPts val="0"/>
              </a:spcAft>
              <a:buNone/>
            </a:pPr>
            <a:r>
              <a:rPr lang="en-US" sz="1800" i="0">
                <a:solidFill>
                  <a:schemeClr val="dk1"/>
                </a:solidFill>
                <a:latin typeface="Consolas"/>
                <a:ea typeface="Consolas"/>
                <a:cs typeface="Consolas"/>
                <a:sym typeface="Consolas"/>
              </a:rPr>
              <a:t>'Created at', 'Initially assigned at', 'Assigned at', 'Solved at', 'Updated at'</a:t>
            </a:r>
            <a:endParaRPr/>
          </a:p>
        </p:txBody>
      </p:sp>
      <p:sp>
        <p:nvSpPr>
          <p:cNvPr id="147" name="Google Shape;147;p5"/>
          <p:cNvSpPr txBox="1"/>
          <p:nvPr/>
        </p:nvSpPr>
        <p:spPr>
          <a:xfrm>
            <a:off x="873760" y="1997211"/>
            <a:ext cx="995919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chemeClr val="dk1"/>
                </a:solidFill>
                <a:latin typeface="Consolas"/>
                <a:ea typeface="Consolas"/>
                <a:cs typeface="Consolas"/>
                <a:sym typeface="Consolas"/>
              </a:rPr>
              <a:t>Numerical Type:  </a:t>
            </a:r>
            <a:endParaRPr/>
          </a:p>
          <a:p>
            <a:pPr marL="0" marR="0" lvl="0" indent="0" algn="l" rtl="0">
              <a:spcBef>
                <a:spcPts val="0"/>
              </a:spcBef>
              <a:spcAft>
                <a:spcPts val="0"/>
              </a:spcAft>
              <a:buNone/>
            </a:pPr>
            <a:r>
              <a:rPr lang="en-US" sz="1800" i="0">
                <a:solidFill>
                  <a:schemeClr val="dk1"/>
                </a:solidFill>
                <a:latin typeface="Consolas"/>
                <a:ea typeface="Consolas"/>
                <a:cs typeface="Consolas"/>
                <a:sym typeface="Consolas"/>
              </a:rPr>
              <a:t>'Requester id’, 'Reopens', 'Replies', 'First reply time in minutes within business hours', 'First resolution time in minutes', 'First resolution time in minutes within business hours', 'Full resolution time in minutes', 'Full resolution time in minutes within business hours', 'Requester wait time in minutes', 'Requester wait time in minutes within business hours', </a:t>
            </a:r>
            <a:endParaRPr/>
          </a:p>
        </p:txBody>
      </p:sp>
      <p:sp>
        <p:nvSpPr>
          <p:cNvPr id="148" name="Google Shape;148;p5"/>
          <p:cNvSpPr txBox="1"/>
          <p:nvPr/>
        </p:nvSpPr>
        <p:spPr>
          <a:xfrm>
            <a:off x="873760" y="4934795"/>
            <a:ext cx="995919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Categorical Type </a:t>
            </a:r>
            <a:r>
              <a:rPr lang="en-US" sz="1800" b="1" i="0">
                <a:solidFill>
                  <a:schemeClr val="dk1"/>
                </a:solidFill>
                <a:latin typeface="Consolas"/>
                <a:ea typeface="Consolas"/>
                <a:cs typeface="Consolas"/>
                <a:sym typeface="Consolas"/>
              </a:rPr>
              <a:t>: Datetime -</a:t>
            </a:r>
            <a:endParaRPr/>
          </a:p>
          <a:p>
            <a:pPr marL="0" marR="0" lvl="0" indent="0" algn="l" rtl="0">
              <a:spcBef>
                <a:spcPts val="0"/>
              </a:spcBef>
              <a:spcAft>
                <a:spcPts val="0"/>
              </a:spcAft>
              <a:buNone/>
            </a:pPr>
            <a:r>
              <a:rPr lang="en-US" sz="1800" i="0">
                <a:solidFill>
                  <a:schemeClr val="dk1"/>
                </a:solidFill>
                <a:latin typeface="Consolas"/>
                <a:ea typeface="Consolas"/>
                <a:cs typeface="Consolas"/>
                <a:sym typeface="Consolas"/>
              </a:rPr>
              <a:t>'Group', 'Status', 'Priority', 'Via', 'Resolution time', 'Satisfaction Score', 'Manual Tagging of Categories'</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30000">
              <a:srgbClr val="F7C4A1">
                <a:alpha val="11764"/>
              </a:srgbClr>
            </a:gs>
            <a:gs pos="92000">
              <a:srgbClr val="FCEAD8"/>
            </a:gs>
            <a:gs pos="100000">
              <a:srgbClr val="FCEAD8"/>
            </a:gs>
          </a:gsLst>
          <a:lin ang="5400000" scaled="0"/>
        </a:gradFill>
        <a:effectLst/>
      </p:bgPr>
    </p:bg>
    <p:spTree>
      <p:nvGrpSpPr>
        <p:cNvPr id="1" name="Shape 152"/>
        <p:cNvGrpSpPr/>
        <p:nvPr/>
      </p:nvGrpSpPr>
      <p:grpSpPr>
        <a:xfrm>
          <a:off x="0" y="0"/>
          <a:ext cx="0" cy="0"/>
          <a:chOff x="0" y="0"/>
          <a:chExt cx="0" cy="0"/>
        </a:xfrm>
      </p:grpSpPr>
      <p:pic>
        <p:nvPicPr>
          <p:cNvPr id="153" name="Google Shape;153;p6"/>
          <p:cNvPicPr preferRelativeResize="0"/>
          <p:nvPr/>
        </p:nvPicPr>
        <p:blipFill rotWithShape="1">
          <a:blip r:embed="rId3">
            <a:alphaModFix/>
          </a:blip>
          <a:srcRect/>
          <a:stretch/>
        </p:blipFill>
        <p:spPr>
          <a:xfrm>
            <a:off x="383674" y="119826"/>
            <a:ext cx="1348857" cy="449619"/>
          </a:xfrm>
          <a:prstGeom prst="rect">
            <a:avLst/>
          </a:prstGeom>
          <a:noFill/>
          <a:ln>
            <a:noFill/>
          </a:ln>
        </p:spPr>
      </p:pic>
      <p:sp>
        <p:nvSpPr>
          <p:cNvPr id="154" name="Google Shape;154;p6"/>
          <p:cNvSpPr>
            <a:spLocks noGrp="1"/>
          </p:cNvSpPr>
          <p:nvPr>
            <p:ph type="ctrTitle"/>
          </p:nvPr>
        </p:nvSpPr>
        <p:spPr>
          <a:xfrm>
            <a:off x="1209040"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Categorical Analysis								</a:t>
            </a:r>
            <a:endParaRPr/>
          </a:p>
        </p:txBody>
      </p:sp>
      <p:pic>
        <p:nvPicPr>
          <p:cNvPr id="155" name="Google Shape;155;p6"/>
          <p:cNvPicPr preferRelativeResize="0"/>
          <p:nvPr/>
        </p:nvPicPr>
        <p:blipFill rotWithShape="1">
          <a:blip r:embed="rId4">
            <a:alphaModFix/>
          </a:blip>
          <a:srcRect l="391"/>
          <a:stretch/>
        </p:blipFill>
        <p:spPr>
          <a:xfrm>
            <a:off x="5220182" y="1432560"/>
            <a:ext cx="6514618" cy="2873222"/>
          </a:xfrm>
          <a:prstGeom prst="rect">
            <a:avLst/>
          </a:prstGeom>
          <a:noFill/>
          <a:ln>
            <a:noFill/>
          </a:ln>
          <a:effectLst>
            <a:outerShdw blurRad="292100" dist="139700" dir="2700000" algn="tl" rotWithShape="0">
              <a:srgbClr val="333333">
                <a:alpha val="64705"/>
              </a:srgbClr>
            </a:outerShdw>
          </a:effectLst>
        </p:spPr>
      </p:pic>
      <p:pic>
        <p:nvPicPr>
          <p:cNvPr id="156" name="Google Shape;156;p6"/>
          <p:cNvPicPr preferRelativeResize="0"/>
          <p:nvPr/>
        </p:nvPicPr>
        <p:blipFill rotWithShape="1">
          <a:blip r:embed="rId5">
            <a:alphaModFix/>
          </a:blip>
          <a:srcRect l="898" t="2283" r="1695" b="2029"/>
          <a:stretch/>
        </p:blipFill>
        <p:spPr>
          <a:xfrm>
            <a:off x="5220182" y="4407382"/>
            <a:ext cx="6539696" cy="2187615"/>
          </a:xfrm>
          <a:prstGeom prst="rect">
            <a:avLst/>
          </a:prstGeom>
          <a:noFill/>
          <a:ln>
            <a:noFill/>
          </a:ln>
          <a:effectLst>
            <a:outerShdw blurRad="292100" dist="139700" dir="2700000" algn="tl" rotWithShape="0">
              <a:srgbClr val="333333">
                <a:alpha val="64705"/>
              </a:srgbClr>
            </a:outerShdw>
          </a:effectLst>
        </p:spPr>
      </p:pic>
      <p:pic>
        <p:nvPicPr>
          <p:cNvPr id="157" name="Google Shape;157;p6"/>
          <p:cNvPicPr preferRelativeResize="0"/>
          <p:nvPr/>
        </p:nvPicPr>
        <p:blipFill rotWithShape="1">
          <a:blip r:embed="rId6">
            <a:alphaModFix/>
          </a:blip>
          <a:srcRect/>
          <a:stretch/>
        </p:blipFill>
        <p:spPr>
          <a:xfrm>
            <a:off x="2764398" y="4341268"/>
            <a:ext cx="2291152" cy="2172212"/>
          </a:xfrm>
          <a:prstGeom prst="rect">
            <a:avLst/>
          </a:prstGeom>
          <a:noFill/>
          <a:ln>
            <a:noFill/>
          </a:ln>
        </p:spPr>
      </p:pic>
      <p:pic>
        <p:nvPicPr>
          <p:cNvPr id="158" name="Google Shape;158;p6"/>
          <p:cNvPicPr preferRelativeResize="0"/>
          <p:nvPr/>
        </p:nvPicPr>
        <p:blipFill rotWithShape="1">
          <a:blip r:embed="rId7">
            <a:alphaModFix/>
          </a:blip>
          <a:srcRect/>
          <a:stretch/>
        </p:blipFill>
        <p:spPr>
          <a:xfrm>
            <a:off x="287703" y="1470629"/>
            <a:ext cx="4767847" cy="2872540"/>
          </a:xfrm>
          <a:prstGeom prst="rect">
            <a:avLst/>
          </a:prstGeom>
          <a:noFill/>
          <a:ln>
            <a:noFill/>
          </a:ln>
        </p:spPr>
      </p:pic>
      <p:pic>
        <p:nvPicPr>
          <p:cNvPr id="159" name="Google Shape;159;p6"/>
          <p:cNvPicPr preferRelativeResize="0"/>
          <p:nvPr/>
        </p:nvPicPr>
        <p:blipFill rotWithShape="1">
          <a:blip r:embed="rId8">
            <a:alphaModFix/>
          </a:blip>
          <a:srcRect/>
          <a:stretch/>
        </p:blipFill>
        <p:spPr>
          <a:xfrm>
            <a:off x="457200" y="709114"/>
            <a:ext cx="621846" cy="621846"/>
          </a:xfrm>
          <a:prstGeom prst="rect">
            <a:avLst/>
          </a:prstGeom>
          <a:noFill/>
          <a:ln>
            <a:noFill/>
          </a:ln>
        </p:spPr>
      </p:pic>
      <p:sp>
        <p:nvSpPr>
          <p:cNvPr id="160" name="Google Shape;160;p6"/>
          <p:cNvSpPr txBox="1"/>
          <p:nvPr/>
        </p:nvSpPr>
        <p:spPr>
          <a:xfrm>
            <a:off x="632848" y="4593248"/>
            <a:ext cx="1637654"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entury Gothic"/>
                <a:ea typeface="Century Gothic"/>
                <a:cs typeface="Century Gothic"/>
                <a:sym typeface="Century Gothic"/>
              </a:rPr>
              <a:t>By Priority:  </a:t>
            </a:r>
            <a:r>
              <a:rPr lang="en-US" sz="1600">
                <a:solidFill>
                  <a:schemeClr val="dk1"/>
                </a:solidFill>
                <a:latin typeface="Century Gothic"/>
                <a:ea typeface="Century Gothic"/>
                <a:cs typeface="Century Gothic"/>
                <a:sym typeface="Century Gothic"/>
              </a:rPr>
              <a:t>More than 98% of tickets were made with Low Priority</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DE7D5"/>
            </a:gs>
            <a:gs pos="46000">
              <a:srgbClr val="F7C4A1">
                <a:alpha val="11764"/>
              </a:srgbClr>
            </a:gs>
            <a:gs pos="100000">
              <a:srgbClr val="FCEAD8"/>
            </a:gs>
          </a:gsLst>
          <a:lin ang="5400000" scaled="0"/>
        </a:gradFill>
        <a:effectLst/>
      </p:bgPr>
    </p:bg>
    <p:spTree>
      <p:nvGrpSpPr>
        <p:cNvPr id="1" name="Shape 164"/>
        <p:cNvGrpSpPr/>
        <p:nvPr/>
      </p:nvGrpSpPr>
      <p:grpSpPr>
        <a:xfrm>
          <a:off x="0" y="0"/>
          <a:ext cx="0" cy="0"/>
          <a:chOff x="0" y="0"/>
          <a:chExt cx="0" cy="0"/>
        </a:xfrm>
      </p:grpSpPr>
      <p:pic>
        <p:nvPicPr>
          <p:cNvPr id="165" name="Google Shape;165;p7"/>
          <p:cNvPicPr preferRelativeResize="0"/>
          <p:nvPr/>
        </p:nvPicPr>
        <p:blipFill rotWithShape="1">
          <a:blip r:embed="rId3">
            <a:alphaModFix/>
          </a:blip>
          <a:srcRect/>
          <a:stretch/>
        </p:blipFill>
        <p:spPr>
          <a:xfrm>
            <a:off x="383674" y="119826"/>
            <a:ext cx="1348857" cy="449619"/>
          </a:xfrm>
          <a:prstGeom prst="rect">
            <a:avLst/>
          </a:prstGeom>
          <a:noFill/>
          <a:ln>
            <a:noFill/>
          </a:ln>
        </p:spPr>
      </p:pic>
      <p:pic>
        <p:nvPicPr>
          <p:cNvPr id="166" name="Google Shape;166;p7"/>
          <p:cNvPicPr preferRelativeResize="0"/>
          <p:nvPr/>
        </p:nvPicPr>
        <p:blipFill rotWithShape="1">
          <a:blip r:embed="rId4">
            <a:alphaModFix/>
          </a:blip>
          <a:srcRect/>
          <a:stretch/>
        </p:blipFill>
        <p:spPr>
          <a:xfrm>
            <a:off x="1767256" y="3891063"/>
            <a:ext cx="3620605" cy="2847111"/>
          </a:xfrm>
          <a:prstGeom prst="rect">
            <a:avLst/>
          </a:prstGeom>
          <a:noFill/>
          <a:ln>
            <a:noFill/>
          </a:ln>
        </p:spPr>
      </p:pic>
      <p:pic>
        <p:nvPicPr>
          <p:cNvPr id="167" name="Google Shape;167;p7"/>
          <p:cNvPicPr preferRelativeResize="0"/>
          <p:nvPr/>
        </p:nvPicPr>
        <p:blipFill rotWithShape="1">
          <a:blip r:embed="rId5">
            <a:alphaModFix/>
          </a:blip>
          <a:srcRect/>
          <a:stretch/>
        </p:blipFill>
        <p:spPr>
          <a:xfrm>
            <a:off x="1720955" y="1428141"/>
            <a:ext cx="3735785" cy="2463559"/>
          </a:xfrm>
          <a:prstGeom prst="rect">
            <a:avLst/>
          </a:prstGeom>
          <a:noFill/>
          <a:ln>
            <a:noFill/>
          </a:ln>
        </p:spPr>
      </p:pic>
      <p:pic>
        <p:nvPicPr>
          <p:cNvPr id="168" name="Google Shape;168;p7"/>
          <p:cNvPicPr preferRelativeResize="0"/>
          <p:nvPr/>
        </p:nvPicPr>
        <p:blipFill rotWithShape="1">
          <a:blip r:embed="rId6">
            <a:alphaModFix/>
          </a:blip>
          <a:srcRect/>
          <a:stretch/>
        </p:blipFill>
        <p:spPr>
          <a:xfrm>
            <a:off x="5468316" y="1417435"/>
            <a:ext cx="5879184" cy="2562894"/>
          </a:xfrm>
          <a:prstGeom prst="rect">
            <a:avLst/>
          </a:prstGeom>
          <a:noFill/>
          <a:ln>
            <a:noFill/>
          </a:ln>
        </p:spPr>
      </p:pic>
      <p:pic>
        <p:nvPicPr>
          <p:cNvPr id="169" name="Google Shape;169;p7"/>
          <p:cNvPicPr preferRelativeResize="0"/>
          <p:nvPr/>
        </p:nvPicPr>
        <p:blipFill rotWithShape="1">
          <a:blip r:embed="rId7">
            <a:alphaModFix/>
          </a:blip>
          <a:srcRect/>
          <a:stretch/>
        </p:blipFill>
        <p:spPr>
          <a:xfrm>
            <a:off x="5479098" y="4063630"/>
            <a:ext cx="5879184" cy="2698298"/>
          </a:xfrm>
          <a:prstGeom prst="rect">
            <a:avLst/>
          </a:prstGeom>
          <a:noFill/>
          <a:ln>
            <a:noFill/>
          </a:ln>
        </p:spPr>
      </p:pic>
      <p:sp>
        <p:nvSpPr>
          <p:cNvPr id="170" name="Google Shape;170;p7"/>
          <p:cNvSpPr/>
          <p:nvPr/>
        </p:nvSpPr>
        <p:spPr>
          <a:xfrm>
            <a:off x="1209040"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Categorical Analysis								</a:t>
            </a:r>
            <a:endParaRPr sz="2800">
              <a:solidFill>
                <a:schemeClr val="lt1"/>
              </a:solidFill>
              <a:highlight>
                <a:srgbClr val="FE3030"/>
              </a:highlight>
              <a:latin typeface="Century Gothic"/>
              <a:ea typeface="Century Gothic"/>
              <a:cs typeface="Century Gothic"/>
              <a:sym typeface="Century Gothic"/>
            </a:endParaRPr>
          </a:p>
        </p:txBody>
      </p:sp>
      <p:pic>
        <p:nvPicPr>
          <p:cNvPr id="171" name="Google Shape;171;p7"/>
          <p:cNvPicPr preferRelativeResize="0"/>
          <p:nvPr/>
        </p:nvPicPr>
        <p:blipFill rotWithShape="1">
          <a:blip r:embed="rId8">
            <a:alphaModFix/>
          </a:blip>
          <a:srcRect/>
          <a:stretch/>
        </p:blipFill>
        <p:spPr>
          <a:xfrm>
            <a:off x="457200" y="709114"/>
            <a:ext cx="621846" cy="621846"/>
          </a:xfrm>
          <a:prstGeom prst="rect">
            <a:avLst/>
          </a:prstGeom>
          <a:noFill/>
          <a:ln>
            <a:noFill/>
          </a:ln>
        </p:spPr>
      </p:pic>
      <p:sp>
        <p:nvSpPr>
          <p:cNvPr id="172" name="Google Shape;172;p7"/>
          <p:cNvSpPr txBox="1"/>
          <p:nvPr/>
        </p:nvSpPr>
        <p:spPr>
          <a:xfrm>
            <a:off x="260219" y="4354461"/>
            <a:ext cx="1637654" cy="20928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entury Gothic"/>
                <a:ea typeface="Century Gothic"/>
                <a:cs typeface="Century Gothic"/>
                <a:sym typeface="Century Gothic"/>
              </a:rPr>
              <a:t>By Status:  </a:t>
            </a:r>
            <a:r>
              <a:rPr lang="en-US" sz="1600">
                <a:solidFill>
                  <a:schemeClr val="dk1"/>
                </a:solidFill>
                <a:latin typeface="Century Gothic"/>
                <a:ea typeface="Century Gothic"/>
                <a:cs typeface="Century Gothic"/>
                <a:sym typeface="Century Gothic"/>
              </a:rPr>
              <a:t>Endorsements Group has most Solved  ~40% of Total Solved tickets (2139).</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p:txBody>
      </p:sp>
      <p:sp>
        <p:nvSpPr>
          <p:cNvPr id="173" name="Google Shape;173;p7"/>
          <p:cNvSpPr txBox="1"/>
          <p:nvPr/>
        </p:nvSpPr>
        <p:spPr>
          <a:xfrm>
            <a:off x="239275" y="1742808"/>
            <a:ext cx="1637654"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entury Gothic"/>
                <a:ea typeface="Century Gothic"/>
                <a:cs typeface="Century Gothic"/>
                <a:sym typeface="Century Gothic"/>
              </a:rPr>
              <a:t>By Group: </a:t>
            </a:r>
            <a:r>
              <a:rPr lang="en-US" sz="1600">
                <a:solidFill>
                  <a:schemeClr val="dk1"/>
                </a:solidFill>
                <a:latin typeface="Century Gothic"/>
                <a:ea typeface="Century Gothic"/>
                <a:cs typeface="Century Gothic"/>
                <a:sym typeface="Century Gothic"/>
              </a:rPr>
              <a:t>Highest load is over Endorsements Group tickets whereas least load is over Onboardings Group tickets.</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2000">
              <a:srgbClr val="F7C4A1">
                <a:alpha val="11764"/>
              </a:srgbClr>
            </a:gs>
            <a:gs pos="92000">
              <a:srgbClr val="FCEAD8"/>
            </a:gs>
            <a:gs pos="100000">
              <a:srgbClr val="FCEAD8"/>
            </a:gs>
          </a:gsLst>
          <a:lin ang="5400000" scaled="0"/>
        </a:gradFill>
        <a:effectLst/>
      </p:bgPr>
    </p:bg>
    <p:spTree>
      <p:nvGrpSpPr>
        <p:cNvPr id="1" name="Shape 177"/>
        <p:cNvGrpSpPr/>
        <p:nvPr/>
      </p:nvGrpSpPr>
      <p:grpSpPr>
        <a:xfrm>
          <a:off x="0" y="0"/>
          <a:ext cx="0" cy="0"/>
          <a:chOff x="0" y="0"/>
          <a:chExt cx="0" cy="0"/>
        </a:xfrm>
      </p:grpSpPr>
      <p:pic>
        <p:nvPicPr>
          <p:cNvPr id="178" name="Google Shape;178;p8"/>
          <p:cNvPicPr preferRelativeResize="0"/>
          <p:nvPr/>
        </p:nvPicPr>
        <p:blipFill rotWithShape="1">
          <a:blip r:embed="rId3">
            <a:alphaModFix/>
          </a:blip>
          <a:srcRect/>
          <a:stretch/>
        </p:blipFill>
        <p:spPr>
          <a:xfrm>
            <a:off x="383674" y="119826"/>
            <a:ext cx="1348857" cy="449619"/>
          </a:xfrm>
          <a:prstGeom prst="rect">
            <a:avLst/>
          </a:prstGeom>
          <a:noFill/>
          <a:ln>
            <a:noFill/>
          </a:ln>
        </p:spPr>
      </p:pic>
      <p:pic>
        <p:nvPicPr>
          <p:cNvPr id="179" name="Google Shape;179;p8"/>
          <p:cNvPicPr preferRelativeResize="0"/>
          <p:nvPr/>
        </p:nvPicPr>
        <p:blipFill rotWithShape="1">
          <a:blip r:embed="rId4">
            <a:alphaModFix/>
          </a:blip>
          <a:srcRect/>
          <a:stretch/>
        </p:blipFill>
        <p:spPr>
          <a:xfrm>
            <a:off x="479166" y="3011144"/>
            <a:ext cx="4562662" cy="3399182"/>
          </a:xfrm>
          <a:prstGeom prst="rect">
            <a:avLst/>
          </a:prstGeom>
          <a:noFill/>
          <a:ln>
            <a:noFill/>
          </a:ln>
        </p:spPr>
      </p:pic>
      <p:pic>
        <p:nvPicPr>
          <p:cNvPr id="180" name="Google Shape;180;p8"/>
          <p:cNvPicPr preferRelativeResize="0"/>
          <p:nvPr/>
        </p:nvPicPr>
        <p:blipFill rotWithShape="1">
          <a:blip r:embed="rId5">
            <a:alphaModFix/>
          </a:blip>
          <a:srcRect/>
          <a:stretch/>
        </p:blipFill>
        <p:spPr>
          <a:xfrm>
            <a:off x="5209731" y="1585763"/>
            <a:ext cx="6525069" cy="4976585"/>
          </a:xfrm>
          <a:prstGeom prst="rect">
            <a:avLst/>
          </a:prstGeom>
          <a:noFill/>
          <a:ln>
            <a:noFill/>
          </a:ln>
        </p:spPr>
      </p:pic>
      <p:sp>
        <p:nvSpPr>
          <p:cNvPr id="181" name="Google Shape;181;p8"/>
          <p:cNvSpPr txBox="1"/>
          <p:nvPr/>
        </p:nvSpPr>
        <p:spPr>
          <a:xfrm>
            <a:off x="383674" y="1704975"/>
            <a:ext cx="465815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entury Gothic"/>
                <a:ea typeface="Century Gothic"/>
                <a:cs typeface="Century Gothic"/>
                <a:sym typeface="Century Gothic"/>
              </a:rPr>
              <a:t>Here a Blanks have been filtered out because of it huge count of 13923 out of 16476 total counts in all categories.</a:t>
            </a:r>
            <a:endParaRPr/>
          </a:p>
        </p:txBody>
      </p:sp>
      <p:sp>
        <p:nvSpPr>
          <p:cNvPr id="182" name="Google Shape;182;p8"/>
          <p:cNvSpPr/>
          <p:nvPr/>
        </p:nvSpPr>
        <p:spPr>
          <a:xfrm>
            <a:off x="1209040"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Categorical Analysis								</a:t>
            </a:r>
            <a:endParaRPr sz="2800">
              <a:solidFill>
                <a:schemeClr val="lt1"/>
              </a:solidFill>
              <a:highlight>
                <a:srgbClr val="FE3030"/>
              </a:highlight>
              <a:latin typeface="Century Gothic"/>
              <a:ea typeface="Century Gothic"/>
              <a:cs typeface="Century Gothic"/>
              <a:sym typeface="Century Gothic"/>
            </a:endParaRPr>
          </a:p>
        </p:txBody>
      </p:sp>
      <p:pic>
        <p:nvPicPr>
          <p:cNvPr id="183" name="Google Shape;183;p8"/>
          <p:cNvPicPr preferRelativeResize="0"/>
          <p:nvPr/>
        </p:nvPicPr>
        <p:blipFill rotWithShape="1">
          <a:blip r:embed="rId6">
            <a:alphaModFix/>
          </a:blip>
          <a:srcRect/>
          <a:stretch/>
        </p:blipFill>
        <p:spPr>
          <a:xfrm>
            <a:off x="457200" y="709114"/>
            <a:ext cx="621846" cy="6218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3000">
              <a:srgbClr val="F7C4A1">
                <a:alpha val="11764"/>
              </a:srgbClr>
            </a:gs>
            <a:gs pos="100000">
              <a:schemeClr val="lt1"/>
            </a:gs>
          </a:gsLst>
          <a:lin ang="5400000" scaled="0"/>
        </a:gradFill>
        <a:effectLst/>
      </p:bgPr>
    </p:bg>
    <p:spTree>
      <p:nvGrpSpPr>
        <p:cNvPr id="1" name="Shape 187"/>
        <p:cNvGrpSpPr/>
        <p:nvPr/>
      </p:nvGrpSpPr>
      <p:grpSpPr>
        <a:xfrm>
          <a:off x="0" y="0"/>
          <a:ext cx="0" cy="0"/>
          <a:chOff x="0" y="0"/>
          <a:chExt cx="0" cy="0"/>
        </a:xfrm>
      </p:grpSpPr>
      <p:pic>
        <p:nvPicPr>
          <p:cNvPr id="188" name="Google Shape;188;p9"/>
          <p:cNvPicPr preferRelativeResize="0"/>
          <p:nvPr/>
        </p:nvPicPr>
        <p:blipFill rotWithShape="1">
          <a:blip r:embed="rId3">
            <a:alphaModFix/>
          </a:blip>
          <a:srcRect/>
          <a:stretch/>
        </p:blipFill>
        <p:spPr>
          <a:xfrm>
            <a:off x="129031" y="119826"/>
            <a:ext cx="1348857" cy="449619"/>
          </a:xfrm>
          <a:prstGeom prst="rect">
            <a:avLst/>
          </a:prstGeom>
          <a:noFill/>
          <a:ln>
            <a:noFill/>
          </a:ln>
        </p:spPr>
      </p:pic>
      <p:sp>
        <p:nvSpPr>
          <p:cNvPr id="189" name="Google Shape;189;p9"/>
          <p:cNvSpPr>
            <a:spLocks noGrp="1"/>
          </p:cNvSpPr>
          <p:nvPr>
            <p:ph type="ctrTitle"/>
          </p:nvPr>
        </p:nvSpPr>
        <p:spPr>
          <a:xfrm>
            <a:off x="954397" y="671045"/>
            <a:ext cx="10525760" cy="659915"/>
          </a:xfrm>
          <a:prstGeom prst="roundRect">
            <a:avLst>
              <a:gd name="adj" fmla="val 16667"/>
            </a:avLst>
          </a:prstGeom>
          <a:solidFill>
            <a:srgbClr val="FE3030"/>
          </a:solidFill>
          <a:ln>
            <a:noFill/>
          </a:ln>
          <a:effectLst>
            <a:outerShdw blurRad="76200" sy="23000" kx="1200000" algn="br" rotWithShape="0">
              <a:srgbClr val="000000">
                <a:alpha val="20000"/>
              </a:srgbClr>
            </a:outerShdw>
          </a:effectLst>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Century Gothic"/>
              <a:buNone/>
            </a:pPr>
            <a:r>
              <a:rPr lang="en-US" sz="2800">
                <a:solidFill>
                  <a:schemeClr val="lt1"/>
                </a:solidFill>
                <a:highlight>
                  <a:srgbClr val="FE3030"/>
                </a:highlight>
                <a:latin typeface="Century Gothic"/>
                <a:ea typeface="Century Gothic"/>
                <a:cs typeface="Century Gothic"/>
                <a:sym typeface="Century Gothic"/>
              </a:rPr>
              <a:t>Insights 	</a:t>
            </a:r>
            <a:r>
              <a:rPr lang="en-US" sz="1200">
                <a:solidFill>
                  <a:schemeClr val="lt1"/>
                </a:solidFill>
                <a:highlight>
                  <a:srgbClr val="FE3030"/>
                </a:highlight>
                <a:latin typeface="Century Gothic"/>
                <a:ea typeface="Century Gothic"/>
                <a:cs typeface="Century Gothic"/>
                <a:sym typeface="Century Gothic"/>
              </a:rPr>
              <a:t>Dashboard showing all the categorical variables from Dataset with the interactive table made in Power BI </a:t>
            </a:r>
            <a:endParaRPr sz="2800">
              <a:solidFill>
                <a:schemeClr val="lt1"/>
              </a:solidFill>
              <a:highlight>
                <a:srgbClr val="FE3030"/>
              </a:highlight>
              <a:latin typeface="Century Gothic"/>
              <a:ea typeface="Century Gothic"/>
              <a:cs typeface="Century Gothic"/>
              <a:sym typeface="Century Gothic"/>
            </a:endParaRPr>
          </a:p>
        </p:txBody>
      </p:sp>
      <p:sp>
        <p:nvSpPr>
          <p:cNvPr id="190" name="Google Shape;190;p9"/>
          <p:cNvSpPr/>
          <p:nvPr/>
        </p:nvSpPr>
        <p:spPr>
          <a:xfrm>
            <a:off x="117250" y="609484"/>
            <a:ext cx="686209" cy="7214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9"/>
          <p:cNvPicPr preferRelativeResize="0"/>
          <p:nvPr/>
        </p:nvPicPr>
        <p:blipFill rotWithShape="1">
          <a:blip r:embed="rId5">
            <a:alphaModFix/>
          </a:blip>
          <a:srcRect/>
          <a:stretch/>
        </p:blipFill>
        <p:spPr>
          <a:xfrm>
            <a:off x="954397" y="1432560"/>
            <a:ext cx="10525760" cy="526288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2136</Words>
  <Application>Microsoft Office PowerPoint</Application>
  <PresentationFormat>Widescreen</PresentationFormat>
  <Paragraphs>177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Century Gothic</vt:lpstr>
      <vt:lpstr>Consolas</vt:lpstr>
      <vt:lpstr>Calibri</vt:lpstr>
      <vt:lpstr>Arial</vt:lpstr>
      <vt:lpstr>Office Theme</vt:lpstr>
      <vt:lpstr>Take Home Assignment  Presentation for Data Analyst Position  </vt:lpstr>
      <vt:lpstr>Overview</vt:lpstr>
      <vt:lpstr>Problem Statements</vt:lpstr>
      <vt:lpstr>Overall Dataset Description       </vt:lpstr>
      <vt:lpstr>Overall Dataset Description:  Datatypes of variables</vt:lpstr>
      <vt:lpstr>Categorical Analysis        </vt:lpstr>
      <vt:lpstr>PowerPoint Presentation</vt:lpstr>
      <vt:lpstr>PowerPoint Presentation</vt:lpstr>
      <vt:lpstr>Insights  Dashboard showing all the categorical variables from Dataset with the interactive table made in Power BI </vt:lpstr>
      <vt:lpstr>Insights:   Efficiency Numbers as Solved Tickets</vt:lpstr>
      <vt:lpstr>Insights:   Efficiency Numbers as Workload</vt:lpstr>
      <vt:lpstr>Insights:   Efficiency Numbers as Solved Tickets</vt:lpstr>
      <vt:lpstr>PowerPoint Presentation</vt:lpstr>
      <vt:lpstr>Insights  Efficiency Numbers as Resolution Time Tickets</vt:lpstr>
      <vt:lpstr>PowerPoint Presentation</vt:lpstr>
      <vt:lpstr>Insights:  Efficiency Numbers as Reopened Tickets</vt:lpstr>
      <vt:lpstr>Insights  Efficiency Number as Resolution time </vt:lpstr>
      <vt:lpstr>Insights  Efficiency Number as Resolution time </vt:lpstr>
      <vt:lpstr>Insights Quickest and Slowest Fields by Resolution time</vt:lpstr>
      <vt:lpstr>Closing Statements and Conclusion</vt:lpstr>
      <vt:lpstr>Closing Statements and Conclusion</vt:lpstr>
      <vt:lpstr>Closing Statements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Home Assignment  Presentation for Data Analyst Position  </dc:title>
  <dc:creator>Mayank Dwivedi</dc:creator>
  <cp:lastModifiedBy>Mayank Dwivedi</cp:lastModifiedBy>
  <cp:revision>2</cp:revision>
  <dcterms:created xsi:type="dcterms:W3CDTF">2023-07-16T10:05:38Z</dcterms:created>
  <dcterms:modified xsi:type="dcterms:W3CDTF">2023-07-20T15:05:57Z</dcterms:modified>
</cp:coreProperties>
</file>