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38" r:id="rId1"/>
  </p:sldMasterIdLst>
  <p:notesMasterIdLst>
    <p:notesMasterId r:id="rId46"/>
  </p:notesMasterIdLst>
  <p:handoutMasterIdLst>
    <p:handoutMasterId r:id="rId47"/>
  </p:handoutMasterIdLst>
  <p:sldIdLst>
    <p:sldId id="10072" r:id="rId2"/>
    <p:sldId id="10182" r:id="rId3"/>
    <p:sldId id="10183" r:id="rId4"/>
    <p:sldId id="10181" r:id="rId5"/>
    <p:sldId id="10189" r:id="rId6"/>
    <p:sldId id="10190" r:id="rId7"/>
    <p:sldId id="10192" r:id="rId8"/>
    <p:sldId id="10191" r:id="rId9"/>
    <p:sldId id="10198" r:id="rId10"/>
    <p:sldId id="10197" r:id="rId11"/>
    <p:sldId id="10194" r:id="rId12"/>
    <p:sldId id="10171" r:id="rId13"/>
    <p:sldId id="10200" r:id="rId14"/>
    <p:sldId id="10201" r:id="rId15"/>
    <p:sldId id="10202" r:id="rId16"/>
    <p:sldId id="10199" r:id="rId17"/>
    <p:sldId id="10204" r:id="rId18"/>
    <p:sldId id="10206" r:id="rId19"/>
    <p:sldId id="10220" r:id="rId20"/>
    <p:sldId id="10230" r:id="rId21"/>
    <p:sldId id="10231" r:id="rId22"/>
    <p:sldId id="10207" r:id="rId23"/>
    <p:sldId id="10209" r:id="rId24"/>
    <p:sldId id="10212" r:id="rId25"/>
    <p:sldId id="10210" r:id="rId26"/>
    <p:sldId id="10234" r:id="rId27"/>
    <p:sldId id="10242" r:id="rId28"/>
    <p:sldId id="10239" r:id="rId29"/>
    <p:sldId id="10232" r:id="rId30"/>
    <p:sldId id="10224" r:id="rId31"/>
    <p:sldId id="10233" r:id="rId32"/>
    <p:sldId id="10235" r:id="rId33"/>
    <p:sldId id="10208" r:id="rId34"/>
    <p:sldId id="10223" r:id="rId35"/>
    <p:sldId id="10227" r:id="rId36"/>
    <p:sldId id="10226" r:id="rId37"/>
    <p:sldId id="10215" r:id="rId38"/>
    <p:sldId id="10165" r:id="rId39"/>
    <p:sldId id="10225" r:id="rId40"/>
    <p:sldId id="10218" r:id="rId41"/>
    <p:sldId id="10236" r:id="rId42"/>
    <p:sldId id="10219" r:id="rId43"/>
    <p:sldId id="10237" r:id="rId44"/>
    <p:sldId id="10187" r:id="rId45"/>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8B4"/>
    <a:srgbClr val="2C69B2"/>
    <a:srgbClr val="1F497D"/>
    <a:srgbClr val="28A0B4"/>
    <a:srgbClr val="639CD3"/>
    <a:srgbClr val="DAE3F3"/>
    <a:srgbClr val="5A9BD5"/>
    <a:srgbClr val="C8C8C8"/>
    <a:srgbClr val="3174AB"/>
    <a:srgbClr val="1E4A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9" autoAdjust="0"/>
    <p:restoredTop sz="95059" autoAdjust="0"/>
  </p:normalViewPr>
  <p:slideViewPr>
    <p:cSldViewPr>
      <p:cViewPr varScale="1">
        <p:scale>
          <a:sx n="72" d="100"/>
          <a:sy n="72" d="100"/>
        </p:scale>
        <p:origin x="72" y="366"/>
      </p:cViewPr>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9" d="100"/>
          <a:sy n="69" d="100"/>
        </p:scale>
        <p:origin x="282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5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2017/12/8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1</a:t>
            </a:fld>
            <a:endParaRPr lang="zh-CN" altLang="en-US"/>
          </a:p>
        </p:txBody>
      </p:sp>
    </p:spTree>
    <p:extLst>
      <p:ext uri="{BB962C8B-B14F-4D97-AF65-F5344CB8AC3E}">
        <p14:creationId xmlns:p14="http://schemas.microsoft.com/office/powerpoint/2010/main" val="41985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315226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4178592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90088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1531366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2552699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6444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extLst>
      <p:ext uri="{BB962C8B-B14F-4D97-AF65-F5344CB8AC3E}">
        <p14:creationId xmlns:p14="http://schemas.microsoft.com/office/powerpoint/2010/main" val="221099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447983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79221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69674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394976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402901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700898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755773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62202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304074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23265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757821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234417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229004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30864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16164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862843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930752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995909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557106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34</a:t>
            </a:fld>
            <a:endParaRPr lang="en-GB"/>
          </a:p>
        </p:txBody>
      </p:sp>
    </p:spTree>
    <p:extLst>
      <p:ext uri="{BB962C8B-B14F-4D97-AF65-F5344CB8AC3E}">
        <p14:creationId xmlns:p14="http://schemas.microsoft.com/office/powerpoint/2010/main" val="3154844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35</a:t>
            </a:fld>
            <a:endParaRPr lang="en-GB"/>
          </a:p>
        </p:txBody>
      </p:sp>
    </p:spTree>
    <p:extLst>
      <p:ext uri="{BB962C8B-B14F-4D97-AF65-F5344CB8AC3E}">
        <p14:creationId xmlns:p14="http://schemas.microsoft.com/office/powerpoint/2010/main" val="2930239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36</a:t>
            </a:fld>
            <a:endParaRPr lang="en-GB"/>
          </a:p>
        </p:txBody>
      </p:sp>
    </p:spTree>
    <p:extLst>
      <p:ext uri="{BB962C8B-B14F-4D97-AF65-F5344CB8AC3E}">
        <p14:creationId xmlns:p14="http://schemas.microsoft.com/office/powerpoint/2010/main" val="2578632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37</a:t>
            </a:fld>
            <a:endParaRPr lang="en-GB"/>
          </a:p>
        </p:txBody>
      </p:sp>
    </p:spTree>
    <p:extLst>
      <p:ext uri="{BB962C8B-B14F-4D97-AF65-F5344CB8AC3E}">
        <p14:creationId xmlns:p14="http://schemas.microsoft.com/office/powerpoint/2010/main" val="3415966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38</a:t>
            </a:fld>
            <a:endParaRPr lang="en-GB"/>
          </a:p>
        </p:txBody>
      </p:sp>
    </p:spTree>
    <p:extLst>
      <p:ext uri="{BB962C8B-B14F-4D97-AF65-F5344CB8AC3E}">
        <p14:creationId xmlns:p14="http://schemas.microsoft.com/office/powerpoint/2010/main" val="2745587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80186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518208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2779677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41</a:t>
            </a:fld>
            <a:endParaRPr lang="en-GB"/>
          </a:p>
        </p:txBody>
      </p:sp>
    </p:spTree>
    <p:extLst>
      <p:ext uri="{BB962C8B-B14F-4D97-AF65-F5344CB8AC3E}">
        <p14:creationId xmlns:p14="http://schemas.microsoft.com/office/powerpoint/2010/main" val="4275278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971661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43</a:t>
            </a:fld>
            <a:endParaRPr lang="en-GB"/>
          </a:p>
        </p:txBody>
      </p:sp>
    </p:spTree>
    <p:extLst>
      <p:ext uri="{BB962C8B-B14F-4D97-AF65-F5344CB8AC3E}">
        <p14:creationId xmlns:p14="http://schemas.microsoft.com/office/powerpoint/2010/main" val="2908638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44</a:t>
            </a:fld>
            <a:endParaRPr lang="zh-CN" altLang="en-US"/>
          </a:p>
        </p:txBody>
      </p:sp>
    </p:spTree>
    <p:extLst>
      <p:ext uri="{BB962C8B-B14F-4D97-AF65-F5344CB8AC3E}">
        <p14:creationId xmlns:p14="http://schemas.microsoft.com/office/powerpoint/2010/main" val="184226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94377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21922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617736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10748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71360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615DFD-8505-4C7B-90FE-F45A3565472F}" type="datetimeFigureOut">
              <a:rPr lang="zh-CN" altLang="en-US" smtClean="0"/>
              <a:t>2017/12/8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218544973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1"/>
            <a:ext cx="10929938" cy="1550332"/>
          </a:xfrm>
        </p:spPr>
        <p:txBody>
          <a:bodyPr/>
          <a:lstStyle/>
          <a:p>
            <a:r>
              <a:rPr lang="zh-CN" altLang="en-US"/>
              <a:t>单击此处编辑母版标题样式</a:t>
            </a:r>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578632" indent="0" algn="ctr">
              <a:buNone/>
              <a:defRPr>
                <a:solidFill>
                  <a:schemeClr val="tx1">
                    <a:tint val="75000"/>
                  </a:schemeClr>
                </a:solidFill>
              </a:defRPr>
            </a:lvl2pPr>
            <a:lvl3pPr marL="1157265" indent="0" algn="ctr">
              <a:buNone/>
              <a:defRPr>
                <a:solidFill>
                  <a:schemeClr val="tx1">
                    <a:tint val="75000"/>
                  </a:schemeClr>
                </a:solidFill>
              </a:defRPr>
            </a:lvl3pPr>
            <a:lvl4pPr marL="1735897" indent="0" algn="ctr">
              <a:buNone/>
              <a:defRPr>
                <a:solidFill>
                  <a:schemeClr val="tx1">
                    <a:tint val="75000"/>
                  </a:schemeClr>
                </a:solidFill>
              </a:defRPr>
            </a:lvl4pPr>
            <a:lvl5pPr marL="2314529" indent="0" algn="ctr">
              <a:buNone/>
              <a:defRPr>
                <a:solidFill>
                  <a:schemeClr val="tx1">
                    <a:tint val="75000"/>
                  </a:schemeClr>
                </a:solidFill>
              </a:defRPr>
            </a:lvl5pPr>
            <a:lvl6pPr marL="2893162" indent="0" algn="ctr">
              <a:buNone/>
              <a:defRPr>
                <a:solidFill>
                  <a:schemeClr val="tx1">
                    <a:tint val="75000"/>
                  </a:schemeClr>
                </a:solidFill>
              </a:defRPr>
            </a:lvl6pPr>
            <a:lvl7pPr marL="3471794" indent="0" algn="ctr">
              <a:buNone/>
              <a:defRPr>
                <a:solidFill>
                  <a:schemeClr val="tx1">
                    <a:tint val="75000"/>
                  </a:schemeClr>
                </a:solidFill>
              </a:defRPr>
            </a:lvl7pPr>
            <a:lvl8pPr marL="4050426" indent="0" algn="ctr">
              <a:buNone/>
              <a:defRPr>
                <a:solidFill>
                  <a:schemeClr val="tx1">
                    <a:tint val="75000"/>
                  </a:schemeClr>
                </a:solidFill>
              </a:defRPr>
            </a:lvl8pPr>
            <a:lvl9pPr marL="462905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15079810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5DFD-8505-4C7B-90FE-F45A3565472F}" type="datetimeFigureOut">
              <a:rPr lang="zh-CN" altLang="en-US" smtClean="0"/>
              <a:t>2017/12/8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3332929234"/>
      </p:ext>
    </p:extLst>
  </p:cSld>
  <p:clrMap bg1="lt1" tx1="dk1" bg2="lt2" tx2="dk2" accent1="accent1" accent2="accent2" accent3="accent3" accent4="accent4" accent5="accent5" accent6="accent6" hlink="hlink" folHlink="folHlink"/>
  <p:sldLayoutIdLst>
    <p:sldLayoutId id="2147483945" r:id="rId1"/>
    <p:sldLayoutId id="2147483956" r:id="rId2"/>
  </p:sldLayoutIdLst>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jp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9.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jpeg"/><Relationship Id="rId9"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1.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notesSlide" Target="../notesSlides/notesSlide37.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slideLayout" Target="../slideLayouts/slideLayout1.xml"/><Relationship Id="rId2" Type="http://schemas.openxmlformats.org/officeDocument/2006/relationships/tags" Target="../tags/tag15.xml"/><Relationship Id="rId16" Type="http://schemas.openxmlformats.org/officeDocument/2006/relationships/tags" Target="../tags/tag29.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59"/>
          <p:cNvSpPr>
            <a:spLocks noChangeArrowheads="1"/>
          </p:cNvSpPr>
          <p:nvPr/>
        </p:nvSpPr>
        <p:spPr bwMode="auto">
          <a:xfrm>
            <a:off x="2252911" y="3976365"/>
            <a:ext cx="8568952" cy="1107996"/>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7200" b="1" kern="5000" spc="600" dirty="0">
                <a:solidFill>
                  <a:srgbClr val="1F497D"/>
                </a:solidFill>
                <a:cs typeface="Arial" panose="020B0604020202020204" pitchFamily="34" charset="0"/>
              </a:rPr>
              <a:t>微服务架构简介</a:t>
            </a:r>
          </a:p>
        </p:txBody>
      </p:sp>
      <p:sp>
        <p:nvSpPr>
          <p:cNvPr id="16" name="矩形 259"/>
          <p:cNvSpPr>
            <a:spLocks noChangeArrowheads="1"/>
          </p:cNvSpPr>
          <p:nvPr/>
        </p:nvSpPr>
        <p:spPr bwMode="auto">
          <a:xfrm>
            <a:off x="2612951" y="5272509"/>
            <a:ext cx="7814702" cy="307777"/>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dirty="0" err="1">
                <a:solidFill>
                  <a:srgbClr val="1F497D"/>
                </a:solidFill>
                <a:cs typeface="Arial" panose="020B0604020202020204" pitchFamily="34" charset="0"/>
              </a:rPr>
              <a:t>Microservices</a:t>
            </a:r>
            <a:r>
              <a:rPr lang="en-US" altLang="zh-CN" sz="2000" dirty="0">
                <a:solidFill>
                  <a:srgbClr val="1F497D"/>
                </a:solidFill>
                <a:cs typeface="Arial" panose="020B0604020202020204" pitchFamily="34" charset="0"/>
              </a:rPr>
              <a:t> Architecture Introduction</a:t>
            </a:r>
            <a:endParaRPr lang="zh-CN" altLang="en-US" sz="2000" dirty="0">
              <a:solidFill>
                <a:srgbClr val="1F497D"/>
              </a:solidFill>
              <a:cs typeface="Arial" panose="020B0604020202020204" pitchFamily="34" charset="0"/>
            </a:endParaRPr>
          </a:p>
        </p:txBody>
      </p:sp>
      <p:cxnSp>
        <p:nvCxnSpPr>
          <p:cNvPr id="19" name="直接连接符 18"/>
          <p:cNvCxnSpPr/>
          <p:nvPr/>
        </p:nvCxnSpPr>
        <p:spPr>
          <a:xfrm>
            <a:off x="2679123" y="5128493"/>
            <a:ext cx="77165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015358" y="663997"/>
            <a:ext cx="2828034" cy="2828034"/>
            <a:chOff x="1705099" y="2564904"/>
            <a:chExt cx="1800200" cy="1800200"/>
          </a:xfrm>
        </p:grpSpPr>
        <p:sp>
          <p:nvSpPr>
            <p:cNvPr id="9" name="椭圆 8"/>
            <p:cNvSpPr/>
            <p:nvPr/>
          </p:nvSpPr>
          <p:spPr>
            <a:xfrm>
              <a:off x="1705099" y="2564904"/>
              <a:ext cx="1800200" cy="1800200"/>
            </a:xfrm>
            <a:prstGeom prst="ellipse">
              <a:avLst/>
            </a:prstGeom>
            <a:solidFill>
              <a:srgbClr val="1F497D"/>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Impact MT Std" pitchFamily="34" charset="0"/>
              </a:endParaRPr>
            </a:p>
          </p:txBody>
        </p:sp>
        <p:sp>
          <p:nvSpPr>
            <p:cNvPr id="10" name="椭圆 9"/>
            <p:cNvSpPr/>
            <p:nvPr/>
          </p:nvSpPr>
          <p:spPr>
            <a:xfrm>
              <a:off x="1803050" y="2662855"/>
              <a:ext cx="1604298" cy="1604298"/>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Impact MT Std" pitchFamily="34" charset="0"/>
              </a:endParaRPr>
            </a:p>
          </p:txBody>
        </p:sp>
      </p:grpSp>
      <p:sp>
        <p:nvSpPr>
          <p:cNvPr id="12" name="椭圆 11"/>
          <p:cNvSpPr/>
          <p:nvPr/>
        </p:nvSpPr>
        <p:spPr>
          <a:xfrm flipH="1">
            <a:off x="3377380" y="2638054"/>
            <a:ext cx="417953" cy="417953"/>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3" name="椭圆 12"/>
          <p:cNvSpPr/>
          <p:nvPr/>
        </p:nvSpPr>
        <p:spPr>
          <a:xfrm flipH="1">
            <a:off x="4797192" y="2761804"/>
            <a:ext cx="275632" cy="275632"/>
          </a:xfrm>
          <a:prstGeom prst="ellipse">
            <a:avLst/>
          </a:prstGeom>
          <a:solidFill>
            <a:schemeClr val="bg1">
              <a:lumMod val="75000"/>
            </a:schemeClr>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5" name="椭圆 14"/>
          <p:cNvSpPr/>
          <p:nvPr/>
        </p:nvSpPr>
        <p:spPr>
          <a:xfrm flipH="1">
            <a:off x="2406627" y="2375543"/>
            <a:ext cx="344324" cy="344322"/>
          </a:xfrm>
          <a:prstGeom prst="ellipse">
            <a:avLst/>
          </a:prstGeom>
          <a:solidFill>
            <a:schemeClr val="bg1">
              <a:lumMod val="75000"/>
            </a:schemeClr>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7" name="椭圆 16"/>
          <p:cNvSpPr/>
          <p:nvPr/>
        </p:nvSpPr>
        <p:spPr>
          <a:xfrm flipH="1">
            <a:off x="8142121" y="2471531"/>
            <a:ext cx="580544" cy="580546"/>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8" name="椭圆 17"/>
          <p:cNvSpPr/>
          <p:nvPr/>
        </p:nvSpPr>
        <p:spPr>
          <a:xfrm flipH="1">
            <a:off x="4138780" y="2146251"/>
            <a:ext cx="564888" cy="564890"/>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0" name="椭圆 19"/>
          <p:cNvSpPr/>
          <p:nvPr/>
        </p:nvSpPr>
        <p:spPr>
          <a:xfrm flipH="1">
            <a:off x="8626501" y="2153960"/>
            <a:ext cx="275632" cy="275632"/>
          </a:xfrm>
          <a:prstGeom prst="ellipse">
            <a:avLst/>
          </a:prstGeom>
          <a:solidFill>
            <a:schemeClr val="bg1">
              <a:lumMod val="75000"/>
            </a:schemeClr>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1" name="椭圆 20"/>
          <p:cNvSpPr/>
          <p:nvPr/>
        </p:nvSpPr>
        <p:spPr>
          <a:xfrm flipH="1">
            <a:off x="7466705" y="3028800"/>
            <a:ext cx="275632" cy="275632"/>
          </a:xfrm>
          <a:prstGeom prst="ellipse">
            <a:avLst/>
          </a:prstGeom>
          <a:solidFill>
            <a:srgbClr val="1F497D"/>
          </a:solidFill>
          <a:ln w="28575" cap="flat">
            <a:solidFill>
              <a:schemeClr val="tx1">
                <a:alpha val="55000"/>
              </a:schemeClr>
            </a:soli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2" name="椭圆 21"/>
          <p:cNvSpPr/>
          <p:nvPr/>
        </p:nvSpPr>
        <p:spPr>
          <a:xfrm flipH="1">
            <a:off x="9548483" y="2569364"/>
            <a:ext cx="417953" cy="417953"/>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 name="文本框 1"/>
          <p:cNvSpPr txBox="1"/>
          <p:nvPr/>
        </p:nvSpPr>
        <p:spPr>
          <a:xfrm>
            <a:off x="9222627" y="6004719"/>
            <a:ext cx="3621063" cy="1200329"/>
          </a:xfrm>
          <a:prstGeom prst="rect">
            <a:avLst/>
          </a:prstGeom>
          <a:noFill/>
        </p:spPr>
        <p:txBody>
          <a:bodyPr wrap="square" rtlCol="0">
            <a:spAutoFit/>
          </a:bodyPr>
          <a:lstStyle/>
          <a:p>
            <a:r>
              <a:rPr lang="zh-CN" altLang="en-US" sz="2400" dirty="0">
                <a:solidFill>
                  <a:srgbClr val="1F497D"/>
                </a:solidFill>
                <a:latin typeface="微软雅黑" panose="020B0503020204020204" pitchFamily="34" charset="-122"/>
                <a:ea typeface="微软雅黑" panose="020B0503020204020204" pitchFamily="34" charset="-122"/>
              </a:rPr>
              <a:t>演讲</a:t>
            </a:r>
            <a:r>
              <a:rPr lang="zh-CN" altLang="en-US" sz="2400" dirty="0" smtClean="0">
                <a:solidFill>
                  <a:srgbClr val="1F497D"/>
                </a:solidFill>
                <a:latin typeface="微软雅黑" panose="020B0503020204020204" pitchFamily="34" charset="-122"/>
                <a:ea typeface="微软雅黑" panose="020B0503020204020204" pitchFamily="34" charset="-122"/>
              </a:rPr>
              <a:t>人</a:t>
            </a:r>
            <a:r>
              <a:rPr lang="zh-CN" altLang="en-US" sz="2400" dirty="0">
                <a:solidFill>
                  <a:srgbClr val="1F497D"/>
                </a:solidFill>
                <a:latin typeface="微软雅黑" panose="020B0503020204020204" pitchFamily="34" charset="-122"/>
                <a:ea typeface="微软雅黑" panose="020B0503020204020204" pitchFamily="34" charset="-122"/>
              </a:rPr>
              <a:t>：陈云   </a:t>
            </a:r>
            <a:endParaRPr lang="en-US" altLang="zh-CN" sz="2400" dirty="0" smtClean="0">
              <a:solidFill>
                <a:srgbClr val="1F497D"/>
              </a:solidFill>
              <a:latin typeface="微软雅黑" panose="020B0503020204020204" pitchFamily="34" charset="-122"/>
              <a:ea typeface="微软雅黑" panose="020B0503020204020204" pitchFamily="34" charset="-122"/>
            </a:endParaRPr>
          </a:p>
          <a:p>
            <a:r>
              <a:rPr lang="zh-CN" altLang="en-US" sz="2400" dirty="0" smtClean="0">
                <a:solidFill>
                  <a:srgbClr val="1F497D"/>
                </a:solidFill>
                <a:latin typeface="微软雅黑" panose="020B0503020204020204" pitchFamily="34" charset="-122"/>
                <a:ea typeface="微软雅黑" panose="020B0503020204020204" pitchFamily="34" charset="-122"/>
              </a:rPr>
              <a:t>时间</a:t>
            </a:r>
            <a:r>
              <a:rPr lang="zh-CN" altLang="en-US" sz="2400" dirty="0">
                <a:solidFill>
                  <a:srgbClr val="1F497D"/>
                </a:solidFill>
                <a:latin typeface="微软雅黑" panose="020B0503020204020204" pitchFamily="34" charset="-122"/>
                <a:ea typeface="微软雅黑" panose="020B0503020204020204" pitchFamily="34" charset="-122"/>
              </a:rPr>
              <a:t>：</a:t>
            </a:r>
            <a:r>
              <a:rPr lang="en-US" altLang="zh-CN" sz="2400" dirty="0">
                <a:solidFill>
                  <a:srgbClr val="1F497D"/>
                </a:solidFill>
                <a:latin typeface="微软雅黑" panose="020B0503020204020204" pitchFamily="34" charset="-122"/>
                <a:ea typeface="微软雅黑" panose="020B0503020204020204" pitchFamily="34" charset="-122"/>
              </a:rPr>
              <a:t>2017</a:t>
            </a:r>
            <a:r>
              <a:rPr lang="zh-CN" altLang="en-US" sz="2400" dirty="0">
                <a:solidFill>
                  <a:srgbClr val="1F497D"/>
                </a:solidFill>
                <a:latin typeface="微软雅黑" panose="020B0503020204020204" pitchFamily="34" charset="-122"/>
                <a:ea typeface="微软雅黑" panose="020B0503020204020204" pitchFamily="34" charset="-122"/>
              </a:rPr>
              <a:t>年</a:t>
            </a:r>
            <a:r>
              <a:rPr lang="en-US" altLang="zh-CN" sz="2400" dirty="0">
                <a:solidFill>
                  <a:srgbClr val="1F497D"/>
                </a:solidFill>
                <a:latin typeface="微软雅黑" panose="020B0503020204020204" pitchFamily="34" charset="-122"/>
                <a:ea typeface="微软雅黑" panose="020B0503020204020204" pitchFamily="34" charset="-122"/>
              </a:rPr>
              <a:t>12</a:t>
            </a:r>
            <a:r>
              <a:rPr lang="zh-CN" altLang="en-US" sz="2400" dirty="0" smtClean="0">
                <a:solidFill>
                  <a:srgbClr val="1F497D"/>
                </a:solidFill>
                <a:latin typeface="微软雅黑" panose="020B0503020204020204" pitchFamily="34" charset="-122"/>
                <a:ea typeface="微软雅黑" panose="020B0503020204020204" pitchFamily="34" charset="-122"/>
              </a:rPr>
              <a:t>月</a:t>
            </a:r>
            <a:endParaRPr lang="en-US" altLang="zh-CN" sz="2400" dirty="0" smtClean="0">
              <a:solidFill>
                <a:srgbClr val="1F497D"/>
              </a:solidFill>
              <a:latin typeface="微软雅黑" panose="020B0503020204020204" pitchFamily="34" charset="-122"/>
              <a:ea typeface="微软雅黑" panose="020B0503020204020204" pitchFamily="34" charset="-122"/>
            </a:endParaRPr>
          </a:p>
          <a:p>
            <a:r>
              <a:rPr lang="en-US" altLang="zh-CN" sz="2400" dirty="0">
                <a:solidFill>
                  <a:srgbClr val="1F497D"/>
                </a:solidFill>
                <a:latin typeface="微软雅黑" panose="020B0503020204020204" pitchFamily="34" charset="-122"/>
                <a:ea typeface="微软雅黑" panose="020B0503020204020204" pitchFamily="34" charset="-122"/>
              </a:rPr>
              <a:t>IT</a:t>
            </a:r>
            <a:r>
              <a:rPr lang="zh-CN" altLang="en-US" sz="2400" dirty="0">
                <a:solidFill>
                  <a:srgbClr val="1F497D"/>
                </a:solidFill>
                <a:latin typeface="微软雅黑" panose="020B0503020204020204" pitchFamily="34" charset="-122"/>
                <a:ea typeface="微软雅黑" panose="020B0503020204020204" pitchFamily="34" charset="-122"/>
              </a:rPr>
              <a:t>电商</a:t>
            </a:r>
            <a:r>
              <a:rPr lang="zh-CN" altLang="en-US" sz="2400" dirty="0" smtClean="0">
                <a:solidFill>
                  <a:srgbClr val="1F497D"/>
                </a:solidFill>
                <a:latin typeface="微软雅黑" panose="020B0503020204020204" pitchFamily="34" charset="-122"/>
                <a:ea typeface="微软雅黑" panose="020B0503020204020204" pitchFamily="34" charset="-122"/>
              </a:rPr>
              <a:t>研发处</a:t>
            </a:r>
            <a:endParaRPr lang="zh-CN" altLang="en-US" sz="2400" dirty="0">
              <a:solidFill>
                <a:srgbClr val="1F497D"/>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866" y="1100880"/>
            <a:ext cx="1835018" cy="1835018"/>
          </a:xfrm>
          <a:prstGeom prst="rect">
            <a:avLst/>
          </a:prstGeom>
        </p:spPr>
      </p:pic>
    </p:spTree>
    <p:extLst>
      <p:ext uri="{BB962C8B-B14F-4D97-AF65-F5344CB8AC3E}">
        <p14:creationId xmlns:p14="http://schemas.microsoft.com/office/powerpoint/2010/main" val="15765804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childTnLst>
                          </p:cTn>
                        </p:par>
                        <p:par>
                          <p:cTn id="19" fill="hold">
                            <p:stCondLst>
                              <p:cond delay="13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
                                        </p:tgtEl>
                                        <p:attrNameLst>
                                          <p:attrName>ppt_y</p:attrName>
                                        </p:attrNameLst>
                                      </p:cBhvr>
                                      <p:tavLst>
                                        <p:tav tm="0">
                                          <p:val>
                                            <p:strVal val="#ppt_y"/>
                                          </p:val>
                                        </p:tav>
                                        <p:tav tm="100000">
                                          <p:val>
                                            <p:strVal val="#ppt_y"/>
                                          </p:val>
                                        </p:tav>
                                      </p:tavLst>
                                    </p:anim>
                                    <p:anim calcmode="lin" valueType="num">
                                      <p:cBhvr>
                                        <p:cTn id="2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
                                        </p:tgtEl>
                                      </p:cBhvr>
                                    </p:animEffect>
                                  </p:childTnLst>
                                </p:cTn>
                              </p:par>
                            </p:childTnLst>
                          </p:cTn>
                        </p:par>
                        <p:par>
                          <p:cTn id="27" fill="hold">
                            <p:stCondLst>
                              <p:cond delay="36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6"/>
                                        </p:tgtEl>
                                      </p:cBhvr>
                                    </p:animEffect>
                                    <p:animScale>
                                      <p:cBhvr>
                                        <p:cTn id="30" dur="250" autoRev="1" fill="hold"/>
                                        <p:tgtEl>
                                          <p:spTgt spid="16"/>
                                        </p:tgtEl>
                                      </p:cBhvr>
                                      <p:by x="105000" y="105000"/>
                                    </p:animScale>
                                  </p:childTnLst>
                                </p:cTn>
                              </p:par>
                              <p:par>
                                <p:cTn id="31" presetID="45" presetClass="entr" presetSubtype="0" fill="hold" nodeType="withEffect">
                                  <p:stCondLst>
                                    <p:cond delay="5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10" presetClass="entr" presetSubtype="0" fill="hold" grpId="0" nodeType="withEffect">
                                  <p:stCondLst>
                                    <p:cond delay="1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20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40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4" presetClass="entr" presetSubtype="10" fill="hold" nodeType="withEffect">
                                  <p:stCondLst>
                                    <p:cond delay="500"/>
                                  </p:stCondLst>
                                  <p:childTnLst>
                                    <p:set>
                                      <p:cBhvr>
                                        <p:cTn id="61" dur="1" fill="hold">
                                          <p:stCondLst>
                                            <p:cond delay="0"/>
                                          </p:stCondLst>
                                        </p:cTn>
                                        <p:tgtEl>
                                          <p:spTgt spid="25"/>
                                        </p:tgtEl>
                                        <p:attrNameLst>
                                          <p:attrName>style.visibility</p:attrName>
                                        </p:attrNameLst>
                                      </p:cBhvr>
                                      <p:to>
                                        <p:strVal val="visible"/>
                                      </p:to>
                                    </p:set>
                                    <p:animEffect transition="in" filter="randombar(horizontal)">
                                      <p:cBhvr>
                                        <p:cTn id="62" dur="500"/>
                                        <p:tgtEl>
                                          <p:spTgt spid="25"/>
                                        </p:tgtEl>
                                      </p:cBhvr>
                                    </p:animEffect>
                                  </p:childTnLst>
                                </p:cTn>
                              </p:par>
                            </p:childTnLst>
                          </p:cTn>
                        </p:par>
                        <p:par>
                          <p:cTn id="63" fill="hold">
                            <p:stCondLst>
                              <p:cond delay="4850"/>
                            </p:stCondLst>
                            <p:childTnLst>
                              <p:par>
                                <p:cTn id="64" presetID="10" presetClass="entr" presetSubtype="0" fill="hold" nodeType="after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fade">
                                      <p:cBhvr>
                                        <p:cTn id="66" dur="500"/>
                                        <p:tgtEl>
                                          <p:spTgt spid="2">
                                            <p:txEl>
                                              <p:pRg st="0" end="0"/>
                                            </p:txEl>
                                          </p:spTgt>
                                        </p:tgtEl>
                                      </p:cBhvr>
                                    </p:animEffect>
                                  </p:childTnLst>
                                </p:cTn>
                              </p:par>
                            </p:childTnLst>
                          </p:cTn>
                        </p:par>
                        <p:par>
                          <p:cTn id="67" fill="hold">
                            <p:stCondLst>
                              <p:cond delay="5350"/>
                            </p:stCondLst>
                            <p:childTnLst>
                              <p:par>
                                <p:cTn id="68" presetID="10" presetClass="entr" presetSubtype="0" fill="hold" nodeType="afterEffect">
                                  <p:stCondLst>
                                    <p:cond delay="0"/>
                                  </p:stCondLst>
                                  <p:childTnLst>
                                    <p:set>
                                      <p:cBhvr>
                                        <p:cTn id="69" dur="1" fill="hold">
                                          <p:stCondLst>
                                            <p:cond delay="0"/>
                                          </p:stCondLst>
                                        </p:cTn>
                                        <p:tgtEl>
                                          <p:spTgt spid="2">
                                            <p:txEl>
                                              <p:pRg st="1" end="1"/>
                                            </p:txEl>
                                          </p:spTgt>
                                        </p:tgtEl>
                                        <p:attrNameLst>
                                          <p:attrName>style.visibility</p:attrName>
                                        </p:attrNameLst>
                                      </p:cBhvr>
                                      <p:to>
                                        <p:strVal val="visible"/>
                                      </p:to>
                                    </p:set>
                                    <p:animEffect transition="in" filter="fade">
                                      <p:cBhvr>
                                        <p:cTn id="70" dur="500"/>
                                        <p:tgtEl>
                                          <p:spTgt spid="2">
                                            <p:txEl>
                                              <p:pRg st="1" end="1"/>
                                            </p:txEl>
                                          </p:spTgt>
                                        </p:tgtEl>
                                      </p:cBhvr>
                                    </p:animEffect>
                                  </p:childTnLst>
                                </p:cTn>
                              </p:par>
                            </p:childTnLst>
                          </p:cTn>
                        </p:par>
                        <p:par>
                          <p:cTn id="71" fill="hold">
                            <p:stCondLst>
                              <p:cond delay="5850"/>
                            </p:stCondLst>
                            <p:childTnLst>
                              <p:par>
                                <p:cTn id="72" presetID="10" presetClass="entr" presetSubtype="0" fill="hold" nodeType="afterEffect">
                                  <p:stCondLst>
                                    <p:cond delay="0"/>
                                  </p:stCondLst>
                                  <p:childTnLst>
                                    <p:set>
                                      <p:cBhvr>
                                        <p:cTn id="73" dur="1" fill="hold">
                                          <p:stCondLst>
                                            <p:cond delay="0"/>
                                          </p:stCondLst>
                                        </p:cTn>
                                        <p:tgtEl>
                                          <p:spTgt spid="2">
                                            <p:txEl>
                                              <p:pRg st="2" end="2"/>
                                            </p:txEl>
                                          </p:spTgt>
                                        </p:tgtEl>
                                        <p:attrNameLst>
                                          <p:attrName>style.visibility</p:attrName>
                                        </p:attrNameLst>
                                      </p:cBhvr>
                                      <p:to>
                                        <p:strVal val="visible"/>
                                      </p:to>
                                    </p:set>
                                    <p:animEffect transition="in" filter="fade">
                                      <p:cBhvr>
                                        <p:cTn id="7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2" grpId="0" animBg="1"/>
      <p:bldP spid="13" grpId="0" animBg="1"/>
      <p:bldP spid="15" grpId="0" animBg="1"/>
      <p:bldP spid="17" grpId="0" animBg="1"/>
      <p:bldP spid="18" grpId="0" animBg="1"/>
      <p:bldP spid="20" grpId="0" animBg="1"/>
      <p:bldP spid="21"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Microservices</a:t>
            </a:r>
            <a:r>
              <a:rPr lang="en-US" altLang="zh-CN" sz="1600" dirty="0">
                <a:solidFill>
                  <a:srgbClr val="1F497D"/>
                </a:solidFill>
                <a:latin typeface="思源黑体 CN ExtraLight" panose="020B0200000000000000" pitchFamily="34" charset="-122"/>
              </a:rPr>
              <a:t> definition</a:t>
            </a: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微服务定义</a:t>
            </a:r>
          </a:p>
        </p:txBody>
      </p:sp>
      <p:sp>
        <p:nvSpPr>
          <p:cNvPr id="45" name="矩形 44"/>
          <p:cNvSpPr/>
          <p:nvPr/>
        </p:nvSpPr>
        <p:spPr>
          <a:xfrm>
            <a:off x="3044999" y="1496648"/>
            <a:ext cx="8554120" cy="1764654"/>
          </a:xfrm>
          <a:prstGeom prst="rect">
            <a:avLst/>
          </a:prstGeom>
          <a:solidFill>
            <a:srgbClr val="1E4A7D"/>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6" name="等腰三角形 5"/>
          <p:cNvSpPr/>
          <p:nvPr/>
        </p:nvSpPr>
        <p:spPr>
          <a:xfrm rot="5400000">
            <a:off x="1148758" y="1448674"/>
            <a:ext cx="1764654"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rgbClr val="1E4A7D"/>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7" name="TextBox 28"/>
          <p:cNvSpPr txBox="1"/>
          <p:nvPr/>
        </p:nvSpPr>
        <p:spPr>
          <a:xfrm>
            <a:off x="3358085" y="1651668"/>
            <a:ext cx="8025010" cy="1723549"/>
          </a:xfrm>
          <a:prstGeom prst="rect">
            <a:avLst/>
          </a:prstGeom>
          <a:noFill/>
        </p:spPr>
        <p:txBody>
          <a:bodyPr wrap="square" lIns="0" tIns="0" rIns="0" bIns="0" rtlCol="0">
            <a:spAutoFit/>
          </a:bodyPr>
          <a:lstStyle/>
          <a:p>
            <a:pPr defTabSz="1285099">
              <a:defRPr/>
            </a:pPr>
            <a:r>
              <a:rPr lang="en-US" altLang="zh-CN" sz="1400" kern="0" dirty="0">
                <a:solidFill>
                  <a:schemeClr val="bg1"/>
                </a:solidFill>
                <a:latin typeface="微软雅黑" panose="020B0503020204020204" pitchFamily="34" charset="-122"/>
                <a:ea typeface="微软雅黑" panose="020B0503020204020204" pitchFamily="34" charset="-122"/>
              </a:rPr>
              <a:t>The </a:t>
            </a:r>
            <a:r>
              <a:rPr lang="en-US" altLang="zh-CN" sz="1400" kern="0" dirty="0" err="1">
                <a:solidFill>
                  <a:schemeClr val="bg1"/>
                </a:solidFill>
                <a:latin typeface="微软雅黑" panose="020B0503020204020204" pitchFamily="34" charset="-122"/>
                <a:ea typeface="微软雅黑" panose="020B0503020204020204" pitchFamily="34" charset="-122"/>
              </a:rPr>
              <a:t>microservice</a:t>
            </a:r>
            <a:r>
              <a:rPr lang="en-US" altLang="zh-CN" sz="1400" kern="0" dirty="0">
                <a:solidFill>
                  <a:schemeClr val="bg1"/>
                </a:solidFill>
                <a:latin typeface="微软雅黑" panose="020B0503020204020204" pitchFamily="34" charset="-122"/>
                <a:ea typeface="微软雅黑" panose="020B0503020204020204" pitchFamily="34" charset="-122"/>
              </a:rPr>
              <a:t>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p>
          <a:p>
            <a:pPr defTabSz="1285099">
              <a:defRPr/>
            </a:pPr>
            <a:r>
              <a:rPr lang="en-US" altLang="zh-CN" sz="1400" kern="0" dirty="0">
                <a:solidFill>
                  <a:schemeClr val="bg1"/>
                </a:solidFill>
                <a:latin typeface="微软雅黑" panose="020B0503020204020204" pitchFamily="34" charset="-122"/>
                <a:ea typeface="微软雅黑" panose="020B0503020204020204" pitchFamily="34" charset="-122"/>
              </a:rPr>
              <a:t>				-- James Lewis and Martin Fowler</a:t>
            </a:r>
          </a:p>
          <a:p>
            <a:endParaRPr lang="en-US" altLang="zh-CN" sz="1400" b="1" dirty="0">
              <a:solidFill>
                <a:schemeClr val="bg1"/>
              </a:solidFill>
              <a:latin typeface="微软雅黑" pitchFamily="34" charset="-122"/>
              <a:ea typeface="微软雅黑" pitchFamily="34" charset="-122"/>
            </a:endParaRPr>
          </a:p>
        </p:txBody>
      </p:sp>
      <p:sp>
        <p:nvSpPr>
          <p:cNvPr id="48" name="TextBox 29"/>
          <p:cNvSpPr txBox="1"/>
          <p:nvPr/>
        </p:nvSpPr>
        <p:spPr>
          <a:xfrm>
            <a:off x="1229967" y="2194309"/>
            <a:ext cx="151216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t>英文定义</a:t>
            </a:r>
          </a:p>
        </p:txBody>
      </p:sp>
      <p:sp>
        <p:nvSpPr>
          <p:cNvPr id="49" name="矩形 48"/>
          <p:cNvSpPr/>
          <p:nvPr/>
        </p:nvSpPr>
        <p:spPr>
          <a:xfrm>
            <a:off x="1086313" y="3567768"/>
            <a:ext cx="8554120" cy="1531265"/>
          </a:xfrm>
          <a:prstGeom prst="rect">
            <a:avLst/>
          </a:prstGeom>
          <a:solidFill>
            <a:srgbClr val="C8C8C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TextBox 28"/>
          <p:cNvSpPr txBox="1"/>
          <p:nvPr/>
        </p:nvSpPr>
        <p:spPr>
          <a:xfrm>
            <a:off x="1399399" y="3722788"/>
            <a:ext cx="8025010" cy="1231106"/>
          </a:xfrm>
          <a:prstGeom prst="rect">
            <a:avLst/>
          </a:prstGeom>
          <a:noFill/>
        </p:spPr>
        <p:txBody>
          <a:bodyPr wrap="square" lIns="0" tIns="0" rIns="0" bIns="0" rtlCol="0">
            <a:spAutoFit/>
          </a:bodyPr>
          <a:lstStyle/>
          <a:p>
            <a:pPr defTabSz="1285099">
              <a:defRPr/>
            </a:pPr>
            <a:r>
              <a:rPr lang="zh-CN" altLang="en-US" sz="1600" kern="0" dirty="0">
                <a:latin typeface="微软雅黑" panose="020B0503020204020204" pitchFamily="34" charset="-122"/>
                <a:ea typeface="微软雅黑" panose="020B0503020204020204" pitchFamily="34" charset="-122"/>
              </a:rPr>
              <a:t>微</a:t>
            </a:r>
            <a:r>
              <a:rPr lang="zh-CN" altLang="en-US" sz="1600" kern="0" dirty="0" smtClean="0">
                <a:latin typeface="微软雅黑" panose="020B0503020204020204" pitchFamily="34" charset="-122"/>
                <a:ea typeface="微软雅黑" panose="020B0503020204020204" pitchFamily="34" charset="-122"/>
              </a:rPr>
              <a:t>服务是</a:t>
            </a:r>
            <a:r>
              <a:rPr lang="zh-CN" altLang="en-US" sz="1600" kern="0" dirty="0">
                <a:latin typeface="微软雅黑" panose="020B0503020204020204" pitchFamily="34" charset="-122"/>
                <a:ea typeface="微软雅黑" panose="020B0503020204020204" pitchFamily="34" charset="-122"/>
              </a:rPr>
              <a:t>一种</a:t>
            </a:r>
            <a:r>
              <a:rPr lang="zh-CN" altLang="en-US" sz="1600" kern="0" dirty="0" smtClean="0">
                <a:latin typeface="微软雅黑" panose="020B0503020204020204" pitchFamily="34" charset="-122"/>
                <a:ea typeface="微软雅黑" panose="020B0503020204020204" pitchFamily="34" charset="-122"/>
              </a:rPr>
              <a:t>架构</a:t>
            </a:r>
            <a:r>
              <a:rPr lang="zh-CN" altLang="en-US" sz="1600" kern="0" dirty="0">
                <a:latin typeface="微软雅黑" panose="020B0503020204020204" pitchFamily="34" charset="-122"/>
                <a:ea typeface="微软雅黑" panose="020B0503020204020204" pitchFamily="34" charset="-122"/>
              </a:rPr>
              <a:t>风格</a:t>
            </a:r>
            <a:r>
              <a:rPr lang="zh-CN" altLang="en-US" sz="1600" kern="0" dirty="0" smtClean="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它提倡将单一应用程序划分成一组小的服务，服务之间互相协调、互相配合，为用户提供最终价值。每个服务运行在其独立的进程中，服务与服务间采用轻量级的通信机制互相协作</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每个服务都围绕着具体业务进行构建，并且能够被独立的部署到生产环境、类生产环境等。				</a:t>
            </a:r>
          </a:p>
          <a:p>
            <a:pPr algn="r" defTabSz="1285099">
              <a:defRPr/>
            </a:pPr>
            <a:r>
              <a:rPr lang="en-US" altLang="zh-CN" sz="1600" kern="0" dirty="0">
                <a:latin typeface="微软雅黑" panose="020B0503020204020204" pitchFamily="34" charset="-122"/>
                <a:ea typeface="微软雅黑" panose="020B0503020204020204" pitchFamily="34" charset="-122"/>
              </a:rPr>
              <a:t>			-- James Lewis and Martin Fowler</a:t>
            </a:r>
          </a:p>
        </p:txBody>
      </p:sp>
      <p:sp>
        <p:nvSpPr>
          <p:cNvPr id="58" name="矩形 57"/>
          <p:cNvSpPr/>
          <p:nvPr/>
        </p:nvSpPr>
        <p:spPr>
          <a:xfrm>
            <a:off x="3044999" y="5432356"/>
            <a:ext cx="8554120" cy="1044443"/>
          </a:xfrm>
          <a:prstGeom prst="rect">
            <a:avLst/>
          </a:prstGeom>
          <a:solidFill>
            <a:srgbClr val="3174A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9" name="等腰三角形 5"/>
          <p:cNvSpPr/>
          <p:nvPr/>
        </p:nvSpPr>
        <p:spPr>
          <a:xfrm rot="5400000">
            <a:off x="1510877" y="5026291"/>
            <a:ext cx="1040414"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rgbClr val="3174A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TextBox 28"/>
          <p:cNvSpPr txBox="1"/>
          <p:nvPr/>
        </p:nvSpPr>
        <p:spPr>
          <a:xfrm>
            <a:off x="3358085" y="5679593"/>
            <a:ext cx="8025010" cy="553998"/>
          </a:xfrm>
          <a:prstGeom prst="rect">
            <a:avLst/>
          </a:prstGeom>
          <a:noFill/>
        </p:spPr>
        <p:txBody>
          <a:bodyPr wrap="square" lIns="0" tIns="0" rIns="0" bIns="0" rtlCol="0">
            <a:spAutoFit/>
          </a:bodyPr>
          <a:lstStyle/>
          <a:p>
            <a:pPr defTabSz="1285099">
              <a:defRPr/>
            </a:pPr>
            <a:r>
              <a:rPr lang="zh-CN" altLang="zh-CN" dirty="0">
                <a:solidFill>
                  <a:schemeClr val="bg1"/>
                </a:solidFill>
              </a:rPr>
              <a:t>把大的问题分解为容易解决的小问题，找到小问题的解决办法，再来解决大问题，就是分而治之的思想</a:t>
            </a:r>
            <a:endParaRPr lang="en-US" altLang="zh-CN" sz="1600" kern="0" dirty="0">
              <a:solidFill>
                <a:schemeClr val="bg1"/>
              </a:solidFill>
              <a:latin typeface="微软雅黑" panose="020B0503020204020204" pitchFamily="34" charset="-122"/>
              <a:ea typeface="微软雅黑" panose="020B0503020204020204" pitchFamily="34" charset="-122"/>
            </a:endParaRPr>
          </a:p>
        </p:txBody>
      </p:sp>
      <p:sp>
        <p:nvSpPr>
          <p:cNvPr id="61" name="TextBox 29"/>
          <p:cNvSpPr txBox="1"/>
          <p:nvPr/>
        </p:nvSpPr>
        <p:spPr>
          <a:xfrm>
            <a:off x="1224492" y="5774144"/>
            <a:ext cx="151216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t>分治思想</a:t>
            </a:r>
          </a:p>
        </p:txBody>
      </p:sp>
      <p:sp>
        <p:nvSpPr>
          <p:cNvPr id="63" name="等腰三角形 30"/>
          <p:cNvSpPr/>
          <p:nvPr/>
        </p:nvSpPr>
        <p:spPr>
          <a:xfrm rot="16200000" flipH="1">
            <a:off x="9915711" y="3389552"/>
            <a:ext cx="1504170"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32"/>
          <p:cNvSpPr txBox="1"/>
          <p:nvPr/>
        </p:nvSpPr>
        <p:spPr>
          <a:xfrm>
            <a:off x="9953519" y="4135186"/>
            <a:ext cx="1496314"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solidFill>
                  <a:schemeClr val="tx1"/>
                </a:solidFill>
              </a:rPr>
              <a:t>中文定义</a:t>
            </a:r>
          </a:p>
        </p:txBody>
      </p:sp>
    </p:spTree>
    <p:extLst>
      <p:ext uri="{BB962C8B-B14F-4D97-AF65-F5344CB8AC3E}">
        <p14:creationId xmlns:p14="http://schemas.microsoft.com/office/powerpoint/2010/main" val="112678851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1+#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0-#ppt_w/2"/>
                                          </p:val>
                                        </p:tav>
                                        <p:tav tm="100000">
                                          <p:val>
                                            <p:strVal val="#ppt_x"/>
                                          </p:val>
                                        </p:tav>
                                      </p:tavLst>
                                    </p:anim>
                                    <p:anim calcmode="lin" valueType="num">
                                      <p:cBhvr additive="base">
                                        <p:cTn id="20" dur="500" fill="hold"/>
                                        <p:tgtEl>
                                          <p:spTgt spid="4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1+#ppt_w/2"/>
                                          </p:val>
                                        </p:tav>
                                        <p:tav tm="100000">
                                          <p:val>
                                            <p:strVal val="#ppt_x"/>
                                          </p:val>
                                        </p:tav>
                                      </p:tavLst>
                                    </p:anim>
                                    <p:anim calcmode="lin" valueType="num">
                                      <p:cBhvr additive="base">
                                        <p:cTn id="24" dur="500" fill="hold"/>
                                        <p:tgtEl>
                                          <p:spTgt spid="5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1+#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1+#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1+#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0-#ppt_w/2"/>
                                          </p:val>
                                        </p:tav>
                                        <p:tav tm="100000">
                                          <p:val>
                                            <p:strVal val="#ppt_x"/>
                                          </p:val>
                                        </p:tav>
                                      </p:tavLst>
                                    </p:anim>
                                    <p:anim calcmode="lin" valueType="num">
                                      <p:cBhvr additive="base">
                                        <p:cTn id="40" dur="500" fill="hold"/>
                                        <p:tgtEl>
                                          <p:spTgt spid="5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500" fill="hold"/>
                                        <p:tgtEl>
                                          <p:spTgt spid="61"/>
                                        </p:tgtEl>
                                        <p:attrNameLst>
                                          <p:attrName>ppt_x</p:attrName>
                                        </p:attrNameLst>
                                      </p:cBhvr>
                                      <p:tavLst>
                                        <p:tav tm="0">
                                          <p:val>
                                            <p:strVal val="0-#ppt_w/2"/>
                                          </p:val>
                                        </p:tav>
                                        <p:tav tm="100000">
                                          <p:val>
                                            <p:strVal val="#ppt_x"/>
                                          </p:val>
                                        </p:tav>
                                      </p:tavLst>
                                    </p:anim>
                                    <p:anim calcmode="lin" valueType="num">
                                      <p:cBhvr additive="base">
                                        <p:cTn id="44" dur="500" fill="hold"/>
                                        <p:tgtEl>
                                          <p:spTgt spid="6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fill="hold"/>
                                        <p:tgtEl>
                                          <p:spTgt spid="64"/>
                                        </p:tgtEl>
                                        <p:attrNameLst>
                                          <p:attrName>ppt_x</p:attrName>
                                        </p:attrNameLst>
                                      </p:cBhvr>
                                      <p:tavLst>
                                        <p:tav tm="0">
                                          <p:val>
                                            <p:strVal val="1+#ppt_w/2"/>
                                          </p:val>
                                        </p:tav>
                                        <p:tav tm="100000">
                                          <p:val>
                                            <p:strVal val="#ppt_x"/>
                                          </p:val>
                                        </p:tav>
                                      </p:tavLst>
                                    </p:anim>
                                    <p:anim calcmode="lin" valueType="num">
                                      <p:cBhvr additive="base">
                                        <p:cTn id="48" dur="500" fill="hold"/>
                                        <p:tgtEl>
                                          <p:spTgt spid="6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1+#ppt_w/2"/>
                                          </p:val>
                                        </p:tav>
                                        <p:tav tm="100000">
                                          <p:val>
                                            <p:strVal val="#ppt_x"/>
                                          </p:val>
                                        </p:tav>
                                      </p:tavLst>
                                    </p:anim>
                                    <p:anim calcmode="lin" valueType="num">
                                      <p:cBhvr additive="base">
                                        <p:cTn id="52"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p:bldP spid="49" grpId="0" animBg="1"/>
      <p:bldP spid="51" grpId="0"/>
      <p:bldP spid="58" grpId="0" animBg="1"/>
      <p:bldP spid="59" grpId="0" animBg="1"/>
      <p:bldP spid="60" grpId="0"/>
      <p:bldP spid="61" grpId="0"/>
      <p:bldP spid="63" grpId="0" animBg="1"/>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0"/>
          <p:cNvSpPr/>
          <p:nvPr/>
        </p:nvSpPr>
        <p:spPr>
          <a:xfrm>
            <a:off x="5617070" y="1757903"/>
            <a:ext cx="543435" cy="893330"/>
          </a:xfrm>
          <a:custGeom>
            <a:avLst/>
            <a:gdLst/>
            <a:ahLst/>
            <a:cxnLst>
              <a:cxn ang="0">
                <a:pos x="wd2" y="hd2"/>
              </a:cxn>
              <a:cxn ang="5400000">
                <a:pos x="wd2" y="hd2"/>
              </a:cxn>
              <a:cxn ang="10800000">
                <a:pos x="wd2" y="hd2"/>
              </a:cxn>
              <a:cxn ang="16200000">
                <a:pos x="wd2" y="hd2"/>
              </a:cxn>
            </a:cxnLst>
            <a:rect l="0" t="0" r="r" b="b"/>
            <a:pathLst>
              <a:path w="21593" h="21186" extrusionOk="0">
                <a:moveTo>
                  <a:pt x="19619" y="155"/>
                </a:moveTo>
                <a:lnTo>
                  <a:pt x="1903" y="6261"/>
                </a:lnTo>
                <a:cubicBezTo>
                  <a:pt x="851" y="6623"/>
                  <a:pt x="-4" y="7507"/>
                  <a:pt x="0" y="8228"/>
                </a:cubicBezTo>
                <a:lnTo>
                  <a:pt x="57" y="20379"/>
                </a:lnTo>
                <a:cubicBezTo>
                  <a:pt x="61" y="21100"/>
                  <a:pt x="921" y="21393"/>
                  <a:pt x="1973" y="21031"/>
                </a:cubicBezTo>
                <a:lnTo>
                  <a:pt x="19689" y="14925"/>
                </a:lnTo>
                <a:cubicBezTo>
                  <a:pt x="20741" y="14563"/>
                  <a:pt x="21596" y="13679"/>
                  <a:pt x="21593" y="12958"/>
                </a:cubicBezTo>
                <a:lnTo>
                  <a:pt x="21535" y="807"/>
                </a:lnTo>
                <a:cubicBezTo>
                  <a:pt x="21532" y="86"/>
                  <a:pt x="20671" y="-207"/>
                  <a:pt x="19619" y="155"/>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49" name="Freeform: Shape 41"/>
          <p:cNvSpPr/>
          <p:nvPr/>
        </p:nvSpPr>
        <p:spPr>
          <a:xfrm>
            <a:off x="5617070" y="2458946"/>
            <a:ext cx="543435" cy="893413"/>
          </a:xfrm>
          <a:custGeom>
            <a:avLst/>
            <a:gdLst/>
            <a:ahLst/>
            <a:cxnLst>
              <a:cxn ang="0">
                <a:pos x="wd2" y="hd2"/>
              </a:cxn>
              <a:cxn ang="5400000">
                <a:pos x="wd2" y="hd2"/>
              </a:cxn>
              <a:cxn ang="10800000">
                <a:pos x="wd2" y="hd2"/>
              </a:cxn>
              <a:cxn ang="16200000">
                <a:pos x="wd2" y="hd2"/>
              </a:cxn>
            </a:cxnLst>
            <a:rect l="0" t="0" r="r" b="b"/>
            <a:pathLst>
              <a:path w="21593" h="21185" extrusionOk="0">
                <a:moveTo>
                  <a:pt x="19620" y="154"/>
                </a:moveTo>
                <a:lnTo>
                  <a:pt x="1904" y="6259"/>
                </a:lnTo>
                <a:cubicBezTo>
                  <a:pt x="852" y="6621"/>
                  <a:pt x="-3" y="7508"/>
                  <a:pt x="0" y="8226"/>
                </a:cubicBezTo>
                <a:lnTo>
                  <a:pt x="58" y="20378"/>
                </a:lnTo>
                <a:cubicBezTo>
                  <a:pt x="61" y="21096"/>
                  <a:pt x="922" y="21392"/>
                  <a:pt x="1974" y="21030"/>
                </a:cubicBezTo>
                <a:lnTo>
                  <a:pt x="19690" y="14926"/>
                </a:lnTo>
                <a:cubicBezTo>
                  <a:pt x="20742" y="14563"/>
                  <a:pt x="21597" y="13676"/>
                  <a:pt x="21593" y="12958"/>
                </a:cubicBezTo>
                <a:lnTo>
                  <a:pt x="21536" y="806"/>
                </a:lnTo>
                <a:cubicBezTo>
                  <a:pt x="21532" y="88"/>
                  <a:pt x="20672" y="-208"/>
                  <a:pt x="19620" y="154"/>
                </a:cubicBezTo>
              </a:path>
            </a:pathLst>
          </a:custGeom>
          <a:solidFill>
            <a:schemeClr val="bg2">
              <a:lumMod val="90000"/>
            </a:schemeClr>
          </a:solidFill>
          <a:ln w="12700" cap="flat">
            <a:noFill/>
            <a:miter lim="400000"/>
          </a:ln>
          <a:effectLst/>
        </p:spPr>
        <p:txBody>
          <a:bodyPr anchor="ctr"/>
          <a:lstStyle/>
          <a:p>
            <a:pPr algn="ctr"/>
            <a:endParaRPr/>
          </a:p>
        </p:txBody>
      </p:sp>
      <p:sp>
        <p:nvSpPr>
          <p:cNvPr id="50" name="Freeform: Shape 42"/>
          <p:cNvSpPr/>
          <p:nvPr/>
        </p:nvSpPr>
        <p:spPr>
          <a:xfrm>
            <a:off x="5617070" y="3139372"/>
            <a:ext cx="543435" cy="893407"/>
          </a:xfrm>
          <a:custGeom>
            <a:avLst/>
            <a:gdLst/>
            <a:ahLst/>
            <a:cxnLst>
              <a:cxn ang="0">
                <a:pos x="wd2" y="hd2"/>
              </a:cxn>
              <a:cxn ang="5400000">
                <a:pos x="wd2" y="hd2"/>
              </a:cxn>
              <a:cxn ang="10800000">
                <a:pos x="wd2" y="hd2"/>
              </a:cxn>
              <a:cxn ang="16200000">
                <a:pos x="wd2" y="hd2"/>
              </a:cxn>
            </a:cxnLst>
            <a:rect l="0" t="0" r="r" b="b"/>
            <a:pathLst>
              <a:path w="21593" h="21185" extrusionOk="0">
                <a:moveTo>
                  <a:pt x="19620" y="154"/>
                </a:moveTo>
                <a:lnTo>
                  <a:pt x="1904" y="6259"/>
                </a:lnTo>
                <a:cubicBezTo>
                  <a:pt x="852" y="6621"/>
                  <a:pt x="-3" y="7508"/>
                  <a:pt x="0" y="8229"/>
                </a:cubicBezTo>
                <a:lnTo>
                  <a:pt x="58" y="20379"/>
                </a:lnTo>
                <a:cubicBezTo>
                  <a:pt x="61" y="21096"/>
                  <a:pt x="922" y="21392"/>
                  <a:pt x="1974" y="21030"/>
                </a:cubicBezTo>
                <a:lnTo>
                  <a:pt x="19690" y="14925"/>
                </a:lnTo>
                <a:cubicBezTo>
                  <a:pt x="20742" y="14563"/>
                  <a:pt x="21597" y="13676"/>
                  <a:pt x="21593" y="12959"/>
                </a:cubicBezTo>
                <a:lnTo>
                  <a:pt x="21536" y="809"/>
                </a:lnTo>
                <a:cubicBezTo>
                  <a:pt x="21532" y="88"/>
                  <a:pt x="20672" y="-208"/>
                  <a:pt x="19620"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51" name="Freeform: Shape 43"/>
          <p:cNvSpPr/>
          <p:nvPr/>
        </p:nvSpPr>
        <p:spPr>
          <a:xfrm>
            <a:off x="5019120" y="2108425"/>
            <a:ext cx="543564" cy="893334"/>
          </a:xfrm>
          <a:custGeom>
            <a:avLst/>
            <a:gdLst/>
            <a:ahLst/>
            <a:cxnLst>
              <a:cxn ang="0">
                <a:pos x="wd2" y="hd2"/>
              </a:cxn>
              <a:cxn ang="5400000">
                <a:pos x="wd2" y="hd2"/>
              </a:cxn>
              <a:cxn ang="10800000">
                <a:pos x="wd2" y="hd2"/>
              </a:cxn>
              <a:cxn ang="16200000">
                <a:pos x="wd2" y="hd2"/>
              </a:cxn>
            </a:cxnLst>
            <a:rect l="0" t="0" r="r" b="b"/>
            <a:pathLst>
              <a:path w="21593" h="21188" extrusionOk="0">
                <a:moveTo>
                  <a:pt x="19620" y="155"/>
                </a:moveTo>
                <a:lnTo>
                  <a:pt x="1902" y="6262"/>
                </a:lnTo>
                <a:cubicBezTo>
                  <a:pt x="856" y="6623"/>
                  <a:pt x="-4" y="7509"/>
                  <a:pt x="0" y="8230"/>
                </a:cubicBezTo>
                <a:lnTo>
                  <a:pt x="57" y="20382"/>
                </a:lnTo>
                <a:cubicBezTo>
                  <a:pt x="61" y="21103"/>
                  <a:pt x="926" y="21394"/>
                  <a:pt x="1972" y="21033"/>
                </a:cubicBezTo>
                <a:lnTo>
                  <a:pt x="19690" y="14926"/>
                </a:lnTo>
                <a:cubicBezTo>
                  <a:pt x="20736" y="14565"/>
                  <a:pt x="21596" y="13679"/>
                  <a:pt x="21592" y="12958"/>
                </a:cubicBezTo>
                <a:lnTo>
                  <a:pt x="21535" y="806"/>
                </a:lnTo>
                <a:cubicBezTo>
                  <a:pt x="21531" y="85"/>
                  <a:pt x="20666" y="-206"/>
                  <a:pt x="19620" y="155"/>
                </a:cubicBezTo>
              </a:path>
            </a:pathLst>
          </a:custGeom>
          <a:solidFill>
            <a:srgbClr val="1C4670"/>
          </a:solidFill>
          <a:ln w="12700" cap="flat">
            <a:noFill/>
            <a:miter lim="400000"/>
          </a:ln>
          <a:effectLst/>
        </p:spPr>
        <p:txBody>
          <a:bodyPr anchor="ctr"/>
          <a:lstStyle/>
          <a:p>
            <a:pPr algn="ctr"/>
            <a:endParaRPr/>
          </a:p>
        </p:txBody>
      </p:sp>
      <p:sp>
        <p:nvSpPr>
          <p:cNvPr id="52" name="Freeform: Shape 44"/>
          <p:cNvSpPr/>
          <p:nvPr/>
        </p:nvSpPr>
        <p:spPr>
          <a:xfrm>
            <a:off x="5019120" y="2788849"/>
            <a:ext cx="543564" cy="893430"/>
          </a:xfrm>
          <a:custGeom>
            <a:avLst/>
            <a:gdLst/>
            <a:ahLst/>
            <a:cxnLst>
              <a:cxn ang="0">
                <a:pos x="wd2" y="hd2"/>
              </a:cxn>
              <a:cxn ang="5400000">
                <a:pos x="wd2" y="hd2"/>
              </a:cxn>
              <a:cxn ang="10800000">
                <a:pos x="wd2" y="hd2"/>
              </a:cxn>
              <a:cxn ang="16200000">
                <a:pos x="wd2" y="hd2"/>
              </a:cxn>
            </a:cxnLst>
            <a:rect l="0" t="0" r="r" b="b"/>
            <a:pathLst>
              <a:path w="21593" h="21187" extrusionOk="0">
                <a:moveTo>
                  <a:pt x="19620" y="154"/>
                </a:moveTo>
                <a:lnTo>
                  <a:pt x="1902" y="6260"/>
                </a:lnTo>
                <a:cubicBezTo>
                  <a:pt x="856" y="6621"/>
                  <a:pt x="-4" y="7510"/>
                  <a:pt x="0" y="8227"/>
                </a:cubicBezTo>
                <a:lnTo>
                  <a:pt x="57" y="20381"/>
                </a:lnTo>
                <a:cubicBezTo>
                  <a:pt x="60" y="21098"/>
                  <a:pt x="926" y="21393"/>
                  <a:pt x="1972" y="21032"/>
                </a:cubicBezTo>
                <a:lnTo>
                  <a:pt x="19690" y="14926"/>
                </a:lnTo>
                <a:cubicBezTo>
                  <a:pt x="20736" y="14565"/>
                  <a:pt x="21596" y="13676"/>
                  <a:pt x="21593" y="12959"/>
                </a:cubicBezTo>
                <a:lnTo>
                  <a:pt x="21535" y="805"/>
                </a:lnTo>
                <a:cubicBezTo>
                  <a:pt x="21532" y="88"/>
                  <a:pt x="20666" y="-207"/>
                  <a:pt x="19620"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53" name="Freeform: Shape 45"/>
          <p:cNvSpPr/>
          <p:nvPr/>
        </p:nvSpPr>
        <p:spPr>
          <a:xfrm>
            <a:off x="5019120" y="3489894"/>
            <a:ext cx="543574" cy="893415"/>
          </a:xfrm>
          <a:custGeom>
            <a:avLst/>
            <a:gdLst/>
            <a:ahLst/>
            <a:cxnLst>
              <a:cxn ang="0">
                <a:pos x="wd2" y="hd2"/>
              </a:cxn>
              <a:cxn ang="5400000">
                <a:pos x="wd2" y="hd2"/>
              </a:cxn>
              <a:cxn ang="10800000">
                <a:pos x="wd2" y="hd2"/>
              </a:cxn>
              <a:cxn ang="16200000">
                <a:pos x="wd2" y="hd2"/>
              </a:cxn>
            </a:cxnLst>
            <a:rect l="0" t="0" r="r" b="b"/>
            <a:pathLst>
              <a:path w="21594" h="21187" extrusionOk="0">
                <a:moveTo>
                  <a:pt x="19621" y="154"/>
                </a:moveTo>
                <a:lnTo>
                  <a:pt x="1903" y="6260"/>
                </a:lnTo>
                <a:cubicBezTo>
                  <a:pt x="857" y="6620"/>
                  <a:pt x="-3" y="7510"/>
                  <a:pt x="0" y="8231"/>
                </a:cubicBezTo>
                <a:lnTo>
                  <a:pt x="58" y="20381"/>
                </a:lnTo>
                <a:cubicBezTo>
                  <a:pt x="61" y="21098"/>
                  <a:pt x="927" y="21393"/>
                  <a:pt x="1973" y="21032"/>
                </a:cubicBezTo>
                <a:lnTo>
                  <a:pt x="19691" y="14926"/>
                </a:lnTo>
                <a:cubicBezTo>
                  <a:pt x="20737" y="14565"/>
                  <a:pt x="21597" y="13676"/>
                  <a:pt x="21594" y="12959"/>
                </a:cubicBezTo>
                <a:lnTo>
                  <a:pt x="21536" y="808"/>
                </a:lnTo>
                <a:cubicBezTo>
                  <a:pt x="21533" y="87"/>
                  <a:pt x="20667" y="-207"/>
                  <a:pt x="19621" y="154"/>
                </a:cubicBezTo>
              </a:path>
            </a:pathLst>
          </a:custGeom>
          <a:solidFill>
            <a:schemeClr val="bg2">
              <a:lumMod val="90000"/>
            </a:schemeClr>
          </a:solidFill>
          <a:ln w="12700" cap="flat">
            <a:noFill/>
            <a:miter lim="400000"/>
          </a:ln>
          <a:effectLst/>
        </p:spPr>
        <p:txBody>
          <a:bodyPr anchor="ctr"/>
          <a:lstStyle/>
          <a:p>
            <a:pPr algn="ctr"/>
            <a:endParaRPr/>
          </a:p>
        </p:txBody>
      </p:sp>
      <p:sp>
        <p:nvSpPr>
          <p:cNvPr id="54" name="Freeform: Shape 46"/>
          <p:cNvSpPr/>
          <p:nvPr/>
        </p:nvSpPr>
        <p:spPr>
          <a:xfrm>
            <a:off x="4421170" y="2458946"/>
            <a:ext cx="543565" cy="893330"/>
          </a:xfrm>
          <a:custGeom>
            <a:avLst/>
            <a:gdLst/>
            <a:ahLst/>
            <a:cxnLst>
              <a:cxn ang="0">
                <a:pos x="wd2" y="hd2"/>
              </a:cxn>
              <a:cxn ang="5400000">
                <a:pos x="wd2" y="hd2"/>
              </a:cxn>
              <a:cxn ang="10800000">
                <a:pos x="wd2" y="hd2"/>
              </a:cxn>
              <a:cxn ang="16200000">
                <a:pos x="wd2" y="hd2"/>
              </a:cxn>
            </a:cxnLst>
            <a:rect l="0" t="0" r="r" b="b"/>
            <a:pathLst>
              <a:path w="21593" h="21188" extrusionOk="0">
                <a:moveTo>
                  <a:pt x="19620" y="155"/>
                </a:moveTo>
                <a:lnTo>
                  <a:pt x="1902" y="6262"/>
                </a:lnTo>
                <a:cubicBezTo>
                  <a:pt x="856" y="6623"/>
                  <a:pt x="-4" y="7508"/>
                  <a:pt x="0" y="8230"/>
                </a:cubicBezTo>
                <a:lnTo>
                  <a:pt x="57" y="20382"/>
                </a:lnTo>
                <a:cubicBezTo>
                  <a:pt x="61" y="21103"/>
                  <a:pt x="926" y="21394"/>
                  <a:pt x="1973" y="21033"/>
                </a:cubicBezTo>
                <a:lnTo>
                  <a:pt x="19690" y="14926"/>
                </a:lnTo>
                <a:cubicBezTo>
                  <a:pt x="20736" y="14565"/>
                  <a:pt x="21596" y="13679"/>
                  <a:pt x="21592" y="12958"/>
                </a:cubicBezTo>
                <a:lnTo>
                  <a:pt x="21535" y="806"/>
                </a:lnTo>
                <a:cubicBezTo>
                  <a:pt x="21531" y="85"/>
                  <a:pt x="20666" y="-206"/>
                  <a:pt x="19620" y="155"/>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55" name="Freeform: Shape 47"/>
          <p:cNvSpPr/>
          <p:nvPr/>
        </p:nvSpPr>
        <p:spPr>
          <a:xfrm>
            <a:off x="4421170" y="3139372"/>
            <a:ext cx="543565" cy="893425"/>
          </a:xfrm>
          <a:custGeom>
            <a:avLst/>
            <a:gdLst/>
            <a:ahLst/>
            <a:cxnLst>
              <a:cxn ang="0">
                <a:pos x="wd2" y="hd2"/>
              </a:cxn>
              <a:cxn ang="5400000">
                <a:pos x="wd2" y="hd2"/>
              </a:cxn>
              <a:cxn ang="10800000">
                <a:pos x="wd2" y="hd2"/>
              </a:cxn>
              <a:cxn ang="16200000">
                <a:pos x="wd2" y="hd2"/>
              </a:cxn>
            </a:cxnLst>
            <a:rect l="0" t="0" r="r" b="b"/>
            <a:pathLst>
              <a:path w="21593" h="21187" extrusionOk="0">
                <a:moveTo>
                  <a:pt x="19619" y="155"/>
                </a:moveTo>
                <a:lnTo>
                  <a:pt x="1902" y="6261"/>
                </a:lnTo>
                <a:cubicBezTo>
                  <a:pt x="856" y="6622"/>
                  <a:pt x="-4" y="7511"/>
                  <a:pt x="0" y="8228"/>
                </a:cubicBezTo>
                <a:lnTo>
                  <a:pt x="57" y="20382"/>
                </a:lnTo>
                <a:cubicBezTo>
                  <a:pt x="61" y="21099"/>
                  <a:pt x="926" y="21394"/>
                  <a:pt x="1972" y="21033"/>
                </a:cubicBezTo>
                <a:lnTo>
                  <a:pt x="19690" y="14927"/>
                </a:lnTo>
                <a:cubicBezTo>
                  <a:pt x="20736" y="14566"/>
                  <a:pt x="21596" y="13677"/>
                  <a:pt x="21592" y="12960"/>
                </a:cubicBezTo>
                <a:lnTo>
                  <a:pt x="21535" y="806"/>
                </a:lnTo>
                <a:cubicBezTo>
                  <a:pt x="21531" y="88"/>
                  <a:pt x="20666" y="-206"/>
                  <a:pt x="19619" y="155"/>
                </a:cubicBezTo>
              </a:path>
            </a:pathLst>
          </a:custGeom>
          <a:solidFill>
            <a:srgbClr val="1C4670"/>
          </a:solidFill>
          <a:ln w="12700" cap="flat">
            <a:noFill/>
            <a:miter lim="400000"/>
          </a:ln>
          <a:effectLst/>
        </p:spPr>
        <p:txBody>
          <a:bodyPr anchor="ctr"/>
          <a:lstStyle/>
          <a:p>
            <a:pPr algn="ctr"/>
            <a:endParaRPr/>
          </a:p>
        </p:txBody>
      </p:sp>
      <p:sp>
        <p:nvSpPr>
          <p:cNvPr id="56" name="Freeform: Shape 48"/>
          <p:cNvSpPr/>
          <p:nvPr/>
        </p:nvSpPr>
        <p:spPr>
          <a:xfrm>
            <a:off x="4421170" y="3840416"/>
            <a:ext cx="543575" cy="893420"/>
          </a:xfrm>
          <a:custGeom>
            <a:avLst/>
            <a:gdLst/>
            <a:ahLst/>
            <a:cxnLst>
              <a:cxn ang="0">
                <a:pos x="wd2" y="hd2"/>
              </a:cxn>
              <a:cxn ang="5400000">
                <a:pos x="wd2" y="hd2"/>
              </a:cxn>
              <a:cxn ang="10800000">
                <a:pos x="wd2" y="hd2"/>
              </a:cxn>
              <a:cxn ang="16200000">
                <a:pos x="wd2" y="hd2"/>
              </a:cxn>
            </a:cxnLst>
            <a:rect l="0" t="0" r="r" b="b"/>
            <a:pathLst>
              <a:path w="21594" h="21187" extrusionOk="0">
                <a:moveTo>
                  <a:pt x="19621" y="154"/>
                </a:moveTo>
                <a:lnTo>
                  <a:pt x="1903" y="6260"/>
                </a:lnTo>
                <a:cubicBezTo>
                  <a:pt x="857" y="6620"/>
                  <a:pt x="-3" y="7510"/>
                  <a:pt x="0" y="8231"/>
                </a:cubicBezTo>
                <a:lnTo>
                  <a:pt x="58" y="20381"/>
                </a:lnTo>
                <a:cubicBezTo>
                  <a:pt x="61" y="21098"/>
                  <a:pt x="927" y="21393"/>
                  <a:pt x="1973" y="21032"/>
                </a:cubicBezTo>
                <a:lnTo>
                  <a:pt x="19691" y="14926"/>
                </a:lnTo>
                <a:cubicBezTo>
                  <a:pt x="20737" y="14565"/>
                  <a:pt x="21597" y="13676"/>
                  <a:pt x="21594" y="12959"/>
                </a:cubicBezTo>
                <a:lnTo>
                  <a:pt x="21536" y="809"/>
                </a:lnTo>
                <a:cubicBezTo>
                  <a:pt x="21533" y="88"/>
                  <a:pt x="20667" y="-207"/>
                  <a:pt x="19621"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57" name="Freeform: Shape 31"/>
          <p:cNvSpPr/>
          <p:nvPr/>
        </p:nvSpPr>
        <p:spPr>
          <a:xfrm>
            <a:off x="6215017" y="1757903"/>
            <a:ext cx="543425" cy="893330"/>
          </a:xfrm>
          <a:custGeom>
            <a:avLst/>
            <a:gdLst/>
            <a:ahLst/>
            <a:cxnLst>
              <a:cxn ang="0">
                <a:pos x="wd2" y="hd2"/>
              </a:cxn>
              <a:cxn ang="5400000">
                <a:pos x="wd2" y="hd2"/>
              </a:cxn>
              <a:cxn ang="10800000">
                <a:pos x="wd2" y="hd2"/>
              </a:cxn>
              <a:cxn ang="16200000">
                <a:pos x="wd2" y="hd2"/>
              </a:cxn>
            </a:cxnLst>
            <a:rect l="0" t="0" r="r" b="b"/>
            <a:pathLst>
              <a:path w="21594" h="21186" extrusionOk="0">
                <a:moveTo>
                  <a:pt x="1973" y="155"/>
                </a:moveTo>
                <a:lnTo>
                  <a:pt x="19691" y="6261"/>
                </a:lnTo>
                <a:cubicBezTo>
                  <a:pt x="20742" y="6623"/>
                  <a:pt x="21597" y="7507"/>
                  <a:pt x="21594" y="8228"/>
                </a:cubicBezTo>
                <a:lnTo>
                  <a:pt x="21536" y="20379"/>
                </a:lnTo>
                <a:cubicBezTo>
                  <a:pt x="21533" y="21100"/>
                  <a:pt x="20672" y="21393"/>
                  <a:pt x="19621" y="21031"/>
                </a:cubicBezTo>
                <a:lnTo>
                  <a:pt x="1903" y="14925"/>
                </a:lnTo>
                <a:cubicBezTo>
                  <a:pt x="852" y="14563"/>
                  <a:pt x="-3" y="13679"/>
                  <a:pt x="0" y="12958"/>
                </a:cubicBezTo>
                <a:lnTo>
                  <a:pt x="58" y="807"/>
                </a:lnTo>
                <a:cubicBezTo>
                  <a:pt x="61" y="86"/>
                  <a:pt x="922" y="-207"/>
                  <a:pt x="1973" y="155"/>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58" name="Freeform: Shape 32"/>
          <p:cNvSpPr/>
          <p:nvPr/>
        </p:nvSpPr>
        <p:spPr>
          <a:xfrm>
            <a:off x="6215018" y="2458946"/>
            <a:ext cx="543443" cy="893413"/>
          </a:xfrm>
          <a:custGeom>
            <a:avLst/>
            <a:gdLst/>
            <a:ahLst/>
            <a:cxnLst>
              <a:cxn ang="0">
                <a:pos x="wd2" y="hd2"/>
              </a:cxn>
              <a:cxn ang="5400000">
                <a:pos x="wd2" y="hd2"/>
              </a:cxn>
              <a:cxn ang="10800000">
                <a:pos x="wd2" y="hd2"/>
              </a:cxn>
              <a:cxn ang="16200000">
                <a:pos x="wd2" y="hd2"/>
              </a:cxn>
            </a:cxnLst>
            <a:rect l="0" t="0" r="r" b="b"/>
            <a:pathLst>
              <a:path w="21593" h="21185" extrusionOk="0">
                <a:moveTo>
                  <a:pt x="1973" y="154"/>
                </a:moveTo>
                <a:lnTo>
                  <a:pt x="19689" y="6259"/>
                </a:lnTo>
                <a:cubicBezTo>
                  <a:pt x="20740" y="6621"/>
                  <a:pt x="21596" y="7508"/>
                  <a:pt x="21593" y="8226"/>
                </a:cubicBezTo>
                <a:lnTo>
                  <a:pt x="21534" y="20378"/>
                </a:lnTo>
                <a:cubicBezTo>
                  <a:pt x="21531" y="21096"/>
                  <a:pt x="20670" y="21392"/>
                  <a:pt x="19619" y="21030"/>
                </a:cubicBezTo>
                <a:lnTo>
                  <a:pt x="1903" y="14926"/>
                </a:lnTo>
                <a:cubicBezTo>
                  <a:pt x="851" y="14563"/>
                  <a:pt x="-4" y="13676"/>
                  <a:pt x="0" y="12958"/>
                </a:cubicBezTo>
                <a:lnTo>
                  <a:pt x="58" y="806"/>
                </a:lnTo>
                <a:cubicBezTo>
                  <a:pt x="62" y="88"/>
                  <a:pt x="921" y="-208"/>
                  <a:pt x="1973" y="154"/>
                </a:cubicBezTo>
              </a:path>
            </a:pathLst>
          </a:custGeom>
          <a:solidFill>
            <a:schemeClr val="bg1">
              <a:lumMod val="95000"/>
            </a:schemeClr>
          </a:solidFill>
          <a:ln w="12700" cap="flat">
            <a:noFill/>
            <a:miter lim="400000"/>
          </a:ln>
          <a:effectLst/>
        </p:spPr>
        <p:txBody>
          <a:bodyPr anchor="ctr"/>
          <a:lstStyle/>
          <a:p>
            <a:pPr algn="ctr"/>
            <a:endParaRPr/>
          </a:p>
        </p:txBody>
      </p:sp>
      <p:sp>
        <p:nvSpPr>
          <p:cNvPr id="59" name="Freeform: Shape 33"/>
          <p:cNvSpPr/>
          <p:nvPr/>
        </p:nvSpPr>
        <p:spPr>
          <a:xfrm>
            <a:off x="6215017" y="3139372"/>
            <a:ext cx="543425" cy="893407"/>
          </a:xfrm>
          <a:custGeom>
            <a:avLst/>
            <a:gdLst/>
            <a:ahLst/>
            <a:cxnLst>
              <a:cxn ang="0">
                <a:pos x="wd2" y="hd2"/>
              </a:cxn>
              <a:cxn ang="5400000">
                <a:pos x="wd2" y="hd2"/>
              </a:cxn>
              <a:cxn ang="10800000">
                <a:pos x="wd2" y="hd2"/>
              </a:cxn>
              <a:cxn ang="16200000">
                <a:pos x="wd2" y="hd2"/>
              </a:cxn>
            </a:cxnLst>
            <a:rect l="0" t="0" r="r" b="b"/>
            <a:pathLst>
              <a:path w="21594" h="21185" extrusionOk="0">
                <a:moveTo>
                  <a:pt x="1973" y="154"/>
                </a:moveTo>
                <a:lnTo>
                  <a:pt x="19691" y="6259"/>
                </a:lnTo>
                <a:cubicBezTo>
                  <a:pt x="20742" y="6621"/>
                  <a:pt x="21597" y="7508"/>
                  <a:pt x="21594" y="8229"/>
                </a:cubicBezTo>
                <a:lnTo>
                  <a:pt x="21536" y="20379"/>
                </a:lnTo>
                <a:cubicBezTo>
                  <a:pt x="21533" y="21096"/>
                  <a:pt x="20672" y="21392"/>
                  <a:pt x="19621" y="21030"/>
                </a:cubicBezTo>
                <a:lnTo>
                  <a:pt x="1903" y="14925"/>
                </a:lnTo>
                <a:cubicBezTo>
                  <a:pt x="852" y="14563"/>
                  <a:pt x="-3" y="13676"/>
                  <a:pt x="0" y="12959"/>
                </a:cubicBezTo>
                <a:lnTo>
                  <a:pt x="58" y="809"/>
                </a:lnTo>
                <a:cubicBezTo>
                  <a:pt x="61" y="88"/>
                  <a:pt x="922" y="-208"/>
                  <a:pt x="1973"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60" name="Freeform: Shape 34"/>
          <p:cNvSpPr/>
          <p:nvPr/>
        </p:nvSpPr>
        <p:spPr>
          <a:xfrm>
            <a:off x="6812967" y="2108425"/>
            <a:ext cx="543584" cy="893334"/>
          </a:xfrm>
          <a:custGeom>
            <a:avLst/>
            <a:gdLst/>
            <a:ahLst/>
            <a:cxnLst>
              <a:cxn ang="0">
                <a:pos x="wd2" y="hd2"/>
              </a:cxn>
              <a:cxn ang="5400000">
                <a:pos x="wd2" y="hd2"/>
              </a:cxn>
              <a:cxn ang="10800000">
                <a:pos x="wd2" y="hd2"/>
              </a:cxn>
              <a:cxn ang="16200000">
                <a:pos x="wd2" y="hd2"/>
              </a:cxn>
            </a:cxnLst>
            <a:rect l="0" t="0" r="r" b="b"/>
            <a:pathLst>
              <a:path w="21594" h="21188" extrusionOk="0">
                <a:moveTo>
                  <a:pt x="1973" y="155"/>
                </a:moveTo>
                <a:lnTo>
                  <a:pt x="19691" y="6262"/>
                </a:lnTo>
                <a:cubicBezTo>
                  <a:pt x="20736" y="6623"/>
                  <a:pt x="21597" y="7509"/>
                  <a:pt x="21594" y="8230"/>
                </a:cubicBezTo>
                <a:lnTo>
                  <a:pt x="21536" y="20382"/>
                </a:lnTo>
                <a:cubicBezTo>
                  <a:pt x="21532" y="21103"/>
                  <a:pt x="20667" y="21394"/>
                  <a:pt x="19621" y="21033"/>
                </a:cubicBezTo>
                <a:lnTo>
                  <a:pt x="1903" y="14926"/>
                </a:lnTo>
                <a:cubicBezTo>
                  <a:pt x="858" y="14565"/>
                  <a:pt x="-3" y="13679"/>
                  <a:pt x="0" y="12958"/>
                </a:cubicBezTo>
                <a:lnTo>
                  <a:pt x="58" y="806"/>
                </a:lnTo>
                <a:cubicBezTo>
                  <a:pt x="62" y="85"/>
                  <a:pt x="927" y="-206"/>
                  <a:pt x="1973" y="155"/>
                </a:cubicBezTo>
              </a:path>
            </a:pathLst>
          </a:custGeom>
          <a:solidFill>
            <a:schemeClr val="bg2">
              <a:lumMod val="90000"/>
            </a:schemeClr>
          </a:solidFill>
          <a:ln w="12700" cap="flat">
            <a:noFill/>
            <a:miter lim="400000"/>
          </a:ln>
          <a:effectLst/>
        </p:spPr>
        <p:txBody>
          <a:bodyPr anchor="ctr"/>
          <a:lstStyle/>
          <a:p>
            <a:pPr algn="ctr"/>
            <a:endParaRPr/>
          </a:p>
        </p:txBody>
      </p:sp>
      <p:sp>
        <p:nvSpPr>
          <p:cNvPr id="61" name="Freeform: Shape 35"/>
          <p:cNvSpPr/>
          <p:nvPr/>
        </p:nvSpPr>
        <p:spPr>
          <a:xfrm>
            <a:off x="6812967" y="2788849"/>
            <a:ext cx="543543" cy="893430"/>
          </a:xfrm>
          <a:custGeom>
            <a:avLst/>
            <a:gdLst/>
            <a:ahLst/>
            <a:cxnLst>
              <a:cxn ang="0">
                <a:pos x="wd2" y="hd2"/>
              </a:cxn>
              <a:cxn ang="5400000">
                <a:pos x="wd2" y="hd2"/>
              </a:cxn>
              <a:cxn ang="10800000">
                <a:pos x="wd2" y="hd2"/>
              </a:cxn>
              <a:cxn ang="16200000">
                <a:pos x="wd2" y="hd2"/>
              </a:cxn>
            </a:cxnLst>
            <a:rect l="0" t="0" r="r" b="b"/>
            <a:pathLst>
              <a:path w="21593" h="21187" extrusionOk="0">
                <a:moveTo>
                  <a:pt x="1973" y="154"/>
                </a:moveTo>
                <a:lnTo>
                  <a:pt x="19691" y="6260"/>
                </a:lnTo>
                <a:cubicBezTo>
                  <a:pt x="20737" y="6621"/>
                  <a:pt x="21597" y="7510"/>
                  <a:pt x="21593" y="8227"/>
                </a:cubicBezTo>
                <a:lnTo>
                  <a:pt x="21535" y="20381"/>
                </a:lnTo>
                <a:cubicBezTo>
                  <a:pt x="21532" y="21098"/>
                  <a:pt x="20667" y="21393"/>
                  <a:pt x="19620" y="21032"/>
                </a:cubicBezTo>
                <a:lnTo>
                  <a:pt x="1902" y="14926"/>
                </a:lnTo>
                <a:cubicBezTo>
                  <a:pt x="856" y="14565"/>
                  <a:pt x="-3" y="13676"/>
                  <a:pt x="0" y="12959"/>
                </a:cubicBezTo>
                <a:lnTo>
                  <a:pt x="58" y="805"/>
                </a:lnTo>
                <a:cubicBezTo>
                  <a:pt x="61" y="88"/>
                  <a:pt x="926" y="-207"/>
                  <a:pt x="1973"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62" name="Freeform: Shape 36"/>
          <p:cNvSpPr/>
          <p:nvPr/>
        </p:nvSpPr>
        <p:spPr>
          <a:xfrm>
            <a:off x="6812967" y="3489894"/>
            <a:ext cx="543584" cy="893415"/>
          </a:xfrm>
          <a:custGeom>
            <a:avLst/>
            <a:gdLst/>
            <a:ahLst/>
            <a:cxnLst>
              <a:cxn ang="0">
                <a:pos x="wd2" y="hd2"/>
              </a:cxn>
              <a:cxn ang="5400000">
                <a:pos x="wd2" y="hd2"/>
              </a:cxn>
              <a:cxn ang="10800000">
                <a:pos x="wd2" y="hd2"/>
              </a:cxn>
              <a:cxn ang="16200000">
                <a:pos x="wd2" y="hd2"/>
              </a:cxn>
            </a:cxnLst>
            <a:rect l="0" t="0" r="r" b="b"/>
            <a:pathLst>
              <a:path w="21594" h="21187" extrusionOk="0">
                <a:moveTo>
                  <a:pt x="1974" y="154"/>
                </a:moveTo>
                <a:lnTo>
                  <a:pt x="19691" y="6260"/>
                </a:lnTo>
                <a:cubicBezTo>
                  <a:pt x="20737" y="6620"/>
                  <a:pt x="21597" y="7510"/>
                  <a:pt x="21594" y="8231"/>
                </a:cubicBezTo>
                <a:lnTo>
                  <a:pt x="21536" y="20381"/>
                </a:lnTo>
                <a:cubicBezTo>
                  <a:pt x="21533" y="21098"/>
                  <a:pt x="20668" y="21393"/>
                  <a:pt x="19621" y="21032"/>
                </a:cubicBezTo>
                <a:lnTo>
                  <a:pt x="1904" y="14926"/>
                </a:lnTo>
                <a:cubicBezTo>
                  <a:pt x="858" y="14565"/>
                  <a:pt x="-3" y="13676"/>
                  <a:pt x="0" y="12959"/>
                </a:cubicBezTo>
                <a:lnTo>
                  <a:pt x="59" y="808"/>
                </a:lnTo>
                <a:cubicBezTo>
                  <a:pt x="62" y="87"/>
                  <a:pt x="928" y="-207"/>
                  <a:pt x="1974" y="154"/>
                </a:cubicBezTo>
              </a:path>
            </a:pathLst>
          </a:custGeom>
          <a:solidFill>
            <a:schemeClr val="bg2">
              <a:lumMod val="90000"/>
            </a:schemeClr>
          </a:solidFill>
          <a:ln w="12700" cap="flat">
            <a:noFill/>
            <a:miter lim="400000"/>
          </a:ln>
          <a:effectLst/>
        </p:spPr>
        <p:txBody>
          <a:bodyPr anchor="ctr"/>
          <a:lstStyle/>
          <a:p>
            <a:pPr algn="ctr"/>
            <a:endParaRPr/>
          </a:p>
        </p:txBody>
      </p:sp>
      <p:sp>
        <p:nvSpPr>
          <p:cNvPr id="63" name="Freeform: Shape 37"/>
          <p:cNvSpPr/>
          <p:nvPr/>
        </p:nvSpPr>
        <p:spPr>
          <a:xfrm>
            <a:off x="7407842" y="2458946"/>
            <a:ext cx="543564" cy="893330"/>
          </a:xfrm>
          <a:custGeom>
            <a:avLst/>
            <a:gdLst/>
            <a:ahLst/>
            <a:cxnLst>
              <a:cxn ang="0">
                <a:pos x="wd2" y="hd2"/>
              </a:cxn>
              <a:cxn ang="5400000">
                <a:pos x="wd2" y="hd2"/>
              </a:cxn>
              <a:cxn ang="10800000">
                <a:pos x="wd2" y="hd2"/>
              </a:cxn>
              <a:cxn ang="16200000">
                <a:pos x="wd2" y="hd2"/>
              </a:cxn>
            </a:cxnLst>
            <a:rect l="0" t="0" r="r" b="b"/>
            <a:pathLst>
              <a:path w="21593" h="21188" extrusionOk="0">
                <a:moveTo>
                  <a:pt x="1973" y="155"/>
                </a:moveTo>
                <a:lnTo>
                  <a:pt x="19690" y="6262"/>
                </a:lnTo>
                <a:cubicBezTo>
                  <a:pt x="20736" y="6623"/>
                  <a:pt x="21597" y="7508"/>
                  <a:pt x="21593" y="8230"/>
                </a:cubicBezTo>
                <a:lnTo>
                  <a:pt x="21535" y="20382"/>
                </a:lnTo>
                <a:cubicBezTo>
                  <a:pt x="21531" y="21103"/>
                  <a:pt x="20666" y="21394"/>
                  <a:pt x="19620" y="21033"/>
                </a:cubicBezTo>
                <a:lnTo>
                  <a:pt x="1902" y="14926"/>
                </a:lnTo>
                <a:cubicBezTo>
                  <a:pt x="856" y="14565"/>
                  <a:pt x="-3" y="13679"/>
                  <a:pt x="0" y="12958"/>
                </a:cubicBezTo>
                <a:lnTo>
                  <a:pt x="58" y="806"/>
                </a:lnTo>
                <a:cubicBezTo>
                  <a:pt x="61" y="85"/>
                  <a:pt x="926" y="-206"/>
                  <a:pt x="1973" y="155"/>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64" name="Freeform: Shape 38"/>
          <p:cNvSpPr/>
          <p:nvPr/>
        </p:nvSpPr>
        <p:spPr>
          <a:xfrm>
            <a:off x="7410916" y="3139372"/>
            <a:ext cx="543565" cy="893425"/>
          </a:xfrm>
          <a:custGeom>
            <a:avLst/>
            <a:gdLst/>
            <a:ahLst/>
            <a:cxnLst>
              <a:cxn ang="0">
                <a:pos x="wd2" y="hd2"/>
              </a:cxn>
              <a:cxn ang="5400000">
                <a:pos x="wd2" y="hd2"/>
              </a:cxn>
              <a:cxn ang="10800000">
                <a:pos x="wd2" y="hd2"/>
              </a:cxn>
              <a:cxn ang="16200000">
                <a:pos x="wd2" y="hd2"/>
              </a:cxn>
            </a:cxnLst>
            <a:rect l="0" t="0" r="r" b="b"/>
            <a:pathLst>
              <a:path w="21593" h="21187" extrusionOk="0">
                <a:moveTo>
                  <a:pt x="1973" y="155"/>
                </a:moveTo>
                <a:lnTo>
                  <a:pt x="19691" y="6261"/>
                </a:lnTo>
                <a:cubicBezTo>
                  <a:pt x="20737" y="6622"/>
                  <a:pt x="21596" y="7511"/>
                  <a:pt x="21593" y="8228"/>
                </a:cubicBezTo>
                <a:lnTo>
                  <a:pt x="21535" y="20382"/>
                </a:lnTo>
                <a:cubicBezTo>
                  <a:pt x="21532" y="21099"/>
                  <a:pt x="20667" y="21394"/>
                  <a:pt x="19620" y="21033"/>
                </a:cubicBezTo>
                <a:lnTo>
                  <a:pt x="1903" y="14927"/>
                </a:lnTo>
                <a:cubicBezTo>
                  <a:pt x="857" y="14566"/>
                  <a:pt x="-4" y="13677"/>
                  <a:pt x="0" y="12960"/>
                </a:cubicBezTo>
                <a:lnTo>
                  <a:pt x="58" y="806"/>
                </a:lnTo>
                <a:cubicBezTo>
                  <a:pt x="62" y="88"/>
                  <a:pt x="927" y="-206"/>
                  <a:pt x="1973" y="155"/>
                </a:cubicBezTo>
              </a:path>
            </a:pathLst>
          </a:custGeom>
          <a:solidFill>
            <a:srgbClr val="1C4670"/>
          </a:solidFill>
          <a:ln w="12700" cap="flat">
            <a:noFill/>
            <a:miter lim="400000"/>
          </a:ln>
          <a:effectLst/>
        </p:spPr>
        <p:txBody>
          <a:bodyPr anchor="ctr"/>
          <a:lstStyle/>
          <a:p>
            <a:pPr algn="ctr"/>
            <a:endParaRPr/>
          </a:p>
        </p:txBody>
      </p:sp>
      <p:sp>
        <p:nvSpPr>
          <p:cNvPr id="65" name="Freeform: Shape 39"/>
          <p:cNvSpPr/>
          <p:nvPr/>
        </p:nvSpPr>
        <p:spPr>
          <a:xfrm>
            <a:off x="7410916" y="3840416"/>
            <a:ext cx="543585" cy="893420"/>
          </a:xfrm>
          <a:custGeom>
            <a:avLst/>
            <a:gdLst/>
            <a:ahLst/>
            <a:cxnLst>
              <a:cxn ang="0">
                <a:pos x="wd2" y="hd2"/>
              </a:cxn>
              <a:cxn ang="5400000">
                <a:pos x="wd2" y="hd2"/>
              </a:cxn>
              <a:cxn ang="10800000">
                <a:pos x="wd2" y="hd2"/>
              </a:cxn>
              <a:cxn ang="16200000">
                <a:pos x="wd2" y="hd2"/>
              </a:cxn>
            </a:cxnLst>
            <a:rect l="0" t="0" r="r" b="b"/>
            <a:pathLst>
              <a:path w="21594" h="21187" extrusionOk="0">
                <a:moveTo>
                  <a:pt x="1973" y="154"/>
                </a:moveTo>
                <a:lnTo>
                  <a:pt x="19690" y="6260"/>
                </a:lnTo>
                <a:cubicBezTo>
                  <a:pt x="20736" y="6620"/>
                  <a:pt x="21597" y="7510"/>
                  <a:pt x="21594" y="8231"/>
                </a:cubicBezTo>
                <a:lnTo>
                  <a:pt x="21535" y="20381"/>
                </a:lnTo>
                <a:cubicBezTo>
                  <a:pt x="21532" y="21098"/>
                  <a:pt x="20666" y="21393"/>
                  <a:pt x="19620" y="21032"/>
                </a:cubicBezTo>
                <a:lnTo>
                  <a:pt x="1902" y="14926"/>
                </a:lnTo>
                <a:cubicBezTo>
                  <a:pt x="857" y="14565"/>
                  <a:pt x="-3" y="13676"/>
                  <a:pt x="0" y="12959"/>
                </a:cubicBezTo>
                <a:lnTo>
                  <a:pt x="58" y="809"/>
                </a:lnTo>
                <a:cubicBezTo>
                  <a:pt x="61" y="88"/>
                  <a:pt x="926" y="-207"/>
                  <a:pt x="1973" y="154"/>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66" name="Freeform: Shape 22"/>
          <p:cNvSpPr/>
          <p:nvPr/>
        </p:nvSpPr>
        <p:spPr>
          <a:xfrm>
            <a:off x="6874825" y="4476528"/>
            <a:ext cx="1043476" cy="586835"/>
          </a:xfrm>
          <a:custGeom>
            <a:avLst/>
            <a:gdLst/>
            <a:ahLst/>
            <a:cxnLst>
              <a:cxn ang="0">
                <a:pos x="wd2" y="hd2"/>
              </a:cxn>
              <a:cxn ang="5400000">
                <a:pos x="wd2" y="hd2"/>
              </a:cxn>
              <a:cxn ang="10800000">
                <a:pos x="wd2" y="hd2"/>
              </a:cxn>
              <a:cxn ang="16200000">
                <a:pos x="wd2" y="hd2"/>
              </a:cxn>
            </a:cxnLst>
            <a:rect l="0" t="0" r="r" b="b"/>
            <a:pathLst>
              <a:path w="21324" h="21597" extrusionOk="0">
                <a:moveTo>
                  <a:pt x="10654" y="0"/>
                </a:moveTo>
                <a:cubicBezTo>
                  <a:pt x="10290" y="-1"/>
                  <a:pt x="9927" y="136"/>
                  <a:pt x="9650" y="415"/>
                </a:cubicBezTo>
                <a:lnTo>
                  <a:pt x="409" y="9788"/>
                </a:lnTo>
                <a:cubicBezTo>
                  <a:pt x="-139" y="10343"/>
                  <a:pt x="-136" y="11252"/>
                  <a:pt x="414" y="11811"/>
                </a:cubicBezTo>
                <a:lnTo>
                  <a:pt x="9676" y="21182"/>
                </a:lnTo>
                <a:cubicBezTo>
                  <a:pt x="9951" y="21457"/>
                  <a:pt x="10309" y="21596"/>
                  <a:pt x="10668" y="21598"/>
                </a:cubicBezTo>
                <a:cubicBezTo>
                  <a:pt x="11031" y="21599"/>
                  <a:pt x="11394" y="21459"/>
                  <a:pt x="11670" y="21177"/>
                </a:cubicBezTo>
                <a:lnTo>
                  <a:pt x="20914" y="11805"/>
                </a:lnTo>
                <a:cubicBezTo>
                  <a:pt x="21461" y="11251"/>
                  <a:pt x="21460" y="10351"/>
                  <a:pt x="20916" y="9792"/>
                </a:cubicBezTo>
                <a:lnTo>
                  <a:pt x="11719" y="490"/>
                </a:lnTo>
                <a:lnTo>
                  <a:pt x="11647" y="415"/>
                </a:lnTo>
                <a:cubicBezTo>
                  <a:pt x="11374" y="140"/>
                  <a:pt x="11014" y="2"/>
                  <a:pt x="10654" y="0"/>
                </a:cubicBezTo>
              </a:path>
            </a:pathLst>
          </a:custGeom>
          <a:solidFill>
            <a:schemeClr val="tx2">
              <a:lumMod val="20000"/>
              <a:lumOff val="80000"/>
            </a:schemeClr>
          </a:solidFill>
          <a:ln w="12700" cap="flat">
            <a:noFill/>
            <a:miter lim="400000"/>
          </a:ln>
          <a:effectLst/>
        </p:spPr>
        <p:txBody>
          <a:bodyPr anchor="ctr"/>
          <a:lstStyle/>
          <a:p>
            <a:pPr algn="ctr"/>
            <a:endParaRPr/>
          </a:p>
        </p:txBody>
      </p:sp>
      <p:sp>
        <p:nvSpPr>
          <p:cNvPr id="67" name="Freeform: Shape 23"/>
          <p:cNvSpPr/>
          <p:nvPr/>
        </p:nvSpPr>
        <p:spPr>
          <a:xfrm>
            <a:off x="6276876" y="4785812"/>
            <a:ext cx="1043546" cy="586855"/>
          </a:xfrm>
          <a:custGeom>
            <a:avLst/>
            <a:gdLst/>
            <a:ahLst/>
            <a:cxnLst>
              <a:cxn ang="0">
                <a:pos x="wd2" y="hd2"/>
              </a:cxn>
              <a:cxn ang="5400000">
                <a:pos x="wd2" y="hd2"/>
              </a:cxn>
              <a:cxn ang="10800000">
                <a:pos x="wd2" y="hd2"/>
              </a:cxn>
              <a:cxn ang="16200000">
                <a:pos x="wd2" y="hd2"/>
              </a:cxn>
            </a:cxnLst>
            <a:rect l="0" t="0" r="r" b="b"/>
            <a:pathLst>
              <a:path w="21324" h="21597" extrusionOk="0">
                <a:moveTo>
                  <a:pt x="10653" y="0"/>
                </a:moveTo>
                <a:cubicBezTo>
                  <a:pt x="10291" y="-1"/>
                  <a:pt x="9928" y="138"/>
                  <a:pt x="9653" y="419"/>
                </a:cubicBezTo>
                <a:lnTo>
                  <a:pt x="409" y="9792"/>
                </a:lnTo>
                <a:cubicBezTo>
                  <a:pt x="-139" y="10347"/>
                  <a:pt x="-136" y="11256"/>
                  <a:pt x="414" y="11809"/>
                </a:cubicBezTo>
                <a:lnTo>
                  <a:pt x="9676" y="21180"/>
                </a:lnTo>
                <a:cubicBezTo>
                  <a:pt x="9950" y="21458"/>
                  <a:pt x="10310" y="21597"/>
                  <a:pt x="10670" y="21598"/>
                </a:cubicBezTo>
                <a:cubicBezTo>
                  <a:pt x="11009" y="21599"/>
                  <a:pt x="11348" y="21477"/>
                  <a:pt x="11616" y="21235"/>
                </a:cubicBezTo>
                <a:lnTo>
                  <a:pt x="20920" y="11801"/>
                </a:lnTo>
                <a:cubicBezTo>
                  <a:pt x="21461" y="11245"/>
                  <a:pt x="21459" y="10341"/>
                  <a:pt x="20911" y="9792"/>
                </a:cubicBezTo>
                <a:lnTo>
                  <a:pt x="11650" y="421"/>
                </a:lnTo>
                <a:cubicBezTo>
                  <a:pt x="11376" y="142"/>
                  <a:pt x="11014" y="2"/>
                  <a:pt x="10653" y="0"/>
                </a:cubicBezTo>
              </a:path>
            </a:pathLst>
          </a:custGeom>
          <a:solidFill>
            <a:schemeClr val="bg1">
              <a:lumMod val="95000"/>
            </a:schemeClr>
          </a:solidFill>
          <a:ln w="12700" cap="flat">
            <a:noFill/>
            <a:miter lim="400000"/>
          </a:ln>
          <a:effectLst/>
        </p:spPr>
        <p:txBody>
          <a:bodyPr anchor="ctr"/>
          <a:lstStyle/>
          <a:p>
            <a:pPr algn="ctr"/>
            <a:endParaRPr/>
          </a:p>
        </p:txBody>
      </p:sp>
      <p:sp>
        <p:nvSpPr>
          <p:cNvPr id="68" name="Freeform: Shape 24"/>
          <p:cNvSpPr/>
          <p:nvPr/>
        </p:nvSpPr>
        <p:spPr>
          <a:xfrm>
            <a:off x="5678927" y="5115715"/>
            <a:ext cx="1043601" cy="586915"/>
          </a:xfrm>
          <a:custGeom>
            <a:avLst/>
            <a:gdLst/>
            <a:ahLst/>
            <a:cxnLst>
              <a:cxn ang="0">
                <a:pos x="wd2" y="hd2"/>
              </a:cxn>
              <a:cxn ang="5400000">
                <a:pos x="wd2" y="hd2"/>
              </a:cxn>
              <a:cxn ang="10800000">
                <a:pos x="wd2" y="hd2"/>
              </a:cxn>
              <a:cxn ang="16200000">
                <a:pos x="wd2" y="hd2"/>
              </a:cxn>
            </a:cxnLst>
            <a:rect l="0" t="0" r="r" b="b"/>
            <a:pathLst>
              <a:path w="21324" h="21597" extrusionOk="0">
                <a:moveTo>
                  <a:pt x="10655" y="0"/>
                </a:moveTo>
                <a:cubicBezTo>
                  <a:pt x="10293" y="-1"/>
                  <a:pt x="9930" y="138"/>
                  <a:pt x="9656" y="415"/>
                </a:cubicBezTo>
                <a:lnTo>
                  <a:pt x="408" y="9787"/>
                </a:lnTo>
                <a:cubicBezTo>
                  <a:pt x="-136" y="10342"/>
                  <a:pt x="-137" y="11257"/>
                  <a:pt x="414" y="11809"/>
                </a:cubicBezTo>
                <a:lnTo>
                  <a:pt x="9675" y="21180"/>
                </a:lnTo>
                <a:cubicBezTo>
                  <a:pt x="9948" y="21457"/>
                  <a:pt x="10309" y="21597"/>
                  <a:pt x="10668" y="21598"/>
                </a:cubicBezTo>
                <a:cubicBezTo>
                  <a:pt x="11017" y="21599"/>
                  <a:pt x="11365" y="21471"/>
                  <a:pt x="11634" y="21213"/>
                </a:cubicBezTo>
                <a:lnTo>
                  <a:pt x="20920" y="11799"/>
                </a:lnTo>
                <a:cubicBezTo>
                  <a:pt x="21463" y="11243"/>
                  <a:pt x="21458" y="10344"/>
                  <a:pt x="20914" y="9786"/>
                </a:cubicBezTo>
                <a:lnTo>
                  <a:pt x="11648" y="416"/>
                </a:lnTo>
                <a:cubicBezTo>
                  <a:pt x="11376" y="141"/>
                  <a:pt x="11016" y="2"/>
                  <a:pt x="10655" y="0"/>
                </a:cubicBezTo>
              </a:path>
            </a:pathLst>
          </a:custGeom>
          <a:solidFill>
            <a:srgbClr val="1C4670"/>
          </a:solidFill>
          <a:ln w="12700" cap="flat">
            <a:noFill/>
            <a:miter lim="400000"/>
          </a:ln>
          <a:effectLst/>
        </p:spPr>
        <p:txBody>
          <a:bodyPr anchor="ctr"/>
          <a:lstStyle/>
          <a:p>
            <a:pPr algn="ctr"/>
            <a:endParaRPr/>
          </a:p>
        </p:txBody>
      </p:sp>
      <p:sp>
        <p:nvSpPr>
          <p:cNvPr id="69" name="Freeform: Shape 25"/>
          <p:cNvSpPr/>
          <p:nvPr/>
        </p:nvSpPr>
        <p:spPr>
          <a:xfrm>
            <a:off x="6276876" y="4146625"/>
            <a:ext cx="1043497" cy="586915"/>
          </a:xfrm>
          <a:custGeom>
            <a:avLst/>
            <a:gdLst/>
            <a:ahLst/>
            <a:cxnLst>
              <a:cxn ang="0">
                <a:pos x="wd2" y="hd2"/>
              </a:cxn>
              <a:cxn ang="5400000">
                <a:pos x="wd2" y="hd2"/>
              </a:cxn>
              <a:cxn ang="10800000">
                <a:pos x="wd2" y="hd2"/>
              </a:cxn>
              <a:cxn ang="16200000">
                <a:pos x="wd2" y="hd2"/>
              </a:cxn>
            </a:cxnLst>
            <a:rect l="0" t="0" r="r" b="b"/>
            <a:pathLst>
              <a:path w="21322" h="21598" extrusionOk="0">
                <a:moveTo>
                  <a:pt x="10651" y="0"/>
                </a:moveTo>
                <a:cubicBezTo>
                  <a:pt x="10289" y="-1"/>
                  <a:pt x="9926" y="138"/>
                  <a:pt x="9651" y="419"/>
                </a:cubicBezTo>
                <a:lnTo>
                  <a:pt x="408" y="9791"/>
                </a:lnTo>
                <a:cubicBezTo>
                  <a:pt x="-140" y="10346"/>
                  <a:pt x="-134" y="11255"/>
                  <a:pt x="413" y="11808"/>
                </a:cubicBezTo>
                <a:lnTo>
                  <a:pt x="9674" y="21179"/>
                </a:lnTo>
                <a:cubicBezTo>
                  <a:pt x="9948" y="21456"/>
                  <a:pt x="10308" y="21596"/>
                  <a:pt x="10668" y="21598"/>
                </a:cubicBezTo>
                <a:cubicBezTo>
                  <a:pt x="11031" y="21599"/>
                  <a:pt x="11395" y="21458"/>
                  <a:pt x="11671" y="21180"/>
                </a:cubicBezTo>
                <a:lnTo>
                  <a:pt x="20911" y="11808"/>
                </a:lnTo>
                <a:cubicBezTo>
                  <a:pt x="21459" y="11253"/>
                  <a:pt x="21460" y="10344"/>
                  <a:pt x="20909" y="9792"/>
                </a:cubicBezTo>
                <a:lnTo>
                  <a:pt x="13439" y="2233"/>
                </a:lnTo>
                <a:lnTo>
                  <a:pt x="11634" y="408"/>
                </a:lnTo>
                <a:cubicBezTo>
                  <a:pt x="11361" y="138"/>
                  <a:pt x="11006" y="1"/>
                  <a:pt x="10651" y="0"/>
                </a:cubicBezTo>
              </a:path>
            </a:pathLst>
          </a:custGeom>
          <a:solidFill>
            <a:schemeClr val="bg1">
              <a:lumMod val="95000"/>
            </a:schemeClr>
          </a:solidFill>
          <a:ln w="12700" cap="flat">
            <a:noFill/>
            <a:miter lim="400000"/>
          </a:ln>
          <a:effectLst/>
        </p:spPr>
        <p:txBody>
          <a:bodyPr anchor="ctr"/>
          <a:lstStyle/>
          <a:p>
            <a:pPr algn="ctr"/>
            <a:endParaRPr/>
          </a:p>
        </p:txBody>
      </p:sp>
      <p:sp>
        <p:nvSpPr>
          <p:cNvPr id="70" name="Freeform: Shape 26"/>
          <p:cNvSpPr/>
          <p:nvPr/>
        </p:nvSpPr>
        <p:spPr>
          <a:xfrm>
            <a:off x="5678927" y="4476528"/>
            <a:ext cx="1043489" cy="586816"/>
          </a:xfrm>
          <a:custGeom>
            <a:avLst/>
            <a:gdLst/>
            <a:ahLst/>
            <a:cxnLst>
              <a:cxn ang="0">
                <a:pos x="wd2" y="hd2"/>
              </a:cxn>
              <a:cxn ang="5400000">
                <a:pos x="wd2" y="hd2"/>
              </a:cxn>
              <a:cxn ang="10800000">
                <a:pos x="wd2" y="hd2"/>
              </a:cxn>
              <a:cxn ang="16200000">
                <a:pos x="wd2" y="hd2"/>
              </a:cxn>
            </a:cxnLst>
            <a:rect l="0" t="0" r="r" b="b"/>
            <a:pathLst>
              <a:path w="21323" h="21597" extrusionOk="0">
                <a:moveTo>
                  <a:pt x="10653" y="0"/>
                </a:moveTo>
                <a:cubicBezTo>
                  <a:pt x="10290" y="-1"/>
                  <a:pt x="9928" y="137"/>
                  <a:pt x="9653" y="415"/>
                </a:cubicBezTo>
                <a:lnTo>
                  <a:pt x="409" y="9789"/>
                </a:lnTo>
                <a:cubicBezTo>
                  <a:pt x="-139" y="10343"/>
                  <a:pt x="-136" y="11252"/>
                  <a:pt x="414" y="11810"/>
                </a:cubicBezTo>
                <a:lnTo>
                  <a:pt x="9676" y="21183"/>
                </a:lnTo>
                <a:cubicBezTo>
                  <a:pt x="9949" y="21458"/>
                  <a:pt x="10309" y="21596"/>
                  <a:pt x="10668" y="21598"/>
                </a:cubicBezTo>
                <a:cubicBezTo>
                  <a:pt x="11031" y="21599"/>
                  <a:pt x="11393" y="21460"/>
                  <a:pt x="11669" y="21178"/>
                </a:cubicBezTo>
                <a:lnTo>
                  <a:pt x="20913" y="11805"/>
                </a:lnTo>
                <a:cubicBezTo>
                  <a:pt x="21461" y="11251"/>
                  <a:pt x="21459" y="10347"/>
                  <a:pt x="20911" y="9789"/>
                </a:cubicBezTo>
                <a:lnTo>
                  <a:pt x="11646" y="416"/>
                </a:lnTo>
                <a:cubicBezTo>
                  <a:pt x="11374" y="141"/>
                  <a:pt x="11013" y="2"/>
                  <a:pt x="10653" y="0"/>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71" name="Freeform: Shape 27"/>
          <p:cNvSpPr/>
          <p:nvPr/>
        </p:nvSpPr>
        <p:spPr>
          <a:xfrm>
            <a:off x="5080977" y="4785812"/>
            <a:ext cx="1043549" cy="586935"/>
          </a:xfrm>
          <a:custGeom>
            <a:avLst/>
            <a:gdLst/>
            <a:ahLst/>
            <a:cxnLst>
              <a:cxn ang="0">
                <a:pos x="wd2" y="hd2"/>
              </a:cxn>
              <a:cxn ang="5400000">
                <a:pos x="wd2" y="hd2"/>
              </a:cxn>
              <a:cxn ang="10800000">
                <a:pos x="wd2" y="hd2"/>
              </a:cxn>
              <a:cxn ang="16200000">
                <a:pos x="wd2" y="hd2"/>
              </a:cxn>
            </a:cxnLst>
            <a:rect l="0" t="0" r="r" b="b"/>
            <a:pathLst>
              <a:path w="21324" h="21599" extrusionOk="0">
                <a:moveTo>
                  <a:pt x="10654" y="0"/>
                </a:moveTo>
                <a:cubicBezTo>
                  <a:pt x="10291" y="-1"/>
                  <a:pt x="9928" y="139"/>
                  <a:pt x="9654" y="420"/>
                </a:cubicBezTo>
                <a:lnTo>
                  <a:pt x="410" y="9792"/>
                </a:lnTo>
                <a:cubicBezTo>
                  <a:pt x="-138" y="10347"/>
                  <a:pt x="-136" y="11255"/>
                  <a:pt x="415" y="11814"/>
                </a:cubicBezTo>
                <a:lnTo>
                  <a:pt x="7911" y="19398"/>
                </a:lnTo>
                <a:lnTo>
                  <a:pt x="9684" y="21192"/>
                </a:lnTo>
                <a:cubicBezTo>
                  <a:pt x="9957" y="21461"/>
                  <a:pt x="10311" y="21597"/>
                  <a:pt x="10667" y="21598"/>
                </a:cubicBezTo>
                <a:cubicBezTo>
                  <a:pt x="11031" y="21599"/>
                  <a:pt x="11395" y="21460"/>
                  <a:pt x="11669" y="21180"/>
                </a:cubicBezTo>
                <a:lnTo>
                  <a:pt x="20913" y="11809"/>
                </a:lnTo>
                <a:cubicBezTo>
                  <a:pt x="21461" y="11254"/>
                  <a:pt x="21462" y="10345"/>
                  <a:pt x="20911" y="9786"/>
                </a:cubicBezTo>
                <a:lnTo>
                  <a:pt x="11650" y="421"/>
                </a:lnTo>
                <a:cubicBezTo>
                  <a:pt x="11375" y="143"/>
                  <a:pt x="11015" y="1"/>
                  <a:pt x="10654" y="0"/>
                </a:cubicBezTo>
              </a:path>
            </a:pathLst>
          </a:custGeom>
          <a:solidFill>
            <a:schemeClr val="tx2">
              <a:lumMod val="40000"/>
              <a:lumOff val="60000"/>
            </a:schemeClr>
          </a:solidFill>
          <a:ln w="12700" cap="flat">
            <a:noFill/>
            <a:miter lim="400000"/>
          </a:ln>
          <a:effectLst/>
        </p:spPr>
        <p:txBody>
          <a:bodyPr anchor="ctr"/>
          <a:lstStyle/>
          <a:p>
            <a:pPr algn="ctr"/>
            <a:endParaRPr/>
          </a:p>
        </p:txBody>
      </p:sp>
      <p:sp>
        <p:nvSpPr>
          <p:cNvPr id="72" name="Freeform: Shape 28"/>
          <p:cNvSpPr/>
          <p:nvPr/>
        </p:nvSpPr>
        <p:spPr>
          <a:xfrm>
            <a:off x="5658308" y="3816721"/>
            <a:ext cx="1043484" cy="586877"/>
          </a:xfrm>
          <a:custGeom>
            <a:avLst/>
            <a:gdLst/>
            <a:ahLst/>
            <a:cxnLst>
              <a:cxn ang="0">
                <a:pos x="wd2" y="hd2"/>
              </a:cxn>
              <a:cxn ang="5400000">
                <a:pos x="wd2" y="hd2"/>
              </a:cxn>
              <a:cxn ang="10800000">
                <a:pos x="wd2" y="hd2"/>
              </a:cxn>
              <a:cxn ang="16200000">
                <a:pos x="wd2" y="hd2"/>
              </a:cxn>
            </a:cxnLst>
            <a:rect l="0" t="0" r="r" b="b"/>
            <a:pathLst>
              <a:path w="21326" h="21597" extrusionOk="0">
                <a:moveTo>
                  <a:pt x="10654" y="0"/>
                </a:moveTo>
                <a:cubicBezTo>
                  <a:pt x="10304" y="-1"/>
                  <a:pt x="9953" y="129"/>
                  <a:pt x="9680" y="387"/>
                </a:cubicBezTo>
                <a:lnTo>
                  <a:pt x="1838" y="8339"/>
                </a:lnTo>
                <a:lnTo>
                  <a:pt x="409" y="9788"/>
                </a:lnTo>
                <a:cubicBezTo>
                  <a:pt x="-139" y="10342"/>
                  <a:pt x="-136" y="11251"/>
                  <a:pt x="414" y="11810"/>
                </a:cubicBezTo>
                <a:lnTo>
                  <a:pt x="9677" y="21181"/>
                </a:lnTo>
                <a:cubicBezTo>
                  <a:pt x="9952" y="21456"/>
                  <a:pt x="10312" y="21596"/>
                  <a:pt x="10672" y="21598"/>
                </a:cubicBezTo>
                <a:cubicBezTo>
                  <a:pt x="11034" y="21599"/>
                  <a:pt x="11396" y="21460"/>
                  <a:pt x="11671" y="21182"/>
                </a:cubicBezTo>
                <a:lnTo>
                  <a:pt x="20916" y="11810"/>
                </a:lnTo>
                <a:cubicBezTo>
                  <a:pt x="21446" y="11268"/>
                  <a:pt x="21461" y="10406"/>
                  <a:pt x="20967" y="9845"/>
                </a:cubicBezTo>
                <a:lnTo>
                  <a:pt x="11591" y="362"/>
                </a:lnTo>
                <a:cubicBezTo>
                  <a:pt x="11326" y="122"/>
                  <a:pt x="10990" y="2"/>
                  <a:pt x="10654" y="0"/>
                </a:cubicBezTo>
              </a:path>
            </a:pathLst>
          </a:custGeom>
          <a:solidFill>
            <a:schemeClr val="bg1">
              <a:lumMod val="95000"/>
            </a:schemeClr>
          </a:solidFill>
          <a:ln w="12700" cap="flat">
            <a:noFill/>
            <a:miter lim="400000"/>
          </a:ln>
          <a:effectLst/>
        </p:spPr>
        <p:txBody>
          <a:bodyPr anchor="ctr"/>
          <a:lstStyle/>
          <a:p>
            <a:pPr algn="ctr"/>
            <a:endParaRPr/>
          </a:p>
        </p:txBody>
      </p:sp>
      <p:sp>
        <p:nvSpPr>
          <p:cNvPr id="73" name="Freeform: Shape 29"/>
          <p:cNvSpPr/>
          <p:nvPr/>
        </p:nvSpPr>
        <p:spPr>
          <a:xfrm>
            <a:off x="5080977" y="4146625"/>
            <a:ext cx="1043489" cy="586856"/>
          </a:xfrm>
          <a:custGeom>
            <a:avLst/>
            <a:gdLst/>
            <a:ahLst/>
            <a:cxnLst>
              <a:cxn ang="0">
                <a:pos x="wd2" y="hd2"/>
              </a:cxn>
              <a:cxn ang="5400000">
                <a:pos x="wd2" y="hd2"/>
              </a:cxn>
              <a:cxn ang="10800000">
                <a:pos x="wd2" y="hd2"/>
              </a:cxn>
              <a:cxn ang="16200000">
                <a:pos x="wd2" y="hd2"/>
              </a:cxn>
            </a:cxnLst>
            <a:rect l="0" t="0" r="r" b="b"/>
            <a:pathLst>
              <a:path w="21322" h="21597" extrusionOk="0">
                <a:moveTo>
                  <a:pt x="10652" y="0"/>
                </a:moveTo>
                <a:cubicBezTo>
                  <a:pt x="10289" y="-1"/>
                  <a:pt x="9926" y="139"/>
                  <a:pt x="9652" y="419"/>
                </a:cubicBezTo>
                <a:lnTo>
                  <a:pt x="408" y="9792"/>
                </a:lnTo>
                <a:cubicBezTo>
                  <a:pt x="-140" y="10347"/>
                  <a:pt x="-134" y="11256"/>
                  <a:pt x="413" y="11809"/>
                </a:cubicBezTo>
                <a:lnTo>
                  <a:pt x="9678" y="21180"/>
                </a:lnTo>
                <a:cubicBezTo>
                  <a:pt x="9950" y="21458"/>
                  <a:pt x="10309" y="21596"/>
                  <a:pt x="10668" y="21598"/>
                </a:cubicBezTo>
                <a:cubicBezTo>
                  <a:pt x="11032" y="21599"/>
                  <a:pt x="11396" y="21460"/>
                  <a:pt x="11671" y="21180"/>
                </a:cubicBezTo>
                <a:lnTo>
                  <a:pt x="20911" y="11809"/>
                </a:lnTo>
                <a:cubicBezTo>
                  <a:pt x="21459" y="11254"/>
                  <a:pt x="21460" y="10345"/>
                  <a:pt x="20909" y="9792"/>
                </a:cubicBezTo>
                <a:lnTo>
                  <a:pt x="11648" y="421"/>
                </a:lnTo>
                <a:cubicBezTo>
                  <a:pt x="11374" y="142"/>
                  <a:pt x="11013" y="2"/>
                  <a:pt x="10652" y="0"/>
                </a:cubicBezTo>
              </a:path>
            </a:pathLst>
          </a:custGeom>
          <a:solidFill>
            <a:srgbClr val="1C4670"/>
          </a:solidFill>
          <a:ln w="12700" cap="flat">
            <a:noFill/>
            <a:miter lim="400000"/>
          </a:ln>
          <a:effectLst/>
        </p:spPr>
        <p:txBody>
          <a:bodyPr anchor="ctr"/>
          <a:lstStyle/>
          <a:p>
            <a:pPr algn="ctr"/>
            <a:endParaRPr/>
          </a:p>
        </p:txBody>
      </p:sp>
      <p:sp>
        <p:nvSpPr>
          <p:cNvPr id="74" name="Freeform: Shape 30"/>
          <p:cNvSpPr/>
          <p:nvPr/>
        </p:nvSpPr>
        <p:spPr>
          <a:xfrm>
            <a:off x="4490574" y="4490080"/>
            <a:ext cx="1043592" cy="586896"/>
          </a:xfrm>
          <a:custGeom>
            <a:avLst/>
            <a:gdLst/>
            <a:ahLst/>
            <a:cxnLst>
              <a:cxn ang="0">
                <a:pos x="wd2" y="hd2"/>
              </a:cxn>
              <a:cxn ang="5400000">
                <a:pos x="wd2" y="hd2"/>
              </a:cxn>
              <a:cxn ang="10800000">
                <a:pos x="wd2" y="hd2"/>
              </a:cxn>
              <a:cxn ang="16200000">
                <a:pos x="wd2" y="hd2"/>
              </a:cxn>
            </a:cxnLst>
            <a:rect l="0" t="0" r="r" b="b"/>
            <a:pathLst>
              <a:path w="21326" h="21597" extrusionOk="0">
                <a:moveTo>
                  <a:pt x="10656" y="0"/>
                </a:moveTo>
                <a:cubicBezTo>
                  <a:pt x="10293" y="-1"/>
                  <a:pt x="9930" y="137"/>
                  <a:pt x="9656" y="415"/>
                </a:cubicBezTo>
                <a:lnTo>
                  <a:pt x="7393" y="2709"/>
                </a:lnTo>
                <a:lnTo>
                  <a:pt x="352" y="9847"/>
                </a:lnTo>
                <a:cubicBezTo>
                  <a:pt x="-136" y="10407"/>
                  <a:pt x="-118" y="11276"/>
                  <a:pt x="413" y="11809"/>
                </a:cubicBezTo>
                <a:lnTo>
                  <a:pt x="9675" y="21180"/>
                </a:lnTo>
                <a:cubicBezTo>
                  <a:pt x="9949" y="21458"/>
                  <a:pt x="10308" y="21597"/>
                  <a:pt x="10669" y="21598"/>
                </a:cubicBezTo>
                <a:cubicBezTo>
                  <a:pt x="11032" y="21599"/>
                  <a:pt x="11396" y="21460"/>
                  <a:pt x="11671" y="21181"/>
                </a:cubicBezTo>
                <a:lnTo>
                  <a:pt x="20916" y="11803"/>
                </a:lnTo>
                <a:cubicBezTo>
                  <a:pt x="21464" y="11249"/>
                  <a:pt x="21461" y="10345"/>
                  <a:pt x="20914" y="9786"/>
                </a:cubicBezTo>
                <a:lnTo>
                  <a:pt x="11652" y="417"/>
                </a:lnTo>
                <a:cubicBezTo>
                  <a:pt x="11378" y="141"/>
                  <a:pt x="11017" y="2"/>
                  <a:pt x="10656" y="0"/>
                </a:cubicBezTo>
              </a:path>
            </a:pathLst>
          </a:custGeom>
          <a:solidFill>
            <a:schemeClr val="bg2">
              <a:lumMod val="90000"/>
            </a:schemeClr>
          </a:solidFill>
          <a:ln w="12700" cap="flat">
            <a:noFill/>
            <a:miter lim="400000"/>
          </a:ln>
          <a:effectLst/>
        </p:spPr>
        <p:txBody>
          <a:bodyPr anchor="ctr"/>
          <a:lstStyle/>
          <a:p>
            <a:pPr algn="ctr"/>
            <a:endParaRPr/>
          </a:p>
        </p:txBody>
      </p:sp>
      <p:grpSp>
        <p:nvGrpSpPr>
          <p:cNvPr id="78" name="组合 77"/>
          <p:cNvGrpSpPr/>
          <p:nvPr/>
        </p:nvGrpSpPr>
        <p:grpSpPr>
          <a:xfrm>
            <a:off x="535441" y="3671139"/>
            <a:ext cx="3497395" cy="906591"/>
            <a:chOff x="7280925" y="1422280"/>
            <a:chExt cx="3937958" cy="906591"/>
          </a:xfrm>
        </p:grpSpPr>
        <p:sp>
          <p:nvSpPr>
            <p:cNvPr id="79" name="文本框 78"/>
            <p:cNvSpPr txBox="1"/>
            <p:nvPr/>
          </p:nvSpPr>
          <p:spPr>
            <a:xfrm>
              <a:off x="8914627" y="1422280"/>
              <a:ext cx="2304256" cy="338554"/>
            </a:xfrm>
            <a:prstGeom prst="rect">
              <a:avLst/>
            </a:prstGeom>
            <a:noFill/>
          </p:spPr>
          <p:txBody>
            <a:bodyPr wrap="square" rtlCol="0">
              <a:spAutoFit/>
            </a:bodyPr>
            <a:lstStyle/>
            <a:p>
              <a:pPr algn="r"/>
              <a:r>
                <a:rPr lang="zh-CN" altLang="en-US" sz="1600" b="1" dirty="0">
                  <a:solidFill>
                    <a:srgbClr val="1C4670"/>
                  </a:solidFill>
                  <a:latin typeface="微软雅黑" panose="020B0503020204020204" pitchFamily="34" charset="-122"/>
                  <a:ea typeface="微软雅黑" panose="020B0503020204020204" pitchFamily="34" charset="-122"/>
                </a:rPr>
                <a:t>产品而非项目</a:t>
              </a:r>
            </a:p>
          </p:txBody>
        </p:sp>
        <p:sp>
          <p:nvSpPr>
            <p:cNvPr id="80" name="矩形 79"/>
            <p:cNvSpPr/>
            <p:nvPr/>
          </p:nvSpPr>
          <p:spPr>
            <a:xfrm>
              <a:off x="7280925" y="1682540"/>
              <a:ext cx="3875369" cy="646331"/>
            </a:xfrm>
            <a:prstGeom prst="rect">
              <a:avLst/>
            </a:prstGeom>
          </p:spPr>
          <p:txBody>
            <a:bodyPr wrap="square">
              <a:spAutoFit/>
            </a:bodyPr>
            <a:lstStyle/>
            <a:p>
              <a:pPr algn="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开发一个完整可用的产品</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负责微服务的全生命周期</a:t>
              </a:r>
              <a:endPar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566422" y="1453320"/>
            <a:ext cx="3413762" cy="887189"/>
            <a:chOff x="7280925" y="1441682"/>
            <a:chExt cx="3875369" cy="887189"/>
          </a:xfrm>
        </p:grpSpPr>
        <p:sp>
          <p:nvSpPr>
            <p:cNvPr id="82" name="文本框 81"/>
            <p:cNvSpPr txBox="1"/>
            <p:nvPr/>
          </p:nvSpPr>
          <p:spPr>
            <a:xfrm>
              <a:off x="8848705" y="1441682"/>
              <a:ext cx="2304256" cy="338554"/>
            </a:xfrm>
            <a:prstGeom prst="rect">
              <a:avLst/>
            </a:prstGeom>
            <a:noFill/>
          </p:spPr>
          <p:txBody>
            <a:bodyPr wrap="square" rtlCol="0">
              <a:spAutoFit/>
            </a:bodyPr>
            <a:lstStyle/>
            <a:p>
              <a:pPr algn="r"/>
              <a:r>
                <a:rPr lang="zh-CN" altLang="en-US" sz="1600" b="1" dirty="0">
                  <a:solidFill>
                    <a:srgbClr val="1C4670"/>
                  </a:solidFill>
                  <a:latin typeface="微软雅黑" panose="020B0503020204020204" pitchFamily="34" charset="-122"/>
                  <a:ea typeface="微软雅黑" panose="020B0503020204020204" pitchFamily="34" charset="-122"/>
                </a:rPr>
                <a:t>通过服务实现组件化</a:t>
              </a:r>
            </a:p>
          </p:txBody>
        </p:sp>
        <p:sp>
          <p:nvSpPr>
            <p:cNvPr id="83" name="矩形 82"/>
            <p:cNvSpPr/>
            <p:nvPr/>
          </p:nvSpPr>
          <p:spPr>
            <a:xfrm>
              <a:off x="7280925" y="1682540"/>
              <a:ext cx="3875369" cy="646331"/>
            </a:xfrm>
            <a:prstGeom prst="rect">
              <a:avLst/>
            </a:prstGeom>
          </p:spPr>
          <p:txBody>
            <a:bodyPr wrap="square">
              <a:spAutoFit/>
            </a:bodyPr>
            <a:lstStyle/>
            <a:p>
              <a:pPr algn="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组件软件独立单元 独立替换 升级</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服务独立</a:t>
              </a: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部署 接口规范明确</a:t>
              </a:r>
              <a:endPar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566419" y="2615029"/>
            <a:ext cx="3462117" cy="902041"/>
            <a:chOff x="7280925" y="1426830"/>
            <a:chExt cx="3933647" cy="902041"/>
          </a:xfrm>
        </p:grpSpPr>
        <p:sp>
          <p:nvSpPr>
            <p:cNvPr id="85" name="文本框 84"/>
            <p:cNvSpPr txBox="1"/>
            <p:nvPr/>
          </p:nvSpPr>
          <p:spPr>
            <a:xfrm>
              <a:off x="8910316" y="1426830"/>
              <a:ext cx="2304256" cy="338554"/>
            </a:xfrm>
            <a:prstGeom prst="rect">
              <a:avLst/>
            </a:prstGeom>
            <a:noFill/>
          </p:spPr>
          <p:txBody>
            <a:bodyPr wrap="square" rtlCol="0">
              <a:spAutoFit/>
            </a:bodyPr>
            <a:lstStyle/>
            <a:p>
              <a:pPr algn="r"/>
              <a:r>
                <a:rPr lang="zh-CN" altLang="en-US" sz="1600" b="1" dirty="0">
                  <a:solidFill>
                    <a:srgbClr val="1C4670"/>
                  </a:solidFill>
                  <a:latin typeface="微软雅黑" panose="020B0503020204020204" pitchFamily="34" charset="-122"/>
                  <a:ea typeface="微软雅黑" panose="020B0503020204020204" pitchFamily="34" charset="-122"/>
                </a:rPr>
                <a:t>围绕业务能力组织</a:t>
              </a:r>
            </a:p>
          </p:txBody>
        </p:sp>
        <p:sp>
          <p:nvSpPr>
            <p:cNvPr id="86" name="矩形 85"/>
            <p:cNvSpPr/>
            <p:nvPr/>
          </p:nvSpPr>
          <p:spPr>
            <a:xfrm>
              <a:off x="7280925" y="1682540"/>
              <a:ext cx="3875369" cy="646331"/>
            </a:xfrm>
            <a:prstGeom prst="rect">
              <a:avLst/>
            </a:prstGeom>
          </p:spPr>
          <p:txBody>
            <a:bodyPr wrap="square">
              <a:spAutoFit/>
            </a:bodyPr>
            <a:lstStyle/>
            <a:p>
              <a:pPr algn="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围绕着业务能力拆分并</a:t>
              </a: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组合</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开发设计人员全流程参与</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cxnSp>
        <p:nvCxnSpPr>
          <p:cNvPr id="90" name="直接连接符 8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91" name="直接连接符 9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9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Microservices</a:t>
            </a:r>
            <a:r>
              <a:rPr lang="en-US" altLang="zh-CN" sz="1600" dirty="0">
                <a:solidFill>
                  <a:srgbClr val="1F497D"/>
                </a:solidFill>
                <a:latin typeface="思源黑体 CN ExtraLight" panose="020B0200000000000000" pitchFamily="34" charset="-122"/>
              </a:rPr>
              <a:t> feature</a:t>
            </a:r>
          </a:p>
        </p:txBody>
      </p:sp>
      <p:sp>
        <p:nvSpPr>
          <p:cNvPr id="9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 </a:t>
            </a:r>
            <a:r>
              <a:rPr lang="zh-CN" altLang="en-US" sz="2800" dirty="0">
                <a:solidFill>
                  <a:srgbClr val="1F497D"/>
                </a:solidFill>
                <a:latin typeface="+mn-ea"/>
              </a:rPr>
              <a:t>微服务特征</a:t>
            </a:r>
          </a:p>
        </p:txBody>
      </p:sp>
      <p:grpSp>
        <p:nvGrpSpPr>
          <p:cNvPr id="94" name="组合 93"/>
          <p:cNvGrpSpPr/>
          <p:nvPr/>
        </p:nvGrpSpPr>
        <p:grpSpPr>
          <a:xfrm>
            <a:off x="540281" y="4849348"/>
            <a:ext cx="3436968" cy="937580"/>
            <a:chOff x="7280925" y="1391291"/>
            <a:chExt cx="3875369" cy="937580"/>
          </a:xfrm>
        </p:grpSpPr>
        <p:sp>
          <p:nvSpPr>
            <p:cNvPr id="95" name="文本框 94"/>
            <p:cNvSpPr txBox="1"/>
            <p:nvPr/>
          </p:nvSpPr>
          <p:spPr>
            <a:xfrm>
              <a:off x="8852036" y="1391291"/>
              <a:ext cx="2304256" cy="338554"/>
            </a:xfrm>
            <a:prstGeom prst="rect">
              <a:avLst/>
            </a:prstGeom>
            <a:noFill/>
          </p:spPr>
          <p:txBody>
            <a:bodyPr wrap="square" rtlCol="0">
              <a:spAutoFit/>
            </a:bodyPr>
            <a:lstStyle/>
            <a:p>
              <a:pPr algn="r"/>
              <a:r>
                <a:rPr lang="zh-CN" altLang="en-US" sz="1600" b="1" dirty="0">
                  <a:solidFill>
                    <a:srgbClr val="1C4670"/>
                  </a:solidFill>
                  <a:latin typeface="微软雅黑" panose="020B0503020204020204" pitchFamily="34" charset="-122"/>
                  <a:ea typeface="微软雅黑" panose="020B0503020204020204" pitchFamily="34" charset="-122"/>
                </a:rPr>
                <a:t>智能终端和哑管道</a:t>
              </a:r>
            </a:p>
          </p:txBody>
        </p:sp>
        <p:sp>
          <p:nvSpPr>
            <p:cNvPr id="96" name="矩形 95"/>
            <p:cNvSpPr/>
            <p:nvPr/>
          </p:nvSpPr>
          <p:spPr>
            <a:xfrm>
              <a:off x="7280925" y="1682540"/>
              <a:ext cx="3875369" cy="646331"/>
            </a:xfrm>
            <a:prstGeom prst="rect">
              <a:avLst/>
            </a:prstGeom>
          </p:spPr>
          <p:txBody>
            <a:bodyPr wrap="square">
              <a:spAutoFit/>
            </a:bodyPr>
            <a:lstStyle/>
            <a:p>
              <a:pPr algn="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轻量级</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restful</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协议</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轻量级消息总线 消息队列</a:t>
              </a:r>
              <a:endPar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8364349" y="3640150"/>
            <a:ext cx="3537636" cy="916170"/>
            <a:chOff x="7280925" y="1412701"/>
            <a:chExt cx="3875369" cy="916170"/>
          </a:xfrm>
        </p:grpSpPr>
        <p:sp>
          <p:nvSpPr>
            <p:cNvPr id="98" name="文本框 97"/>
            <p:cNvSpPr txBox="1"/>
            <p:nvPr/>
          </p:nvSpPr>
          <p:spPr>
            <a:xfrm>
              <a:off x="7280925" y="1412701"/>
              <a:ext cx="2304256"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故障处理设计</a:t>
              </a:r>
            </a:p>
          </p:txBody>
        </p:sp>
        <p:sp>
          <p:nvSpPr>
            <p:cNvPr id="99" name="矩形 98"/>
            <p:cNvSpPr/>
            <p:nvPr/>
          </p:nvSpPr>
          <p:spPr>
            <a:xfrm>
              <a:off x="7280925" y="1682540"/>
              <a:ext cx="3875369" cy="646331"/>
            </a:xfrm>
            <a:prstGeom prst="rect">
              <a:avLst/>
            </a:prstGeom>
          </p:spPr>
          <p:txBody>
            <a:bodyPr wrap="square">
              <a:spAutoFit/>
            </a:bodyPr>
            <a:lstStyle/>
            <a:p>
              <a:pP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实时</a:t>
              </a: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监控 预警 记录 断路器</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自动故障恢复</a:t>
              </a:r>
              <a:endPar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8395330" y="1402929"/>
            <a:ext cx="3506654" cy="916170"/>
            <a:chOff x="7280925" y="1412701"/>
            <a:chExt cx="3875369" cy="916170"/>
          </a:xfrm>
        </p:grpSpPr>
        <p:sp>
          <p:nvSpPr>
            <p:cNvPr id="101" name="文本框 100"/>
            <p:cNvSpPr txBox="1"/>
            <p:nvPr/>
          </p:nvSpPr>
          <p:spPr>
            <a:xfrm>
              <a:off x="7280925" y="1412701"/>
              <a:ext cx="3002598"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去中心化治理与数据管理</a:t>
              </a:r>
            </a:p>
          </p:txBody>
        </p:sp>
        <p:sp>
          <p:nvSpPr>
            <p:cNvPr id="102" name="矩形 101"/>
            <p:cNvSpPr/>
            <p:nvPr/>
          </p:nvSpPr>
          <p:spPr>
            <a:xfrm>
              <a:off x="7280925" y="1682540"/>
              <a:ext cx="3875369" cy="646331"/>
            </a:xfrm>
            <a:prstGeom prst="rect">
              <a:avLst/>
            </a:prstGeom>
          </p:spPr>
          <p:txBody>
            <a:bodyPr wrap="square">
              <a:spAutoFit/>
            </a:bodyPr>
            <a:lstStyle/>
            <a:p>
              <a:pP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根据实际场景选择恰当技术栈</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单一</a:t>
              </a: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逻辑 单一数据库 管理边界内数据库</a:t>
              </a:r>
              <a:endPar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8368085" y="2543674"/>
            <a:ext cx="3533900" cy="606534"/>
            <a:chOff x="7280925" y="1412701"/>
            <a:chExt cx="3875369" cy="606534"/>
          </a:xfrm>
        </p:grpSpPr>
        <p:sp>
          <p:nvSpPr>
            <p:cNvPr id="104" name="文本框 103"/>
            <p:cNvSpPr txBox="1"/>
            <p:nvPr/>
          </p:nvSpPr>
          <p:spPr>
            <a:xfrm>
              <a:off x="7280925" y="1412701"/>
              <a:ext cx="2304256"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基础设施自动化</a:t>
              </a:r>
            </a:p>
          </p:txBody>
        </p:sp>
        <p:sp>
          <p:nvSpPr>
            <p:cNvPr id="105" name="矩形 104"/>
            <p:cNvSpPr/>
            <p:nvPr/>
          </p:nvSpPr>
          <p:spPr>
            <a:xfrm>
              <a:off x="7280925" y="1682540"/>
              <a:ext cx="3875369" cy="336695"/>
            </a:xfrm>
            <a:prstGeom prst="rect">
              <a:avLst/>
            </a:prstGeom>
          </p:spPr>
          <p:txBody>
            <a:bodyPr wrap="square">
              <a:spAutoFit/>
            </a:bodyPr>
            <a:lstStyle/>
            <a:p>
              <a:pP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自动化平台 管理开发 测试 构建 发布 维护等</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8369189" y="4849348"/>
            <a:ext cx="3532796" cy="916170"/>
            <a:chOff x="7280925" y="1412701"/>
            <a:chExt cx="3875369" cy="916170"/>
          </a:xfrm>
        </p:grpSpPr>
        <p:sp>
          <p:nvSpPr>
            <p:cNvPr id="107" name="文本框 106"/>
            <p:cNvSpPr txBox="1"/>
            <p:nvPr/>
          </p:nvSpPr>
          <p:spPr>
            <a:xfrm>
              <a:off x="7280925" y="1412701"/>
              <a:ext cx="2304256"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进化的设计</a:t>
              </a:r>
            </a:p>
          </p:txBody>
        </p:sp>
        <p:sp>
          <p:nvSpPr>
            <p:cNvPr id="108" name="矩形 107"/>
            <p:cNvSpPr/>
            <p:nvPr/>
          </p:nvSpPr>
          <p:spPr>
            <a:xfrm>
              <a:off x="7280925" y="1682540"/>
              <a:ext cx="3875369" cy="646331"/>
            </a:xfrm>
            <a:prstGeom prst="rect">
              <a:avLst/>
            </a:prstGeom>
          </p:spPr>
          <p:txBody>
            <a:bodyPr wrap="square">
              <a:spAutoFit/>
            </a:bodyPr>
            <a:lstStyle/>
            <a:p>
              <a:pP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高度组件化 模块化 高度的可移植性</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利用高兼容性 减少版本控制逻辑</a:t>
              </a:r>
              <a:endPar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856335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31" name="直接连接符 13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3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Advantages and Disadvantages of </a:t>
            </a:r>
            <a:r>
              <a:rPr lang="en-US" altLang="zh-CN" sz="1600" dirty="0" err="1">
                <a:solidFill>
                  <a:srgbClr val="1F497D"/>
                </a:solidFill>
                <a:latin typeface="思源黑体 CN ExtraLight" panose="020B0200000000000000" pitchFamily="34" charset="-122"/>
              </a:rPr>
              <a:t>Microservices</a:t>
            </a:r>
            <a:endParaRPr lang="en-US" altLang="zh-CN" sz="1600" dirty="0">
              <a:solidFill>
                <a:srgbClr val="1F497D"/>
              </a:solidFill>
              <a:latin typeface="思源黑体 CN ExtraLight" panose="020B0200000000000000" pitchFamily="34" charset="-122"/>
            </a:endParaRPr>
          </a:p>
        </p:txBody>
      </p:sp>
      <p:sp>
        <p:nvSpPr>
          <p:cNvPr id="13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微服务优缺点分析</a:t>
            </a:r>
          </a:p>
        </p:txBody>
      </p:sp>
      <p:grpSp>
        <p:nvGrpSpPr>
          <p:cNvPr id="52" name="组合 51"/>
          <p:cNvGrpSpPr/>
          <p:nvPr/>
        </p:nvGrpSpPr>
        <p:grpSpPr>
          <a:xfrm>
            <a:off x="531935" y="2907241"/>
            <a:ext cx="2131883" cy="2131874"/>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54" name="椭圆 53"/>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55" name="椭圆 54"/>
          <p:cNvSpPr/>
          <p:nvPr/>
        </p:nvSpPr>
        <p:spPr>
          <a:xfrm>
            <a:off x="832472" y="3235066"/>
            <a:ext cx="1488313" cy="1488306"/>
          </a:xfrm>
          <a:prstGeom prst="ellipse">
            <a:avLst/>
          </a:prstGeom>
          <a:solidFill>
            <a:schemeClr val="accent1">
              <a:lumMod val="60000"/>
              <a:lumOff val="4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8538" tIns="64269" rIns="128538" bIns="64269" rtlCol="0" anchor="ctr"/>
          <a:lstStyle/>
          <a:p>
            <a:pPr algn="ctr"/>
            <a:endParaRPr lang="zh-CN" altLang="en-US">
              <a:solidFill>
                <a:schemeClr val="bg1"/>
              </a:solidFill>
              <a:latin typeface="+mn-ea"/>
            </a:endParaRPr>
          </a:p>
        </p:txBody>
      </p:sp>
      <p:grpSp>
        <p:nvGrpSpPr>
          <p:cNvPr id="68" name="组合 67"/>
          <p:cNvGrpSpPr/>
          <p:nvPr/>
        </p:nvGrpSpPr>
        <p:grpSpPr>
          <a:xfrm>
            <a:off x="2384052" y="2711760"/>
            <a:ext cx="343802" cy="343798"/>
            <a:chOff x="304800" y="673100"/>
            <a:chExt cx="4000500" cy="4000500"/>
          </a:xfrm>
          <a:effectLst>
            <a:outerShdw blurRad="139700" dist="152400" dir="8100000" sx="70000" sy="70000" algn="tr" rotWithShape="0">
              <a:prstClr val="black">
                <a:alpha val="66000"/>
              </a:prstClr>
            </a:outerShdw>
          </a:effectLst>
        </p:grpSpPr>
        <p:sp>
          <p:nvSpPr>
            <p:cNvPr id="69" name="同心圆 6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70" name="椭圆 6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grpSp>
        <p:nvGrpSpPr>
          <p:cNvPr id="71" name="组合 70"/>
          <p:cNvGrpSpPr/>
          <p:nvPr/>
        </p:nvGrpSpPr>
        <p:grpSpPr>
          <a:xfrm>
            <a:off x="2707433" y="3460827"/>
            <a:ext cx="343802" cy="343798"/>
            <a:chOff x="304800" y="673100"/>
            <a:chExt cx="4000500" cy="4000500"/>
          </a:xfrm>
          <a:effectLst>
            <a:outerShdw blurRad="139700" dist="152400" dir="8100000" sx="70000" sy="70000" algn="tr" rotWithShape="0">
              <a:prstClr val="black">
                <a:alpha val="66000"/>
              </a:prstClr>
            </a:outerShdw>
          </a:effectLst>
        </p:grpSpPr>
        <p:sp>
          <p:nvSpPr>
            <p:cNvPr id="72" name="同心圆 7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73" name="椭圆 72"/>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92" name="TextBox 228"/>
          <p:cNvSpPr txBox="1"/>
          <p:nvPr/>
        </p:nvSpPr>
        <p:spPr>
          <a:xfrm>
            <a:off x="2882410" y="2597842"/>
            <a:ext cx="1947396" cy="603792"/>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单一能力 简化设计</a:t>
            </a:r>
            <a:endParaRPr lang="en-US" altLang="zh-CN" sz="1266" kern="0" dirty="0">
              <a:solidFill>
                <a:schemeClr val="tx1">
                  <a:lumMod val="50000"/>
                  <a:lumOff val="50000"/>
                </a:schemeClr>
              </a:solidFill>
              <a:latin typeface="+mn-ea"/>
              <a:ea typeface="+mn-ea"/>
            </a:endParaRPr>
          </a:p>
          <a:p>
            <a:pPr defTabSz="1285099">
              <a:lnSpc>
                <a:spcPct val="130000"/>
              </a:lnSpc>
              <a:defRPr/>
            </a:pPr>
            <a:r>
              <a:rPr lang="zh-CN" altLang="en-US" sz="1266" kern="0" dirty="0">
                <a:solidFill>
                  <a:schemeClr val="tx1">
                    <a:lumMod val="50000"/>
                    <a:lumOff val="50000"/>
                  </a:schemeClr>
                </a:solidFill>
                <a:latin typeface="+mn-ea"/>
                <a:ea typeface="+mn-ea"/>
              </a:rPr>
              <a:t>易于开发</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理解</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维护</a:t>
            </a:r>
          </a:p>
        </p:txBody>
      </p:sp>
      <p:sp>
        <p:nvSpPr>
          <p:cNvPr id="94" name="TextBox 230"/>
          <p:cNvSpPr txBox="1"/>
          <p:nvPr/>
        </p:nvSpPr>
        <p:spPr>
          <a:xfrm>
            <a:off x="3222897" y="3350848"/>
            <a:ext cx="2603020" cy="603792"/>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可以解决复杂性问题</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松耦合的</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可以提供更高的灵活性</a:t>
            </a:r>
          </a:p>
        </p:txBody>
      </p:sp>
      <p:sp>
        <p:nvSpPr>
          <p:cNvPr id="140" name="矩形 3"/>
          <p:cNvSpPr>
            <a:spLocks noChangeArrowheads="1"/>
          </p:cNvSpPr>
          <p:nvPr/>
        </p:nvSpPr>
        <p:spPr bwMode="auto">
          <a:xfrm>
            <a:off x="1296537" y="3705434"/>
            <a:ext cx="560182" cy="53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7" tIns="48205" rIns="96407" bIns="48205">
            <a:spAutoFit/>
          </a:bodyPr>
          <a:lstStyle/>
          <a:p>
            <a:r>
              <a:rPr lang="zh-CN" altLang="en-US" sz="2847" dirty="0">
                <a:solidFill>
                  <a:schemeClr val="bg1"/>
                </a:solidFill>
                <a:latin typeface="+mn-ea"/>
                <a:ea typeface="+mn-ea"/>
                <a:sym typeface="Arial" panose="020B0604020202020204" pitchFamily="34" charset="0"/>
              </a:rPr>
              <a:t>优</a:t>
            </a:r>
          </a:p>
        </p:txBody>
      </p:sp>
      <p:grpSp>
        <p:nvGrpSpPr>
          <p:cNvPr id="145" name="组合 144"/>
          <p:cNvGrpSpPr/>
          <p:nvPr/>
        </p:nvGrpSpPr>
        <p:grpSpPr>
          <a:xfrm>
            <a:off x="6272854" y="3000468"/>
            <a:ext cx="2131883" cy="2131874"/>
            <a:chOff x="304800" y="673100"/>
            <a:chExt cx="4000500" cy="4000500"/>
          </a:xfrm>
          <a:effectLst>
            <a:outerShdw blurRad="444500" dist="254000" dir="8100000" algn="tr" rotWithShape="0">
              <a:prstClr val="black">
                <a:alpha val="50000"/>
              </a:prstClr>
            </a:outerShdw>
          </a:effectLst>
        </p:grpSpPr>
        <p:sp>
          <p:nvSpPr>
            <p:cNvPr id="146" name="同心圆 1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47" name="椭圆 14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148" name="椭圆 147"/>
          <p:cNvSpPr/>
          <p:nvPr/>
        </p:nvSpPr>
        <p:spPr>
          <a:xfrm>
            <a:off x="6573391" y="3328293"/>
            <a:ext cx="1488313" cy="1488306"/>
          </a:xfrm>
          <a:prstGeom prst="ellipse">
            <a:avLst/>
          </a:prstGeom>
          <a:solidFill>
            <a:schemeClr val="accent5"/>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8538" tIns="64269" rIns="128538" bIns="64269" rtlCol="0" anchor="ctr"/>
          <a:lstStyle/>
          <a:p>
            <a:pPr algn="ctr"/>
            <a:r>
              <a:rPr lang="zh-CN" altLang="en-US" dirty="0">
                <a:solidFill>
                  <a:schemeClr val="bg1"/>
                </a:solidFill>
                <a:latin typeface="+mn-ea"/>
              </a:rPr>
              <a:t>劣</a:t>
            </a:r>
          </a:p>
        </p:txBody>
      </p:sp>
      <p:grpSp>
        <p:nvGrpSpPr>
          <p:cNvPr id="150" name="组合 149"/>
          <p:cNvGrpSpPr/>
          <p:nvPr/>
        </p:nvGrpSpPr>
        <p:grpSpPr>
          <a:xfrm>
            <a:off x="2723742" y="4290144"/>
            <a:ext cx="343802" cy="343798"/>
            <a:chOff x="304800" y="673100"/>
            <a:chExt cx="4000500" cy="4000500"/>
          </a:xfrm>
          <a:effectLst>
            <a:outerShdw blurRad="139700" dist="152400" dir="8100000" sx="70000" sy="70000" algn="tr" rotWithShape="0">
              <a:prstClr val="black">
                <a:alpha val="66000"/>
              </a:prstClr>
            </a:outerShdw>
          </a:effectLst>
        </p:grpSpPr>
        <p:sp>
          <p:nvSpPr>
            <p:cNvPr id="151" name="同心圆 15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52" name="椭圆 15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153" name="TextBox 230"/>
          <p:cNvSpPr txBox="1"/>
          <p:nvPr/>
        </p:nvSpPr>
        <p:spPr>
          <a:xfrm>
            <a:off x="3240296" y="4160147"/>
            <a:ext cx="2689525" cy="603792"/>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每个微服务可由不同团队独立开发，互不影响，加快迭代速度</a:t>
            </a:r>
          </a:p>
        </p:txBody>
      </p:sp>
      <p:grpSp>
        <p:nvGrpSpPr>
          <p:cNvPr id="154" name="组合 153"/>
          <p:cNvGrpSpPr/>
          <p:nvPr/>
        </p:nvGrpSpPr>
        <p:grpSpPr>
          <a:xfrm>
            <a:off x="2291162" y="5002583"/>
            <a:ext cx="343802" cy="343798"/>
            <a:chOff x="304800" y="673100"/>
            <a:chExt cx="4000500" cy="4000500"/>
          </a:xfrm>
          <a:effectLst>
            <a:outerShdw blurRad="139700" dist="152400" dir="8100000" sx="70000" sy="70000" algn="tr" rotWithShape="0">
              <a:prstClr val="black">
                <a:alpha val="66000"/>
              </a:prstClr>
            </a:outerShdw>
          </a:effectLst>
        </p:grpSpPr>
        <p:sp>
          <p:nvSpPr>
            <p:cNvPr id="155" name="同心圆 1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56" name="椭圆 155"/>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157" name="TextBox 230"/>
          <p:cNvSpPr txBox="1"/>
          <p:nvPr/>
        </p:nvSpPr>
        <p:spPr>
          <a:xfrm>
            <a:off x="2807716" y="4872586"/>
            <a:ext cx="2689525" cy="567885"/>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微服务独立</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开发</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升级</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维护</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部署和扩容</a:t>
            </a:r>
          </a:p>
        </p:txBody>
      </p:sp>
      <p:grpSp>
        <p:nvGrpSpPr>
          <p:cNvPr id="158" name="组合 157"/>
          <p:cNvGrpSpPr/>
          <p:nvPr/>
        </p:nvGrpSpPr>
        <p:grpSpPr>
          <a:xfrm>
            <a:off x="7451029" y="2199122"/>
            <a:ext cx="343802" cy="343798"/>
            <a:chOff x="304800" y="673100"/>
            <a:chExt cx="4000500" cy="4000500"/>
          </a:xfrm>
          <a:effectLst>
            <a:outerShdw blurRad="139700" dist="152400" dir="8100000" sx="70000" sy="70000" algn="tr" rotWithShape="0">
              <a:prstClr val="black">
                <a:alpha val="66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60" name="椭圆 15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grpSp>
        <p:nvGrpSpPr>
          <p:cNvPr id="161" name="组合 160"/>
          <p:cNvGrpSpPr/>
          <p:nvPr/>
        </p:nvGrpSpPr>
        <p:grpSpPr>
          <a:xfrm>
            <a:off x="8374805" y="2985624"/>
            <a:ext cx="343802" cy="343798"/>
            <a:chOff x="304800" y="673100"/>
            <a:chExt cx="4000500" cy="4000500"/>
          </a:xfrm>
          <a:effectLst>
            <a:outerShdw blurRad="139700" dist="152400" dir="8100000" sx="70000" sy="70000" algn="tr" rotWithShape="0">
              <a:prstClr val="black">
                <a:alpha val="66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63" name="椭圆 162"/>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164" name="TextBox 228"/>
          <p:cNvSpPr txBox="1"/>
          <p:nvPr/>
        </p:nvSpPr>
        <p:spPr>
          <a:xfrm>
            <a:off x="7962397" y="1946677"/>
            <a:ext cx="2563901" cy="857003"/>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运维开销</a:t>
            </a:r>
            <a:endParaRPr lang="en-US" altLang="zh-CN" sz="1266" kern="0" dirty="0">
              <a:solidFill>
                <a:schemeClr val="tx1">
                  <a:lumMod val="50000"/>
                  <a:lumOff val="50000"/>
                </a:schemeClr>
              </a:solidFill>
              <a:latin typeface="+mn-ea"/>
              <a:ea typeface="+mn-ea"/>
            </a:endParaRPr>
          </a:p>
          <a:p>
            <a:pPr defTabSz="1285099">
              <a:lnSpc>
                <a:spcPct val="130000"/>
              </a:lnSpc>
              <a:defRPr/>
            </a:pPr>
            <a:r>
              <a:rPr lang="zh-CN" altLang="en-US" sz="1266" kern="0" dirty="0">
                <a:solidFill>
                  <a:schemeClr val="tx1">
                    <a:lumMod val="50000"/>
                    <a:lumOff val="50000"/>
                  </a:schemeClr>
                </a:solidFill>
                <a:latin typeface="+mn-ea"/>
                <a:ea typeface="+mn-ea"/>
              </a:rPr>
              <a:t>所有的服务都需要有完善的监控等基础设施</a:t>
            </a:r>
          </a:p>
        </p:txBody>
      </p:sp>
      <p:sp>
        <p:nvSpPr>
          <p:cNvPr id="165" name="TextBox 230"/>
          <p:cNvSpPr txBox="1"/>
          <p:nvPr/>
        </p:nvSpPr>
        <p:spPr>
          <a:xfrm>
            <a:off x="8868790" y="2718800"/>
            <a:ext cx="3318426" cy="857003"/>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事务一致性</a:t>
            </a:r>
            <a:endParaRPr lang="en-US" altLang="zh-CN" sz="1266" kern="0" dirty="0">
              <a:solidFill>
                <a:schemeClr val="tx1">
                  <a:lumMod val="50000"/>
                  <a:lumOff val="50000"/>
                </a:schemeClr>
              </a:solidFill>
              <a:latin typeface="+mn-ea"/>
              <a:ea typeface="+mn-ea"/>
            </a:endParaRPr>
          </a:p>
          <a:p>
            <a:pPr defTabSz="1285099">
              <a:lnSpc>
                <a:spcPct val="130000"/>
              </a:lnSpc>
              <a:defRPr/>
            </a:pPr>
            <a:r>
              <a:rPr lang="zh-CN" altLang="en-US" sz="1266" kern="0" dirty="0">
                <a:solidFill>
                  <a:schemeClr val="tx1">
                    <a:lumMod val="50000"/>
                    <a:lumOff val="50000"/>
                  </a:schemeClr>
                </a:solidFill>
                <a:latin typeface="+mn-ea"/>
                <a:ea typeface="+mn-ea"/>
              </a:rPr>
              <a:t>由于服务无状态和引入了分布式，较难解决事务一致性问题</a:t>
            </a:r>
          </a:p>
        </p:txBody>
      </p:sp>
      <p:grpSp>
        <p:nvGrpSpPr>
          <p:cNvPr id="167" name="组合 166"/>
          <p:cNvGrpSpPr/>
          <p:nvPr/>
        </p:nvGrpSpPr>
        <p:grpSpPr>
          <a:xfrm>
            <a:off x="8628450" y="3835431"/>
            <a:ext cx="343802" cy="343798"/>
            <a:chOff x="304800" y="673100"/>
            <a:chExt cx="4000500" cy="4000500"/>
          </a:xfrm>
          <a:effectLst>
            <a:outerShdw blurRad="139700" dist="152400" dir="8100000" sx="70000" sy="70000" algn="tr" rotWithShape="0">
              <a:prstClr val="black">
                <a:alpha val="66000"/>
              </a:prstClr>
            </a:outerShdw>
          </a:effectLst>
        </p:grpSpPr>
        <p:sp>
          <p:nvSpPr>
            <p:cNvPr id="168" name="同心圆 1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69" name="椭圆 168"/>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170" name="TextBox 230"/>
          <p:cNvSpPr txBox="1"/>
          <p:nvPr/>
        </p:nvSpPr>
        <p:spPr>
          <a:xfrm>
            <a:off x="9146030" y="3705434"/>
            <a:ext cx="3153802" cy="603792"/>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重复开发</a:t>
            </a:r>
            <a:endParaRPr lang="en-US" altLang="zh-CN" sz="1266" kern="0" dirty="0">
              <a:solidFill>
                <a:schemeClr val="tx1">
                  <a:lumMod val="50000"/>
                  <a:lumOff val="50000"/>
                </a:schemeClr>
              </a:solidFill>
              <a:latin typeface="+mn-ea"/>
              <a:ea typeface="+mn-ea"/>
            </a:endParaRPr>
          </a:p>
          <a:p>
            <a:pPr defTabSz="1285099">
              <a:lnSpc>
                <a:spcPct val="130000"/>
              </a:lnSpc>
              <a:defRPr/>
            </a:pPr>
            <a:r>
              <a:rPr lang="zh-CN" altLang="en-US" sz="1266" kern="0" dirty="0">
                <a:solidFill>
                  <a:schemeClr val="tx1">
                    <a:lumMod val="50000"/>
                    <a:lumOff val="50000"/>
                  </a:schemeClr>
                </a:solidFill>
                <a:latin typeface="+mn-ea"/>
                <a:ea typeface="+mn-ea"/>
              </a:rPr>
              <a:t>多的服务中可能都会使用到同一个功能</a:t>
            </a:r>
          </a:p>
        </p:txBody>
      </p:sp>
      <p:sp>
        <p:nvSpPr>
          <p:cNvPr id="174" name="TextBox 230"/>
          <p:cNvSpPr txBox="1"/>
          <p:nvPr/>
        </p:nvSpPr>
        <p:spPr>
          <a:xfrm>
            <a:off x="8851674" y="4511705"/>
            <a:ext cx="3581374" cy="857003"/>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事务、异步、测试面临挑战</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跨进程之间的事务、大量的异步处理、多个微服务之间的整体测试都需要有一整套的解决方案</a:t>
            </a:r>
          </a:p>
        </p:txBody>
      </p:sp>
      <p:grpSp>
        <p:nvGrpSpPr>
          <p:cNvPr id="175" name="组合 174"/>
          <p:cNvGrpSpPr/>
          <p:nvPr/>
        </p:nvGrpSpPr>
        <p:grpSpPr>
          <a:xfrm>
            <a:off x="7474378" y="5576861"/>
            <a:ext cx="343802" cy="343798"/>
            <a:chOff x="304800" y="673100"/>
            <a:chExt cx="4000500" cy="4000500"/>
          </a:xfrm>
          <a:effectLst>
            <a:outerShdw blurRad="139700" dist="152400" dir="8100000" sx="70000" sy="70000" algn="tr" rotWithShape="0">
              <a:prstClr val="black">
                <a:alpha val="66000"/>
              </a:prstClr>
            </a:outerShdw>
          </a:effectLst>
        </p:grpSpPr>
        <p:sp>
          <p:nvSpPr>
            <p:cNvPr id="176" name="同心圆 17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77" name="椭圆 17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
        <p:nvSpPr>
          <p:cNvPr id="178" name="TextBox 230"/>
          <p:cNvSpPr txBox="1"/>
          <p:nvPr/>
        </p:nvSpPr>
        <p:spPr>
          <a:xfrm>
            <a:off x="7988243" y="5464818"/>
            <a:ext cx="4277585" cy="567885"/>
          </a:xfrm>
          <a:prstGeom prst="rect">
            <a:avLst/>
          </a:prstGeom>
          <a:noFill/>
        </p:spPr>
        <p:txBody>
          <a:bodyPr wrap="square" lIns="96429" tIns="48215" rIns="96429" bIns="48215" rtlCol="0">
            <a:spAutoFit/>
          </a:bodyPr>
          <a:lstStyle/>
          <a:p>
            <a:pPr defTabSz="1285099">
              <a:lnSpc>
                <a:spcPct val="130000"/>
              </a:lnSpc>
              <a:defRPr/>
            </a:pPr>
            <a:r>
              <a:rPr lang="zh-CN" altLang="en-US" sz="1266" kern="0" dirty="0">
                <a:solidFill>
                  <a:schemeClr val="tx1">
                    <a:lumMod val="50000"/>
                    <a:lumOff val="50000"/>
                  </a:schemeClr>
                </a:solidFill>
                <a:latin typeface="+mn-ea"/>
                <a:ea typeface="+mn-ea"/>
              </a:rPr>
              <a:t>部署问题：微服务应用数量庞大</a:t>
            </a:r>
            <a:r>
              <a:rPr lang="en-US" altLang="zh-CN" sz="1266" kern="0" dirty="0">
                <a:solidFill>
                  <a:schemeClr val="tx1">
                    <a:lumMod val="50000"/>
                    <a:lumOff val="50000"/>
                  </a:schemeClr>
                </a:solidFill>
                <a:latin typeface="+mn-ea"/>
                <a:ea typeface="+mn-ea"/>
              </a:rPr>
              <a:t>,</a:t>
            </a:r>
            <a:r>
              <a:rPr lang="zh-CN" altLang="en-US" sz="1266" kern="0" dirty="0">
                <a:solidFill>
                  <a:schemeClr val="tx1">
                    <a:lumMod val="50000"/>
                    <a:lumOff val="50000"/>
                  </a:schemeClr>
                </a:solidFill>
                <a:latin typeface="+mn-ea"/>
                <a:ea typeface="+mn-ea"/>
              </a:rPr>
              <a:t>部署复杂度提高</a:t>
            </a:r>
            <a:r>
              <a:rPr lang="en-US" altLang="zh-CN" sz="1266" kern="0" dirty="0">
                <a:solidFill>
                  <a:schemeClr val="tx1">
                    <a:lumMod val="50000"/>
                    <a:lumOff val="50000"/>
                  </a:schemeClr>
                </a:solidFill>
                <a:latin typeface="+mn-ea"/>
                <a:ea typeface="+mn-ea"/>
              </a:rPr>
              <a:t>, </a:t>
            </a:r>
            <a:r>
              <a:rPr lang="zh-CN" altLang="en-US" sz="1266" kern="0" dirty="0">
                <a:solidFill>
                  <a:schemeClr val="tx1">
                    <a:lumMod val="50000"/>
                    <a:lumOff val="50000"/>
                  </a:schemeClr>
                </a:solidFill>
                <a:latin typeface="+mn-ea"/>
                <a:ea typeface="+mn-ea"/>
              </a:rPr>
              <a:t>部署后的配置，扩展和监控问题</a:t>
            </a:r>
          </a:p>
        </p:txBody>
      </p:sp>
      <p:grpSp>
        <p:nvGrpSpPr>
          <p:cNvPr id="179" name="组合 178"/>
          <p:cNvGrpSpPr/>
          <p:nvPr/>
        </p:nvGrpSpPr>
        <p:grpSpPr>
          <a:xfrm>
            <a:off x="8317444" y="4780670"/>
            <a:ext cx="343802" cy="343798"/>
            <a:chOff x="304800" y="673100"/>
            <a:chExt cx="4000500" cy="4000500"/>
          </a:xfrm>
          <a:effectLst>
            <a:outerShdw blurRad="139700" dist="152400" dir="8100000" sx="70000" sy="70000" algn="tr" rotWithShape="0">
              <a:prstClr val="black">
                <a:alpha val="66000"/>
              </a:prstClr>
            </a:outerShdw>
          </a:effectLst>
        </p:grpSpPr>
        <p:sp>
          <p:nvSpPr>
            <p:cNvPr id="180" name="同心圆 17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sp>
          <p:nvSpPr>
            <p:cNvPr id="181" name="椭圆 180"/>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099">
                <a:defRPr/>
              </a:pPr>
              <a:endParaRPr lang="zh-CN" altLang="en-US" sz="2531" kern="0">
                <a:solidFill>
                  <a:schemeClr val="bg1"/>
                </a:solidFill>
                <a:latin typeface="+mn-ea"/>
                <a:ea typeface="+mn-ea"/>
              </a:endParaRPr>
            </a:p>
          </p:txBody>
        </p:sp>
      </p:grpSp>
    </p:spTree>
    <p:extLst>
      <p:ext uri="{BB962C8B-B14F-4D97-AF65-F5344CB8AC3E}">
        <p14:creationId xmlns:p14="http://schemas.microsoft.com/office/powerpoint/2010/main" val="382376117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21" presetClass="entr" presetSubtype="1" fill="hold" grpId="0" nodeType="withEffect">
                                  <p:stCondLst>
                                    <p:cond delay="700"/>
                                  </p:stCondLst>
                                  <p:childTnLst>
                                    <p:set>
                                      <p:cBhvr>
                                        <p:cTn id="11" dur="1" fill="hold">
                                          <p:stCondLst>
                                            <p:cond delay="0"/>
                                          </p:stCondLst>
                                        </p:cTn>
                                        <p:tgtEl>
                                          <p:spTgt spid="55"/>
                                        </p:tgtEl>
                                        <p:attrNameLst>
                                          <p:attrName>style.visibility</p:attrName>
                                        </p:attrNameLst>
                                      </p:cBhvr>
                                      <p:to>
                                        <p:strVal val="visible"/>
                                      </p:to>
                                    </p:set>
                                    <p:animEffect transition="in" filter="wheel(1)">
                                      <p:cBhvr>
                                        <p:cTn id="12" dur="1000"/>
                                        <p:tgtEl>
                                          <p:spTgt spid="55"/>
                                        </p:tgtEl>
                                      </p:cBhvr>
                                    </p:animEffect>
                                  </p:childTnLst>
                                </p:cTn>
                              </p:par>
                            </p:childTnLst>
                          </p:cTn>
                        </p:par>
                        <p:par>
                          <p:cTn id="13" fill="hold">
                            <p:stCondLst>
                              <p:cond delay="1700"/>
                            </p:stCondLst>
                            <p:childTnLst>
                              <p:par>
                                <p:cTn id="14" presetID="22" presetClass="entr" presetSubtype="8" fill="hold" grpId="0" nodeType="after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wipe(left)">
                                      <p:cBhvr>
                                        <p:cTn id="16" dur="500"/>
                                        <p:tgtEl>
                                          <p:spTgt spid="140"/>
                                        </p:tgtEl>
                                      </p:cBhvr>
                                    </p:animEffect>
                                  </p:childTnLst>
                                </p:cTn>
                              </p:par>
                            </p:childTnLst>
                          </p:cTn>
                        </p:par>
                        <p:par>
                          <p:cTn id="17" fill="hold">
                            <p:stCondLst>
                              <p:cond delay="2200"/>
                            </p:stCondLst>
                            <p:childTnLst>
                              <p:par>
                                <p:cTn id="18" presetID="14" presetClass="entr" presetSubtype="1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randombar(horizontal)">
                                      <p:cBhvr>
                                        <p:cTn id="20" dur="500"/>
                                        <p:tgtEl>
                                          <p:spTgt spid="68"/>
                                        </p:tgtEl>
                                      </p:cBhvr>
                                    </p:animEffect>
                                  </p:childTnLst>
                                </p:cTn>
                              </p:par>
                              <p:par>
                                <p:cTn id="21" presetID="14" presetClass="entr" presetSubtype="1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randombar(horizontal)">
                                      <p:cBhvr>
                                        <p:cTn id="23" dur="500"/>
                                        <p:tgtEl>
                                          <p:spTgt spid="7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randombar(horizontal)">
                                      <p:cBhvr>
                                        <p:cTn id="26" dur="500"/>
                                        <p:tgtEl>
                                          <p:spTgt spid="9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randombar(horizontal)">
                                      <p:cBhvr>
                                        <p:cTn id="29" dur="500"/>
                                        <p:tgtEl>
                                          <p:spTgt spid="94"/>
                                        </p:tgtEl>
                                      </p:cBhvr>
                                    </p:animEffect>
                                  </p:childTnLst>
                                </p:cTn>
                              </p:par>
                              <p:par>
                                <p:cTn id="30" presetID="53" presetClass="entr" presetSubtype="16" fill="hold" nodeType="withEffect">
                                  <p:stCondLst>
                                    <p:cond delay="700"/>
                                  </p:stCondLst>
                                  <p:childTnLst>
                                    <p:set>
                                      <p:cBhvr>
                                        <p:cTn id="31" dur="1" fill="hold">
                                          <p:stCondLst>
                                            <p:cond delay="0"/>
                                          </p:stCondLst>
                                        </p:cTn>
                                        <p:tgtEl>
                                          <p:spTgt spid="145"/>
                                        </p:tgtEl>
                                        <p:attrNameLst>
                                          <p:attrName>style.visibility</p:attrName>
                                        </p:attrNameLst>
                                      </p:cBhvr>
                                      <p:to>
                                        <p:strVal val="visible"/>
                                      </p:to>
                                    </p:set>
                                    <p:anim calcmode="lin" valueType="num">
                                      <p:cBhvr>
                                        <p:cTn id="32" dur="500" fill="hold"/>
                                        <p:tgtEl>
                                          <p:spTgt spid="145"/>
                                        </p:tgtEl>
                                        <p:attrNameLst>
                                          <p:attrName>ppt_w</p:attrName>
                                        </p:attrNameLst>
                                      </p:cBhvr>
                                      <p:tavLst>
                                        <p:tav tm="0">
                                          <p:val>
                                            <p:fltVal val="0"/>
                                          </p:val>
                                        </p:tav>
                                        <p:tav tm="100000">
                                          <p:val>
                                            <p:strVal val="#ppt_w"/>
                                          </p:val>
                                        </p:tav>
                                      </p:tavLst>
                                    </p:anim>
                                    <p:anim calcmode="lin" valueType="num">
                                      <p:cBhvr>
                                        <p:cTn id="33" dur="500" fill="hold"/>
                                        <p:tgtEl>
                                          <p:spTgt spid="145"/>
                                        </p:tgtEl>
                                        <p:attrNameLst>
                                          <p:attrName>ppt_h</p:attrName>
                                        </p:attrNameLst>
                                      </p:cBhvr>
                                      <p:tavLst>
                                        <p:tav tm="0">
                                          <p:val>
                                            <p:fltVal val="0"/>
                                          </p:val>
                                        </p:tav>
                                        <p:tav tm="100000">
                                          <p:val>
                                            <p:strVal val="#ppt_h"/>
                                          </p:val>
                                        </p:tav>
                                      </p:tavLst>
                                    </p:anim>
                                    <p:animEffect transition="in" filter="fade">
                                      <p:cBhvr>
                                        <p:cTn id="34" dur="500"/>
                                        <p:tgtEl>
                                          <p:spTgt spid="145"/>
                                        </p:tgtEl>
                                      </p:cBhvr>
                                    </p:animEffect>
                                  </p:childTnLst>
                                </p:cTn>
                              </p:par>
                              <p:par>
                                <p:cTn id="35" presetID="21" presetClass="entr" presetSubtype="1" fill="hold" grpId="0" nodeType="withEffect">
                                  <p:stCondLst>
                                    <p:cond delay="700"/>
                                  </p:stCondLst>
                                  <p:childTnLst>
                                    <p:set>
                                      <p:cBhvr>
                                        <p:cTn id="36" dur="1" fill="hold">
                                          <p:stCondLst>
                                            <p:cond delay="0"/>
                                          </p:stCondLst>
                                        </p:cTn>
                                        <p:tgtEl>
                                          <p:spTgt spid="148"/>
                                        </p:tgtEl>
                                        <p:attrNameLst>
                                          <p:attrName>style.visibility</p:attrName>
                                        </p:attrNameLst>
                                      </p:cBhvr>
                                      <p:to>
                                        <p:strVal val="visible"/>
                                      </p:to>
                                    </p:set>
                                    <p:animEffect transition="in" filter="wheel(1)">
                                      <p:cBhvr>
                                        <p:cTn id="37" dur="1000"/>
                                        <p:tgtEl>
                                          <p:spTgt spid="148"/>
                                        </p:tgtEl>
                                      </p:cBhvr>
                                    </p:animEffect>
                                  </p:childTnLst>
                                </p:cTn>
                              </p:par>
                              <p:par>
                                <p:cTn id="38" presetID="14" presetClass="entr" presetSubtype="10" fill="hold" nodeType="withEffect">
                                  <p:stCondLst>
                                    <p:cond delay="0"/>
                                  </p:stCondLst>
                                  <p:childTnLst>
                                    <p:set>
                                      <p:cBhvr>
                                        <p:cTn id="39" dur="1" fill="hold">
                                          <p:stCondLst>
                                            <p:cond delay="0"/>
                                          </p:stCondLst>
                                        </p:cTn>
                                        <p:tgtEl>
                                          <p:spTgt spid="150"/>
                                        </p:tgtEl>
                                        <p:attrNameLst>
                                          <p:attrName>style.visibility</p:attrName>
                                        </p:attrNameLst>
                                      </p:cBhvr>
                                      <p:to>
                                        <p:strVal val="visible"/>
                                      </p:to>
                                    </p:set>
                                    <p:animEffect transition="in" filter="randombar(horizontal)">
                                      <p:cBhvr>
                                        <p:cTn id="40" dur="500"/>
                                        <p:tgtEl>
                                          <p:spTgt spid="15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3"/>
                                        </p:tgtEl>
                                        <p:attrNameLst>
                                          <p:attrName>style.visibility</p:attrName>
                                        </p:attrNameLst>
                                      </p:cBhvr>
                                      <p:to>
                                        <p:strVal val="visible"/>
                                      </p:to>
                                    </p:set>
                                    <p:animEffect transition="in" filter="randombar(horizontal)">
                                      <p:cBhvr>
                                        <p:cTn id="43" dur="500"/>
                                        <p:tgtEl>
                                          <p:spTgt spid="153"/>
                                        </p:tgtEl>
                                      </p:cBhvr>
                                    </p:animEffect>
                                  </p:childTnLst>
                                </p:cTn>
                              </p:par>
                              <p:par>
                                <p:cTn id="44" presetID="14" presetClass="entr" presetSubtype="10" fill="hold" nodeType="withEffect">
                                  <p:stCondLst>
                                    <p:cond delay="0"/>
                                  </p:stCondLst>
                                  <p:childTnLst>
                                    <p:set>
                                      <p:cBhvr>
                                        <p:cTn id="45" dur="1" fill="hold">
                                          <p:stCondLst>
                                            <p:cond delay="0"/>
                                          </p:stCondLst>
                                        </p:cTn>
                                        <p:tgtEl>
                                          <p:spTgt spid="154"/>
                                        </p:tgtEl>
                                        <p:attrNameLst>
                                          <p:attrName>style.visibility</p:attrName>
                                        </p:attrNameLst>
                                      </p:cBhvr>
                                      <p:to>
                                        <p:strVal val="visible"/>
                                      </p:to>
                                    </p:set>
                                    <p:animEffect transition="in" filter="randombar(horizontal)">
                                      <p:cBhvr>
                                        <p:cTn id="46" dur="500"/>
                                        <p:tgtEl>
                                          <p:spTgt spid="15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57"/>
                                        </p:tgtEl>
                                        <p:attrNameLst>
                                          <p:attrName>style.visibility</p:attrName>
                                        </p:attrNameLst>
                                      </p:cBhvr>
                                      <p:to>
                                        <p:strVal val="visible"/>
                                      </p:to>
                                    </p:set>
                                    <p:animEffect transition="in" filter="randombar(horizontal)">
                                      <p:cBhvr>
                                        <p:cTn id="49" dur="500"/>
                                        <p:tgtEl>
                                          <p:spTgt spid="157"/>
                                        </p:tgtEl>
                                      </p:cBhvr>
                                    </p:animEffect>
                                  </p:childTnLst>
                                </p:cTn>
                              </p:par>
                            </p:childTnLst>
                          </p:cTn>
                        </p:par>
                        <p:par>
                          <p:cTn id="50" fill="hold">
                            <p:stCondLst>
                              <p:cond delay="3900"/>
                            </p:stCondLst>
                            <p:childTnLst>
                              <p:par>
                                <p:cTn id="51" presetID="14" presetClass="entr" presetSubtype="10" fill="hold" nodeType="afterEffect">
                                  <p:stCondLst>
                                    <p:cond delay="0"/>
                                  </p:stCondLst>
                                  <p:childTnLst>
                                    <p:set>
                                      <p:cBhvr>
                                        <p:cTn id="52" dur="1" fill="hold">
                                          <p:stCondLst>
                                            <p:cond delay="0"/>
                                          </p:stCondLst>
                                        </p:cTn>
                                        <p:tgtEl>
                                          <p:spTgt spid="158"/>
                                        </p:tgtEl>
                                        <p:attrNameLst>
                                          <p:attrName>style.visibility</p:attrName>
                                        </p:attrNameLst>
                                      </p:cBhvr>
                                      <p:to>
                                        <p:strVal val="visible"/>
                                      </p:to>
                                    </p:set>
                                    <p:animEffect transition="in" filter="randombar(horizontal)">
                                      <p:cBhvr>
                                        <p:cTn id="53" dur="500"/>
                                        <p:tgtEl>
                                          <p:spTgt spid="158"/>
                                        </p:tgtEl>
                                      </p:cBhvr>
                                    </p:animEffect>
                                  </p:childTnLst>
                                </p:cTn>
                              </p:par>
                              <p:par>
                                <p:cTn id="54" presetID="14" presetClass="entr" presetSubtype="10" fill="hold" nodeType="withEffect">
                                  <p:stCondLst>
                                    <p:cond delay="0"/>
                                  </p:stCondLst>
                                  <p:childTnLst>
                                    <p:set>
                                      <p:cBhvr>
                                        <p:cTn id="55" dur="1" fill="hold">
                                          <p:stCondLst>
                                            <p:cond delay="0"/>
                                          </p:stCondLst>
                                        </p:cTn>
                                        <p:tgtEl>
                                          <p:spTgt spid="161"/>
                                        </p:tgtEl>
                                        <p:attrNameLst>
                                          <p:attrName>style.visibility</p:attrName>
                                        </p:attrNameLst>
                                      </p:cBhvr>
                                      <p:to>
                                        <p:strVal val="visible"/>
                                      </p:to>
                                    </p:set>
                                    <p:animEffect transition="in" filter="randombar(horizontal)">
                                      <p:cBhvr>
                                        <p:cTn id="56" dur="500"/>
                                        <p:tgtEl>
                                          <p:spTgt spid="161"/>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64"/>
                                        </p:tgtEl>
                                        <p:attrNameLst>
                                          <p:attrName>style.visibility</p:attrName>
                                        </p:attrNameLst>
                                      </p:cBhvr>
                                      <p:to>
                                        <p:strVal val="visible"/>
                                      </p:to>
                                    </p:set>
                                    <p:animEffect transition="in" filter="randombar(horizontal)">
                                      <p:cBhvr>
                                        <p:cTn id="59" dur="500"/>
                                        <p:tgtEl>
                                          <p:spTgt spid="164"/>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65"/>
                                        </p:tgtEl>
                                        <p:attrNameLst>
                                          <p:attrName>style.visibility</p:attrName>
                                        </p:attrNameLst>
                                      </p:cBhvr>
                                      <p:to>
                                        <p:strVal val="visible"/>
                                      </p:to>
                                    </p:set>
                                    <p:animEffect transition="in" filter="randombar(horizontal)">
                                      <p:cBhvr>
                                        <p:cTn id="62" dur="500"/>
                                        <p:tgtEl>
                                          <p:spTgt spid="165"/>
                                        </p:tgtEl>
                                      </p:cBhvr>
                                    </p:animEffect>
                                  </p:childTnLst>
                                </p:cTn>
                              </p:par>
                              <p:par>
                                <p:cTn id="63" presetID="14" presetClass="entr" presetSubtype="10" fill="hold" nodeType="withEffect">
                                  <p:stCondLst>
                                    <p:cond delay="0"/>
                                  </p:stCondLst>
                                  <p:childTnLst>
                                    <p:set>
                                      <p:cBhvr>
                                        <p:cTn id="64" dur="1" fill="hold">
                                          <p:stCondLst>
                                            <p:cond delay="0"/>
                                          </p:stCondLst>
                                        </p:cTn>
                                        <p:tgtEl>
                                          <p:spTgt spid="167"/>
                                        </p:tgtEl>
                                        <p:attrNameLst>
                                          <p:attrName>style.visibility</p:attrName>
                                        </p:attrNameLst>
                                      </p:cBhvr>
                                      <p:to>
                                        <p:strVal val="visible"/>
                                      </p:to>
                                    </p:set>
                                    <p:animEffect transition="in" filter="randombar(horizontal)">
                                      <p:cBhvr>
                                        <p:cTn id="65" dur="500"/>
                                        <p:tgtEl>
                                          <p:spTgt spid="167"/>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70"/>
                                        </p:tgtEl>
                                        <p:attrNameLst>
                                          <p:attrName>style.visibility</p:attrName>
                                        </p:attrNameLst>
                                      </p:cBhvr>
                                      <p:to>
                                        <p:strVal val="visible"/>
                                      </p:to>
                                    </p:set>
                                    <p:animEffect transition="in" filter="randombar(horizontal)">
                                      <p:cBhvr>
                                        <p:cTn id="68" dur="500"/>
                                        <p:tgtEl>
                                          <p:spTgt spid="17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74"/>
                                        </p:tgtEl>
                                        <p:attrNameLst>
                                          <p:attrName>style.visibility</p:attrName>
                                        </p:attrNameLst>
                                      </p:cBhvr>
                                      <p:to>
                                        <p:strVal val="visible"/>
                                      </p:to>
                                    </p:set>
                                    <p:animEffect transition="in" filter="randombar(horizontal)">
                                      <p:cBhvr>
                                        <p:cTn id="71" dur="500"/>
                                        <p:tgtEl>
                                          <p:spTgt spid="174"/>
                                        </p:tgtEl>
                                      </p:cBhvr>
                                    </p:animEffect>
                                  </p:childTnLst>
                                </p:cTn>
                              </p:par>
                              <p:par>
                                <p:cTn id="72" presetID="14" presetClass="entr" presetSubtype="10" fill="hold" nodeType="withEffect">
                                  <p:stCondLst>
                                    <p:cond delay="0"/>
                                  </p:stCondLst>
                                  <p:childTnLst>
                                    <p:set>
                                      <p:cBhvr>
                                        <p:cTn id="73" dur="1" fill="hold">
                                          <p:stCondLst>
                                            <p:cond delay="0"/>
                                          </p:stCondLst>
                                        </p:cTn>
                                        <p:tgtEl>
                                          <p:spTgt spid="175"/>
                                        </p:tgtEl>
                                        <p:attrNameLst>
                                          <p:attrName>style.visibility</p:attrName>
                                        </p:attrNameLst>
                                      </p:cBhvr>
                                      <p:to>
                                        <p:strVal val="visible"/>
                                      </p:to>
                                    </p:set>
                                    <p:animEffect transition="in" filter="randombar(horizontal)">
                                      <p:cBhvr>
                                        <p:cTn id="74" dur="500"/>
                                        <p:tgtEl>
                                          <p:spTgt spid="17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78"/>
                                        </p:tgtEl>
                                        <p:attrNameLst>
                                          <p:attrName>style.visibility</p:attrName>
                                        </p:attrNameLst>
                                      </p:cBhvr>
                                      <p:to>
                                        <p:strVal val="visible"/>
                                      </p:to>
                                    </p:set>
                                    <p:animEffect transition="in" filter="randombar(horizontal)">
                                      <p:cBhvr>
                                        <p:cTn id="77" dur="500"/>
                                        <p:tgtEl>
                                          <p:spTgt spid="178"/>
                                        </p:tgtEl>
                                      </p:cBhvr>
                                    </p:animEffect>
                                  </p:childTnLst>
                                </p:cTn>
                              </p:par>
                              <p:par>
                                <p:cTn id="78" presetID="14" presetClass="entr" presetSubtype="10" fill="hold" nodeType="withEffect">
                                  <p:stCondLst>
                                    <p:cond delay="0"/>
                                  </p:stCondLst>
                                  <p:childTnLst>
                                    <p:set>
                                      <p:cBhvr>
                                        <p:cTn id="79" dur="1" fill="hold">
                                          <p:stCondLst>
                                            <p:cond delay="0"/>
                                          </p:stCondLst>
                                        </p:cTn>
                                        <p:tgtEl>
                                          <p:spTgt spid="179"/>
                                        </p:tgtEl>
                                        <p:attrNameLst>
                                          <p:attrName>style.visibility</p:attrName>
                                        </p:attrNameLst>
                                      </p:cBhvr>
                                      <p:to>
                                        <p:strVal val="visible"/>
                                      </p:to>
                                    </p:set>
                                    <p:animEffect transition="in" filter="randombar(horizontal)">
                                      <p:cBhvr>
                                        <p:cTn id="80"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2" grpId="0"/>
      <p:bldP spid="94" grpId="0"/>
      <p:bldP spid="140" grpId="0"/>
      <p:bldP spid="148" grpId="0" animBg="1"/>
      <p:bldP spid="153" grpId="0"/>
      <p:bldP spid="157" grpId="0"/>
      <p:bldP spid="164" grpId="0"/>
      <p:bldP spid="165" grpId="0"/>
      <p:bldP spid="170" grpId="0"/>
      <p:bldP spid="174" grpId="0"/>
      <p:bldP spid="1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2" name="直接连接符 24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244"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Monolithic architecture challenge</a:t>
            </a:r>
          </a:p>
        </p:txBody>
      </p:sp>
      <p:sp>
        <p:nvSpPr>
          <p:cNvPr id="245"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单体架构挑战</a:t>
            </a:r>
          </a:p>
        </p:txBody>
      </p:sp>
      <p:sp>
        <p:nvSpPr>
          <p:cNvPr id="3" name="Rectangle 1"/>
          <p:cNvSpPr>
            <a:spLocks noChangeArrowheads="1"/>
          </p:cNvSpPr>
          <p:nvPr/>
        </p:nvSpPr>
        <p:spPr bwMode="auto">
          <a:xfrm>
            <a:off x="3476625" y="3333750"/>
            <a:ext cx="1285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6" name="Group 5"/>
          <p:cNvGrpSpPr/>
          <p:nvPr/>
        </p:nvGrpSpPr>
        <p:grpSpPr>
          <a:xfrm>
            <a:off x="5925319" y="1658824"/>
            <a:ext cx="5371337" cy="1007983"/>
            <a:chOff x="5880306" y="1817018"/>
            <a:chExt cx="5093766" cy="955769"/>
          </a:xfrm>
        </p:grpSpPr>
        <p:sp>
          <p:nvSpPr>
            <p:cNvPr id="127" name="TextBox 6"/>
            <p:cNvSpPr txBox="1"/>
            <p:nvPr/>
          </p:nvSpPr>
          <p:spPr bwMode="auto">
            <a:xfrm>
              <a:off x="5883829" y="1817018"/>
              <a:ext cx="1906587" cy="333725"/>
            </a:xfrm>
            <a:prstGeom prst="rect">
              <a:avLst/>
            </a:prstGeom>
            <a:noFill/>
          </p:spPr>
          <p:txBody>
            <a:bodyPr>
              <a:spAutoFit/>
            </a:bodyPr>
            <a:lstStyle/>
            <a:p>
              <a:r>
                <a:rPr lang="zh-CN" altLang="en-US" sz="1687" dirty="0">
                  <a:solidFill>
                    <a:schemeClr val="tx1">
                      <a:lumMod val="65000"/>
                      <a:lumOff val="35000"/>
                    </a:schemeClr>
                  </a:solidFill>
                  <a:latin typeface="+mn-ea"/>
                  <a:ea typeface="+mn-ea"/>
                </a:rPr>
                <a:t>项目维护困难</a:t>
              </a:r>
              <a:endParaRPr lang="en-US" altLang="zh-CN" sz="1687" dirty="0">
                <a:solidFill>
                  <a:schemeClr val="tx1">
                    <a:lumMod val="65000"/>
                    <a:lumOff val="35000"/>
                  </a:schemeClr>
                </a:solidFill>
                <a:latin typeface="+mn-ea"/>
                <a:ea typeface="+mn-ea"/>
              </a:endParaRPr>
            </a:p>
          </p:txBody>
        </p:sp>
        <p:cxnSp>
          <p:nvCxnSpPr>
            <p:cNvPr id="128" name="Straight Connector 7"/>
            <p:cNvCxnSpPr/>
            <p:nvPr/>
          </p:nvCxnSpPr>
          <p:spPr>
            <a:xfrm>
              <a:off x="5883829" y="2159669"/>
              <a:ext cx="190658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Rectangle 8"/>
            <p:cNvSpPr/>
            <p:nvPr/>
          </p:nvSpPr>
          <p:spPr>
            <a:xfrm>
              <a:off x="5880306" y="2164983"/>
              <a:ext cx="5093766" cy="607804"/>
            </a:xfrm>
            <a:prstGeom prst="rect">
              <a:avLst/>
            </a:prstGeom>
          </p:spPr>
          <p:txBody>
            <a:bodyPr wrap="square">
              <a:spAutoFit/>
            </a:bodyPr>
            <a:lstStyle/>
            <a:p>
              <a:pPr defTabSz="1285099">
                <a:lnSpc>
                  <a:spcPct val="130000"/>
                </a:lnSpc>
                <a:defRPr/>
              </a:pPr>
              <a:r>
                <a:rPr lang="zh-CN" altLang="en-US" sz="1476" kern="0" dirty="0">
                  <a:solidFill>
                    <a:schemeClr val="tx1">
                      <a:lumMod val="50000"/>
                      <a:lumOff val="50000"/>
                    </a:schemeClr>
                  </a:solidFill>
                  <a:latin typeface="+mn-ea"/>
                  <a:ea typeface="+mn-ea"/>
                </a:rPr>
                <a:t>理解整个项目困难，修复缺陷容易带来新的问题</a:t>
              </a:r>
              <a:endParaRPr lang="en-US" altLang="zh-CN" sz="1476" kern="0" dirty="0">
                <a:solidFill>
                  <a:schemeClr val="tx1">
                    <a:lumMod val="50000"/>
                    <a:lumOff val="50000"/>
                  </a:schemeClr>
                </a:solidFill>
                <a:latin typeface="+mn-ea"/>
                <a:ea typeface="+mn-ea"/>
              </a:endParaRPr>
            </a:p>
            <a:p>
              <a:pPr defTabSz="1285099">
                <a:lnSpc>
                  <a:spcPct val="130000"/>
                </a:lnSpc>
                <a:defRPr/>
              </a:pPr>
              <a:r>
                <a:rPr lang="zh-CN" altLang="en-US" sz="1476" kern="0" dirty="0">
                  <a:solidFill>
                    <a:schemeClr val="tx1">
                      <a:lumMod val="50000"/>
                      <a:lumOff val="50000"/>
                    </a:schemeClr>
                  </a:solidFill>
                  <a:latin typeface="+mn-ea"/>
                </a:rPr>
                <a:t>新需求开发时需要理解很多耦合关联模块</a:t>
              </a:r>
              <a:endParaRPr lang="zh-CN" altLang="en-US" sz="1476" kern="0" dirty="0">
                <a:solidFill>
                  <a:schemeClr val="tx1">
                    <a:lumMod val="50000"/>
                    <a:lumOff val="50000"/>
                  </a:schemeClr>
                </a:solidFill>
                <a:latin typeface="+mn-ea"/>
                <a:ea typeface="+mn-ea"/>
              </a:endParaRPr>
            </a:p>
          </p:txBody>
        </p:sp>
      </p:grpSp>
      <p:grpSp>
        <p:nvGrpSpPr>
          <p:cNvPr id="130" name="Group 9"/>
          <p:cNvGrpSpPr/>
          <p:nvPr/>
        </p:nvGrpSpPr>
        <p:grpSpPr>
          <a:xfrm>
            <a:off x="5929033" y="2992905"/>
            <a:ext cx="5371337" cy="1024056"/>
            <a:chOff x="5883829" y="3081995"/>
            <a:chExt cx="5093766" cy="971010"/>
          </a:xfrm>
        </p:grpSpPr>
        <p:sp>
          <p:nvSpPr>
            <p:cNvPr id="131" name="TextBox 10"/>
            <p:cNvSpPr txBox="1"/>
            <p:nvPr/>
          </p:nvSpPr>
          <p:spPr bwMode="auto">
            <a:xfrm>
              <a:off x="5883829" y="3081995"/>
              <a:ext cx="1911350" cy="333725"/>
            </a:xfrm>
            <a:prstGeom prst="rect">
              <a:avLst/>
            </a:prstGeom>
            <a:noFill/>
          </p:spPr>
          <p:txBody>
            <a:bodyPr>
              <a:spAutoFit/>
            </a:bodyPr>
            <a:lstStyle/>
            <a:p>
              <a:r>
                <a:rPr lang="zh-CN" altLang="en-US" sz="1687" dirty="0">
                  <a:solidFill>
                    <a:schemeClr val="tx1">
                      <a:lumMod val="65000"/>
                      <a:lumOff val="35000"/>
                    </a:schemeClr>
                  </a:solidFill>
                  <a:latin typeface="+mn-ea"/>
                  <a:ea typeface="+mn-ea"/>
                </a:rPr>
                <a:t>臃肿的部署</a:t>
              </a:r>
              <a:endParaRPr lang="en-US" altLang="zh-CN" sz="1687" dirty="0">
                <a:solidFill>
                  <a:schemeClr val="tx1">
                    <a:lumMod val="65000"/>
                    <a:lumOff val="35000"/>
                  </a:schemeClr>
                </a:solidFill>
                <a:latin typeface="+mn-ea"/>
                <a:ea typeface="+mn-ea"/>
              </a:endParaRPr>
            </a:p>
          </p:txBody>
        </p:sp>
        <p:cxnSp>
          <p:nvCxnSpPr>
            <p:cNvPr id="132" name="Straight Connector 11"/>
            <p:cNvCxnSpPr/>
            <p:nvPr/>
          </p:nvCxnSpPr>
          <p:spPr>
            <a:xfrm>
              <a:off x="5934921" y="3420133"/>
              <a:ext cx="1372734"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3" name="Rectangle 12"/>
            <p:cNvSpPr/>
            <p:nvPr/>
          </p:nvSpPr>
          <p:spPr>
            <a:xfrm>
              <a:off x="5883829" y="3405499"/>
              <a:ext cx="5093766" cy="647506"/>
            </a:xfrm>
            <a:prstGeom prst="rect">
              <a:avLst/>
            </a:prstGeom>
          </p:spPr>
          <p:txBody>
            <a:bodyPr wrap="square">
              <a:spAutoFit/>
            </a:bodyPr>
            <a:lstStyle/>
            <a:p>
              <a:pPr defTabSz="1285099">
                <a:lnSpc>
                  <a:spcPct val="130000"/>
                </a:lnSpc>
                <a:defRPr/>
              </a:pPr>
              <a:r>
                <a:rPr lang="zh-CN" altLang="en-US" sz="1476" kern="0" dirty="0">
                  <a:solidFill>
                    <a:schemeClr val="tx1">
                      <a:lumMod val="50000"/>
                      <a:lumOff val="50000"/>
                    </a:schemeClr>
                  </a:solidFill>
                  <a:latin typeface="+mn-ea"/>
                  <a:ea typeface="+mn-ea"/>
                </a:rPr>
                <a:t>一次极小的修改也需要重新部署整个应用</a:t>
              </a:r>
              <a:r>
                <a:rPr lang="en-US" altLang="zh-CN" sz="1476" kern="0" dirty="0">
                  <a:solidFill>
                    <a:schemeClr val="tx1">
                      <a:lumMod val="50000"/>
                      <a:lumOff val="50000"/>
                    </a:schemeClr>
                  </a:solidFill>
                  <a:latin typeface="+mn-ea"/>
                  <a:ea typeface="+mn-ea"/>
                </a:rPr>
                <a:t>,</a:t>
              </a:r>
              <a:r>
                <a:rPr lang="zh-CN" altLang="en-US" sz="1476" kern="0" dirty="0">
                  <a:solidFill>
                    <a:schemeClr val="tx1">
                      <a:lumMod val="50000"/>
                      <a:lumOff val="50000"/>
                    </a:schemeClr>
                  </a:solidFill>
                  <a:latin typeface="+mn-ea"/>
                  <a:ea typeface="+mn-ea"/>
                </a:rPr>
                <a:t>影响大、风险高</a:t>
              </a:r>
              <a:endParaRPr lang="en-US" altLang="zh-CN" sz="1476" kern="0" dirty="0">
                <a:solidFill>
                  <a:schemeClr val="tx1">
                    <a:lumMod val="50000"/>
                    <a:lumOff val="50000"/>
                  </a:schemeClr>
                </a:solidFill>
                <a:latin typeface="+mn-ea"/>
              </a:endParaRPr>
            </a:p>
            <a:p>
              <a:pPr defTabSz="1285099">
                <a:lnSpc>
                  <a:spcPct val="130000"/>
                </a:lnSpc>
                <a:defRPr/>
              </a:pPr>
              <a:r>
                <a:rPr lang="zh-CN" altLang="en-US" sz="1476" kern="0" dirty="0">
                  <a:solidFill>
                    <a:schemeClr val="tx1">
                      <a:lumMod val="50000"/>
                      <a:lumOff val="50000"/>
                    </a:schemeClr>
                  </a:solidFill>
                  <a:latin typeface="+mn-ea"/>
                </a:rPr>
                <a:t>容易出错</a:t>
              </a:r>
              <a:endParaRPr lang="en-US" altLang="zh-CN" sz="1476" kern="0" dirty="0">
                <a:solidFill>
                  <a:schemeClr val="tx1">
                    <a:lumMod val="50000"/>
                    <a:lumOff val="50000"/>
                  </a:schemeClr>
                </a:solidFill>
                <a:latin typeface="+mn-ea"/>
              </a:endParaRPr>
            </a:p>
          </p:txBody>
        </p:sp>
      </p:grpSp>
      <p:grpSp>
        <p:nvGrpSpPr>
          <p:cNvPr id="134" name="Group 13"/>
          <p:cNvGrpSpPr/>
          <p:nvPr/>
        </p:nvGrpSpPr>
        <p:grpSpPr>
          <a:xfrm>
            <a:off x="5929033" y="4221761"/>
            <a:ext cx="5371337" cy="950322"/>
            <a:chOff x="5883829" y="4247197"/>
            <a:chExt cx="5093766" cy="901095"/>
          </a:xfrm>
        </p:grpSpPr>
        <p:sp>
          <p:nvSpPr>
            <p:cNvPr id="135" name="TextBox 14"/>
            <p:cNvSpPr txBox="1"/>
            <p:nvPr/>
          </p:nvSpPr>
          <p:spPr bwMode="auto">
            <a:xfrm>
              <a:off x="5883829" y="4247197"/>
              <a:ext cx="3205962" cy="333725"/>
            </a:xfrm>
            <a:prstGeom prst="rect">
              <a:avLst/>
            </a:prstGeom>
            <a:noFill/>
          </p:spPr>
          <p:txBody>
            <a:bodyPr wrap="square">
              <a:spAutoFit/>
            </a:bodyPr>
            <a:lstStyle/>
            <a:p>
              <a:r>
                <a:rPr lang="zh-CN" altLang="en-US" sz="1687" dirty="0">
                  <a:solidFill>
                    <a:schemeClr val="tx1">
                      <a:lumMod val="65000"/>
                      <a:lumOff val="35000"/>
                    </a:schemeClr>
                  </a:solidFill>
                  <a:latin typeface="+mn-ea"/>
                  <a:ea typeface="+mn-ea"/>
                </a:rPr>
                <a:t>局限的弹性扩容</a:t>
              </a:r>
              <a:endParaRPr lang="en-US" altLang="zh-CN" sz="1687" dirty="0">
                <a:solidFill>
                  <a:schemeClr val="tx1">
                    <a:lumMod val="65000"/>
                    <a:lumOff val="35000"/>
                  </a:schemeClr>
                </a:solidFill>
                <a:latin typeface="+mn-ea"/>
                <a:ea typeface="+mn-ea"/>
              </a:endParaRPr>
            </a:p>
          </p:txBody>
        </p:sp>
        <p:cxnSp>
          <p:nvCxnSpPr>
            <p:cNvPr id="136" name="Straight Connector 15"/>
            <p:cNvCxnSpPr/>
            <p:nvPr/>
          </p:nvCxnSpPr>
          <p:spPr>
            <a:xfrm>
              <a:off x="5934921" y="4585335"/>
              <a:ext cx="164189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7" name="Rectangle 16"/>
            <p:cNvSpPr/>
            <p:nvPr/>
          </p:nvSpPr>
          <p:spPr>
            <a:xfrm>
              <a:off x="5883829" y="4593809"/>
              <a:ext cx="5093766" cy="554483"/>
            </a:xfrm>
            <a:prstGeom prst="rect">
              <a:avLst/>
            </a:prstGeom>
          </p:spPr>
          <p:txBody>
            <a:bodyPr wrap="square">
              <a:spAutoFit/>
            </a:bodyPr>
            <a:lstStyle/>
            <a:p>
              <a:r>
                <a:rPr lang="zh-CN" altLang="en-US" sz="1600" dirty="0">
                  <a:solidFill>
                    <a:schemeClr val="tx1">
                      <a:lumMod val="65000"/>
                      <a:lumOff val="35000"/>
                    </a:schemeClr>
                  </a:solidFill>
                  <a:latin typeface="+mn-ea"/>
                </a:rPr>
                <a:t>无法根据业务需求弹性扩容，只能作为一个整体，这样造成极大的浪费</a:t>
              </a:r>
              <a:endParaRPr lang="en-US" altLang="zh-CN" sz="1600" dirty="0">
                <a:solidFill>
                  <a:schemeClr val="tx1">
                    <a:lumMod val="65000"/>
                    <a:lumOff val="35000"/>
                  </a:schemeClr>
                </a:solidFill>
                <a:latin typeface="+mn-ea"/>
              </a:endParaRPr>
            </a:p>
          </p:txBody>
        </p:sp>
      </p:grpSp>
      <p:grpSp>
        <p:nvGrpSpPr>
          <p:cNvPr id="138" name="Group 17"/>
          <p:cNvGrpSpPr/>
          <p:nvPr/>
        </p:nvGrpSpPr>
        <p:grpSpPr>
          <a:xfrm>
            <a:off x="5925319" y="5333353"/>
            <a:ext cx="5371337" cy="997606"/>
            <a:chOff x="5880306" y="5144914"/>
            <a:chExt cx="5093766" cy="945930"/>
          </a:xfrm>
        </p:grpSpPr>
        <p:sp>
          <p:nvSpPr>
            <p:cNvPr id="139" name="TextBox 18"/>
            <p:cNvSpPr txBox="1"/>
            <p:nvPr/>
          </p:nvSpPr>
          <p:spPr bwMode="auto">
            <a:xfrm>
              <a:off x="5883829" y="5144914"/>
              <a:ext cx="1508125" cy="333725"/>
            </a:xfrm>
            <a:prstGeom prst="rect">
              <a:avLst/>
            </a:prstGeom>
            <a:noFill/>
          </p:spPr>
          <p:txBody>
            <a:bodyPr>
              <a:spAutoFit/>
            </a:bodyPr>
            <a:lstStyle/>
            <a:p>
              <a:r>
                <a:rPr lang="zh-CN" altLang="en-US" sz="1687" dirty="0">
                  <a:solidFill>
                    <a:schemeClr val="tx1">
                      <a:lumMod val="65000"/>
                      <a:lumOff val="35000"/>
                    </a:schemeClr>
                  </a:solidFill>
                  <a:latin typeface="+mn-ea"/>
                  <a:ea typeface="+mn-ea"/>
                </a:rPr>
                <a:t>阻碍新技术</a:t>
              </a:r>
              <a:endParaRPr lang="en-US" altLang="zh-CN" sz="1687" dirty="0">
                <a:solidFill>
                  <a:schemeClr val="tx1">
                    <a:lumMod val="65000"/>
                    <a:lumOff val="35000"/>
                  </a:schemeClr>
                </a:solidFill>
                <a:latin typeface="+mn-ea"/>
                <a:ea typeface="+mn-ea"/>
              </a:endParaRPr>
            </a:p>
          </p:txBody>
        </p:sp>
        <p:cxnSp>
          <p:nvCxnSpPr>
            <p:cNvPr id="140" name="Straight Connector 19"/>
            <p:cNvCxnSpPr/>
            <p:nvPr/>
          </p:nvCxnSpPr>
          <p:spPr>
            <a:xfrm>
              <a:off x="5932434" y="5446917"/>
              <a:ext cx="81764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Rectangle 20"/>
            <p:cNvSpPr/>
            <p:nvPr/>
          </p:nvSpPr>
          <p:spPr>
            <a:xfrm>
              <a:off x="5880306" y="5483039"/>
              <a:ext cx="5093766" cy="607805"/>
            </a:xfrm>
            <a:prstGeom prst="rect">
              <a:avLst/>
            </a:prstGeom>
          </p:spPr>
          <p:txBody>
            <a:bodyPr wrap="square">
              <a:spAutoFit/>
            </a:bodyPr>
            <a:lstStyle/>
            <a:p>
              <a:pPr defTabSz="1285099">
                <a:lnSpc>
                  <a:spcPct val="130000"/>
                </a:lnSpc>
                <a:defRPr/>
              </a:pPr>
              <a:r>
                <a:rPr lang="zh-CN" altLang="en-US" sz="1476" kern="0" dirty="0">
                  <a:solidFill>
                    <a:schemeClr val="tx1">
                      <a:lumMod val="50000"/>
                      <a:lumOff val="50000"/>
                    </a:schemeClr>
                  </a:solidFill>
                  <a:latin typeface="+mn-ea"/>
                  <a:ea typeface="+mn-ea"/>
                </a:rPr>
                <a:t>单体式架构下的组织通常来说技术选型非常单一，团队技术能力相对单薄</a:t>
              </a:r>
            </a:p>
          </p:txBody>
        </p:sp>
      </p:grpSp>
      <p:grpSp>
        <p:nvGrpSpPr>
          <p:cNvPr id="142" name="Group 22"/>
          <p:cNvGrpSpPr/>
          <p:nvPr/>
        </p:nvGrpSpPr>
        <p:grpSpPr>
          <a:xfrm rot="18970732">
            <a:off x="2728386" y="1824225"/>
            <a:ext cx="1499384" cy="1502612"/>
            <a:chOff x="2187746" y="2123279"/>
            <a:chExt cx="1927113" cy="1931011"/>
          </a:xfrm>
        </p:grpSpPr>
        <p:sp>
          <p:nvSpPr>
            <p:cNvPr id="143"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mn-ea"/>
                <a:ea typeface="+mn-ea"/>
              </a:endParaRPr>
            </a:p>
          </p:txBody>
        </p:sp>
        <p:sp>
          <p:nvSpPr>
            <p:cNvPr id="144"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sp>
          <p:nvSpPr>
            <p:cNvPr id="145" name="椭圆 80"/>
            <p:cNvSpPr/>
            <p:nvPr/>
          </p:nvSpPr>
          <p:spPr bwMode="auto">
            <a:xfrm>
              <a:off x="2454986" y="2391057"/>
              <a:ext cx="1392631" cy="1395453"/>
            </a:xfrm>
            <a:prstGeom prst="roundRect">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grpSp>
      <p:grpSp>
        <p:nvGrpSpPr>
          <p:cNvPr id="146" name="Group 26"/>
          <p:cNvGrpSpPr/>
          <p:nvPr/>
        </p:nvGrpSpPr>
        <p:grpSpPr>
          <a:xfrm rot="18970732">
            <a:off x="2708607" y="4356174"/>
            <a:ext cx="1499384" cy="1502612"/>
            <a:chOff x="2187746" y="2123279"/>
            <a:chExt cx="1927113" cy="1931011"/>
          </a:xfrm>
        </p:grpSpPr>
        <p:sp>
          <p:nvSpPr>
            <p:cNvPr id="147"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mn-ea"/>
                <a:ea typeface="+mn-ea"/>
              </a:endParaRPr>
            </a:p>
          </p:txBody>
        </p:sp>
        <p:sp>
          <p:nvSpPr>
            <p:cNvPr id="148"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sp>
          <p:nvSpPr>
            <p:cNvPr id="149" name="椭圆 80"/>
            <p:cNvSpPr/>
            <p:nvPr/>
          </p:nvSpPr>
          <p:spPr bwMode="auto">
            <a:xfrm>
              <a:off x="2454986" y="2391057"/>
              <a:ext cx="1392631" cy="1395453"/>
            </a:xfrm>
            <a:prstGeom prst="roundRect">
              <a:avLst/>
            </a:prstGeom>
            <a:solidFill>
              <a:schemeClr val="accent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grpSp>
      <p:grpSp>
        <p:nvGrpSpPr>
          <p:cNvPr id="150" name="Group 30"/>
          <p:cNvGrpSpPr/>
          <p:nvPr/>
        </p:nvGrpSpPr>
        <p:grpSpPr>
          <a:xfrm rot="18970732">
            <a:off x="1467770" y="3107274"/>
            <a:ext cx="1499384" cy="1502612"/>
            <a:chOff x="2187746" y="2123279"/>
            <a:chExt cx="1927113" cy="1931011"/>
          </a:xfrm>
        </p:grpSpPr>
        <p:sp>
          <p:nvSpPr>
            <p:cNvPr id="151"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mn-ea"/>
                <a:ea typeface="+mn-ea"/>
              </a:endParaRPr>
            </a:p>
          </p:txBody>
        </p:sp>
        <p:sp>
          <p:nvSpPr>
            <p:cNvPr id="152"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sp>
          <p:nvSpPr>
            <p:cNvPr id="153" name="椭圆 80"/>
            <p:cNvSpPr/>
            <p:nvPr/>
          </p:nvSpPr>
          <p:spPr bwMode="auto">
            <a:xfrm>
              <a:off x="2454986" y="2391057"/>
              <a:ext cx="1392631" cy="1395453"/>
            </a:xfrm>
            <a:prstGeom prst="roundRect">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grpSp>
      <p:grpSp>
        <p:nvGrpSpPr>
          <p:cNvPr id="154" name="Group 34"/>
          <p:cNvGrpSpPr/>
          <p:nvPr/>
        </p:nvGrpSpPr>
        <p:grpSpPr>
          <a:xfrm rot="18970732">
            <a:off x="3989001" y="3074219"/>
            <a:ext cx="1499384" cy="1502612"/>
            <a:chOff x="2187746" y="2123279"/>
            <a:chExt cx="1927113" cy="1931011"/>
          </a:xfrm>
        </p:grpSpPr>
        <p:sp>
          <p:nvSpPr>
            <p:cNvPr id="155"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mn-ea"/>
                <a:ea typeface="+mn-ea"/>
              </a:endParaRPr>
            </a:p>
          </p:txBody>
        </p:sp>
        <p:sp>
          <p:nvSpPr>
            <p:cNvPr id="156"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sp>
          <p:nvSpPr>
            <p:cNvPr id="157" name="椭圆 80"/>
            <p:cNvSpPr/>
            <p:nvPr/>
          </p:nvSpPr>
          <p:spPr bwMode="auto">
            <a:xfrm>
              <a:off x="2454986" y="2391057"/>
              <a:ext cx="1392631" cy="1395453"/>
            </a:xfrm>
            <a:prstGeom prst="roundRect">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ea"/>
                <a:ea typeface="+mn-ea"/>
              </a:endParaRPr>
            </a:p>
          </p:txBody>
        </p:sp>
      </p:grpSp>
      <p:pic>
        <p:nvPicPr>
          <p:cNvPr id="158"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510" y="3413455"/>
            <a:ext cx="921995" cy="832465"/>
          </a:xfrm>
          <a:prstGeom prst="rect">
            <a:avLst/>
          </a:prstGeom>
        </p:spPr>
      </p:pic>
      <p:pic>
        <p:nvPicPr>
          <p:cNvPr id="159"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15" y="3398413"/>
            <a:ext cx="832355" cy="832462"/>
          </a:xfrm>
          <a:prstGeom prst="rect">
            <a:avLst/>
          </a:prstGeom>
        </p:spPr>
      </p:pic>
      <p:pic>
        <p:nvPicPr>
          <p:cNvPr id="160"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3593" y="2178966"/>
            <a:ext cx="832355" cy="832463"/>
          </a:xfrm>
          <a:prstGeom prst="rect">
            <a:avLst/>
          </a:prstGeom>
        </p:spPr>
      </p:pic>
      <p:pic>
        <p:nvPicPr>
          <p:cNvPr id="161" name="Picture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1156" y="4754483"/>
            <a:ext cx="713293" cy="71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67750"/>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p:cTn id="7" dur="1000" fill="hold"/>
                                        <p:tgtEl>
                                          <p:spTgt spid="142"/>
                                        </p:tgtEl>
                                        <p:attrNameLst>
                                          <p:attrName>ppt_w</p:attrName>
                                        </p:attrNameLst>
                                      </p:cBhvr>
                                      <p:tavLst>
                                        <p:tav tm="0">
                                          <p:val>
                                            <p:fltVal val="0"/>
                                          </p:val>
                                        </p:tav>
                                        <p:tav tm="100000">
                                          <p:val>
                                            <p:strVal val="#ppt_w"/>
                                          </p:val>
                                        </p:tav>
                                      </p:tavLst>
                                    </p:anim>
                                    <p:anim calcmode="lin" valueType="num">
                                      <p:cBhvr>
                                        <p:cTn id="8" dur="1000" fill="hold"/>
                                        <p:tgtEl>
                                          <p:spTgt spid="142"/>
                                        </p:tgtEl>
                                        <p:attrNameLst>
                                          <p:attrName>ppt_h</p:attrName>
                                        </p:attrNameLst>
                                      </p:cBhvr>
                                      <p:tavLst>
                                        <p:tav tm="0">
                                          <p:val>
                                            <p:fltVal val="0"/>
                                          </p:val>
                                        </p:tav>
                                        <p:tav tm="100000">
                                          <p:val>
                                            <p:strVal val="#ppt_h"/>
                                          </p:val>
                                        </p:tav>
                                      </p:tavLst>
                                    </p:anim>
                                    <p:anim calcmode="lin" valueType="num">
                                      <p:cBhvr>
                                        <p:cTn id="9" dur="1000" fill="hold"/>
                                        <p:tgtEl>
                                          <p:spTgt spid="142"/>
                                        </p:tgtEl>
                                        <p:attrNameLst>
                                          <p:attrName>style.rotation</p:attrName>
                                        </p:attrNameLst>
                                      </p:cBhvr>
                                      <p:tavLst>
                                        <p:tav tm="0">
                                          <p:val>
                                            <p:fltVal val="90"/>
                                          </p:val>
                                        </p:tav>
                                        <p:tav tm="100000">
                                          <p:val>
                                            <p:fltVal val="0"/>
                                          </p:val>
                                        </p:tav>
                                      </p:tavLst>
                                    </p:anim>
                                    <p:animEffect transition="in" filter="fade">
                                      <p:cBhvr>
                                        <p:cTn id="10" dur="1000"/>
                                        <p:tgtEl>
                                          <p:spTgt spid="142"/>
                                        </p:tgtEl>
                                      </p:cBhvr>
                                    </p:animEffect>
                                  </p:childTnLst>
                                </p:cTn>
                              </p:par>
                              <p:par>
                                <p:cTn id="11" presetID="31" presetClass="entr" presetSubtype="0"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fltVal val="0"/>
                                          </p:val>
                                        </p:tav>
                                        <p:tav tm="100000">
                                          <p:val>
                                            <p:strVal val="#ppt_w"/>
                                          </p:val>
                                        </p:tav>
                                      </p:tavLst>
                                    </p:anim>
                                    <p:anim calcmode="lin" valueType="num">
                                      <p:cBhvr>
                                        <p:cTn id="14" dur="1000" fill="hold"/>
                                        <p:tgtEl>
                                          <p:spTgt spid="160"/>
                                        </p:tgtEl>
                                        <p:attrNameLst>
                                          <p:attrName>ppt_h</p:attrName>
                                        </p:attrNameLst>
                                      </p:cBhvr>
                                      <p:tavLst>
                                        <p:tav tm="0">
                                          <p:val>
                                            <p:fltVal val="0"/>
                                          </p:val>
                                        </p:tav>
                                        <p:tav tm="100000">
                                          <p:val>
                                            <p:strVal val="#ppt_h"/>
                                          </p:val>
                                        </p:tav>
                                      </p:tavLst>
                                    </p:anim>
                                    <p:anim calcmode="lin" valueType="num">
                                      <p:cBhvr>
                                        <p:cTn id="15" dur="1000" fill="hold"/>
                                        <p:tgtEl>
                                          <p:spTgt spid="160"/>
                                        </p:tgtEl>
                                        <p:attrNameLst>
                                          <p:attrName>style.rotation</p:attrName>
                                        </p:attrNameLst>
                                      </p:cBhvr>
                                      <p:tavLst>
                                        <p:tav tm="0">
                                          <p:val>
                                            <p:fltVal val="90"/>
                                          </p:val>
                                        </p:tav>
                                        <p:tav tm="100000">
                                          <p:val>
                                            <p:fltVal val="0"/>
                                          </p:val>
                                        </p:tav>
                                      </p:tavLst>
                                    </p:anim>
                                    <p:animEffect transition="in" filter="fade">
                                      <p:cBhvr>
                                        <p:cTn id="16" dur="1000"/>
                                        <p:tgtEl>
                                          <p:spTgt spid="160"/>
                                        </p:tgtEl>
                                      </p:cBhvr>
                                    </p:animEffect>
                                  </p:childTnLst>
                                </p:cTn>
                              </p:par>
                              <p:par>
                                <p:cTn id="17" presetID="31" presetClass="entr" presetSubtype="0" fill="hold" nodeType="withEffect">
                                  <p:stCondLst>
                                    <p:cond delay="0"/>
                                  </p:stCondLst>
                                  <p:childTnLst>
                                    <p:set>
                                      <p:cBhvr>
                                        <p:cTn id="18" dur="1" fill="hold">
                                          <p:stCondLst>
                                            <p:cond delay="0"/>
                                          </p:stCondLst>
                                        </p:cTn>
                                        <p:tgtEl>
                                          <p:spTgt spid="158"/>
                                        </p:tgtEl>
                                        <p:attrNameLst>
                                          <p:attrName>style.visibility</p:attrName>
                                        </p:attrNameLst>
                                      </p:cBhvr>
                                      <p:to>
                                        <p:strVal val="visible"/>
                                      </p:to>
                                    </p:set>
                                    <p:anim calcmode="lin" valueType="num">
                                      <p:cBhvr>
                                        <p:cTn id="19" dur="1000" fill="hold"/>
                                        <p:tgtEl>
                                          <p:spTgt spid="158"/>
                                        </p:tgtEl>
                                        <p:attrNameLst>
                                          <p:attrName>ppt_w</p:attrName>
                                        </p:attrNameLst>
                                      </p:cBhvr>
                                      <p:tavLst>
                                        <p:tav tm="0">
                                          <p:val>
                                            <p:fltVal val="0"/>
                                          </p:val>
                                        </p:tav>
                                        <p:tav tm="100000">
                                          <p:val>
                                            <p:strVal val="#ppt_w"/>
                                          </p:val>
                                        </p:tav>
                                      </p:tavLst>
                                    </p:anim>
                                    <p:anim calcmode="lin" valueType="num">
                                      <p:cBhvr>
                                        <p:cTn id="20" dur="1000" fill="hold"/>
                                        <p:tgtEl>
                                          <p:spTgt spid="158"/>
                                        </p:tgtEl>
                                        <p:attrNameLst>
                                          <p:attrName>ppt_h</p:attrName>
                                        </p:attrNameLst>
                                      </p:cBhvr>
                                      <p:tavLst>
                                        <p:tav tm="0">
                                          <p:val>
                                            <p:fltVal val="0"/>
                                          </p:val>
                                        </p:tav>
                                        <p:tav tm="100000">
                                          <p:val>
                                            <p:strVal val="#ppt_h"/>
                                          </p:val>
                                        </p:tav>
                                      </p:tavLst>
                                    </p:anim>
                                    <p:anim calcmode="lin" valueType="num">
                                      <p:cBhvr>
                                        <p:cTn id="21" dur="1000" fill="hold"/>
                                        <p:tgtEl>
                                          <p:spTgt spid="158"/>
                                        </p:tgtEl>
                                        <p:attrNameLst>
                                          <p:attrName>style.rotation</p:attrName>
                                        </p:attrNameLst>
                                      </p:cBhvr>
                                      <p:tavLst>
                                        <p:tav tm="0">
                                          <p:val>
                                            <p:fltVal val="90"/>
                                          </p:val>
                                        </p:tav>
                                        <p:tav tm="100000">
                                          <p:val>
                                            <p:fltVal val="0"/>
                                          </p:val>
                                        </p:tav>
                                      </p:tavLst>
                                    </p:anim>
                                    <p:animEffect transition="in" filter="fade">
                                      <p:cBhvr>
                                        <p:cTn id="22" dur="1000"/>
                                        <p:tgtEl>
                                          <p:spTgt spid="158"/>
                                        </p:tgtEl>
                                      </p:cBhvr>
                                    </p:animEffect>
                                  </p:childTnLst>
                                </p:cTn>
                              </p:par>
                              <p:par>
                                <p:cTn id="23" presetID="31" presetClass="entr" presetSubtype="0" fill="hold" nodeType="withEffect">
                                  <p:stCondLst>
                                    <p:cond delay="0"/>
                                  </p:stCondLst>
                                  <p:childTnLst>
                                    <p:set>
                                      <p:cBhvr>
                                        <p:cTn id="24" dur="1" fill="hold">
                                          <p:stCondLst>
                                            <p:cond delay="0"/>
                                          </p:stCondLst>
                                        </p:cTn>
                                        <p:tgtEl>
                                          <p:spTgt spid="150"/>
                                        </p:tgtEl>
                                        <p:attrNameLst>
                                          <p:attrName>style.visibility</p:attrName>
                                        </p:attrNameLst>
                                      </p:cBhvr>
                                      <p:to>
                                        <p:strVal val="visible"/>
                                      </p:to>
                                    </p:set>
                                    <p:anim calcmode="lin" valueType="num">
                                      <p:cBhvr>
                                        <p:cTn id="25" dur="1000" fill="hold"/>
                                        <p:tgtEl>
                                          <p:spTgt spid="150"/>
                                        </p:tgtEl>
                                        <p:attrNameLst>
                                          <p:attrName>ppt_w</p:attrName>
                                        </p:attrNameLst>
                                      </p:cBhvr>
                                      <p:tavLst>
                                        <p:tav tm="0">
                                          <p:val>
                                            <p:fltVal val="0"/>
                                          </p:val>
                                        </p:tav>
                                        <p:tav tm="100000">
                                          <p:val>
                                            <p:strVal val="#ppt_w"/>
                                          </p:val>
                                        </p:tav>
                                      </p:tavLst>
                                    </p:anim>
                                    <p:anim calcmode="lin" valueType="num">
                                      <p:cBhvr>
                                        <p:cTn id="26" dur="1000" fill="hold"/>
                                        <p:tgtEl>
                                          <p:spTgt spid="150"/>
                                        </p:tgtEl>
                                        <p:attrNameLst>
                                          <p:attrName>ppt_h</p:attrName>
                                        </p:attrNameLst>
                                      </p:cBhvr>
                                      <p:tavLst>
                                        <p:tav tm="0">
                                          <p:val>
                                            <p:fltVal val="0"/>
                                          </p:val>
                                        </p:tav>
                                        <p:tav tm="100000">
                                          <p:val>
                                            <p:strVal val="#ppt_h"/>
                                          </p:val>
                                        </p:tav>
                                      </p:tavLst>
                                    </p:anim>
                                    <p:anim calcmode="lin" valueType="num">
                                      <p:cBhvr>
                                        <p:cTn id="27" dur="1000" fill="hold"/>
                                        <p:tgtEl>
                                          <p:spTgt spid="150"/>
                                        </p:tgtEl>
                                        <p:attrNameLst>
                                          <p:attrName>style.rotation</p:attrName>
                                        </p:attrNameLst>
                                      </p:cBhvr>
                                      <p:tavLst>
                                        <p:tav tm="0">
                                          <p:val>
                                            <p:fltVal val="90"/>
                                          </p:val>
                                        </p:tav>
                                        <p:tav tm="100000">
                                          <p:val>
                                            <p:fltVal val="0"/>
                                          </p:val>
                                        </p:tav>
                                      </p:tavLst>
                                    </p:anim>
                                    <p:animEffect transition="in" filter="fade">
                                      <p:cBhvr>
                                        <p:cTn id="28" dur="1000"/>
                                        <p:tgtEl>
                                          <p:spTgt spid="150"/>
                                        </p:tgtEl>
                                      </p:cBhvr>
                                    </p:animEffect>
                                  </p:childTnLst>
                                </p:cTn>
                              </p:par>
                              <p:par>
                                <p:cTn id="29" presetID="31" presetClass="entr" presetSubtype="0"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 calcmode="lin" valueType="num">
                                      <p:cBhvr>
                                        <p:cTn id="31" dur="1000" fill="hold"/>
                                        <p:tgtEl>
                                          <p:spTgt spid="146"/>
                                        </p:tgtEl>
                                        <p:attrNameLst>
                                          <p:attrName>ppt_w</p:attrName>
                                        </p:attrNameLst>
                                      </p:cBhvr>
                                      <p:tavLst>
                                        <p:tav tm="0">
                                          <p:val>
                                            <p:fltVal val="0"/>
                                          </p:val>
                                        </p:tav>
                                        <p:tav tm="100000">
                                          <p:val>
                                            <p:strVal val="#ppt_w"/>
                                          </p:val>
                                        </p:tav>
                                      </p:tavLst>
                                    </p:anim>
                                    <p:anim calcmode="lin" valueType="num">
                                      <p:cBhvr>
                                        <p:cTn id="32" dur="1000" fill="hold"/>
                                        <p:tgtEl>
                                          <p:spTgt spid="146"/>
                                        </p:tgtEl>
                                        <p:attrNameLst>
                                          <p:attrName>ppt_h</p:attrName>
                                        </p:attrNameLst>
                                      </p:cBhvr>
                                      <p:tavLst>
                                        <p:tav tm="0">
                                          <p:val>
                                            <p:fltVal val="0"/>
                                          </p:val>
                                        </p:tav>
                                        <p:tav tm="100000">
                                          <p:val>
                                            <p:strVal val="#ppt_h"/>
                                          </p:val>
                                        </p:tav>
                                      </p:tavLst>
                                    </p:anim>
                                    <p:anim calcmode="lin" valueType="num">
                                      <p:cBhvr>
                                        <p:cTn id="33" dur="1000" fill="hold"/>
                                        <p:tgtEl>
                                          <p:spTgt spid="146"/>
                                        </p:tgtEl>
                                        <p:attrNameLst>
                                          <p:attrName>style.rotation</p:attrName>
                                        </p:attrNameLst>
                                      </p:cBhvr>
                                      <p:tavLst>
                                        <p:tav tm="0">
                                          <p:val>
                                            <p:fltVal val="90"/>
                                          </p:val>
                                        </p:tav>
                                        <p:tav tm="100000">
                                          <p:val>
                                            <p:fltVal val="0"/>
                                          </p:val>
                                        </p:tav>
                                      </p:tavLst>
                                    </p:anim>
                                    <p:animEffect transition="in" filter="fade">
                                      <p:cBhvr>
                                        <p:cTn id="34" dur="1000"/>
                                        <p:tgtEl>
                                          <p:spTgt spid="146"/>
                                        </p:tgtEl>
                                      </p:cBhvr>
                                    </p:animEffect>
                                  </p:childTnLst>
                                </p:cTn>
                              </p:par>
                              <p:par>
                                <p:cTn id="35" presetID="31"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anim calcmode="lin" valueType="num">
                                      <p:cBhvr>
                                        <p:cTn id="37" dur="1000" fill="hold"/>
                                        <p:tgtEl>
                                          <p:spTgt spid="161"/>
                                        </p:tgtEl>
                                        <p:attrNameLst>
                                          <p:attrName>ppt_w</p:attrName>
                                        </p:attrNameLst>
                                      </p:cBhvr>
                                      <p:tavLst>
                                        <p:tav tm="0">
                                          <p:val>
                                            <p:fltVal val="0"/>
                                          </p:val>
                                        </p:tav>
                                        <p:tav tm="100000">
                                          <p:val>
                                            <p:strVal val="#ppt_w"/>
                                          </p:val>
                                        </p:tav>
                                      </p:tavLst>
                                    </p:anim>
                                    <p:anim calcmode="lin" valueType="num">
                                      <p:cBhvr>
                                        <p:cTn id="38" dur="1000" fill="hold"/>
                                        <p:tgtEl>
                                          <p:spTgt spid="161"/>
                                        </p:tgtEl>
                                        <p:attrNameLst>
                                          <p:attrName>ppt_h</p:attrName>
                                        </p:attrNameLst>
                                      </p:cBhvr>
                                      <p:tavLst>
                                        <p:tav tm="0">
                                          <p:val>
                                            <p:fltVal val="0"/>
                                          </p:val>
                                        </p:tav>
                                        <p:tav tm="100000">
                                          <p:val>
                                            <p:strVal val="#ppt_h"/>
                                          </p:val>
                                        </p:tav>
                                      </p:tavLst>
                                    </p:anim>
                                    <p:anim calcmode="lin" valueType="num">
                                      <p:cBhvr>
                                        <p:cTn id="39" dur="1000" fill="hold"/>
                                        <p:tgtEl>
                                          <p:spTgt spid="161"/>
                                        </p:tgtEl>
                                        <p:attrNameLst>
                                          <p:attrName>style.rotation</p:attrName>
                                        </p:attrNameLst>
                                      </p:cBhvr>
                                      <p:tavLst>
                                        <p:tav tm="0">
                                          <p:val>
                                            <p:fltVal val="90"/>
                                          </p:val>
                                        </p:tav>
                                        <p:tav tm="100000">
                                          <p:val>
                                            <p:fltVal val="0"/>
                                          </p:val>
                                        </p:tav>
                                      </p:tavLst>
                                    </p:anim>
                                    <p:animEffect transition="in" filter="fade">
                                      <p:cBhvr>
                                        <p:cTn id="40" dur="1000"/>
                                        <p:tgtEl>
                                          <p:spTgt spid="161"/>
                                        </p:tgtEl>
                                      </p:cBhvr>
                                    </p:animEffect>
                                  </p:childTnLst>
                                </p:cTn>
                              </p:par>
                              <p:par>
                                <p:cTn id="41" presetID="31" presetClass="entr" presetSubtype="0" fill="hold" nodeType="withEffect">
                                  <p:stCondLst>
                                    <p:cond delay="0"/>
                                  </p:stCondLst>
                                  <p:childTnLst>
                                    <p:set>
                                      <p:cBhvr>
                                        <p:cTn id="42" dur="1" fill="hold">
                                          <p:stCondLst>
                                            <p:cond delay="0"/>
                                          </p:stCondLst>
                                        </p:cTn>
                                        <p:tgtEl>
                                          <p:spTgt spid="154"/>
                                        </p:tgtEl>
                                        <p:attrNameLst>
                                          <p:attrName>style.visibility</p:attrName>
                                        </p:attrNameLst>
                                      </p:cBhvr>
                                      <p:to>
                                        <p:strVal val="visible"/>
                                      </p:to>
                                    </p:set>
                                    <p:anim calcmode="lin" valueType="num">
                                      <p:cBhvr>
                                        <p:cTn id="43" dur="1000" fill="hold"/>
                                        <p:tgtEl>
                                          <p:spTgt spid="154"/>
                                        </p:tgtEl>
                                        <p:attrNameLst>
                                          <p:attrName>ppt_w</p:attrName>
                                        </p:attrNameLst>
                                      </p:cBhvr>
                                      <p:tavLst>
                                        <p:tav tm="0">
                                          <p:val>
                                            <p:fltVal val="0"/>
                                          </p:val>
                                        </p:tav>
                                        <p:tav tm="100000">
                                          <p:val>
                                            <p:strVal val="#ppt_w"/>
                                          </p:val>
                                        </p:tav>
                                      </p:tavLst>
                                    </p:anim>
                                    <p:anim calcmode="lin" valueType="num">
                                      <p:cBhvr>
                                        <p:cTn id="44" dur="1000" fill="hold"/>
                                        <p:tgtEl>
                                          <p:spTgt spid="154"/>
                                        </p:tgtEl>
                                        <p:attrNameLst>
                                          <p:attrName>ppt_h</p:attrName>
                                        </p:attrNameLst>
                                      </p:cBhvr>
                                      <p:tavLst>
                                        <p:tav tm="0">
                                          <p:val>
                                            <p:fltVal val="0"/>
                                          </p:val>
                                        </p:tav>
                                        <p:tav tm="100000">
                                          <p:val>
                                            <p:strVal val="#ppt_h"/>
                                          </p:val>
                                        </p:tav>
                                      </p:tavLst>
                                    </p:anim>
                                    <p:anim calcmode="lin" valueType="num">
                                      <p:cBhvr>
                                        <p:cTn id="45" dur="1000" fill="hold"/>
                                        <p:tgtEl>
                                          <p:spTgt spid="154"/>
                                        </p:tgtEl>
                                        <p:attrNameLst>
                                          <p:attrName>style.rotation</p:attrName>
                                        </p:attrNameLst>
                                      </p:cBhvr>
                                      <p:tavLst>
                                        <p:tav tm="0">
                                          <p:val>
                                            <p:fltVal val="90"/>
                                          </p:val>
                                        </p:tav>
                                        <p:tav tm="100000">
                                          <p:val>
                                            <p:fltVal val="0"/>
                                          </p:val>
                                        </p:tav>
                                      </p:tavLst>
                                    </p:anim>
                                    <p:animEffect transition="in" filter="fade">
                                      <p:cBhvr>
                                        <p:cTn id="46" dur="1000"/>
                                        <p:tgtEl>
                                          <p:spTgt spid="154"/>
                                        </p:tgtEl>
                                      </p:cBhvr>
                                    </p:animEffect>
                                  </p:childTnLst>
                                </p:cTn>
                              </p:par>
                              <p:par>
                                <p:cTn id="47" presetID="31" presetClass="entr" presetSubtype="0" fill="hold" nodeType="withEffect">
                                  <p:stCondLst>
                                    <p:cond delay="0"/>
                                  </p:stCondLst>
                                  <p:childTnLst>
                                    <p:set>
                                      <p:cBhvr>
                                        <p:cTn id="48" dur="1" fill="hold">
                                          <p:stCondLst>
                                            <p:cond delay="0"/>
                                          </p:stCondLst>
                                        </p:cTn>
                                        <p:tgtEl>
                                          <p:spTgt spid="159"/>
                                        </p:tgtEl>
                                        <p:attrNameLst>
                                          <p:attrName>style.visibility</p:attrName>
                                        </p:attrNameLst>
                                      </p:cBhvr>
                                      <p:to>
                                        <p:strVal val="visible"/>
                                      </p:to>
                                    </p:set>
                                    <p:anim calcmode="lin" valueType="num">
                                      <p:cBhvr>
                                        <p:cTn id="49" dur="1000" fill="hold"/>
                                        <p:tgtEl>
                                          <p:spTgt spid="159"/>
                                        </p:tgtEl>
                                        <p:attrNameLst>
                                          <p:attrName>ppt_w</p:attrName>
                                        </p:attrNameLst>
                                      </p:cBhvr>
                                      <p:tavLst>
                                        <p:tav tm="0">
                                          <p:val>
                                            <p:fltVal val="0"/>
                                          </p:val>
                                        </p:tav>
                                        <p:tav tm="100000">
                                          <p:val>
                                            <p:strVal val="#ppt_w"/>
                                          </p:val>
                                        </p:tav>
                                      </p:tavLst>
                                    </p:anim>
                                    <p:anim calcmode="lin" valueType="num">
                                      <p:cBhvr>
                                        <p:cTn id="50" dur="1000" fill="hold"/>
                                        <p:tgtEl>
                                          <p:spTgt spid="159"/>
                                        </p:tgtEl>
                                        <p:attrNameLst>
                                          <p:attrName>ppt_h</p:attrName>
                                        </p:attrNameLst>
                                      </p:cBhvr>
                                      <p:tavLst>
                                        <p:tav tm="0">
                                          <p:val>
                                            <p:fltVal val="0"/>
                                          </p:val>
                                        </p:tav>
                                        <p:tav tm="100000">
                                          <p:val>
                                            <p:strVal val="#ppt_h"/>
                                          </p:val>
                                        </p:tav>
                                      </p:tavLst>
                                    </p:anim>
                                    <p:anim calcmode="lin" valueType="num">
                                      <p:cBhvr>
                                        <p:cTn id="51" dur="1000" fill="hold"/>
                                        <p:tgtEl>
                                          <p:spTgt spid="159"/>
                                        </p:tgtEl>
                                        <p:attrNameLst>
                                          <p:attrName>style.rotation</p:attrName>
                                        </p:attrNameLst>
                                      </p:cBhvr>
                                      <p:tavLst>
                                        <p:tav tm="0">
                                          <p:val>
                                            <p:fltVal val="90"/>
                                          </p:val>
                                        </p:tav>
                                        <p:tav tm="100000">
                                          <p:val>
                                            <p:fltVal val="0"/>
                                          </p:val>
                                        </p:tav>
                                      </p:tavLst>
                                    </p:anim>
                                    <p:animEffect transition="in" filter="fade">
                                      <p:cBhvr>
                                        <p:cTn id="52" dur="1000"/>
                                        <p:tgtEl>
                                          <p:spTgt spid="159"/>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26"/>
                                        </p:tgtEl>
                                        <p:attrNameLst>
                                          <p:attrName>style.visibility</p:attrName>
                                        </p:attrNameLst>
                                      </p:cBhvr>
                                      <p:to>
                                        <p:strVal val="visible"/>
                                      </p:to>
                                    </p:set>
                                    <p:animEffect transition="in" filter="wipe(left)">
                                      <p:cBhvr>
                                        <p:cTn id="56" dur="500"/>
                                        <p:tgtEl>
                                          <p:spTgt spid="12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130"/>
                                        </p:tgtEl>
                                        <p:attrNameLst>
                                          <p:attrName>style.visibility</p:attrName>
                                        </p:attrNameLst>
                                      </p:cBhvr>
                                      <p:to>
                                        <p:strVal val="visible"/>
                                      </p:to>
                                    </p:set>
                                    <p:animEffect transition="in" filter="wipe(left)">
                                      <p:cBhvr>
                                        <p:cTn id="60" dur="500"/>
                                        <p:tgtEl>
                                          <p:spTgt spid="130"/>
                                        </p:tgtEl>
                                      </p:cBhvr>
                                    </p:animEffect>
                                  </p:childTnLst>
                                </p:cTn>
                              </p:par>
                            </p:childTnLst>
                          </p:cTn>
                        </p:par>
                        <p:par>
                          <p:cTn id="61" fill="hold">
                            <p:stCondLst>
                              <p:cond delay="2000"/>
                            </p:stCondLst>
                            <p:childTnLst>
                              <p:par>
                                <p:cTn id="62" presetID="22" presetClass="entr" presetSubtype="8" fill="hold" nodeType="afterEffect">
                                  <p:stCondLst>
                                    <p:cond delay="0"/>
                                  </p:stCondLst>
                                  <p:childTnLst>
                                    <p:set>
                                      <p:cBhvr>
                                        <p:cTn id="63" dur="1" fill="hold">
                                          <p:stCondLst>
                                            <p:cond delay="0"/>
                                          </p:stCondLst>
                                        </p:cTn>
                                        <p:tgtEl>
                                          <p:spTgt spid="134"/>
                                        </p:tgtEl>
                                        <p:attrNameLst>
                                          <p:attrName>style.visibility</p:attrName>
                                        </p:attrNameLst>
                                      </p:cBhvr>
                                      <p:to>
                                        <p:strVal val="visible"/>
                                      </p:to>
                                    </p:set>
                                    <p:animEffect transition="in" filter="wipe(left)">
                                      <p:cBhvr>
                                        <p:cTn id="64" dur="500"/>
                                        <p:tgtEl>
                                          <p:spTgt spid="134"/>
                                        </p:tgtEl>
                                      </p:cBhvr>
                                    </p:animEffect>
                                  </p:childTnLst>
                                </p:cTn>
                              </p:par>
                            </p:childTnLst>
                          </p:cTn>
                        </p:par>
                        <p:par>
                          <p:cTn id="65" fill="hold">
                            <p:stCondLst>
                              <p:cond delay="2500"/>
                            </p:stCondLst>
                            <p:childTnLst>
                              <p:par>
                                <p:cTn id="66" presetID="22" presetClass="entr" presetSubtype="8" fill="hold" nodeType="afterEffect">
                                  <p:stCondLst>
                                    <p:cond delay="0"/>
                                  </p:stCondLst>
                                  <p:childTnLst>
                                    <p:set>
                                      <p:cBhvr>
                                        <p:cTn id="67" dur="1" fill="hold">
                                          <p:stCondLst>
                                            <p:cond delay="0"/>
                                          </p:stCondLst>
                                        </p:cTn>
                                        <p:tgtEl>
                                          <p:spTgt spid="138"/>
                                        </p:tgtEl>
                                        <p:attrNameLst>
                                          <p:attrName>style.visibility</p:attrName>
                                        </p:attrNameLst>
                                      </p:cBhvr>
                                      <p:to>
                                        <p:strVal val="visible"/>
                                      </p:to>
                                    </p:set>
                                    <p:animEffect transition="in" filter="wipe(left)">
                                      <p:cBhvr>
                                        <p:cTn id="68"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2" name="直接连接符 24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244"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Microservices</a:t>
            </a:r>
            <a:r>
              <a:rPr lang="en-US" altLang="zh-CN" sz="1600" dirty="0">
                <a:solidFill>
                  <a:srgbClr val="1F497D"/>
                </a:solidFill>
                <a:latin typeface="思源黑体 CN ExtraLight" panose="020B0200000000000000" pitchFamily="34" charset="-122"/>
              </a:rPr>
              <a:t> VS SOA</a:t>
            </a:r>
          </a:p>
        </p:txBody>
      </p:sp>
      <p:sp>
        <p:nvSpPr>
          <p:cNvPr id="245"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微服务 </a:t>
            </a:r>
            <a:r>
              <a:rPr lang="en-US" altLang="zh-CN" sz="2800" dirty="0">
                <a:solidFill>
                  <a:srgbClr val="1F497D"/>
                </a:solidFill>
                <a:latin typeface="+mn-ea"/>
              </a:rPr>
              <a:t>VS  SOA</a:t>
            </a:r>
            <a:endParaRPr lang="zh-CN" altLang="en-US" sz="2800" dirty="0">
              <a:solidFill>
                <a:srgbClr val="1F497D"/>
              </a:solidFill>
              <a:latin typeface="+mn-ea"/>
            </a:endParaRPr>
          </a:p>
        </p:txBody>
      </p:sp>
      <p:sp>
        <p:nvSpPr>
          <p:cNvPr id="3" name="Rectangle 1"/>
          <p:cNvSpPr>
            <a:spLocks noChangeArrowheads="1"/>
          </p:cNvSpPr>
          <p:nvPr/>
        </p:nvSpPr>
        <p:spPr bwMode="auto">
          <a:xfrm>
            <a:off x="3476625" y="3333750"/>
            <a:ext cx="1285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5" name="Group 3"/>
          <p:cNvGrpSpPr/>
          <p:nvPr/>
        </p:nvGrpSpPr>
        <p:grpSpPr>
          <a:xfrm>
            <a:off x="956767" y="1756657"/>
            <a:ext cx="273283" cy="4853182"/>
            <a:chOff x="1972256" y="1458758"/>
            <a:chExt cx="292103" cy="5187394"/>
          </a:xfrm>
        </p:grpSpPr>
        <p:grpSp>
          <p:nvGrpSpPr>
            <p:cNvPr id="66" name="Group 4"/>
            <p:cNvGrpSpPr/>
            <p:nvPr/>
          </p:nvGrpSpPr>
          <p:grpSpPr>
            <a:xfrm>
              <a:off x="1972256" y="1458758"/>
              <a:ext cx="292103" cy="5187394"/>
              <a:chOff x="1374772" y="1213680"/>
              <a:chExt cx="274322" cy="5187394"/>
            </a:xfrm>
          </p:grpSpPr>
          <p:sp>
            <p:nvSpPr>
              <p:cNvPr id="83"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solidFill>
                <a:srgbClr val="1F497D"/>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ectangle 23"/>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ectangle 24"/>
              <p:cNvSpPr/>
              <p:nvPr/>
            </p:nvSpPr>
            <p:spPr>
              <a:xfrm>
                <a:off x="1404710" y="1213680"/>
                <a:ext cx="212954" cy="203438"/>
              </a:xfrm>
              <a:prstGeom prst="rect">
                <a:avLst/>
              </a:prstGeom>
              <a:solidFill>
                <a:srgbClr val="1F497D"/>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88" name="Straight Connector 26"/>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89" name="Straight Connector 27"/>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28"/>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29"/>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30"/>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31"/>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94" name="Straight Connector 32"/>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76" name="TextBox 38"/>
            <p:cNvSpPr txBox="1"/>
            <p:nvPr/>
          </p:nvSpPr>
          <p:spPr>
            <a:xfrm>
              <a:off x="1997924" y="2478964"/>
              <a:ext cx="197451" cy="349601"/>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895" y="2711133"/>
            <a:ext cx="9385469" cy="2921416"/>
          </a:xfrm>
          <a:prstGeom prst="rect">
            <a:avLst/>
          </a:prstGeom>
        </p:spPr>
      </p:pic>
    </p:spTree>
    <p:extLst>
      <p:ext uri="{BB962C8B-B14F-4D97-AF65-F5344CB8AC3E}">
        <p14:creationId xmlns:p14="http://schemas.microsoft.com/office/powerpoint/2010/main" val="69833021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a:spLocks noChangeArrowheads="1"/>
          </p:cNvSpPr>
          <p:nvPr/>
        </p:nvSpPr>
        <p:spPr bwMode="auto">
          <a:xfrm>
            <a:off x="5565279" y="3428647"/>
            <a:ext cx="4801314" cy="15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a:t>
            </a:r>
          </a:p>
          <a:p>
            <a:r>
              <a:rPr lang="zh-CN" altLang="en-US" sz="60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相关技术综述</a:t>
            </a:r>
          </a:p>
        </p:txBody>
      </p:sp>
      <p:sp>
        <p:nvSpPr>
          <p:cNvPr id="8" name="矩形 10"/>
          <p:cNvSpPr>
            <a:spLocks noChangeArrowheads="1"/>
          </p:cNvSpPr>
          <p:nvPr/>
        </p:nvSpPr>
        <p:spPr bwMode="auto">
          <a:xfrm>
            <a:off x="5766680" y="2669011"/>
            <a:ext cx="2976072"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 </a:t>
            </a:r>
            <a:r>
              <a:rPr lang="en-US" altLang="zh-CN"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T</a:t>
            </a: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echnical overview</a:t>
            </a:r>
            <a:endParaRPr lang="zh-CN" alt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9" name="直接连接符 11"/>
          <p:cNvSpPr>
            <a:spLocks noChangeShapeType="1"/>
          </p:cNvSpPr>
          <p:nvPr/>
        </p:nvSpPr>
        <p:spPr bwMode="auto">
          <a:xfrm>
            <a:off x="5781303" y="3189177"/>
            <a:ext cx="4536504" cy="0"/>
          </a:xfrm>
          <a:prstGeom prst="line">
            <a:avLst/>
          </a:prstGeom>
          <a:noFill/>
          <a:ln w="6350" cap="flat" cmpd="sng">
            <a:solidFill>
              <a:srgbClr val="1F497D"/>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0" name="Text Box 3"/>
          <p:cNvSpPr>
            <a:spLocks noChangeArrowheads="1"/>
          </p:cNvSpPr>
          <p:nvPr/>
        </p:nvSpPr>
        <p:spPr bwMode="auto">
          <a:xfrm>
            <a:off x="2396927" y="2191662"/>
            <a:ext cx="3021981" cy="315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19897"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03</a:t>
            </a:r>
            <a:endParaRPr lang="zh-CN" altLang="en-US" sz="19897"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14313734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500" autoRev="1" fill="hold">
                                          <p:stCondLst>
                                            <p:cond delay="0"/>
                                          </p:stCondLst>
                                        </p:cTn>
                                        <p:tgtEl>
                                          <p:spTgt spid="8"/>
                                        </p:tgtEl>
                                        <p:attrNameLst>
                                          <p:attrName>ppt_w</p:attrName>
                                        </p:attrNameLst>
                                      </p:cBhvr>
                                    </p:anim>
                                    <p:anim by="(#ppt_w*0.50)" calcmode="lin" valueType="num">
                                      <p:cBhvr>
                                        <p:cTn id="21" dur="500" decel="50000" autoRev="1" fill="hold">
                                          <p:stCondLst>
                                            <p:cond delay="0"/>
                                          </p:stCondLst>
                                        </p:cTn>
                                        <p:tgtEl>
                                          <p:spTgt spid="8"/>
                                        </p:tgtEl>
                                        <p:attrNameLst>
                                          <p:attrName>ppt_x</p:attrName>
                                        </p:attrNameLst>
                                      </p:cBhvr>
                                    </p:anim>
                                    <p:anim from="(-#ppt_h/2)" to="(#ppt_y)" calcmode="lin" valueType="num">
                                      <p:cBhvr>
                                        <p:cTn id="22" dur="1000" fill="hold">
                                          <p:stCondLst>
                                            <p:cond delay="0"/>
                                          </p:stCondLst>
                                        </p:cTn>
                                        <p:tgtEl>
                                          <p:spTgt spid="8"/>
                                        </p:tgtEl>
                                        <p:attrNameLst>
                                          <p:attrName>ppt_y</p:attrName>
                                        </p:attrNameLst>
                                      </p:cBhvr>
                                    </p:anim>
                                    <p:animRot by="21600000">
                                      <p:cBhvr>
                                        <p:cTn id="23"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2" name="直接连接符 24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244"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Logic diagram</a:t>
            </a:r>
          </a:p>
        </p:txBody>
      </p:sp>
      <p:sp>
        <p:nvSpPr>
          <p:cNvPr id="245"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逻辑架构图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27" y="1156576"/>
            <a:ext cx="11778864" cy="5859887"/>
          </a:xfrm>
          <a:prstGeom prst="rect">
            <a:avLst/>
          </a:prstGeom>
        </p:spPr>
      </p:pic>
    </p:spTree>
    <p:extLst>
      <p:ext uri="{BB962C8B-B14F-4D97-AF65-F5344CB8AC3E}">
        <p14:creationId xmlns:p14="http://schemas.microsoft.com/office/powerpoint/2010/main" val="220992119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026089" y="2104157"/>
            <a:ext cx="3465217" cy="3465217"/>
            <a:chOff x="8146877" y="3053648"/>
            <a:chExt cx="2938738" cy="2938738"/>
          </a:xfrm>
          <a:effectLst>
            <a:outerShdw blurRad="50800" dist="38100" dir="5400000" algn="t" rotWithShape="0">
              <a:prstClr val="black">
                <a:alpha val="40000"/>
              </a:prstClr>
            </a:outerShdw>
          </a:effectLst>
        </p:grpSpPr>
        <p:sp>
          <p:nvSpPr>
            <p:cNvPr id="79" name="椭圆 78"/>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80" name="椭圆 79"/>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solidFill>
                  <a:srgbClr val="1C4670"/>
                </a:solidFill>
                <a:ea typeface="微软雅黑" pitchFamily="34" charset="-122"/>
              </a:endParaRPr>
            </a:p>
          </p:txBody>
        </p:sp>
      </p:grpSp>
      <p:sp>
        <p:nvSpPr>
          <p:cNvPr id="94" name="矩形 93"/>
          <p:cNvSpPr/>
          <p:nvPr/>
        </p:nvSpPr>
        <p:spPr>
          <a:xfrm>
            <a:off x="1401894" y="3388181"/>
            <a:ext cx="2749471" cy="1323439"/>
          </a:xfrm>
          <a:prstGeom prst="rect">
            <a:avLst/>
          </a:prstGeom>
        </p:spPr>
        <p:txBody>
          <a:bodyPr wrap="none">
            <a:spAutoFit/>
          </a:bodyPr>
          <a:lstStyle/>
          <a:p>
            <a:pPr algn="ctr"/>
            <a:r>
              <a:rPr lang="zh-CN" altLang="en-US" sz="4000" dirty="0"/>
              <a:t>微服务功能</a:t>
            </a:r>
            <a:endParaRPr lang="en-US" altLang="zh-CN" sz="4000" dirty="0"/>
          </a:p>
          <a:p>
            <a:pPr algn="ctr"/>
            <a:r>
              <a:rPr lang="zh-CN" altLang="en-US" sz="4000" dirty="0"/>
              <a:t>模块</a:t>
            </a:r>
          </a:p>
        </p:txBody>
      </p:sp>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Microservices</a:t>
            </a:r>
            <a:r>
              <a:rPr lang="en-US" altLang="zh-CN" sz="1600" dirty="0">
                <a:solidFill>
                  <a:srgbClr val="1F497D"/>
                </a:solidFill>
                <a:latin typeface="思源黑体 CN ExtraLight" panose="020B0200000000000000" pitchFamily="34" charset="-122"/>
              </a:rPr>
              <a:t> concern</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微服务功能模块</a:t>
            </a:r>
          </a:p>
        </p:txBody>
      </p:sp>
      <p:sp>
        <p:nvSpPr>
          <p:cNvPr id="2" name="矩形 1"/>
          <p:cNvSpPr/>
          <p:nvPr/>
        </p:nvSpPr>
        <p:spPr>
          <a:xfrm>
            <a:off x="5264744" y="1648963"/>
            <a:ext cx="5915504" cy="4401205"/>
          </a:xfrm>
          <a:prstGeom prst="rect">
            <a:avLst/>
          </a:prstGeom>
        </p:spPr>
        <p:txBody>
          <a:bodyPr wrap="square">
            <a:spAutoFit/>
          </a:bodyPr>
          <a:lstStyle/>
          <a:p>
            <a:pPr marL="342900" indent="-342900">
              <a:buFont typeface="Wingdings" panose="05000000000000000000" pitchFamily="2" charset="2"/>
              <a:buChar char="p"/>
            </a:pPr>
            <a:r>
              <a:rPr lang="zh-CN" altLang="en-US" sz="2800" dirty="0">
                <a:solidFill>
                  <a:srgbClr val="2C69B2"/>
                </a:solidFill>
                <a:latin typeface="+mn-ea"/>
                <a:ea typeface="+mn-ea"/>
              </a:rPr>
              <a:t>服务注册与发现	</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负载均衡</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服务网关</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配置中心</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API管理</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断路器</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分布式事务</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链路监控</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日志收集与分析</a:t>
            </a:r>
            <a:endParaRPr lang="en-US" altLang="zh-CN" sz="2800" dirty="0">
              <a:solidFill>
                <a:srgbClr val="2C69B2"/>
              </a:solidFill>
              <a:latin typeface="+mn-ea"/>
              <a:ea typeface="+mn-ea"/>
            </a:endParaRPr>
          </a:p>
          <a:p>
            <a:pPr marL="342900" indent="-342900">
              <a:buFont typeface="Wingdings" panose="05000000000000000000" pitchFamily="2" charset="2"/>
              <a:buChar char="p"/>
            </a:pPr>
            <a:r>
              <a:rPr lang="zh-CN" altLang="en-US" sz="2800" dirty="0">
                <a:solidFill>
                  <a:srgbClr val="2C69B2"/>
                </a:solidFill>
                <a:latin typeface="+mn-ea"/>
                <a:ea typeface="+mn-ea"/>
              </a:rPr>
              <a:t>基础设施自动化</a:t>
            </a:r>
          </a:p>
        </p:txBody>
      </p:sp>
    </p:spTree>
    <p:extLst>
      <p:ext uri="{BB962C8B-B14F-4D97-AF65-F5344CB8AC3E}">
        <p14:creationId xmlns:p14="http://schemas.microsoft.com/office/powerpoint/2010/main" val="218749996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Service management Framework</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服务治理框架</a:t>
            </a:r>
          </a:p>
        </p:txBody>
      </p:sp>
      <p:pic>
        <p:nvPicPr>
          <p:cNvPr id="11"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714730" y="2028740"/>
            <a:ext cx="2470876" cy="24708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557" y="1947806"/>
            <a:ext cx="2801572" cy="2801559"/>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13"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467486" y="2028740"/>
            <a:ext cx="2470876" cy="24708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8313" y="1947806"/>
            <a:ext cx="2801572" cy="2801559"/>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15"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9235046" y="2028740"/>
            <a:ext cx="2470876" cy="24708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6"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02991" y="1947806"/>
            <a:ext cx="2801572" cy="2801559"/>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4" name="TextBox 51"/>
          <p:cNvSpPr txBox="1"/>
          <p:nvPr/>
        </p:nvSpPr>
        <p:spPr>
          <a:xfrm>
            <a:off x="9047526" y="3737778"/>
            <a:ext cx="2112502" cy="421905"/>
          </a:xfrm>
          <a:prstGeom prst="rect">
            <a:avLst/>
          </a:prstGeom>
          <a:noFill/>
        </p:spPr>
        <p:txBody>
          <a:bodyPr wrap="square" lIns="96391" tIns="48194" rIns="96391" bIns="48194" rtlCol="0">
            <a:spAutoFit/>
          </a:bodyPr>
          <a:lstStyle/>
          <a:p>
            <a:pPr algn="ctr"/>
            <a:r>
              <a:rPr lang="en-US" altLang="zh-CN" sz="2109" dirty="0">
                <a:solidFill>
                  <a:schemeClr val="accent2"/>
                </a:solidFill>
                <a:latin typeface="微软雅黑" panose="020B0503020204020204" charset="-122"/>
                <a:ea typeface="微软雅黑" panose="020B0503020204020204" charset="-122"/>
              </a:rPr>
              <a:t>Kubernetes </a:t>
            </a:r>
            <a:endParaRPr lang="zh-CN" altLang="en-US" sz="2109" dirty="0">
              <a:solidFill>
                <a:schemeClr val="accent2"/>
              </a:solidFill>
              <a:latin typeface="微软雅黑" panose="020B0503020204020204" charset="-122"/>
              <a:ea typeface="微软雅黑" panose="020B0503020204020204" charset="-122"/>
            </a:endParaRPr>
          </a:p>
        </p:txBody>
      </p:sp>
      <p:sp>
        <p:nvSpPr>
          <p:cNvPr id="34" name="TextBox 66"/>
          <p:cNvSpPr txBox="1"/>
          <p:nvPr/>
        </p:nvSpPr>
        <p:spPr>
          <a:xfrm>
            <a:off x="1406253" y="3599890"/>
            <a:ext cx="2112502" cy="421905"/>
          </a:xfrm>
          <a:prstGeom prst="rect">
            <a:avLst/>
          </a:prstGeom>
          <a:noFill/>
        </p:spPr>
        <p:txBody>
          <a:bodyPr wrap="square" lIns="96391" tIns="48194" rIns="96391" bIns="48194" rtlCol="0">
            <a:spAutoFit/>
          </a:bodyPr>
          <a:lstStyle/>
          <a:p>
            <a:pPr algn="ctr"/>
            <a:r>
              <a:rPr lang="en-US" altLang="zh-CN" sz="2109" dirty="0">
                <a:solidFill>
                  <a:schemeClr val="tx2"/>
                </a:solidFill>
                <a:latin typeface="微软雅黑" panose="020B0503020204020204" charset="-122"/>
                <a:ea typeface="微软雅黑" panose="020B0503020204020204" charset="-122"/>
              </a:rPr>
              <a:t>Spring cloud</a:t>
            </a:r>
            <a:endParaRPr lang="zh-CN" altLang="en-US" sz="2109" dirty="0">
              <a:solidFill>
                <a:schemeClr val="tx2"/>
              </a:solidFill>
              <a:latin typeface="微软雅黑" panose="020B0503020204020204" charset="-122"/>
              <a:ea typeface="微软雅黑" panose="020B0503020204020204" charset="-122"/>
            </a:endParaRPr>
          </a:p>
        </p:txBody>
      </p:sp>
      <p:sp>
        <p:nvSpPr>
          <p:cNvPr id="36" name="TextBox 68"/>
          <p:cNvSpPr txBox="1"/>
          <p:nvPr/>
        </p:nvSpPr>
        <p:spPr>
          <a:xfrm>
            <a:off x="5179521" y="3630256"/>
            <a:ext cx="2112502" cy="421905"/>
          </a:xfrm>
          <a:prstGeom prst="rect">
            <a:avLst/>
          </a:prstGeom>
          <a:noFill/>
        </p:spPr>
        <p:txBody>
          <a:bodyPr wrap="square" lIns="96391" tIns="48194" rIns="96391" bIns="48194" rtlCol="0">
            <a:spAutoFit/>
          </a:bodyPr>
          <a:lstStyle/>
          <a:p>
            <a:pPr algn="ctr"/>
            <a:r>
              <a:rPr lang="en-US" altLang="zh-CN" sz="2109" dirty="0" err="1">
                <a:solidFill>
                  <a:schemeClr val="accent1"/>
                </a:solidFill>
                <a:latin typeface="微软雅黑" panose="020B0503020204020204" charset="-122"/>
                <a:ea typeface="微软雅黑" panose="020B0503020204020204" charset="-122"/>
              </a:rPr>
              <a:t>Dubbo</a:t>
            </a:r>
            <a:endParaRPr lang="zh-CN" altLang="en-US" sz="2109" dirty="0">
              <a:solidFill>
                <a:schemeClr val="accent1"/>
              </a:solidFill>
              <a:latin typeface="微软雅黑" panose="020B0503020204020204" charset="-122"/>
              <a:ea typeface="微软雅黑" panose="020B0503020204020204" charset="-122"/>
            </a:endParaRPr>
          </a:p>
        </p:txBody>
      </p:sp>
      <p:sp>
        <p:nvSpPr>
          <p:cNvPr id="38" name="TextBox 84"/>
          <p:cNvSpPr txBox="1">
            <a:spLocks noChangeArrowheads="1"/>
          </p:cNvSpPr>
          <p:nvPr/>
        </p:nvSpPr>
        <p:spPr bwMode="auto">
          <a:xfrm>
            <a:off x="668735" y="5018990"/>
            <a:ext cx="3672408" cy="1193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582" dirty="0">
                <a:solidFill>
                  <a:srgbClr val="595959"/>
                </a:solidFill>
                <a:latin typeface="微软雅黑" panose="020B0503020204020204" charset="-122"/>
                <a:ea typeface="微软雅黑" panose="020B0503020204020204" charset="-122"/>
                <a:sym typeface="微软雅黑" panose="020B0503020204020204" charset="-122"/>
              </a:rPr>
              <a:t>Spring Cloud</a:t>
            </a:r>
            <a:r>
              <a:rPr lang="zh-CN" altLang="en-US" sz="1582" dirty="0">
                <a:solidFill>
                  <a:srgbClr val="595959"/>
                </a:solidFill>
                <a:latin typeface="微软雅黑" panose="020B0503020204020204" charset="-122"/>
                <a:ea typeface="微软雅黑" panose="020B0503020204020204" charset="-122"/>
                <a:sym typeface="微软雅黑" panose="020B0503020204020204" charset="-122"/>
              </a:rPr>
              <a:t>是一系列框架的有序集合。它利用</a:t>
            </a:r>
            <a:r>
              <a:rPr lang="en-US" altLang="zh-CN" sz="1582" dirty="0">
                <a:solidFill>
                  <a:srgbClr val="595959"/>
                </a:solidFill>
                <a:latin typeface="微软雅黑" panose="020B0503020204020204" charset="-122"/>
                <a:ea typeface="微软雅黑" panose="020B0503020204020204" charset="-122"/>
                <a:sym typeface="微软雅黑" panose="020B0503020204020204" charset="-122"/>
              </a:rPr>
              <a:t>Spring Boot</a:t>
            </a:r>
            <a:r>
              <a:rPr lang="zh-CN" altLang="en-US" sz="1582" dirty="0">
                <a:solidFill>
                  <a:srgbClr val="595959"/>
                </a:solidFill>
                <a:latin typeface="微软雅黑" panose="020B0503020204020204" charset="-122"/>
                <a:ea typeface="微软雅黑" panose="020B0503020204020204" charset="-122"/>
                <a:sym typeface="微软雅黑" panose="020B0503020204020204" charset="-122"/>
              </a:rPr>
              <a:t>的开发便利性巧妙地简化了分布式系统基础设施的</a:t>
            </a:r>
            <a:r>
              <a:rPr lang="zh-CN" altLang="en-US" sz="1582" dirty="0" smtClean="0">
                <a:solidFill>
                  <a:srgbClr val="595959"/>
                </a:solidFill>
                <a:latin typeface="微软雅黑" panose="020B0503020204020204" charset="-122"/>
                <a:ea typeface="微软雅黑" panose="020B0503020204020204" charset="-122"/>
                <a:sym typeface="微软雅黑" panose="020B0503020204020204" charset="-122"/>
              </a:rPr>
              <a:t>开发</a:t>
            </a:r>
            <a:endParaRPr lang="zh-CN" altLang="en-US" sz="1582" dirty="0">
              <a:solidFill>
                <a:srgbClr val="595959"/>
              </a:solidFill>
              <a:latin typeface="微软雅黑" panose="020B0503020204020204" charset="-122"/>
              <a:ea typeface="微软雅黑" panose="020B0503020204020204" charset="-122"/>
              <a:sym typeface="微软雅黑" panose="020B0503020204020204" charset="-122"/>
            </a:endParaRPr>
          </a:p>
        </p:txBody>
      </p:sp>
      <p:sp>
        <p:nvSpPr>
          <p:cNvPr id="39" name="TextBox 84"/>
          <p:cNvSpPr txBox="1">
            <a:spLocks noChangeArrowheads="1"/>
          </p:cNvSpPr>
          <p:nvPr/>
        </p:nvSpPr>
        <p:spPr bwMode="auto">
          <a:xfrm>
            <a:off x="4769050" y="5018990"/>
            <a:ext cx="2897884" cy="7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582" dirty="0" err="1">
                <a:solidFill>
                  <a:srgbClr val="595959"/>
                </a:solidFill>
                <a:latin typeface="微软雅黑" panose="020B0503020204020204" charset="-122"/>
                <a:ea typeface="微软雅黑" panose="020B0503020204020204" charset="-122"/>
                <a:sym typeface="微软雅黑" panose="020B0503020204020204" charset="-122"/>
              </a:rPr>
              <a:t>Dubbo</a:t>
            </a:r>
            <a:r>
              <a:rPr lang="zh-CN" altLang="en-US" sz="1582" dirty="0">
                <a:solidFill>
                  <a:srgbClr val="595959"/>
                </a:solidFill>
                <a:latin typeface="微软雅黑" panose="020B0503020204020204" charset="-122"/>
                <a:ea typeface="微软雅黑" panose="020B0503020204020204" charset="-122"/>
                <a:sym typeface="微软雅黑" panose="020B0503020204020204" charset="-122"/>
              </a:rPr>
              <a:t>是</a:t>
            </a:r>
            <a:r>
              <a:rPr lang="en-US" altLang="zh-CN" sz="1582" dirty="0">
                <a:solidFill>
                  <a:srgbClr val="595959"/>
                </a:solidFill>
                <a:latin typeface="微软雅黑" panose="020B0503020204020204" charset="-122"/>
                <a:ea typeface="微软雅黑" panose="020B0503020204020204" charset="-122"/>
                <a:sym typeface="微软雅黑" panose="020B0503020204020204" charset="-122"/>
              </a:rPr>
              <a:t>Alibaba</a:t>
            </a:r>
            <a:r>
              <a:rPr lang="zh-CN" altLang="en-US" sz="1582" dirty="0">
                <a:solidFill>
                  <a:srgbClr val="595959"/>
                </a:solidFill>
                <a:latin typeface="微软雅黑" panose="020B0503020204020204" charset="-122"/>
                <a:ea typeface="微软雅黑" panose="020B0503020204020204" charset="-122"/>
                <a:sym typeface="微软雅黑" panose="020B0503020204020204" charset="-122"/>
              </a:rPr>
              <a:t>开源的分布式服务框架</a:t>
            </a:r>
          </a:p>
        </p:txBody>
      </p:sp>
      <p:sp>
        <p:nvSpPr>
          <p:cNvPr id="40" name="TextBox 84"/>
          <p:cNvSpPr txBox="1">
            <a:spLocks noChangeArrowheads="1"/>
          </p:cNvSpPr>
          <p:nvPr/>
        </p:nvSpPr>
        <p:spPr bwMode="auto">
          <a:xfrm>
            <a:off x="8785968" y="5018990"/>
            <a:ext cx="2897884" cy="1515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582" dirty="0">
                <a:solidFill>
                  <a:srgbClr val="595959"/>
                </a:solidFill>
                <a:latin typeface="微软雅黑" panose="020B0503020204020204" charset="-122"/>
                <a:ea typeface="微软雅黑" panose="020B0503020204020204" charset="-122"/>
                <a:sym typeface="微软雅黑" panose="020B0503020204020204" charset="-122"/>
              </a:rPr>
              <a:t>Kubernetes</a:t>
            </a:r>
            <a:r>
              <a:rPr lang="zh-CN" altLang="en-US" sz="1582" dirty="0">
                <a:solidFill>
                  <a:srgbClr val="595959"/>
                </a:solidFill>
                <a:latin typeface="微软雅黑" panose="020B0503020204020204" charset="-122"/>
                <a:ea typeface="微软雅黑" panose="020B0503020204020204" charset="-122"/>
                <a:sym typeface="微软雅黑" panose="020B0503020204020204" charset="-122"/>
              </a:rPr>
              <a:t>是容器集群管理系统，是一个开源的平台，可以实现容器集群的自动化部署、自动扩缩容、维护等功能</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4979" y="2953512"/>
            <a:ext cx="1601586" cy="510549"/>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9131" y="2664533"/>
            <a:ext cx="1274424" cy="849616"/>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99992" y="2591933"/>
            <a:ext cx="1207570" cy="1112325"/>
          </a:xfrm>
          <a:prstGeom prst="rect">
            <a:avLst/>
          </a:prstGeom>
        </p:spPr>
      </p:pic>
    </p:spTree>
    <p:extLst>
      <p:ext uri="{BB962C8B-B14F-4D97-AF65-F5344CB8AC3E}">
        <p14:creationId xmlns:p14="http://schemas.microsoft.com/office/powerpoint/2010/main" val="351883918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randombar(horizontal)">
                                      <p:cBhvr>
                                        <p:cTn id="18" dur="500"/>
                                        <p:tgtEl>
                                          <p:spTgt spid="34"/>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par>
                                <p:cTn id="31" presetID="14" presetClass="entr" presetSubtype="1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randombar(horizontal)">
                                      <p:cBhvr>
                                        <p:cTn id="33" dur="500"/>
                                        <p:tgtEl>
                                          <p:spTgt spid="36"/>
                                        </p:tgtEl>
                                      </p:cBhvr>
                                    </p:animEffect>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25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par>
                                <p:cTn id="46" presetID="14" presetClass="entr" presetSubtype="1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500"/>
                                        <p:tgtEl>
                                          <p:spTgt spid="24"/>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38">
                                            <p:txEl>
                                              <p:pRg st="0" end="0"/>
                                            </p:txEl>
                                          </p:spTgt>
                                        </p:tgtEl>
                                        <p:attrNameLst>
                                          <p:attrName>style.visibility</p:attrName>
                                        </p:attrNameLst>
                                      </p:cBhvr>
                                      <p:to>
                                        <p:strVal val="visible"/>
                                      </p:to>
                                    </p:set>
                                    <p:animEffect transition="in" filter="wipe(up)">
                                      <p:cBhvr>
                                        <p:cTn id="52" dur="500"/>
                                        <p:tgtEl>
                                          <p:spTgt spid="38">
                                            <p:txEl>
                                              <p:pRg st="0" end="0"/>
                                            </p:txEl>
                                          </p:spTgt>
                                        </p:tgtEl>
                                      </p:cBhvr>
                                    </p:animEffect>
                                  </p:childTnLst>
                                </p:cTn>
                              </p:par>
                              <p:par>
                                <p:cTn id="53" presetID="22" presetClass="entr" presetSubtype="1" fill="hold" nodeType="with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wipe(up)">
                                      <p:cBhvr>
                                        <p:cTn id="55" dur="500"/>
                                        <p:tgtEl>
                                          <p:spTgt spid="39">
                                            <p:txEl>
                                              <p:pRg st="0" end="0"/>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40">
                                            <p:txEl>
                                              <p:pRg st="0" end="0"/>
                                            </p:txEl>
                                          </p:spTgt>
                                        </p:tgtEl>
                                        <p:attrNameLst>
                                          <p:attrName>style.visibility</p:attrName>
                                        </p:attrNameLst>
                                      </p:cBhvr>
                                      <p:to>
                                        <p:strVal val="visible"/>
                                      </p:to>
                                    </p:set>
                                    <p:animEffect transition="in" filter="wipe(up)">
                                      <p:cBhvr>
                                        <p:cTn id="58"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Spring Cloud</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Spring Cloud</a:t>
            </a:r>
            <a:endParaRPr lang="zh-CN" altLang="en-US" sz="2800" dirty="0">
              <a:solidFill>
                <a:srgbClr val="1F497D"/>
              </a:solidFill>
              <a:latin typeface="+mn-ea"/>
            </a:endParaRPr>
          </a:p>
        </p:txBody>
      </p:sp>
      <p:sp>
        <p:nvSpPr>
          <p:cNvPr id="38" name="TextBox 84"/>
          <p:cNvSpPr txBox="1">
            <a:spLocks noChangeArrowheads="1"/>
          </p:cNvSpPr>
          <p:nvPr/>
        </p:nvSpPr>
        <p:spPr bwMode="auto">
          <a:xfrm>
            <a:off x="395495" y="1128033"/>
            <a:ext cx="3585955" cy="102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4000" dirty="0">
                <a:solidFill>
                  <a:srgbClr val="595959"/>
                </a:solidFill>
                <a:latin typeface="微软雅黑" panose="020B0503020204020204" charset="-122"/>
                <a:ea typeface="微软雅黑" panose="020B0503020204020204" charset="-122"/>
                <a:sym typeface="微软雅黑" panose="020B0503020204020204" charset="-122"/>
              </a:rPr>
              <a:t>Spring Cloud</a:t>
            </a:r>
            <a:endParaRPr lang="zh-CN" altLang="en-US" sz="4000" dirty="0">
              <a:solidFill>
                <a:srgbClr val="595959"/>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2007819" y="2398591"/>
            <a:ext cx="8678817" cy="3641558"/>
            <a:chOff x="2007819" y="2398591"/>
            <a:chExt cx="8678817" cy="3641558"/>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820" y="2399330"/>
              <a:ext cx="1633451" cy="816726"/>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0449" y="2398591"/>
              <a:ext cx="1634929" cy="81746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9134" y="2399330"/>
              <a:ext cx="1633452" cy="816726"/>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526" y="3335434"/>
              <a:ext cx="1633452" cy="816726"/>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3841" y="3343774"/>
              <a:ext cx="1633452" cy="816726"/>
            </a:xfrm>
            <a:prstGeom prst="rect">
              <a:avLst/>
            </a:prstGeom>
          </p:spPr>
        </p:pic>
        <p:pic>
          <p:nvPicPr>
            <p:cNvPr id="27" name="图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5156" y="3342431"/>
              <a:ext cx="1634929" cy="817465"/>
            </a:xfrm>
            <a:prstGeom prst="rect">
              <a:avLst/>
            </a:prstGeom>
          </p:spPr>
        </p:pic>
        <p:pic>
          <p:nvPicPr>
            <p:cNvPr id="29" name="图片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1764" y="2398591"/>
              <a:ext cx="1634930" cy="817465"/>
            </a:xfrm>
            <a:prstGeom prst="rect">
              <a:avLst/>
            </a:prstGeom>
          </p:spPr>
        </p:pic>
        <p:pic>
          <p:nvPicPr>
            <p:cNvPr id="30" name="图片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51706" y="2398591"/>
              <a:ext cx="1634930" cy="817465"/>
            </a:xfrm>
            <a:prstGeom prst="rect">
              <a:avLst/>
            </a:prstGeom>
          </p:spPr>
        </p:pic>
        <p:pic>
          <p:nvPicPr>
            <p:cNvPr id="31" name="图片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6471" y="3338797"/>
              <a:ext cx="1633452" cy="816726"/>
            </a:xfrm>
            <a:prstGeom prst="rect">
              <a:avLst/>
            </a:prstGeom>
          </p:spPr>
        </p:pic>
        <p:pic>
          <p:nvPicPr>
            <p:cNvPr id="32" name="图片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51706" y="3338797"/>
              <a:ext cx="1634930" cy="817465"/>
            </a:xfrm>
            <a:prstGeom prst="rect">
              <a:avLst/>
            </a:prstGeom>
          </p:spPr>
        </p:pic>
        <p:pic>
          <p:nvPicPr>
            <p:cNvPr id="33" name="图片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22526" y="4271538"/>
              <a:ext cx="1618745" cy="809373"/>
            </a:xfrm>
            <a:prstGeom prst="rect">
              <a:avLst/>
            </a:prstGeom>
          </p:spPr>
        </p:pic>
        <p:pic>
          <p:nvPicPr>
            <p:cNvPr id="34" name="图片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59134" y="4271630"/>
              <a:ext cx="1633452" cy="816726"/>
            </a:xfrm>
            <a:prstGeom prst="rect">
              <a:avLst/>
            </a:prstGeom>
          </p:spPr>
        </p:pic>
        <p:pic>
          <p:nvPicPr>
            <p:cNvPr id="35" name="图片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4670" y="4271630"/>
              <a:ext cx="1625288" cy="812644"/>
            </a:xfrm>
            <a:prstGeom prst="rect">
              <a:avLst/>
            </a:prstGeom>
          </p:spPr>
        </p:pic>
        <p:pic>
          <p:nvPicPr>
            <p:cNvPr id="36" name="图片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76471" y="4271630"/>
              <a:ext cx="1625288" cy="812644"/>
            </a:xfrm>
            <a:prstGeom prst="rect">
              <a:avLst/>
            </a:prstGeom>
          </p:spPr>
        </p:pic>
        <p:pic>
          <p:nvPicPr>
            <p:cNvPr id="37" name="图片 3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28272" y="4255092"/>
              <a:ext cx="1658364" cy="829182"/>
            </a:xfrm>
            <a:prstGeom prst="rect">
              <a:avLst/>
            </a:prstGeom>
          </p:spPr>
        </p:pic>
        <p:pic>
          <p:nvPicPr>
            <p:cNvPr id="41" name="图片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7819" y="5200289"/>
              <a:ext cx="1633451" cy="816726"/>
            </a:xfrm>
            <a:prstGeom prst="rect">
              <a:avLst/>
            </a:prstGeom>
          </p:spPr>
        </p:pic>
        <p:pic>
          <p:nvPicPr>
            <p:cNvPr id="42" name="图片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759134" y="5190149"/>
              <a:ext cx="1648740" cy="824370"/>
            </a:xfrm>
            <a:prstGeom prst="rect">
              <a:avLst/>
            </a:prstGeom>
          </p:spPr>
        </p:pic>
        <p:pic>
          <p:nvPicPr>
            <p:cNvPr id="43" name="图片 4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10449" y="5190149"/>
              <a:ext cx="1622129" cy="811065"/>
            </a:xfrm>
            <a:prstGeom prst="rect">
              <a:avLst/>
            </a:prstGeom>
          </p:spPr>
        </p:pic>
        <p:pic>
          <p:nvPicPr>
            <p:cNvPr id="44" name="图片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261764" y="5183104"/>
              <a:ext cx="1636220" cy="818110"/>
            </a:xfrm>
            <a:prstGeom prst="rect">
              <a:avLst/>
            </a:prstGeom>
          </p:spPr>
        </p:pic>
        <p:pic>
          <p:nvPicPr>
            <p:cNvPr id="45" name="图片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027170" y="5210416"/>
              <a:ext cx="1659466" cy="829733"/>
            </a:xfrm>
            <a:prstGeom prst="rect">
              <a:avLst/>
            </a:prstGeom>
          </p:spPr>
        </p:pic>
      </p:grpSp>
    </p:spTree>
    <p:extLst>
      <p:ext uri="{BB962C8B-B14F-4D97-AF65-F5344CB8AC3E}">
        <p14:creationId xmlns:p14="http://schemas.microsoft.com/office/powerpoint/2010/main" val="26336688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up)">
                                      <p:cBhvr>
                                        <p:cTn id="7" dur="500"/>
                                        <p:tgtEl>
                                          <p:spTgt spid="38">
                                            <p:txEl>
                                              <p:pRg st="0" end="0"/>
                                            </p:txEl>
                                          </p:spTgt>
                                        </p:tgtEl>
                                      </p:cBhvr>
                                    </p:animEffect>
                                  </p:childTnLst>
                                </p:cTn>
                              </p:par>
                              <p:par>
                                <p:cTn id="8" presetID="3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 calcmode="lin" valueType="num">
                                      <p:cBhvr>
                                        <p:cTn id="12" dur="1000" fill="hold"/>
                                        <p:tgtEl>
                                          <p:spTgt spid="2"/>
                                        </p:tgtEl>
                                        <p:attrNameLst>
                                          <p:attrName>style.rotation</p:attrName>
                                        </p:attrNameLst>
                                      </p:cBhvr>
                                      <p:tavLst>
                                        <p:tav tm="0">
                                          <p:val>
                                            <p:fltVal val="90"/>
                                          </p:val>
                                        </p:tav>
                                        <p:tav tm="100000">
                                          <p:val>
                                            <p:fltVal val="0"/>
                                          </p:val>
                                        </p:tav>
                                      </p:tavLst>
                                    </p:anim>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_1"/>
          <p:cNvSpPr/>
          <p:nvPr>
            <p:custDataLst>
              <p:tags r:id="rId1"/>
            </p:custDataLst>
          </p:nvPr>
        </p:nvSpPr>
        <p:spPr>
          <a:xfrm>
            <a:off x="6603981" y="1681308"/>
            <a:ext cx="379647" cy="379647"/>
          </a:xfrm>
          <a:prstGeom prst="ellipse">
            <a:avLst/>
          </a:prstGeom>
          <a:solidFill>
            <a:srgbClr val="1F497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endParaRPr>
          </a:p>
        </p:txBody>
      </p:sp>
      <p:sp>
        <p:nvSpPr>
          <p:cNvPr id="12" name="MH_Entry_1"/>
          <p:cNvSpPr/>
          <p:nvPr>
            <p:custDataLst>
              <p:tags r:id="rId2"/>
            </p:custDataLst>
          </p:nvPr>
        </p:nvSpPr>
        <p:spPr>
          <a:xfrm>
            <a:off x="7221463" y="1600101"/>
            <a:ext cx="2251057"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4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背景</a:t>
            </a:r>
            <a:endParaRPr lang="zh-CN" altLang="en-US" sz="2000"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3" name="MH_Number_2"/>
          <p:cNvSpPr/>
          <p:nvPr>
            <p:custDataLst>
              <p:tags r:id="rId3"/>
            </p:custDataLst>
          </p:nvPr>
        </p:nvSpPr>
        <p:spPr>
          <a:xfrm>
            <a:off x="6603981" y="2574648"/>
            <a:ext cx="379647" cy="379647"/>
          </a:xfrm>
          <a:prstGeom prst="ellipse">
            <a:avLst/>
          </a:prstGeom>
          <a:solidFill>
            <a:srgbClr val="1F497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endParaRPr>
          </a:p>
        </p:txBody>
      </p:sp>
      <p:sp>
        <p:nvSpPr>
          <p:cNvPr id="14" name="MH_Entry_2"/>
          <p:cNvSpPr/>
          <p:nvPr>
            <p:custDataLst>
              <p:tags r:id="rId4"/>
            </p:custDataLst>
          </p:nvPr>
        </p:nvSpPr>
        <p:spPr>
          <a:xfrm>
            <a:off x="7221463" y="2493441"/>
            <a:ext cx="3703005"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4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概念简介</a:t>
            </a:r>
            <a:endParaRPr lang="zh-CN" altLang="en-US" sz="2000"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5" name="MH_Number_3"/>
          <p:cNvSpPr/>
          <p:nvPr>
            <p:custDataLst>
              <p:tags r:id="rId5"/>
            </p:custDataLst>
          </p:nvPr>
        </p:nvSpPr>
        <p:spPr>
          <a:xfrm>
            <a:off x="6603981" y="3467988"/>
            <a:ext cx="379647" cy="379647"/>
          </a:xfrm>
          <a:prstGeom prst="ellipse">
            <a:avLst/>
          </a:prstGeom>
          <a:solidFill>
            <a:srgbClr val="1F497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endParaRPr>
          </a:p>
        </p:txBody>
      </p:sp>
      <p:sp>
        <p:nvSpPr>
          <p:cNvPr id="16" name="MH_Entry_3"/>
          <p:cNvSpPr/>
          <p:nvPr>
            <p:custDataLst>
              <p:tags r:id="rId6"/>
            </p:custDataLst>
          </p:nvPr>
        </p:nvSpPr>
        <p:spPr>
          <a:xfrm>
            <a:off x="7221463" y="3386780"/>
            <a:ext cx="5215173"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4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相关技术综述</a:t>
            </a:r>
            <a:endParaRPr lang="en-US" altLang="zh-CN" sz="4000"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7" name="MH_Number_4"/>
          <p:cNvSpPr/>
          <p:nvPr>
            <p:custDataLst>
              <p:tags r:id="rId7"/>
            </p:custDataLst>
          </p:nvPr>
        </p:nvSpPr>
        <p:spPr>
          <a:xfrm>
            <a:off x="6603981" y="4361327"/>
            <a:ext cx="379647" cy="379647"/>
          </a:xfrm>
          <a:prstGeom prst="ellipse">
            <a:avLst/>
          </a:prstGeom>
          <a:solidFill>
            <a:srgbClr val="1F497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rPr>
              <a:t>4</a:t>
            </a:r>
            <a:endParaRPr lang="zh-CN" altLang="en-US"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endParaRPr>
          </a:p>
        </p:txBody>
      </p:sp>
      <p:sp>
        <p:nvSpPr>
          <p:cNvPr id="18" name="MH_Entry_4"/>
          <p:cNvSpPr/>
          <p:nvPr>
            <p:custDataLst>
              <p:tags r:id="rId8"/>
            </p:custDataLst>
          </p:nvPr>
        </p:nvSpPr>
        <p:spPr>
          <a:xfrm>
            <a:off x="7221463" y="4280119"/>
            <a:ext cx="460851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4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如何实施</a:t>
            </a:r>
            <a:endParaRPr lang="zh-CN" altLang="en-US" sz="2000"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9" name="MH_Others_1"/>
          <p:cNvSpPr txBox="1"/>
          <p:nvPr>
            <p:custDataLst>
              <p:tags r:id="rId9"/>
            </p:custDataLst>
          </p:nvPr>
        </p:nvSpPr>
        <p:spPr>
          <a:xfrm>
            <a:off x="2180903" y="2824237"/>
            <a:ext cx="2626510" cy="1107867"/>
          </a:xfrm>
          <a:prstGeom prst="rect">
            <a:avLst/>
          </a:prstGeom>
          <a:noFill/>
        </p:spPr>
        <p:txBody>
          <a:bodyPr vert="horz" wrap="square" lIns="0" tIns="0" rIns="0" bIns="0" rtlCol="0" anchor="ctr" anchorCtr="0">
            <a:spAutoFit/>
          </a:bodyPr>
          <a:lstStyle/>
          <a:p>
            <a:pPr algn="ctr"/>
            <a:r>
              <a:rPr lang="zh-CN" altLang="en-US" sz="7199"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目 录</a:t>
            </a:r>
          </a:p>
        </p:txBody>
      </p:sp>
      <p:sp>
        <p:nvSpPr>
          <p:cNvPr id="20" name="MH_Others_2"/>
          <p:cNvSpPr txBox="1"/>
          <p:nvPr>
            <p:custDataLst>
              <p:tags r:id="rId10"/>
            </p:custDataLst>
          </p:nvPr>
        </p:nvSpPr>
        <p:spPr>
          <a:xfrm>
            <a:off x="2329214" y="4001883"/>
            <a:ext cx="2329889" cy="492443"/>
          </a:xfrm>
          <a:prstGeom prst="rect">
            <a:avLst/>
          </a:prstGeom>
          <a:noFill/>
        </p:spPr>
        <p:txBody>
          <a:bodyPr vert="horz" wrap="square" lIns="0" tIns="0" rIns="0" bIns="0">
            <a:spAutoFit/>
          </a:bodyPr>
          <a:lstStyle/>
          <a:p>
            <a:pPr algn="ctr">
              <a:defRPr/>
            </a:pPr>
            <a:r>
              <a:rPr lang="en-US" altLang="zh-CN" sz="32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CONTENTS</a:t>
            </a:r>
            <a:endParaRPr lang="zh-CN" altLang="en-US" sz="32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21" name="MH_Number_4"/>
          <p:cNvSpPr/>
          <p:nvPr>
            <p:custDataLst>
              <p:tags r:id="rId11"/>
            </p:custDataLst>
          </p:nvPr>
        </p:nvSpPr>
        <p:spPr>
          <a:xfrm>
            <a:off x="6632062" y="5254666"/>
            <a:ext cx="379647" cy="379647"/>
          </a:xfrm>
          <a:prstGeom prst="ellipse">
            <a:avLst/>
          </a:prstGeom>
          <a:solidFill>
            <a:srgbClr val="1F497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rPr>
              <a:t>5</a:t>
            </a:r>
            <a:endParaRPr lang="zh-CN" altLang="en-US" sz="2109" b="1" dirty="0">
              <a:solidFill>
                <a:schemeClr val="bg1"/>
              </a:solidFill>
              <a:latin typeface="Arial" panose="020B0604020202020204" pitchFamily="34" charset="0"/>
              <a:ea typeface="方正正粗黑简体" panose="02000000000000000000" pitchFamily="2" charset="-122"/>
              <a:cs typeface="Times New Roman" panose="02020603050405020304" pitchFamily="18" charset="0"/>
              <a:sym typeface="Arial" panose="020B0604020202020204" pitchFamily="34" charset="0"/>
            </a:endParaRPr>
          </a:p>
        </p:txBody>
      </p:sp>
      <p:sp>
        <p:nvSpPr>
          <p:cNvPr id="22" name="MH_Entry_4"/>
          <p:cNvSpPr/>
          <p:nvPr>
            <p:custDataLst>
              <p:tags r:id="rId12"/>
            </p:custDataLst>
          </p:nvPr>
        </p:nvSpPr>
        <p:spPr>
          <a:xfrm>
            <a:off x="7249544" y="5173458"/>
            <a:ext cx="4004367"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4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微服务架构价值</a:t>
            </a:r>
            <a:endParaRPr lang="zh-CN" altLang="en-US" sz="2000"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5064365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by="(-#ppt_w*2)" calcmode="lin" valueType="num">
                                      <p:cBhvr rctx="PPT">
                                        <p:cTn id="13" dur="500" autoRev="1" fill="hold">
                                          <p:stCondLst>
                                            <p:cond delay="0"/>
                                          </p:stCondLst>
                                        </p:cTn>
                                        <p:tgtEl>
                                          <p:spTgt spid="20"/>
                                        </p:tgtEl>
                                        <p:attrNameLst>
                                          <p:attrName>ppt_w</p:attrName>
                                        </p:attrNameLst>
                                      </p:cBhvr>
                                    </p:anim>
                                    <p:anim by="(#ppt_w*0.50)" calcmode="lin" valueType="num">
                                      <p:cBhvr>
                                        <p:cTn id="14" dur="500" decel="50000" autoRev="1" fill="hold">
                                          <p:stCondLst>
                                            <p:cond delay="0"/>
                                          </p:stCondLst>
                                        </p:cTn>
                                        <p:tgtEl>
                                          <p:spTgt spid="20"/>
                                        </p:tgtEl>
                                        <p:attrNameLst>
                                          <p:attrName>ppt_x</p:attrName>
                                        </p:attrNameLst>
                                      </p:cBhvr>
                                    </p:anim>
                                    <p:anim from="(-#ppt_h/2)" to="(#ppt_y)" calcmode="lin" valueType="num">
                                      <p:cBhvr>
                                        <p:cTn id="15" dur="1000" fill="hold">
                                          <p:stCondLst>
                                            <p:cond delay="0"/>
                                          </p:stCondLst>
                                        </p:cTn>
                                        <p:tgtEl>
                                          <p:spTgt spid="20"/>
                                        </p:tgtEl>
                                        <p:attrNameLst>
                                          <p:attrName>ppt_y</p:attrName>
                                        </p:attrNameLst>
                                      </p:cBhvr>
                                    </p:anim>
                                    <p:animRot by="21600000">
                                      <p:cBhvr>
                                        <p:cTn id="16" dur="1000" fill="hold">
                                          <p:stCondLst>
                                            <p:cond delay="0"/>
                                          </p:stCondLst>
                                        </p:cTn>
                                        <p:tgtEl>
                                          <p:spTgt spid="20"/>
                                        </p:tgtEl>
                                        <p:attrNameLst>
                                          <p:attrName>r</p:attrName>
                                        </p:attrNameLst>
                                      </p:cBhvr>
                                    </p:animRo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p:bldP spid="20" grpId="0"/>
      <p:bldP spid="21"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Kubernetes</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Kubernetes</a:t>
            </a:r>
            <a:endParaRPr lang="zh-CN" altLang="en-US" sz="2800" dirty="0">
              <a:solidFill>
                <a:srgbClr val="1F497D"/>
              </a:solidFill>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251" y="1199626"/>
            <a:ext cx="7992888" cy="5775441"/>
          </a:xfrm>
          <a:prstGeom prst="rect">
            <a:avLst/>
          </a:prstGeom>
        </p:spPr>
      </p:pic>
      <p:sp>
        <p:nvSpPr>
          <p:cNvPr id="39" name="TextBox 84"/>
          <p:cNvSpPr txBox="1">
            <a:spLocks noChangeArrowheads="1"/>
          </p:cNvSpPr>
          <p:nvPr/>
        </p:nvSpPr>
        <p:spPr bwMode="auto">
          <a:xfrm>
            <a:off x="395495" y="1128033"/>
            <a:ext cx="3245775" cy="102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4000" dirty="0" smtClean="0">
                <a:solidFill>
                  <a:srgbClr val="595959"/>
                </a:solidFill>
                <a:latin typeface="微软雅黑" panose="020B0503020204020204" charset="-122"/>
                <a:ea typeface="微软雅黑" panose="020B0503020204020204" charset="-122"/>
                <a:sym typeface="微软雅黑" panose="020B0503020204020204" charset="-122"/>
              </a:rPr>
              <a:t>Kubernetes</a:t>
            </a:r>
            <a:endParaRPr lang="zh-CN" altLang="en-US" sz="4000" dirty="0">
              <a:solidFill>
                <a:srgbClr val="595959"/>
              </a:solidFill>
              <a:latin typeface="微软雅黑" panose="020B0503020204020204" charset="-122"/>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3680762914"/>
      </p:ext>
    </p:extLst>
  </p:cSld>
  <p:clrMapOvr>
    <a:masterClrMapping/>
  </p:clrMapOvr>
  <mc:AlternateContent xmlns:mc="http://schemas.openxmlformats.org/markup-compatibility/2006" xmlns:p14="http://schemas.microsoft.com/office/powerpoint/2010/main">
    <mc:Choice Requires="p14">
      <p:transition spd="slow" p14:dur="3000" advTm="0">
        <p14:shre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up)">
                                      <p:cBhvr>
                                        <p:cTn id="7" dur="500"/>
                                        <p:tgtEl>
                                          <p:spTgt spid="3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Dubbo</a:t>
            </a:r>
            <a:endParaRPr lang="en-US" altLang="zh-CN" sz="1600" dirty="0">
              <a:solidFill>
                <a:srgbClr val="1F497D"/>
              </a:solidFill>
              <a:latin typeface="思源黑体 CN ExtraLight" panose="020B0200000000000000" pitchFamily="34" charset="-122"/>
            </a:endParaRP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1F497D"/>
                </a:solidFill>
                <a:latin typeface="+mn-ea"/>
              </a:rPr>
              <a:t>Dubbo</a:t>
            </a:r>
            <a:endParaRPr lang="zh-CN" altLang="en-US" sz="2800" dirty="0">
              <a:solidFill>
                <a:srgbClr val="1F497D"/>
              </a:solidFill>
              <a:latin typeface="+mn-ea"/>
            </a:endParaRPr>
          </a:p>
        </p:txBody>
      </p:sp>
      <p:pic>
        <p:nvPicPr>
          <p:cNvPr id="8" name="Picture 2"/>
          <p:cNvPicPr>
            <a:picLocks noChangeAspect="1" noChangeArrowheads="1"/>
          </p:cNvPicPr>
          <p:nvPr/>
        </p:nvPicPr>
        <p:blipFill>
          <a:blip r:embed="rId3" cstate="print"/>
          <a:srcRect/>
          <a:stretch>
            <a:fillRect/>
          </a:stretch>
        </p:blipFill>
        <p:spPr bwMode="auto">
          <a:xfrm>
            <a:off x="2030877" y="1744117"/>
            <a:ext cx="9472324" cy="5027905"/>
          </a:xfrm>
          <a:prstGeom prst="rect">
            <a:avLst/>
          </a:prstGeom>
          <a:noFill/>
          <a:ln w="9525">
            <a:noFill/>
            <a:miter lim="800000"/>
            <a:headEnd/>
            <a:tailEnd/>
          </a:ln>
        </p:spPr>
      </p:pic>
      <p:sp>
        <p:nvSpPr>
          <p:cNvPr id="9" name="TextBox 84"/>
          <p:cNvSpPr txBox="1">
            <a:spLocks noChangeArrowheads="1"/>
          </p:cNvSpPr>
          <p:nvPr/>
        </p:nvSpPr>
        <p:spPr bwMode="auto">
          <a:xfrm>
            <a:off x="380703" y="943563"/>
            <a:ext cx="3245775" cy="91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4000" dirty="0" err="1" smtClean="0">
                <a:solidFill>
                  <a:srgbClr val="595959"/>
                </a:solidFill>
                <a:latin typeface="微软雅黑" panose="020B0503020204020204" charset="-122"/>
                <a:ea typeface="微软雅黑" panose="020B0503020204020204" charset="-122"/>
                <a:sym typeface="微软雅黑" panose="020B0503020204020204" charset="-122"/>
              </a:rPr>
              <a:t>Dubbo</a:t>
            </a:r>
            <a:endParaRPr lang="zh-CN" altLang="en-US" sz="4000" dirty="0">
              <a:solidFill>
                <a:srgbClr val="595959"/>
              </a:solidFill>
              <a:latin typeface="微软雅黑" panose="020B0503020204020204" charset="-122"/>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370251300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Service management Framework</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服务治理框架对比</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6" y="2993767"/>
            <a:ext cx="2294149" cy="2037205"/>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253" y="2566962"/>
            <a:ext cx="10111534" cy="2890813"/>
          </a:xfrm>
          <a:prstGeom prst="rect">
            <a:avLst/>
          </a:prstGeom>
        </p:spPr>
      </p:pic>
    </p:spTree>
    <p:extLst>
      <p:ext uri="{BB962C8B-B14F-4D97-AF65-F5344CB8AC3E}">
        <p14:creationId xmlns:p14="http://schemas.microsoft.com/office/powerpoint/2010/main" val="5925052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Service registration and discovery</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服务注册与发现</a:t>
            </a:r>
          </a:p>
        </p:txBody>
      </p:sp>
      <p:sp>
        <p:nvSpPr>
          <p:cNvPr id="6" name="矩形 5"/>
          <p:cNvSpPr/>
          <p:nvPr/>
        </p:nvSpPr>
        <p:spPr>
          <a:xfrm>
            <a:off x="7590127" y="3635619"/>
            <a:ext cx="1440160" cy="91681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1F497D"/>
                </a:solidFill>
              </a:rPr>
              <a:t>Eureka Server</a:t>
            </a:r>
            <a:endParaRPr lang="zh-CN" altLang="en-US" sz="1600" dirty="0">
              <a:solidFill>
                <a:srgbClr val="1F497D"/>
              </a:solidFill>
            </a:endParaRPr>
          </a:p>
        </p:txBody>
      </p:sp>
      <p:sp>
        <p:nvSpPr>
          <p:cNvPr id="7" name="矩形 6"/>
          <p:cNvSpPr/>
          <p:nvPr/>
        </p:nvSpPr>
        <p:spPr>
          <a:xfrm>
            <a:off x="1120424" y="3616325"/>
            <a:ext cx="1440160" cy="93610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服务提供</a:t>
            </a:r>
            <a:r>
              <a:rPr lang="zh-CN" altLang="en-US" dirty="0">
                <a:solidFill>
                  <a:srgbClr val="1F497D"/>
                </a:solidFill>
              </a:rPr>
              <a:t>方</a:t>
            </a:r>
            <a:endParaRPr lang="zh-CN" altLang="en-US" dirty="0"/>
          </a:p>
        </p:txBody>
      </p:sp>
      <p:sp>
        <p:nvSpPr>
          <p:cNvPr id="8" name="矩形 7"/>
          <p:cNvSpPr/>
          <p:nvPr/>
        </p:nvSpPr>
        <p:spPr>
          <a:xfrm>
            <a:off x="3280664" y="3616325"/>
            <a:ext cx="1440160" cy="93610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1F497D"/>
                </a:solidFill>
              </a:rPr>
              <a:t>Eureka Server</a:t>
            </a:r>
            <a:endParaRPr lang="zh-CN" altLang="en-US" sz="1600" dirty="0">
              <a:solidFill>
                <a:srgbClr val="1F497D"/>
              </a:solidFill>
            </a:endParaRPr>
          </a:p>
        </p:txBody>
      </p:sp>
      <p:sp>
        <p:nvSpPr>
          <p:cNvPr id="9" name="矩形 8"/>
          <p:cNvSpPr/>
          <p:nvPr/>
        </p:nvSpPr>
        <p:spPr>
          <a:xfrm>
            <a:off x="5440904" y="3616325"/>
            <a:ext cx="1440160" cy="93610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1F497D"/>
                </a:solidFill>
              </a:rPr>
              <a:t>Eureka Server</a:t>
            </a:r>
            <a:endParaRPr lang="zh-CN" altLang="en-US" sz="1600" dirty="0">
              <a:solidFill>
                <a:srgbClr val="1F497D"/>
              </a:solidFill>
            </a:endParaRPr>
          </a:p>
        </p:txBody>
      </p:sp>
      <p:sp>
        <p:nvSpPr>
          <p:cNvPr id="10" name="矩形 9"/>
          <p:cNvSpPr/>
          <p:nvPr/>
        </p:nvSpPr>
        <p:spPr>
          <a:xfrm>
            <a:off x="9761384" y="3635619"/>
            <a:ext cx="1440160" cy="91681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F497D"/>
                </a:solidFill>
              </a:rPr>
              <a:t>服务</a:t>
            </a:r>
            <a:r>
              <a:rPr lang="zh-CN" altLang="en-US" dirty="0" smtClean="0">
                <a:solidFill>
                  <a:srgbClr val="1F497D"/>
                </a:solidFill>
              </a:rPr>
              <a:t>提供</a:t>
            </a:r>
            <a:r>
              <a:rPr lang="zh-CN" altLang="en-US" dirty="0">
                <a:solidFill>
                  <a:srgbClr val="1F497D"/>
                </a:solidFill>
              </a:rPr>
              <a:t>方</a:t>
            </a:r>
            <a:endParaRPr lang="zh-CN" altLang="en-US" dirty="0"/>
          </a:p>
        </p:txBody>
      </p:sp>
      <p:sp>
        <p:nvSpPr>
          <p:cNvPr id="11" name="矩形 10"/>
          <p:cNvSpPr/>
          <p:nvPr/>
        </p:nvSpPr>
        <p:spPr>
          <a:xfrm>
            <a:off x="3280664" y="5344517"/>
            <a:ext cx="1440160" cy="97512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F497D"/>
                </a:solidFill>
              </a:rPr>
              <a:t>服务</a:t>
            </a:r>
            <a:r>
              <a:rPr lang="zh-CN" altLang="en-US" dirty="0" smtClean="0">
                <a:solidFill>
                  <a:srgbClr val="1F497D"/>
                </a:solidFill>
              </a:rPr>
              <a:t>消费</a:t>
            </a:r>
            <a:r>
              <a:rPr lang="zh-CN" altLang="en-US" dirty="0">
                <a:solidFill>
                  <a:srgbClr val="1F497D"/>
                </a:solidFill>
              </a:rPr>
              <a:t>方</a:t>
            </a:r>
          </a:p>
        </p:txBody>
      </p:sp>
      <p:sp>
        <p:nvSpPr>
          <p:cNvPr id="12" name="矩形 11"/>
          <p:cNvSpPr/>
          <p:nvPr/>
        </p:nvSpPr>
        <p:spPr>
          <a:xfrm>
            <a:off x="5440904" y="1489077"/>
            <a:ext cx="1440160" cy="903112"/>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服务消费方</a:t>
            </a:r>
            <a:endParaRPr lang="zh-CN" altLang="en-US" dirty="0">
              <a:solidFill>
                <a:srgbClr val="1F497D"/>
              </a:solidFill>
            </a:endParaRPr>
          </a:p>
        </p:txBody>
      </p:sp>
      <p:cxnSp>
        <p:nvCxnSpPr>
          <p:cNvPr id="13" name="直接箭头连接符 12"/>
          <p:cNvCxnSpPr>
            <a:stCxn id="12" idx="2"/>
            <a:endCxn id="9" idx="0"/>
          </p:cNvCxnSpPr>
          <p:nvPr/>
        </p:nvCxnSpPr>
        <p:spPr>
          <a:xfrm>
            <a:off x="6160984" y="2392189"/>
            <a:ext cx="0" cy="1224136"/>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3"/>
            <a:endCxn id="10" idx="0"/>
          </p:cNvCxnSpPr>
          <p:nvPr/>
        </p:nvCxnSpPr>
        <p:spPr>
          <a:xfrm>
            <a:off x="6881064" y="1940633"/>
            <a:ext cx="3600400" cy="1694986"/>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1"/>
            <a:endCxn id="7" idx="0"/>
          </p:cNvCxnSpPr>
          <p:nvPr/>
        </p:nvCxnSpPr>
        <p:spPr>
          <a:xfrm flipH="1">
            <a:off x="1840504" y="1940633"/>
            <a:ext cx="3600400" cy="1675692"/>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0"/>
            <a:endCxn id="8" idx="2"/>
          </p:cNvCxnSpPr>
          <p:nvPr/>
        </p:nvCxnSpPr>
        <p:spPr>
          <a:xfrm flipV="1">
            <a:off x="4000744" y="4552429"/>
            <a:ext cx="0" cy="792088"/>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7" idx="2"/>
          </p:cNvCxnSpPr>
          <p:nvPr/>
        </p:nvCxnSpPr>
        <p:spPr>
          <a:xfrm flipH="1" flipV="1">
            <a:off x="1840504" y="4552429"/>
            <a:ext cx="1440160" cy="1279648"/>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560584" y="3760341"/>
            <a:ext cx="720080"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586466" y="4120381"/>
            <a:ext cx="720080"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586466" y="4480421"/>
            <a:ext cx="720080"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9" idx="1"/>
          </p:cNvCxnSpPr>
          <p:nvPr/>
        </p:nvCxnSpPr>
        <p:spPr>
          <a:xfrm>
            <a:off x="4720824" y="4084377"/>
            <a:ext cx="720080" cy="0"/>
          </a:xfrm>
          <a:prstGeom prst="straightConnector1">
            <a:avLst/>
          </a:prstGeom>
          <a:ln>
            <a:solidFill>
              <a:srgbClr val="1F497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881064" y="4090677"/>
            <a:ext cx="720080" cy="0"/>
          </a:xfrm>
          <a:prstGeom prst="straightConnector1">
            <a:avLst/>
          </a:prstGeom>
          <a:ln>
            <a:solidFill>
              <a:srgbClr val="1F497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9030287" y="3760341"/>
            <a:ext cx="731097"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9030287" y="4084377"/>
            <a:ext cx="731097"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9030287" y="4408413"/>
            <a:ext cx="731097"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110513" y="2788126"/>
            <a:ext cx="902811" cy="307777"/>
          </a:xfrm>
          <a:prstGeom prst="rect">
            <a:avLst/>
          </a:prstGeom>
          <a:noFill/>
        </p:spPr>
        <p:txBody>
          <a:bodyPr wrap="none" rtlCol="0">
            <a:spAutoFit/>
          </a:bodyPr>
          <a:lstStyle/>
          <a:p>
            <a:r>
              <a:rPr lang="zh-CN" altLang="en-US" sz="1400" dirty="0" smtClean="0">
                <a:solidFill>
                  <a:srgbClr val="1F497D"/>
                </a:solidFill>
              </a:rPr>
              <a:t>服务注册</a:t>
            </a:r>
            <a:endParaRPr lang="zh-CN" altLang="en-US" sz="1400" dirty="0">
              <a:solidFill>
                <a:srgbClr val="1F497D"/>
              </a:solidFill>
            </a:endParaRPr>
          </a:p>
        </p:txBody>
      </p:sp>
      <p:sp>
        <p:nvSpPr>
          <p:cNvPr id="27" name="文本框 26"/>
          <p:cNvSpPr txBox="1"/>
          <p:nvPr/>
        </p:nvSpPr>
        <p:spPr>
          <a:xfrm>
            <a:off x="3977029" y="4866592"/>
            <a:ext cx="902811" cy="307777"/>
          </a:xfrm>
          <a:prstGeom prst="rect">
            <a:avLst/>
          </a:prstGeom>
          <a:noFill/>
        </p:spPr>
        <p:txBody>
          <a:bodyPr wrap="none" rtlCol="0">
            <a:spAutoFit/>
          </a:bodyPr>
          <a:lstStyle/>
          <a:p>
            <a:r>
              <a:rPr lang="zh-CN" altLang="en-US" sz="1400" dirty="0" smtClean="0">
                <a:solidFill>
                  <a:srgbClr val="1F497D"/>
                </a:solidFill>
              </a:rPr>
              <a:t>服务注册</a:t>
            </a:r>
            <a:endParaRPr lang="zh-CN" altLang="en-US" sz="1400" dirty="0">
              <a:solidFill>
                <a:srgbClr val="1F497D"/>
              </a:solidFill>
            </a:endParaRPr>
          </a:p>
        </p:txBody>
      </p:sp>
      <p:sp>
        <p:nvSpPr>
          <p:cNvPr id="28" name="文本框 27"/>
          <p:cNvSpPr txBox="1"/>
          <p:nvPr/>
        </p:nvSpPr>
        <p:spPr>
          <a:xfrm>
            <a:off x="2559104" y="3534734"/>
            <a:ext cx="748923" cy="261610"/>
          </a:xfrm>
          <a:prstGeom prst="rect">
            <a:avLst/>
          </a:prstGeom>
          <a:noFill/>
        </p:spPr>
        <p:txBody>
          <a:bodyPr wrap="none" rtlCol="0">
            <a:spAutoFit/>
          </a:bodyPr>
          <a:lstStyle/>
          <a:p>
            <a:r>
              <a:rPr lang="zh-CN" altLang="en-US" sz="1100" dirty="0" smtClean="0">
                <a:solidFill>
                  <a:srgbClr val="1F497D"/>
                </a:solidFill>
              </a:rPr>
              <a:t>服务注册</a:t>
            </a:r>
            <a:endParaRPr lang="zh-CN" altLang="en-US" sz="1100" dirty="0">
              <a:solidFill>
                <a:srgbClr val="1F497D"/>
              </a:solidFill>
            </a:endParaRPr>
          </a:p>
        </p:txBody>
      </p:sp>
      <p:sp>
        <p:nvSpPr>
          <p:cNvPr id="29" name="文本框 28"/>
          <p:cNvSpPr txBox="1"/>
          <p:nvPr/>
        </p:nvSpPr>
        <p:spPr>
          <a:xfrm>
            <a:off x="2557623" y="3917568"/>
            <a:ext cx="748923" cy="261610"/>
          </a:xfrm>
          <a:prstGeom prst="rect">
            <a:avLst/>
          </a:prstGeom>
          <a:noFill/>
        </p:spPr>
        <p:txBody>
          <a:bodyPr wrap="none" rtlCol="0">
            <a:spAutoFit/>
          </a:bodyPr>
          <a:lstStyle/>
          <a:p>
            <a:r>
              <a:rPr lang="zh-CN" altLang="en-US" sz="1100" dirty="0" smtClean="0">
                <a:solidFill>
                  <a:srgbClr val="1F497D"/>
                </a:solidFill>
              </a:rPr>
              <a:t>服务续约</a:t>
            </a:r>
            <a:endParaRPr lang="zh-CN" altLang="en-US" sz="1100" dirty="0">
              <a:solidFill>
                <a:srgbClr val="1F497D"/>
              </a:solidFill>
            </a:endParaRPr>
          </a:p>
        </p:txBody>
      </p:sp>
      <p:sp>
        <p:nvSpPr>
          <p:cNvPr id="30" name="文本框 29"/>
          <p:cNvSpPr txBox="1"/>
          <p:nvPr/>
        </p:nvSpPr>
        <p:spPr>
          <a:xfrm>
            <a:off x="2557622" y="4255208"/>
            <a:ext cx="748923" cy="261610"/>
          </a:xfrm>
          <a:prstGeom prst="rect">
            <a:avLst/>
          </a:prstGeom>
          <a:noFill/>
        </p:spPr>
        <p:txBody>
          <a:bodyPr wrap="none" rtlCol="0">
            <a:spAutoFit/>
          </a:bodyPr>
          <a:lstStyle/>
          <a:p>
            <a:r>
              <a:rPr lang="zh-CN" altLang="en-US" sz="1100" dirty="0" smtClean="0">
                <a:solidFill>
                  <a:srgbClr val="1F497D"/>
                </a:solidFill>
              </a:rPr>
              <a:t>服务下线</a:t>
            </a:r>
            <a:endParaRPr lang="zh-CN" altLang="en-US" sz="1100" dirty="0">
              <a:solidFill>
                <a:srgbClr val="1F497D"/>
              </a:solidFill>
            </a:endParaRPr>
          </a:p>
        </p:txBody>
      </p:sp>
      <p:sp>
        <p:nvSpPr>
          <p:cNvPr id="31" name="文本框 30"/>
          <p:cNvSpPr txBox="1"/>
          <p:nvPr/>
        </p:nvSpPr>
        <p:spPr>
          <a:xfrm>
            <a:off x="4743745" y="3875013"/>
            <a:ext cx="748923" cy="261610"/>
          </a:xfrm>
          <a:prstGeom prst="rect">
            <a:avLst/>
          </a:prstGeom>
          <a:noFill/>
        </p:spPr>
        <p:txBody>
          <a:bodyPr wrap="none" rtlCol="0">
            <a:spAutoFit/>
          </a:bodyPr>
          <a:lstStyle/>
          <a:p>
            <a:r>
              <a:rPr lang="zh-CN" altLang="en-US" sz="1100" dirty="0" smtClean="0">
                <a:solidFill>
                  <a:srgbClr val="1F497D"/>
                </a:solidFill>
              </a:rPr>
              <a:t>服务注册</a:t>
            </a:r>
            <a:endParaRPr lang="zh-CN" altLang="en-US" sz="1100" dirty="0">
              <a:solidFill>
                <a:srgbClr val="1F497D"/>
              </a:solidFill>
            </a:endParaRPr>
          </a:p>
        </p:txBody>
      </p:sp>
      <p:sp>
        <p:nvSpPr>
          <p:cNvPr id="32" name="文本框 31"/>
          <p:cNvSpPr txBox="1"/>
          <p:nvPr/>
        </p:nvSpPr>
        <p:spPr>
          <a:xfrm>
            <a:off x="6916043" y="3858771"/>
            <a:ext cx="748923" cy="261610"/>
          </a:xfrm>
          <a:prstGeom prst="rect">
            <a:avLst/>
          </a:prstGeom>
          <a:noFill/>
        </p:spPr>
        <p:txBody>
          <a:bodyPr wrap="none" rtlCol="0">
            <a:spAutoFit/>
          </a:bodyPr>
          <a:lstStyle/>
          <a:p>
            <a:r>
              <a:rPr lang="zh-CN" altLang="en-US" sz="1100" dirty="0" smtClean="0">
                <a:solidFill>
                  <a:srgbClr val="1F497D"/>
                </a:solidFill>
              </a:rPr>
              <a:t>服务注册</a:t>
            </a:r>
            <a:endParaRPr lang="zh-CN" altLang="en-US" sz="1100" dirty="0">
              <a:solidFill>
                <a:srgbClr val="1F497D"/>
              </a:solidFill>
            </a:endParaRPr>
          </a:p>
        </p:txBody>
      </p:sp>
      <p:sp>
        <p:nvSpPr>
          <p:cNvPr id="33" name="文本框 32"/>
          <p:cNvSpPr txBox="1"/>
          <p:nvPr/>
        </p:nvSpPr>
        <p:spPr>
          <a:xfrm>
            <a:off x="9070786" y="3529945"/>
            <a:ext cx="748923" cy="261610"/>
          </a:xfrm>
          <a:prstGeom prst="rect">
            <a:avLst/>
          </a:prstGeom>
          <a:noFill/>
        </p:spPr>
        <p:txBody>
          <a:bodyPr wrap="none" rtlCol="0">
            <a:spAutoFit/>
          </a:bodyPr>
          <a:lstStyle/>
          <a:p>
            <a:r>
              <a:rPr lang="zh-CN" altLang="en-US" sz="1100" dirty="0" smtClean="0">
                <a:solidFill>
                  <a:srgbClr val="1F497D"/>
                </a:solidFill>
              </a:rPr>
              <a:t>服务注册</a:t>
            </a:r>
            <a:endParaRPr lang="zh-CN" altLang="en-US" sz="1100" dirty="0">
              <a:solidFill>
                <a:srgbClr val="1F497D"/>
              </a:solidFill>
            </a:endParaRPr>
          </a:p>
        </p:txBody>
      </p:sp>
      <p:sp>
        <p:nvSpPr>
          <p:cNvPr id="34" name="文本框 33"/>
          <p:cNvSpPr txBox="1"/>
          <p:nvPr/>
        </p:nvSpPr>
        <p:spPr>
          <a:xfrm>
            <a:off x="9070786" y="3869435"/>
            <a:ext cx="748923" cy="261610"/>
          </a:xfrm>
          <a:prstGeom prst="rect">
            <a:avLst/>
          </a:prstGeom>
          <a:noFill/>
        </p:spPr>
        <p:txBody>
          <a:bodyPr wrap="none" rtlCol="0">
            <a:spAutoFit/>
          </a:bodyPr>
          <a:lstStyle/>
          <a:p>
            <a:r>
              <a:rPr lang="zh-CN" altLang="en-US" sz="1100" dirty="0" smtClean="0">
                <a:solidFill>
                  <a:srgbClr val="1F497D"/>
                </a:solidFill>
              </a:rPr>
              <a:t>服务续约</a:t>
            </a:r>
            <a:endParaRPr lang="zh-CN" altLang="en-US" sz="1100" dirty="0">
              <a:solidFill>
                <a:srgbClr val="1F497D"/>
              </a:solidFill>
            </a:endParaRPr>
          </a:p>
        </p:txBody>
      </p:sp>
      <p:sp>
        <p:nvSpPr>
          <p:cNvPr id="35" name="文本框 34"/>
          <p:cNvSpPr txBox="1"/>
          <p:nvPr/>
        </p:nvSpPr>
        <p:spPr>
          <a:xfrm>
            <a:off x="9070785" y="4199573"/>
            <a:ext cx="748923" cy="261610"/>
          </a:xfrm>
          <a:prstGeom prst="rect">
            <a:avLst/>
          </a:prstGeom>
          <a:noFill/>
        </p:spPr>
        <p:txBody>
          <a:bodyPr wrap="none" rtlCol="0">
            <a:spAutoFit/>
          </a:bodyPr>
          <a:lstStyle/>
          <a:p>
            <a:r>
              <a:rPr lang="zh-CN" altLang="en-US" sz="1100" dirty="0" smtClean="0">
                <a:solidFill>
                  <a:srgbClr val="1F497D"/>
                </a:solidFill>
              </a:rPr>
              <a:t>服务下线</a:t>
            </a:r>
            <a:endParaRPr lang="zh-CN" altLang="en-US" sz="1100" dirty="0">
              <a:solidFill>
                <a:srgbClr val="1F497D"/>
              </a:solidFill>
            </a:endParaRPr>
          </a:p>
        </p:txBody>
      </p:sp>
      <p:sp>
        <p:nvSpPr>
          <p:cNvPr id="36" name="文本框 35"/>
          <p:cNvSpPr txBox="1"/>
          <p:nvPr/>
        </p:nvSpPr>
        <p:spPr>
          <a:xfrm rot="20080404">
            <a:off x="3162160" y="2374722"/>
            <a:ext cx="1180329" cy="338554"/>
          </a:xfrm>
          <a:prstGeom prst="rect">
            <a:avLst/>
          </a:prstGeom>
          <a:noFill/>
        </p:spPr>
        <p:txBody>
          <a:bodyPr wrap="square" rtlCol="0">
            <a:spAutoFit/>
          </a:bodyPr>
          <a:lstStyle/>
          <a:p>
            <a:r>
              <a:rPr lang="zh-CN" altLang="en-US" sz="1600" dirty="0" smtClean="0">
                <a:solidFill>
                  <a:srgbClr val="1F497D"/>
                </a:solidFill>
              </a:rPr>
              <a:t>远程调用</a:t>
            </a:r>
            <a:endParaRPr lang="zh-CN" altLang="en-US" sz="1600" dirty="0">
              <a:solidFill>
                <a:srgbClr val="1F497D"/>
              </a:solidFill>
            </a:endParaRPr>
          </a:p>
        </p:txBody>
      </p:sp>
      <p:sp>
        <p:nvSpPr>
          <p:cNvPr id="37" name="文本框 36"/>
          <p:cNvSpPr txBox="1"/>
          <p:nvPr/>
        </p:nvSpPr>
        <p:spPr>
          <a:xfrm rot="1585220">
            <a:off x="8157228" y="2454854"/>
            <a:ext cx="1180329" cy="338554"/>
          </a:xfrm>
          <a:prstGeom prst="rect">
            <a:avLst/>
          </a:prstGeom>
          <a:noFill/>
        </p:spPr>
        <p:txBody>
          <a:bodyPr wrap="square" rtlCol="0">
            <a:spAutoFit/>
          </a:bodyPr>
          <a:lstStyle/>
          <a:p>
            <a:r>
              <a:rPr lang="zh-CN" altLang="en-US" sz="1600" dirty="0" smtClean="0">
                <a:solidFill>
                  <a:srgbClr val="1F497D"/>
                </a:solidFill>
              </a:rPr>
              <a:t>远程调用</a:t>
            </a:r>
            <a:endParaRPr lang="zh-CN" altLang="en-US" sz="1600" dirty="0">
              <a:solidFill>
                <a:srgbClr val="1F497D"/>
              </a:solidFill>
            </a:endParaRPr>
          </a:p>
        </p:txBody>
      </p:sp>
      <p:sp>
        <p:nvSpPr>
          <p:cNvPr id="38" name="文本框 37"/>
          <p:cNvSpPr txBox="1"/>
          <p:nvPr/>
        </p:nvSpPr>
        <p:spPr>
          <a:xfrm rot="2572751">
            <a:off x="2178718" y="5048030"/>
            <a:ext cx="1180329" cy="307777"/>
          </a:xfrm>
          <a:prstGeom prst="rect">
            <a:avLst/>
          </a:prstGeom>
          <a:noFill/>
        </p:spPr>
        <p:txBody>
          <a:bodyPr wrap="square" rtlCol="0">
            <a:spAutoFit/>
          </a:bodyPr>
          <a:lstStyle/>
          <a:p>
            <a:r>
              <a:rPr lang="zh-CN" altLang="en-US" sz="1400" dirty="0" smtClean="0">
                <a:solidFill>
                  <a:srgbClr val="1F497D"/>
                </a:solidFill>
              </a:rPr>
              <a:t>远程调用</a:t>
            </a:r>
            <a:endParaRPr lang="zh-CN" altLang="en-US" sz="1400" dirty="0">
              <a:solidFill>
                <a:srgbClr val="1F497D"/>
              </a:solidFill>
            </a:endParaRPr>
          </a:p>
        </p:txBody>
      </p:sp>
      <p:sp>
        <p:nvSpPr>
          <p:cNvPr id="39" name="矩形 38"/>
          <p:cNvSpPr/>
          <p:nvPr/>
        </p:nvSpPr>
        <p:spPr>
          <a:xfrm>
            <a:off x="9106278" y="5820909"/>
            <a:ext cx="2917569" cy="936104"/>
          </a:xfrm>
          <a:prstGeom prst="rect">
            <a:avLst/>
          </a:prstGeom>
          <a:noFill/>
          <a:ln>
            <a:solidFill>
              <a:srgbClr val="28A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zh-CN" altLang="en-US" sz="1600" dirty="0" smtClean="0">
                <a:solidFill>
                  <a:schemeClr val="bg1">
                    <a:lumMod val="50000"/>
                  </a:schemeClr>
                </a:solidFill>
              </a:rPr>
              <a:t>服务实例网络位置动不确定</a:t>
            </a:r>
            <a:endParaRPr lang="en-US" altLang="zh-CN" sz="1600" dirty="0" smtClean="0">
              <a:solidFill>
                <a:schemeClr val="bg1">
                  <a:lumMod val="50000"/>
                </a:schemeClr>
              </a:solidFill>
            </a:endParaRPr>
          </a:p>
          <a:p>
            <a:pPr marL="285750" indent="-285750">
              <a:buFont typeface="Wingdings" panose="05000000000000000000" pitchFamily="2" charset="2"/>
              <a:buChar char="l"/>
            </a:pPr>
            <a:r>
              <a:rPr lang="zh-CN" altLang="en-US" sz="1600" dirty="0" smtClean="0">
                <a:solidFill>
                  <a:schemeClr val="bg1">
                    <a:lumMod val="50000"/>
                  </a:schemeClr>
                </a:solidFill>
              </a:rPr>
              <a:t>相同服务需要负载均衡</a:t>
            </a:r>
            <a:endParaRPr lang="zh-CN" altLang="en-US" sz="1600" dirty="0">
              <a:solidFill>
                <a:schemeClr val="bg1">
                  <a:lumMod val="50000"/>
                </a:schemeClr>
              </a:solidFill>
            </a:endParaRPr>
          </a:p>
        </p:txBody>
      </p:sp>
    </p:spTree>
    <p:extLst>
      <p:ext uri="{BB962C8B-B14F-4D97-AF65-F5344CB8AC3E}">
        <p14:creationId xmlns:p14="http://schemas.microsoft.com/office/powerpoint/2010/main" val="353835786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Configuration Center</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配置中心</a:t>
            </a:r>
          </a:p>
        </p:txBody>
      </p:sp>
      <p:sp>
        <p:nvSpPr>
          <p:cNvPr id="6" name="矩形 5"/>
          <p:cNvSpPr/>
          <p:nvPr/>
        </p:nvSpPr>
        <p:spPr>
          <a:xfrm>
            <a:off x="1736003" y="1925317"/>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1F497D"/>
                </a:solidFill>
              </a:rPr>
              <a:t>Config</a:t>
            </a:r>
            <a:r>
              <a:rPr lang="en-US" altLang="zh-CN" dirty="0" smtClean="0">
                <a:solidFill>
                  <a:srgbClr val="1F497D"/>
                </a:solidFill>
              </a:rPr>
              <a:t>-Repo</a:t>
            </a:r>
            <a:endParaRPr lang="zh-CN" altLang="en-US" dirty="0">
              <a:solidFill>
                <a:srgbClr val="1F497D"/>
              </a:solidFill>
            </a:endParaRPr>
          </a:p>
        </p:txBody>
      </p:sp>
      <p:sp>
        <p:nvSpPr>
          <p:cNvPr id="7" name="矩形 6"/>
          <p:cNvSpPr/>
          <p:nvPr/>
        </p:nvSpPr>
        <p:spPr>
          <a:xfrm>
            <a:off x="5421263" y="1290813"/>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1F497D"/>
                </a:solidFill>
              </a:rPr>
              <a:t>Webhook</a:t>
            </a:r>
            <a:endParaRPr lang="zh-CN" altLang="en-US" dirty="0">
              <a:solidFill>
                <a:srgbClr val="1F497D"/>
              </a:solidFill>
            </a:endParaRPr>
          </a:p>
        </p:txBody>
      </p:sp>
      <p:cxnSp>
        <p:nvCxnSpPr>
          <p:cNvPr id="8" name="直接箭头连接符 7"/>
          <p:cNvCxnSpPr>
            <a:stCxn id="9" idx="0"/>
            <a:endCxn id="6" idx="2"/>
          </p:cNvCxnSpPr>
          <p:nvPr/>
        </p:nvCxnSpPr>
        <p:spPr>
          <a:xfrm flipH="1" flipV="1">
            <a:off x="2564095" y="2645397"/>
            <a:ext cx="7860" cy="1691009"/>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743863" y="4336406"/>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1F497D"/>
                </a:solidFill>
              </a:rPr>
              <a:t>ConfigServer</a:t>
            </a:r>
            <a:endParaRPr lang="zh-CN" altLang="en-US" dirty="0">
              <a:solidFill>
                <a:srgbClr val="1F497D"/>
              </a:solidFill>
            </a:endParaRPr>
          </a:p>
        </p:txBody>
      </p:sp>
      <p:sp>
        <p:nvSpPr>
          <p:cNvPr id="10" name="矩形 9"/>
          <p:cNvSpPr/>
          <p:nvPr/>
        </p:nvSpPr>
        <p:spPr>
          <a:xfrm>
            <a:off x="5423491" y="2645397"/>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1F497D"/>
                </a:solidFill>
              </a:rPr>
              <a:t>ClientA</a:t>
            </a:r>
            <a:endParaRPr lang="zh-CN" altLang="en-US" dirty="0">
              <a:solidFill>
                <a:srgbClr val="1F497D"/>
              </a:solidFill>
            </a:endParaRPr>
          </a:p>
        </p:txBody>
      </p:sp>
      <p:sp>
        <p:nvSpPr>
          <p:cNvPr id="11" name="矩形 10"/>
          <p:cNvSpPr/>
          <p:nvPr/>
        </p:nvSpPr>
        <p:spPr>
          <a:xfrm>
            <a:off x="5421263" y="4336406"/>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1F497D"/>
                </a:solidFill>
              </a:rPr>
              <a:t>ClientB</a:t>
            </a:r>
            <a:endParaRPr lang="zh-CN" altLang="en-US" dirty="0">
              <a:solidFill>
                <a:srgbClr val="1F497D"/>
              </a:solidFill>
            </a:endParaRPr>
          </a:p>
        </p:txBody>
      </p:sp>
      <p:sp>
        <p:nvSpPr>
          <p:cNvPr id="12" name="矩形 11"/>
          <p:cNvSpPr/>
          <p:nvPr/>
        </p:nvSpPr>
        <p:spPr>
          <a:xfrm>
            <a:off x="5421263" y="6027415"/>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1F497D"/>
                </a:solidFill>
              </a:rPr>
              <a:t>ClientC</a:t>
            </a:r>
            <a:endParaRPr lang="zh-CN" altLang="en-US" dirty="0">
              <a:solidFill>
                <a:srgbClr val="1F497D"/>
              </a:solidFill>
            </a:endParaRPr>
          </a:p>
        </p:txBody>
      </p:sp>
      <p:sp>
        <p:nvSpPr>
          <p:cNvPr id="13" name="矩形 12"/>
          <p:cNvSpPr/>
          <p:nvPr/>
        </p:nvSpPr>
        <p:spPr>
          <a:xfrm>
            <a:off x="9165679" y="4336406"/>
            <a:ext cx="1656184" cy="720080"/>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1F497D"/>
                </a:solidFill>
              </a:rPr>
              <a:t>Spring Cloud Bus</a:t>
            </a:r>
            <a:endParaRPr lang="zh-CN" altLang="en-US" dirty="0">
              <a:solidFill>
                <a:srgbClr val="1F497D"/>
              </a:solidFill>
            </a:endParaRPr>
          </a:p>
        </p:txBody>
      </p:sp>
      <p:cxnSp>
        <p:nvCxnSpPr>
          <p:cNvPr id="14" name="直接箭头连接符 13"/>
          <p:cNvCxnSpPr>
            <a:stCxn id="7" idx="2"/>
            <a:endCxn id="10" idx="0"/>
          </p:cNvCxnSpPr>
          <p:nvPr/>
        </p:nvCxnSpPr>
        <p:spPr>
          <a:xfrm>
            <a:off x="6249355" y="2010893"/>
            <a:ext cx="2228" cy="634504"/>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13" idx="1"/>
          </p:cNvCxnSpPr>
          <p:nvPr/>
        </p:nvCxnSpPr>
        <p:spPr>
          <a:xfrm>
            <a:off x="7079675" y="3005437"/>
            <a:ext cx="2086004" cy="1691009"/>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a:endCxn id="11" idx="3"/>
          </p:cNvCxnSpPr>
          <p:nvPr/>
        </p:nvCxnSpPr>
        <p:spPr>
          <a:xfrm flipH="1">
            <a:off x="7077447" y="4696446"/>
            <a:ext cx="2088232"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1"/>
            <a:endCxn id="12" idx="3"/>
          </p:cNvCxnSpPr>
          <p:nvPr/>
        </p:nvCxnSpPr>
        <p:spPr>
          <a:xfrm flipH="1">
            <a:off x="7077447" y="4696446"/>
            <a:ext cx="2088232" cy="1691009"/>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1"/>
            <a:endCxn id="9" idx="3"/>
          </p:cNvCxnSpPr>
          <p:nvPr/>
        </p:nvCxnSpPr>
        <p:spPr>
          <a:xfrm flipH="1">
            <a:off x="3400047" y="3005437"/>
            <a:ext cx="2023444" cy="1691009"/>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1"/>
            <a:endCxn id="9" idx="3"/>
          </p:cNvCxnSpPr>
          <p:nvPr/>
        </p:nvCxnSpPr>
        <p:spPr>
          <a:xfrm flipH="1">
            <a:off x="3400047" y="4696446"/>
            <a:ext cx="2021216"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1"/>
            <a:endCxn id="9" idx="3"/>
          </p:cNvCxnSpPr>
          <p:nvPr/>
        </p:nvCxnSpPr>
        <p:spPr>
          <a:xfrm flipH="1" flipV="1">
            <a:off x="3400047" y="4696446"/>
            <a:ext cx="2021216" cy="1691009"/>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531663" y="3381826"/>
            <a:ext cx="1128976" cy="338554"/>
          </a:xfrm>
          <a:prstGeom prst="rect">
            <a:avLst/>
          </a:prstGeom>
          <a:noFill/>
        </p:spPr>
        <p:txBody>
          <a:bodyPr wrap="square" rtlCol="0">
            <a:spAutoFit/>
          </a:bodyPr>
          <a:lstStyle/>
          <a:p>
            <a:r>
              <a:rPr lang="zh-CN" altLang="en-US" sz="1600" dirty="0" smtClean="0">
                <a:solidFill>
                  <a:srgbClr val="1F497D"/>
                </a:solidFill>
              </a:rPr>
              <a:t>读取配置</a:t>
            </a:r>
            <a:endParaRPr lang="zh-CN" altLang="en-US" sz="1600" dirty="0">
              <a:solidFill>
                <a:srgbClr val="1F497D"/>
              </a:solidFill>
            </a:endParaRPr>
          </a:p>
        </p:txBody>
      </p:sp>
      <p:sp>
        <p:nvSpPr>
          <p:cNvPr id="22" name="文本框 21"/>
          <p:cNvSpPr txBox="1"/>
          <p:nvPr/>
        </p:nvSpPr>
        <p:spPr>
          <a:xfrm>
            <a:off x="6249355" y="2181419"/>
            <a:ext cx="1332148" cy="338554"/>
          </a:xfrm>
          <a:prstGeom prst="rect">
            <a:avLst/>
          </a:prstGeom>
          <a:noFill/>
        </p:spPr>
        <p:txBody>
          <a:bodyPr wrap="square" rtlCol="0">
            <a:spAutoFit/>
          </a:bodyPr>
          <a:lstStyle/>
          <a:p>
            <a:r>
              <a:rPr lang="en-US" altLang="zh-CN" sz="1600" dirty="0" smtClean="0">
                <a:solidFill>
                  <a:srgbClr val="1F497D"/>
                </a:solidFill>
              </a:rPr>
              <a:t>1.bus/refresh</a:t>
            </a:r>
            <a:endParaRPr lang="zh-CN" altLang="en-US" sz="1600" dirty="0">
              <a:solidFill>
                <a:srgbClr val="1F497D"/>
              </a:solidFill>
            </a:endParaRPr>
          </a:p>
        </p:txBody>
      </p:sp>
      <p:sp>
        <p:nvSpPr>
          <p:cNvPr id="23" name="文本框 22"/>
          <p:cNvSpPr txBox="1"/>
          <p:nvPr/>
        </p:nvSpPr>
        <p:spPr>
          <a:xfrm rot="19169754">
            <a:off x="3840468" y="3352209"/>
            <a:ext cx="1169926" cy="338554"/>
          </a:xfrm>
          <a:prstGeom prst="rect">
            <a:avLst/>
          </a:prstGeom>
          <a:noFill/>
        </p:spPr>
        <p:txBody>
          <a:bodyPr wrap="square" rtlCol="0">
            <a:spAutoFit/>
          </a:bodyPr>
          <a:lstStyle/>
          <a:p>
            <a:r>
              <a:rPr lang="en-US" altLang="zh-CN" sz="1600" dirty="0" smtClean="0">
                <a:solidFill>
                  <a:srgbClr val="1F497D"/>
                </a:solidFill>
              </a:rPr>
              <a:t>2.</a:t>
            </a:r>
            <a:r>
              <a:rPr lang="zh-CN" altLang="en-US" sz="1600" dirty="0" smtClean="0">
                <a:solidFill>
                  <a:srgbClr val="1F497D"/>
                </a:solidFill>
              </a:rPr>
              <a:t>获取配置</a:t>
            </a:r>
            <a:endParaRPr lang="zh-CN" altLang="en-US" sz="1600" dirty="0">
              <a:solidFill>
                <a:srgbClr val="1F497D"/>
              </a:solidFill>
            </a:endParaRPr>
          </a:p>
        </p:txBody>
      </p:sp>
      <p:sp>
        <p:nvSpPr>
          <p:cNvPr id="24" name="文本框 23"/>
          <p:cNvSpPr txBox="1"/>
          <p:nvPr/>
        </p:nvSpPr>
        <p:spPr>
          <a:xfrm rot="2386859">
            <a:off x="7705267" y="3496645"/>
            <a:ext cx="1203942" cy="338554"/>
          </a:xfrm>
          <a:prstGeom prst="rect">
            <a:avLst/>
          </a:prstGeom>
          <a:noFill/>
        </p:spPr>
        <p:txBody>
          <a:bodyPr wrap="square" rtlCol="0">
            <a:spAutoFit/>
          </a:bodyPr>
          <a:lstStyle/>
          <a:p>
            <a:r>
              <a:rPr lang="en-US" altLang="zh-CN" sz="1600" dirty="0" smtClean="0">
                <a:solidFill>
                  <a:srgbClr val="1F497D"/>
                </a:solidFill>
              </a:rPr>
              <a:t>2.</a:t>
            </a:r>
            <a:r>
              <a:rPr lang="zh-CN" altLang="en-US" sz="1600" dirty="0" smtClean="0">
                <a:solidFill>
                  <a:srgbClr val="1F497D"/>
                </a:solidFill>
              </a:rPr>
              <a:t>发送消息</a:t>
            </a:r>
            <a:endParaRPr lang="zh-CN" altLang="en-US" sz="1600" dirty="0">
              <a:solidFill>
                <a:srgbClr val="1F497D"/>
              </a:solidFill>
            </a:endParaRPr>
          </a:p>
        </p:txBody>
      </p:sp>
      <p:sp>
        <p:nvSpPr>
          <p:cNvPr id="25" name="文本框 24"/>
          <p:cNvSpPr txBox="1"/>
          <p:nvPr/>
        </p:nvSpPr>
        <p:spPr>
          <a:xfrm>
            <a:off x="7442479" y="4357893"/>
            <a:ext cx="1199338" cy="338554"/>
          </a:xfrm>
          <a:prstGeom prst="rect">
            <a:avLst/>
          </a:prstGeom>
          <a:noFill/>
        </p:spPr>
        <p:txBody>
          <a:bodyPr wrap="square" rtlCol="0">
            <a:spAutoFit/>
          </a:bodyPr>
          <a:lstStyle/>
          <a:p>
            <a:r>
              <a:rPr lang="en-US" altLang="zh-CN" sz="1600" dirty="0" smtClean="0">
                <a:solidFill>
                  <a:srgbClr val="1F497D"/>
                </a:solidFill>
              </a:rPr>
              <a:t>3.</a:t>
            </a:r>
            <a:r>
              <a:rPr lang="zh-CN" altLang="en-US" sz="1600" dirty="0" smtClean="0">
                <a:solidFill>
                  <a:srgbClr val="1F497D"/>
                </a:solidFill>
              </a:rPr>
              <a:t>接收消息</a:t>
            </a:r>
            <a:endParaRPr lang="zh-CN" altLang="en-US" sz="1600" dirty="0">
              <a:solidFill>
                <a:srgbClr val="1F497D"/>
              </a:solidFill>
            </a:endParaRPr>
          </a:p>
        </p:txBody>
      </p:sp>
      <p:sp>
        <p:nvSpPr>
          <p:cNvPr id="26" name="文本框 25"/>
          <p:cNvSpPr txBox="1"/>
          <p:nvPr/>
        </p:nvSpPr>
        <p:spPr>
          <a:xfrm rot="19238345">
            <a:off x="7298035" y="5313641"/>
            <a:ext cx="1199338" cy="338554"/>
          </a:xfrm>
          <a:prstGeom prst="rect">
            <a:avLst/>
          </a:prstGeom>
          <a:noFill/>
        </p:spPr>
        <p:txBody>
          <a:bodyPr wrap="square" rtlCol="0">
            <a:spAutoFit/>
          </a:bodyPr>
          <a:lstStyle/>
          <a:p>
            <a:r>
              <a:rPr lang="en-US" altLang="zh-CN" sz="1600" dirty="0" smtClean="0">
                <a:solidFill>
                  <a:srgbClr val="1F497D"/>
                </a:solidFill>
              </a:rPr>
              <a:t>3.</a:t>
            </a:r>
            <a:r>
              <a:rPr lang="zh-CN" altLang="en-US" sz="1600" dirty="0" smtClean="0">
                <a:solidFill>
                  <a:srgbClr val="1F497D"/>
                </a:solidFill>
              </a:rPr>
              <a:t>接收消息</a:t>
            </a:r>
            <a:endParaRPr lang="zh-CN" altLang="en-US" sz="1600" dirty="0">
              <a:solidFill>
                <a:srgbClr val="1F497D"/>
              </a:solidFill>
            </a:endParaRPr>
          </a:p>
        </p:txBody>
      </p:sp>
      <p:sp>
        <p:nvSpPr>
          <p:cNvPr id="27" name="文本框 26"/>
          <p:cNvSpPr txBox="1"/>
          <p:nvPr/>
        </p:nvSpPr>
        <p:spPr>
          <a:xfrm>
            <a:off x="4039409" y="4365294"/>
            <a:ext cx="1199338" cy="338554"/>
          </a:xfrm>
          <a:prstGeom prst="rect">
            <a:avLst/>
          </a:prstGeom>
          <a:noFill/>
        </p:spPr>
        <p:txBody>
          <a:bodyPr wrap="square" rtlCol="0">
            <a:spAutoFit/>
          </a:bodyPr>
          <a:lstStyle/>
          <a:p>
            <a:r>
              <a:rPr lang="en-US" altLang="zh-CN" sz="1600" dirty="0" smtClean="0">
                <a:solidFill>
                  <a:srgbClr val="1F497D"/>
                </a:solidFill>
              </a:rPr>
              <a:t>4.</a:t>
            </a:r>
            <a:r>
              <a:rPr lang="zh-CN" altLang="en-US" sz="1600" dirty="0" smtClean="0">
                <a:solidFill>
                  <a:srgbClr val="1F497D"/>
                </a:solidFill>
              </a:rPr>
              <a:t>获取配置</a:t>
            </a:r>
            <a:endParaRPr lang="zh-CN" altLang="en-US" sz="1600" dirty="0">
              <a:solidFill>
                <a:srgbClr val="1F497D"/>
              </a:solidFill>
            </a:endParaRPr>
          </a:p>
        </p:txBody>
      </p:sp>
      <p:sp>
        <p:nvSpPr>
          <p:cNvPr id="28" name="文本框 27"/>
          <p:cNvSpPr txBox="1"/>
          <p:nvPr/>
        </p:nvSpPr>
        <p:spPr>
          <a:xfrm rot="2452525">
            <a:off x="4166128" y="5418640"/>
            <a:ext cx="1199338" cy="338554"/>
          </a:xfrm>
          <a:prstGeom prst="rect">
            <a:avLst/>
          </a:prstGeom>
          <a:noFill/>
        </p:spPr>
        <p:txBody>
          <a:bodyPr wrap="square" rtlCol="0">
            <a:spAutoFit/>
          </a:bodyPr>
          <a:lstStyle/>
          <a:p>
            <a:r>
              <a:rPr lang="en-US" altLang="zh-CN" sz="1600" dirty="0" smtClean="0">
                <a:solidFill>
                  <a:srgbClr val="1F497D"/>
                </a:solidFill>
              </a:rPr>
              <a:t>4.</a:t>
            </a:r>
            <a:r>
              <a:rPr lang="zh-CN" altLang="en-US" sz="1600" dirty="0" smtClean="0">
                <a:solidFill>
                  <a:srgbClr val="1F497D"/>
                </a:solidFill>
              </a:rPr>
              <a:t>获取配置</a:t>
            </a:r>
            <a:endParaRPr lang="zh-CN" altLang="en-US" sz="1600" dirty="0">
              <a:solidFill>
                <a:srgbClr val="1F497D"/>
              </a:solidFill>
            </a:endParaRPr>
          </a:p>
        </p:txBody>
      </p:sp>
      <p:sp>
        <p:nvSpPr>
          <p:cNvPr id="29" name="矩形 28"/>
          <p:cNvSpPr/>
          <p:nvPr/>
        </p:nvSpPr>
        <p:spPr>
          <a:xfrm>
            <a:off x="9106278" y="5571747"/>
            <a:ext cx="3227753" cy="1328146"/>
          </a:xfrm>
          <a:prstGeom prst="rect">
            <a:avLst/>
          </a:prstGeom>
          <a:noFill/>
          <a:ln>
            <a:solidFill>
              <a:srgbClr val="28A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zh-CN" altLang="en-US" sz="1600" dirty="0" smtClean="0">
                <a:solidFill>
                  <a:schemeClr val="bg1">
                    <a:lumMod val="50000"/>
                  </a:schemeClr>
                </a:solidFill>
              </a:rPr>
              <a:t>配置文件、系统环境、进程启动参数、数据库配置</a:t>
            </a:r>
            <a:endParaRPr lang="en-US" altLang="zh-CN" sz="1600" dirty="0" smtClean="0">
              <a:solidFill>
                <a:schemeClr val="bg1">
                  <a:lumMod val="50000"/>
                </a:schemeClr>
              </a:solidFill>
            </a:endParaRPr>
          </a:p>
          <a:p>
            <a:pPr marL="285750" indent="-285750">
              <a:buFont typeface="Wingdings" panose="05000000000000000000" pitchFamily="2" charset="2"/>
              <a:buChar char="l"/>
            </a:pPr>
            <a:r>
              <a:rPr lang="zh-CN" altLang="en-US" sz="1600" dirty="0" smtClean="0">
                <a:solidFill>
                  <a:schemeClr val="bg1">
                    <a:lumMod val="50000"/>
                  </a:schemeClr>
                </a:solidFill>
              </a:rPr>
              <a:t>运行前 运行时</a:t>
            </a:r>
            <a:endParaRPr lang="en-US" altLang="zh-CN" sz="1600" dirty="0" smtClean="0">
              <a:solidFill>
                <a:schemeClr val="bg1">
                  <a:lumMod val="50000"/>
                </a:schemeClr>
              </a:solidFill>
            </a:endParaRPr>
          </a:p>
          <a:p>
            <a:pPr marL="285750" indent="-285750">
              <a:buFont typeface="Wingdings" panose="05000000000000000000" pitchFamily="2" charset="2"/>
              <a:buChar char="l"/>
            </a:pPr>
            <a:r>
              <a:rPr lang="zh-CN" altLang="en-US" sz="1600" dirty="0" smtClean="0">
                <a:solidFill>
                  <a:schemeClr val="bg1">
                    <a:lumMod val="50000"/>
                  </a:schemeClr>
                </a:solidFill>
              </a:rPr>
              <a:t>统一配置开发 测试 部署环境</a:t>
            </a:r>
            <a:endParaRPr lang="en-US" altLang="zh-CN" sz="1600" dirty="0" smtClean="0">
              <a:solidFill>
                <a:schemeClr val="bg1">
                  <a:lumMod val="50000"/>
                </a:schemeClr>
              </a:solidFill>
            </a:endParaRPr>
          </a:p>
          <a:p>
            <a:pPr marL="285750" indent="-285750">
              <a:buFont typeface="Wingdings" panose="05000000000000000000" pitchFamily="2" charset="2"/>
              <a:buChar char="l"/>
            </a:pPr>
            <a:r>
              <a:rPr lang="zh-CN" altLang="en-US" sz="1600" dirty="0" smtClean="0">
                <a:solidFill>
                  <a:schemeClr val="bg1">
                    <a:lumMod val="50000"/>
                  </a:schemeClr>
                </a:solidFill>
              </a:rPr>
              <a:t>统一</a:t>
            </a:r>
            <a:r>
              <a:rPr lang="zh-CN" altLang="en-US" sz="1600" dirty="0">
                <a:solidFill>
                  <a:schemeClr val="bg1">
                    <a:lumMod val="50000"/>
                  </a:schemeClr>
                </a:solidFill>
              </a:rPr>
              <a:t>业务配置</a:t>
            </a:r>
          </a:p>
        </p:txBody>
      </p:sp>
    </p:spTree>
    <p:extLst>
      <p:ext uri="{BB962C8B-B14F-4D97-AF65-F5344CB8AC3E}">
        <p14:creationId xmlns:p14="http://schemas.microsoft.com/office/powerpoint/2010/main" val="30534323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API Gateway</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API</a:t>
            </a:r>
            <a:r>
              <a:rPr lang="zh-CN" altLang="en-US" sz="2800" dirty="0">
                <a:solidFill>
                  <a:srgbClr val="1F497D"/>
                </a:solidFill>
                <a:latin typeface="+mn-ea"/>
              </a:rPr>
              <a:t>网关</a:t>
            </a:r>
          </a:p>
        </p:txBody>
      </p:sp>
      <p:sp>
        <p:nvSpPr>
          <p:cNvPr id="6" name="矩形 5"/>
          <p:cNvSpPr/>
          <p:nvPr/>
        </p:nvSpPr>
        <p:spPr>
          <a:xfrm>
            <a:off x="956767" y="3410420"/>
            <a:ext cx="1465489" cy="93610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前端</a:t>
            </a:r>
            <a:endParaRPr lang="zh-CN" altLang="en-US" dirty="0">
              <a:solidFill>
                <a:srgbClr val="1F497D"/>
              </a:solidFill>
            </a:endParaRPr>
          </a:p>
        </p:txBody>
      </p:sp>
      <p:sp>
        <p:nvSpPr>
          <p:cNvPr id="7" name="矩形 6"/>
          <p:cNvSpPr/>
          <p:nvPr/>
        </p:nvSpPr>
        <p:spPr>
          <a:xfrm>
            <a:off x="2926364" y="3410420"/>
            <a:ext cx="1512168" cy="93610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F497D"/>
                </a:solidFill>
                <a:latin typeface="思源黑体 CN ExtraLight" panose="020B0200000000000000" pitchFamily="34" charset="-122"/>
              </a:rPr>
              <a:t>API </a:t>
            </a:r>
            <a:r>
              <a:rPr lang="en-US" altLang="zh-CN" sz="2000" dirty="0" smtClean="0">
                <a:solidFill>
                  <a:srgbClr val="1F497D"/>
                </a:solidFill>
                <a:latin typeface="思源黑体 CN ExtraLight" panose="020B0200000000000000" pitchFamily="34" charset="-122"/>
              </a:rPr>
              <a:t>Gateway</a:t>
            </a:r>
            <a:endParaRPr lang="en-US" altLang="zh-CN" sz="2000" dirty="0">
              <a:solidFill>
                <a:srgbClr val="1F497D"/>
              </a:solidFill>
              <a:latin typeface="思源黑体 CN ExtraLight" panose="020B0200000000000000" pitchFamily="34" charset="-122"/>
            </a:endParaRPr>
          </a:p>
        </p:txBody>
      </p:sp>
      <p:sp>
        <p:nvSpPr>
          <p:cNvPr id="8" name="矩形 7"/>
          <p:cNvSpPr/>
          <p:nvPr/>
        </p:nvSpPr>
        <p:spPr>
          <a:xfrm>
            <a:off x="6657051" y="3023518"/>
            <a:ext cx="2448324" cy="655856"/>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a:t>
            </a:r>
            <a:r>
              <a:rPr lang="en-US" altLang="zh-CN" dirty="0" smtClean="0">
                <a:solidFill>
                  <a:srgbClr val="1F497D"/>
                </a:solidFill>
              </a:rPr>
              <a:t>B</a:t>
            </a:r>
            <a:endParaRPr lang="zh-CN" altLang="en-US" dirty="0">
              <a:solidFill>
                <a:srgbClr val="1F497D"/>
              </a:solidFill>
            </a:endParaRPr>
          </a:p>
        </p:txBody>
      </p:sp>
      <p:cxnSp>
        <p:nvCxnSpPr>
          <p:cNvPr id="13" name="直接箭头连接符 12"/>
          <p:cNvCxnSpPr>
            <a:stCxn id="6" idx="3"/>
            <a:endCxn id="7" idx="1"/>
          </p:cNvCxnSpPr>
          <p:nvPr/>
        </p:nvCxnSpPr>
        <p:spPr>
          <a:xfrm>
            <a:off x="2422256" y="3878472"/>
            <a:ext cx="504108" cy="0"/>
          </a:xfrm>
          <a:prstGeom prst="straightConnector1">
            <a:avLst/>
          </a:prstGeom>
          <a:ln>
            <a:solidFill>
              <a:srgbClr val="1F497D"/>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6657051" y="2110048"/>
            <a:ext cx="2448324" cy="655856"/>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a:t>
            </a:r>
            <a:r>
              <a:rPr lang="en-US" altLang="zh-CN" dirty="0" smtClean="0">
                <a:solidFill>
                  <a:srgbClr val="1F497D"/>
                </a:solidFill>
              </a:rPr>
              <a:t>A</a:t>
            </a:r>
            <a:endParaRPr lang="zh-CN" altLang="en-US" dirty="0">
              <a:solidFill>
                <a:srgbClr val="1F497D"/>
              </a:solidFill>
            </a:endParaRPr>
          </a:p>
        </p:txBody>
      </p:sp>
      <p:sp>
        <p:nvSpPr>
          <p:cNvPr id="71" name="矩形 70"/>
          <p:cNvSpPr/>
          <p:nvPr/>
        </p:nvSpPr>
        <p:spPr>
          <a:xfrm>
            <a:off x="6657051" y="3928685"/>
            <a:ext cx="2448324" cy="655856"/>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a:t>
            </a:r>
            <a:r>
              <a:rPr lang="en-US" altLang="zh-CN" dirty="0" smtClean="0">
                <a:solidFill>
                  <a:srgbClr val="1F497D"/>
                </a:solidFill>
              </a:rPr>
              <a:t>C</a:t>
            </a:r>
            <a:endParaRPr lang="zh-CN" altLang="en-US" dirty="0">
              <a:solidFill>
                <a:srgbClr val="1F497D"/>
              </a:solidFill>
            </a:endParaRPr>
          </a:p>
        </p:txBody>
      </p:sp>
      <p:sp>
        <p:nvSpPr>
          <p:cNvPr id="73" name="矩形 72"/>
          <p:cNvSpPr/>
          <p:nvPr/>
        </p:nvSpPr>
        <p:spPr>
          <a:xfrm>
            <a:off x="6657051" y="4912469"/>
            <a:ext cx="2448324" cy="655856"/>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F497D"/>
                </a:solidFill>
              </a:rPr>
              <a:t>服务</a:t>
            </a:r>
            <a:r>
              <a:rPr lang="en-US" altLang="zh-CN" dirty="0" smtClean="0">
                <a:solidFill>
                  <a:srgbClr val="1F497D"/>
                </a:solidFill>
              </a:rPr>
              <a:t>D</a:t>
            </a:r>
            <a:endParaRPr lang="zh-CN" altLang="en-US" dirty="0">
              <a:solidFill>
                <a:srgbClr val="1F497D"/>
              </a:solidFill>
            </a:endParaRPr>
          </a:p>
        </p:txBody>
      </p:sp>
      <p:cxnSp>
        <p:nvCxnSpPr>
          <p:cNvPr id="107" name="肘形连接符 106"/>
          <p:cNvCxnSpPr>
            <a:stCxn id="7" idx="3"/>
            <a:endCxn id="69" idx="1"/>
          </p:cNvCxnSpPr>
          <p:nvPr/>
        </p:nvCxnSpPr>
        <p:spPr>
          <a:xfrm flipV="1">
            <a:off x="4438532" y="2437976"/>
            <a:ext cx="2218519" cy="1440496"/>
          </a:xfrm>
          <a:prstGeom prst="bentConnector3">
            <a:avLst>
              <a:gd name="adj1" fmla="val 50000"/>
            </a:avLst>
          </a:prstGeom>
          <a:ln>
            <a:solidFill>
              <a:srgbClr val="2878B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7" idx="3"/>
            <a:endCxn id="8" idx="1"/>
          </p:cNvCxnSpPr>
          <p:nvPr/>
        </p:nvCxnSpPr>
        <p:spPr>
          <a:xfrm flipV="1">
            <a:off x="4438532" y="3351446"/>
            <a:ext cx="2218519" cy="527026"/>
          </a:xfrm>
          <a:prstGeom prst="bentConnector3">
            <a:avLst>
              <a:gd name="adj1" fmla="val 50000"/>
            </a:avLst>
          </a:prstGeom>
          <a:ln>
            <a:solidFill>
              <a:srgbClr val="2878B4"/>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7" idx="3"/>
            <a:endCxn id="71" idx="1"/>
          </p:cNvCxnSpPr>
          <p:nvPr/>
        </p:nvCxnSpPr>
        <p:spPr>
          <a:xfrm>
            <a:off x="4438532" y="3878472"/>
            <a:ext cx="2218519" cy="378141"/>
          </a:xfrm>
          <a:prstGeom prst="bentConnector3">
            <a:avLst>
              <a:gd name="adj1" fmla="val 50000"/>
            </a:avLst>
          </a:prstGeom>
          <a:ln>
            <a:solidFill>
              <a:srgbClr val="2878B4"/>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7" idx="3"/>
            <a:endCxn id="73" idx="1"/>
          </p:cNvCxnSpPr>
          <p:nvPr/>
        </p:nvCxnSpPr>
        <p:spPr>
          <a:xfrm>
            <a:off x="4438532" y="3878472"/>
            <a:ext cx="2218519" cy="1361925"/>
          </a:xfrm>
          <a:prstGeom prst="bentConnector3">
            <a:avLst>
              <a:gd name="adj1" fmla="val 50000"/>
            </a:avLst>
          </a:prstGeom>
          <a:ln>
            <a:solidFill>
              <a:srgbClr val="2878B4"/>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741743" y="4503737"/>
            <a:ext cx="2679716" cy="712296"/>
          </a:xfrm>
          <a:prstGeom prst="rect">
            <a:avLst/>
          </a:prstGeom>
          <a:noFill/>
          <a:ln>
            <a:solidFill>
              <a:srgbClr val="28A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bg1">
                    <a:lumMod val="50000"/>
                  </a:schemeClr>
                </a:solidFill>
              </a:rPr>
              <a:t>系统边界面</a:t>
            </a:r>
            <a:endParaRPr lang="en-US" altLang="zh-CN" sz="1400" dirty="0" smtClean="0">
              <a:solidFill>
                <a:schemeClr val="bg1">
                  <a:lumMod val="50000"/>
                </a:schemeClr>
              </a:solidFill>
            </a:endParaRPr>
          </a:p>
          <a:p>
            <a:r>
              <a:rPr lang="zh-CN" altLang="en-US" sz="1400" dirty="0" smtClean="0">
                <a:solidFill>
                  <a:schemeClr val="bg1">
                    <a:lumMod val="50000"/>
                  </a:schemeClr>
                </a:solidFill>
              </a:rPr>
              <a:t>面向公司业务 </a:t>
            </a:r>
            <a:endParaRPr lang="en-US" altLang="zh-CN" sz="1400" dirty="0" smtClean="0">
              <a:solidFill>
                <a:schemeClr val="bg1">
                  <a:lumMod val="50000"/>
                </a:schemeClr>
              </a:solidFill>
            </a:endParaRPr>
          </a:p>
          <a:p>
            <a:r>
              <a:rPr lang="zh-CN" altLang="en-US" sz="1400" dirty="0" smtClean="0">
                <a:solidFill>
                  <a:schemeClr val="bg1">
                    <a:lumMod val="50000"/>
                  </a:schemeClr>
                </a:solidFill>
              </a:rPr>
              <a:t>对外提供接口</a:t>
            </a:r>
            <a:endParaRPr lang="en-US" altLang="zh-CN" sz="1400" dirty="0" smtClean="0">
              <a:solidFill>
                <a:schemeClr val="bg1">
                  <a:lumMod val="50000"/>
                </a:schemeClr>
              </a:solidFill>
            </a:endParaRPr>
          </a:p>
        </p:txBody>
      </p:sp>
      <p:sp>
        <p:nvSpPr>
          <p:cNvPr id="18" name="矩形 17"/>
          <p:cNvSpPr/>
          <p:nvPr/>
        </p:nvSpPr>
        <p:spPr>
          <a:xfrm>
            <a:off x="9741743" y="5344517"/>
            <a:ext cx="2679716" cy="886736"/>
          </a:xfrm>
          <a:prstGeom prst="rect">
            <a:avLst/>
          </a:prstGeom>
          <a:noFill/>
          <a:ln>
            <a:solidFill>
              <a:srgbClr val="28A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bg1">
                    <a:lumMod val="50000"/>
                  </a:schemeClr>
                </a:solidFill>
              </a:rPr>
              <a:t>隔离 安全</a:t>
            </a:r>
            <a:endParaRPr lang="en-US" altLang="zh-CN" sz="1400" dirty="0" smtClean="0">
              <a:solidFill>
                <a:schemeClr val="bg1">
                  <a:lumMod val="50000"/>
                </a:schemeClr>
              </a:solidFill>
            </a:endParaRPr>
          </a:p>
          <a:p>
            <a:r>
              <a:rPr lang="zh-CN" altLang="en-US" sz="1400" dirty="0" smtClean="0">
                <a:solidFill>
                  <a:schemeClr val="bg1">
                    <a:lumMod val="50000"/>
                  </a:schemeClr>
                </a:solidFill>
              </a:rPr>
              <a:t>解耦 聚合服务</a:t>
            </a:r>
            <a:endParaRPr lang="en-US" altLang="zh-CN" sz="1400" dirty="0" smtClean="0">
              <a:solidFill>
                <a:schemeClr val="bg1">
                  <a:lumMod val="50000"/>
                </a:schemeClr>
              </a:solidFill>
            </a:endParaRPr>
          </a:p>
          <a:p>
            <a:r>
              <a:rPr lang="zh-CN" altLang="en-US" sz="1400" dirty="0" smtClean="0">
                <a:solidFill>
                  <a:schemeClr val="bg1">
                    <a:lumMod val="50000"/>
                  </a:schemeClr>
                </a:solidFill>
              </a:rPr>
              <a:t>灰度发布 </a:t>
            </a:r>
            <a:r>
              <a:rPr lang="en-US" altLang="zh-CN" sz="1400" dirty="0">
                <a:solidFill>
                  <a:schemeClr val="bg1">
                    <a:lumMod val="50000"/>
                  </a:schemeClr>
                </a:solidFill>
              </a:rPr>
              <a:t> </a:t>
            </a:r>
            <a:r>
              <a:rPr lang="zh-CN" altLang="en-US" sz="1400" dirty="0" smtClean="0">
                <a:solidFill>
                  <a:schemeClr val="bg1">
                    <a:lumMod val="50000"/>
                  </a:schemeClr>
                </a:solidFill>
              </a:rPr>
              <a:t>请求统一检验处理</a:t>
            </a:r>
            <a:endParaRPr lang="en-US" altLang="zh-CN" sz="1400" dirty="0" smtClean="0">
              <a:solidFill>
                <a:schemeClr val="bg1">
                  <a:lumMod val="50000"/>
                </a:schemeClr>
              </a:solidFill>
            </a:endParaRPr>
          </a:p>
        </p:txBody>
      </p:sp>
      <p:sp>
        <p:nvSpPr>
          <p:cNvPr id="19" name="矩形 18"/>
          <p:cNvSpPr/>
          <p:nvPr/>
        </p:nvSpPr>
        <p:spPr>
          <a:xfrm>
            <a:off x="9741743" y="6344574"/>
            <a:ext cx="2679716" cy="296087"/>
          </a:xfrm>
          <a:prstGeom prst="rect">
            <a:avLst/>
          </a:prstGeom>
          <a:noFill/>
          <a:ln>
            <a:solidFill>
              <a:srgbClr val="28A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bg1">
                    <a:lumMod val="50000"/>
                  </a:schemeClr>
                </a:solidFill>
              </a:rPr>
              <a:t>安全、高可用、</a:t>
            </a:r>
            <a:r>
              <a:rPr lang="zh-CN" altLang="en-US" sz="1400" dirty="0">
                <a:solidFill>
                  <a:schemeClr val="bg1">
                    <a:lumMod val="50000"/>
                  </a:schemeClr>
                </a:solidFill>
              </a:rPr>
              <a:t>性能、</a:t>
            </a:r>
            <a:r>
              <a:rPr lang="zh-CN" altLang="en-US" sz="1400" dirty="0" smtClean="0">
                <a:solidFill>
                  <a:schemeClr val="bg1">
                    <a:lumMod val="50000"/>
                  </a:schemeClr>
                </a:solidFill>
              </a:rPr>
              <a:t>扩展性</a:t>
            </a:r>
            <a:endParaRPr lang="en-US" altLang="zh-CN" sz="1400" dirty="0" smtClean="0">
              <a:solidFill>
                <a:schemeClr val="bg1">
                  <a:lumMod val="50000"/>
                </a:schemeClr>
              </a:solidFill>
            </a:endParaRPr>
          </a:p>
        </p:txBody>
      </p:sp>
      <p:sp>
        <p:nvSpPr>
          <p:cNvPr id="20" name="矩形 19"/>
          <p:cNvSpPr/>
          <p:nvPr/>
        </p:nvSpPr>
        <p:spPr>
          <a:xfrm>
            <a:off x="9741743" y="6769145"/>
            <a:ext cx="2679716" cy="296087"/>
          </a:xfrm>
          <a:prstGeom prst="rect">
            <a:avLst/>
          </a:prstGeom>
          <a:noFill/>
          <a:ln>
            <a:solidFill>
              <a:srgbClr val="28A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bg1">
                    <a:lumMod val="50000"/>
                  </a:schemeClr>
                </a:solidFill>
              </a:rPr>
              <a:t>Nginx</a:t>
            </a:r>
            <a:r>
              <a:rPr lang="en-US" altLang="zh-CN" sz="1400" dirty="0">
                <a:solidFill>
                  <a:schemeClr val="bg1">
                    <a:lumMod val="50000"/>
                  </a:schemeClr>
                </a:solidFill>
              </a:rPr>
              <a:t> </a:t>
            </a:r>
            <a:r>
              <a:rPr lang="en-US" altLang="zh-CN" sz="1400" dirty="0" smtClean="0">
                <a:solidFill>
                  <a:schemeClr val="bg1">
                    <a:lumMod val="50000"/>
                  </a:schemeClr>
                </a:solidFill>
              </a:rPr>
              <a:t>+ </a:t>
            </a:r>
            <a:r>
              <a:rPr lang="en-US" altLang="zh-CN" sz="1400" dirty="0" err="1" smtClean="0">
                <a:solidFill>
                  <a:schemeClr val="bg1">
                    <a:lumMod val="50000"/>
                  </a:schemeClr>
                </a:solidFill>
              </a:rPr>
              <a:t>Lua</a:t>
            </a:r>
            <a:r>
              <a:rPr lang="en-US" altLang="zh-CN" sz="1400" dirty="0">
                <a:solidFill>
                  <a:schemeClr val="bg1">
                    <a:lumMod val="50000"/>
                  </a:schemeClr>
                </a:solidFill>
              </a:rPr>
              <a:t> </a:t>
            </a:r>
            <a:r>
              <a:rPr lang="en-US" altLang="zh-CN" sz="1400" dirty="0" smtClean="0">
                <a:solidFill>
                  <a:schemeClr val="bg1">
                    <a:lumMod val="50000"/>
                  </a:schemeClr>
                </a:solidFill>
              </a:rPr>
              <a:t>/</a:t>
            </a:r>
            <a:r>
              <a:rPr lang="en-US" altLang="zh-CN" sz="1400" dirty="0" err="1" smtClean="0">
                <a:solidFill>
                  <a:schemeClr val="bg1">
                    <a:lumMod val="50000"/>
                  </a:schemeClr>
                </a:solidFill>
              </a:rPr>
              <a:t>Zuul</a:t>
            </a:r>
            <a:r>
              <a:rPr lang="en-US" altLang="zh-CN" sz="1400" dirty="0" smtClean="0">
                <a:solidFill>
                  <a:schemeClr val="bg1">
                    <a:lumMod val="50000"/>
                  </a:schemeClr>
                </a:solidFill>
              </a:rPr>
              <a:t>/Kong</a:t>
            </a:r>
          </a:p>
        </p:txBody>
      </p:sp>
    </p:spTree>
    <p:extLst>
      <p:ext uri="{BB962C8B-B14F-4D97-AF65-F5344CB8AC3E}">
        <p14:creationId xmlns:p14="http://schemas.microsoft.com/office/powerpoint/2010/main" val="39678061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Distributed transaction</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smtClean="0">
                <a:solidFill>
                  <a:srgbClr val="1F497D"/>
                </a:solidFill>
                <a:latin typeface="+mn-ea"/>
              </a:rPr>
              <a:t>分布式事务</a:t>
            </a:r>
            <a:endParaRPr lang="zh-CN" altLang="en-US" sz="2800" dirty="0">
              <a:solidFill>
                <a:srgbClr val="1F497D"/>
              </a:solidFill>
              <a:latin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568" y="1888133"/>
            <a:ext cx="6219825" cy="4581525"/>
          </a:xfrm>
          <a:prstGeom prst="rect">
            <a:avLst/>
          </a:prstGeom>
        </p:spPr>
      </p:pic>
      <p:sp>
        <p:nvSpPr>
          <p:cNvPr id="3" name="文本框 2"/>
          <p:cNvSpPr txBox="1"/>
          <p:nvPr/>
        </p:nvSpPr>
        <p:spPr>
          <a:xfrm>
            <a:off x="825852" y="2464197"/>
            <a:ext cx="3155598" cy="923330"/>
          </a:xfrm>
          <a:prstGeom prst="rect">
            <a:avLst/>
          </a:prstGeom>
          <a:noFill/>
        </p:spPr>
        <p:txBody>
          <a:bodyPr wrap="square" rtlCol="0">
            <a:spAutoFit/>
          </a:bodyPr>
          <a:lstStyle/>
          <a:p>
            <a:r>
              <a:rPr lang="zh-CN" altLang="en-US" b="1" dirty="0" smtClean="0"/>
              <a:t>事务</a:t>
            </a:r>
            <a:r>
              <a:rPr lang="en-US" altLang="zh-CN" dirty="0" smtClean="0"/>
              <a:t>:</a:t>
            </a:r>
            <a:r>
              <a:rPr lang="zh-CN" altLang="en-US" dirty="0" smtClean="0"/>
              <a:t>数据库管理系统</a:t>
            </a:r>
            <a:r>
              <a:rPr lang="zh-CN" altLang="en-US" dirty="0"/>
              <a:t>执行过程</a:t>
            </a:r>
            <a:r>
              <a:rPr lang="zh-CN" altLang="en-US" dirty="0" smtClean="0"/>
              <a:t>中的</a:t>
            </a:r>
            <a:r>
              <a:rPr lang="zh-CN" altLang="en-US" dirty="0"/>
              <a:t>一个逻辑单位</a:t>
            </a:r>
            <a:r>
              <a:rPr lang="zh-CN" altLang="en-US" dirty="0" smtClean="0"/>
              <a:t>，由</a:t>
            </a:r>
            <a:r>
              <a:rPr lang="zh-CN" altLang="en-US" dirty="0"/>
              <a:t>一个</a:t>
            </a:r>
            <a:r>
              <a:rPr lang="zh-CN" altLang="en-US" dirty="0" smtClean="0"/>
              <a:t>有限的数据库</a:t>
            </a:r>
            <a:r>
              <a:rPr lang="zh-CN" altLang="en-US" dirty="0"/>
              <a:t>操作序列</a:t>
            </a:r>
            <a:r>
              <a:rPr lang="zh-CN" altLang="en-US" dirty="0" smtClean="0"/>
              <a:t>构成</a:t>
            </a:r>
            <a:r>
              <a:rPr lang="en-US" altLang="zh-CN" dirty="0" smtClean="0"/>
              <a:t>.</a:t>
            </a:r>
            <a:endParaRPr lang="zh-CN" altLang="en-US" dirty="0"/>
          </a:p>
        </p:txBody>
      </p:sp>
    </p:spTree>
    <p:extLst>
      <p:ext uri="{BB962C8B-B14F-4D97-AF65-F5344CB8AC3E}">
        <p14:creationId xmlns:p14="http://schemas.microsoft.com/office/powerpoint/2010/main" val="25548585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Container technology</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smtClean="0">
                <a:solidFill>
                  <a:srgbClr val="1F497D"/>
                </a:solidFill>
                <a:latin typeface="+mn-ea"/>
              </a:rPr>
              <a:t>容器技术</a:t>
            </a:r>
            <a:endParaRPr lang="zh-CN" altLang="en-US" sz="2800" dirty="0">
              <a:solidFill>
                <a:srgbClr val="1F497D"/>
              </a:solidFill>
              <a:latin typeface="+mn-ea"/>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478" y="3972163"/>
            <a:ext cx="4795882" cy="274050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316" y="1511162"/>
            <a:ext cx="3355558" cy="1908062"/>
          </a:xfrm>
          <a:prstGeom prst="rect">
            <a:avLst/>
          </a:prstGeom>
        </p:spPr>
      </p:pic>
      <p:cxnSp>
        <p:nvCxnSpPr>
          <p:cNvPr id="5" name="直接连接符 4"/>
          <p:cNvCxnSpPr/>
          <p:nvPr/>
        </p:nvCxnSpPr>
        <p:spPr>
          <a:xfrm>
            <a:off x="6717407" y="1250522"/>
            <a:ext cx="0" cy="5576959"/>
          </a:xfrm>
          <a:prstGeom prst="line">
            <a:avLst/>
          </a:prstGeom>
          <a:ln>
            <a:solidFill>
              <a:srgbClr val="1F497D"/>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316807" y="3617368"/>
            <a:ext cx="5184576" cy="209"/>
          </a:xfrm>
          <a:prstGeom prst="line">
            <a:avLst/>
          </a:prstGeom>
          <a:ln>
            <a:solidFill>
              <a:srgbClr val="1F497D"/>
            </a:solidFill>
            <a:prstDash val="lg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747647" y="1619609"/>
            <a:ext cx="2403222" cy="646331"/>
          </a:xfrm>
          <a:prstGeom prst="rect">
            <a:avLst/>
          </a:prstGeom>
          <a:noFill/>
        </p:spPr>
        <p:txBody>
          <a:bodyPr wrap="none" rtlCol="0">
            <a:spAutoFit/>
          </a:bodyPr>
          <a:lstStyle/>
          <a:p>
            <a:r>
              <a:rPr lang="en-US" altLang="zh-CN" sz="3600" dirty="0" smtClean="0">
                <a:solidFill>
                  <a:schemeClr val="bg1">
                    <a:lumMod val="50000"/>
                  </a:schemeClr>
                </a:solidFill>
              </a:rPr>
              <a:t>VM/</a:t>
            </a:r>
            <a:r>
              <a:rPr lang="zh-CN" altLang="en-US" sz="3600" dirty="0" smtClean="0">
                <a:solidFill>
                  <a:schemeClr val="bg1">
                    <a:lumMod val="50000"/>
                  </a:schemeClr>
                </a:solidFill>
              </a:rPr>
              <a:t>服务器</a:t>
            </a:r>
            <a:endParaRPr lang="zh-CN" altLang="en-US" sz="3600" dirty="0">
              <a:solidFill>
                <a:schemeClr val="bg1">
                  <a:lumMod val="50000"/>
                </a:schemeClr>
              </a:solidFill>
            </a:endParaRPr>
          </a:p>
        </p:txBody>
      </p:sp>
      <p:sp>
        <p:nvSpPr>
          <p:cNvPr id="6" name="矩形 5"/>
          <p:cNvSpPr/>
          <p:nvPr/>
        </p:nvSpPr>
        <p:spPr>
          <a:xfrm>
            <a:off x="7898953" y="2183561"/>
            <a:ext cx="3684776" cy="3577204"/>
          </a:xfrm>
          <a:prstGeom prst="rect">
            <a:avLst/>
          </a:prstGeom>
          <a:noFill/>
          <a:ln>
            <a:solidFill>
              <a:srgbClr val="2878B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8463" y="2558806"/>
            <a:ext cx="1381590" cy="785610"/>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817" y="2558806"/>
            <a:ext cx="1381590" cy="785610"/>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8463" y="3519346"/>
            <a:ext cx="1381590" cy="785610"/>
          </a:xfrm>
          <a:prstGeom prst="rect">
            <a:avLst/>
          </a:prstGeom>
        </p:spPr>
      </p:pic>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817" y="3673967"/>
            <a:ext cx="1381590" cy="785610"/>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8463" y="4571700"/>
            <a:ext cx="1381590" cy="785610"/>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817" y="4571700"/>
            <a:ext cx="1381590" cy="785610"/>
          </a:xfrm>
          <a:prstGeom prst="rect">
            <a:avLst/>
          </a:prstGeom>
        </p:spPr>
      </p:pic>
    </p:spTree>
    <p:extLst>
      <p:ext uri="{BB962C8B-B14F-4D97-AF65-F5344CB8AC3E}">
        <p14:creationId xmlns:p14="http://schemas.microsoft.com/office/powerpoint/2010/main" val="207933173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Cloud computing concept</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云计算概念</a:t>
            </a:r>
          </a:p>
        </p:txBody>
      </p:sp>
      <p:grpSp>
        <p:nvGrpSpPr>
          <p:cNvPr id="6" name="Group 65"/>
          <p:cNvGrpSpPr/>
          <p:nvPr/>
        </p:nvGrpSpPr>
        <p:grpSpPr>
          <a:xfrm>
            <a:off x="562364" y="2248173"/>
            <a:ext cx="11096297" cy="4734292"/>
            <a:chOff x="76200" y="2057400"/>
            <a:chExt cx="8686800" cy="3258109"/>
          </a:xfrm>
        </p:grpSpPr>
        <p:sp>
          <p:nvSpPr>
            <p:cNvPr id="7" name="Right Triangle 109"/>
            <p:cNvSpPr/>
            <p:nvPr/>
          </p:nvSpPr>
          <p:spPr>
            <a:xfrm flipH="1">
              <a:off x="600132" y="2615918"/>
              <a:ext cx="8162868" cy="2413095"/>
            </a:xfrm>
            <a:prstGeom prst="rtTriangle">
              <a:avLst/>
            </a:prstGeom>
            <a:solidFill>
              <a:srgbClr val="3993D0">
                <a:alpha val="30000"/>
              </a:srgbClr>
            </a:solidFill>
            <a:ln w="12700" cap="flat" cmpd="sng" algn="ctr">
              <a:noFill/>
              <a:prstDash val="solid"/>
            </a:ln>
            <a:effectLst/>
          </p:spPr>
          <p:txBody>
            <a:bodyPr rtlCol="0" anchor="ctr"/>
            <a:lstStyle/>
            <a:p>
              <a:pPr algn="ctr" defTabSz="914118"/>
              <a:endParaRPr lang="en-US" kern="0" dirty="0">
                <a:solidFill>
                  <a:srgbClr val="FFFFFF"/>
                </a:solidFill>
                <a:latin typeface="MetaNormalLF-Roman"/>
              </a:endParaRPr>
            </a:p>
          </p:txBody>
        </p:sp>
        <p:grpSp>
          <p:nvGrpSpPr>
            <p:cNvPr id="8" name="Group 10"/>
            <p:cNvGrpSpPr>
              <a:grpSpLocks noChangeAspect="1"/>
            </p:cNvGrpSpPr>
            <p:nvPr/>
          </p:nvGrpSpPr>
          <p:grpSpPr>
            <a:xfrm>
              <a:off x="895289" y="2078282"/>
              <a:ext cx="2381310" cy="2806605"/>
              <a:chOff x="660984" y="2856832"/>
              <a:chExt cx="2267913" cy="3563942"/>
            </a:xfrm>
          </p:grpSpPr>
          <p:sp>
            <p:nvSpPr>
              <p:cNvPr id="46" name="Rounded Rectangle 148"/>
              <p:cNvSpPr/>
              <p:nvPr/>
            </p:nvSpPr>
            <p:spPr>
              <a:xfrm>
                <a:off x="688216" y="2856832"/>
                <a:ext cx="2240681" cy="3563942"/>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8">
                  <a:defRPr/>
                </a:pPr>
                <a:r>
                  <a:rPr lang="en-US" b="1" dirty="0" smtClean="0">
                    <a:solidFill>
                      <a:srgbClr val="AFFAFA">
                        <a:lumMod val="10000"/>
                      </a:srgbClr>
                    </a:solidFill>
                    <a:latin typeface="MetaNormalLF-Roman"/>
                    <a:ea typeface="Segoe UI" pitchFamily="34" charset="0"/>
                    <a:cs typeface="Segoe UI" pitchFamily="34" charset="0"/>
                  </a:rPr>
                  <a:t>   </a:t>
                </a:r>
                <a:r>
                  <a:rPr lang="en-US" sz="1600" b="1" dirty="0" smtClean="0">
                    <a:solidFill>
                      <a:srgbClr val="AFFAFA">
                        <a:lumMod val="10000"/>
                      </a:srgbClr>
                    </a:solidFill>
                    <a:latin typeface="Arial" pitchFamily="34" charset="0"/>
                    <a:ea typeface="Segoe UI" pitchFamily="34" charset="0"/>
                    <a:cs typeface="Arial" pitchFamily="34" charset="0"/>
                  </a:rPr>
                  <a:t>Traditional IT</a:t>
                </a:r>
              </a:p>
            </p:txBody>
          </p:sp>
          <p:grpSp>
            <p:nvGrpSpPr>
              <p:cNvPr id="47" name="Group 56"/>
              <p:cNvGrpSpPr/>
              <p:nvPr/>
            </p:nvGrpSpPr>
            <p:grpSpPr>
              <a:xfrm>
                <a:off x="1186926" y="3515609"/>
                <a:ext cx="1451282" cy="2873828"/>
                <a:chOff x="637640" y="3495636"/>
                <a:chExt cx="1371600" cy="2873828"/>
              </a:xfrm>
            </p:grpSpPr>
            <p:sp>
              <p:nvSpPr>
                <p:cNvPr id="50" name="Rounded Rectangle 152"/>
                <p:cNvSpPr/>
                <p:nvPr/>
              </p:nvSpPr>
              <p:spPr>
                <a:xfrm>
                  <a:off x="637640" y="5781636"/>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Storage</a:t>
                  </a:r>
                </a:p>
              </p:txBody>
            </p:sp>
            <p:sp>
              <p:nvSpPr>
                <p:cNvPr id="51" name="Rounded Rectangle 153"/>
                <p:cNvSpPr/>
                <p:nvPr/>
              </p:nvSpPr>
              <p:spPr>
                <a:xfrm>
                  <a:off x="637640" y="5455064"/>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Servers</a:t>
                  </a:r>
                </a:p>
              </p:txBody>
            </p:sp>
            <p:sp>
              <p:nvSpPr>
                <p:cNvPr id="52" name="Rounded Rectangle 154"/>
                <p:cNvSpPr/>
                <p:nvPr/>
              </p:nvSpPr>
              <p:spPr>
                <a:xfrm>
                  <a:off x="637640" y="6108207"/>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Networking</a:t>
                  </a:r>
                </a:p>
              </p:txBody>
            </p:sp>
            <p:sp>
              <p:nvSpPr>
                <p:cNvPr id="53" name="Rounded Rectangle 155"/>
                <p:cNvSpPr/>
                <p:nvPr/>
              </p:nvSpPr>
              <p:spPr>
                <a:xfrm>
                  <a:off x="637640" y="4801921"/>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O/S</a:t>
                  </a:r>
                </a:p>
              </p:txBody>
            </p:sp>
            <p:sp>
              <p:nvSpPr>
                <p:cNvPr id="54" name="Rounded Rectangle 156"/>
                <p:cNvSpPr/>
                <p:nvPr/>
              </p:nvSpPr>
              <p:spPr>
                <a:xfrm>
                  <a:off x="637640" y="4475350"/>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Middleware</a:t>
                  </a:r>
                </a:p>
              </p:txBody>
            </p:sp>
            <p:sp>
              <p:nvSpPr>
                <p:cNvPr id="55" name="Rounded Rectangle 157"/>
                <p:cNvSpPr/>
                <p:nvPr/>
              </p:nvSpPr>
              <p:spPr>
                <a:xfrm>
                  <a:off x="637640" y="5128493"/>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Virtualization</a:t>
                  </a:r>
                </a:p>
              </p:txBody>
            </p:sp>
            <p:sp>
              <p:nvSpPr>
                <p:cNvPr id="56" name="Rounded Rectangle 158"/>
                <p:cNvSpPr/>
                <p:nvPr/>
              </p:nvSpPr>
              <p:spPr>
                <a:xfrm>
                  <a:off x="637640" y="3822207"/>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Data</a:t>
                  </a:r>
                </a:p>
              </p:txBody>
            </p:sp>
            <p:sp>
              <p:nvSpPr>
                <p:cNvPr id="57" name="Rounded Rectangle 159"/>
                <p:cNvSpPr/>
                <p:nvPr/>
              </p:nvSpPr>
              <p:spPr>
                <a:xfrm>
                  <a:off x="637640" y="3495636"/>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8">
                    <a:defRPr/>
                  </a:pPr>
                  <a:r>
                    <a:rPr lang="en-US" sz="1200" dirty="0" smtClean="0">
                      <a:solidFill>
                        <a:srgbClr val="FFFFFF"/>
                      </a:solidFill>
                      <a:latin typeface="MetaNormalLF-Roman"/>
                      <a:ea typeface="Segoe UI" pitchFamily="34" charset="0"/>
                      <a:cs typeface="Segoe UI" pitchFamily="34" charset="0"/>
                    </a:rPr>
                    <a:t>Applications</a:t>
                  </a:r>
                </a:p>
              </p:txBody>
            </p:sp>
            <p:sp>
              <p:nvSpPr>
                <p:cNvPr id="58" name="Rounded Rectangle 160"/>
                <p:cNvSpPr/>
                <p:nvPr/>
              </p:nvSpPr>
              <p:spPr>
                <a:xfrm>
                  <a:off x="637640" y="4148779"/>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Runtime</a:t>
                  </a:r>
                </a:p>
              </p:txBody>
            </p:sp>
          </p:grpSp>
          <p:sp>
            <p:nvSpPr>
              <p:cNvPr id="48" name="Left Brace 14"/>
              <p:cNvSpPr/>
              <p:nvPr/>
            </p:nvSpPr>
            <p:spPr>
              <a:xfrm>
                <a:off x="988436" y="3456019"/>
                <a:ext cx="198489" cy="2964754"/>
              </a:xfrm>
              <a:prstGeom prst="leftBrace">
                <a:avLst>
                  <a:gd name="adj1" fmla="val 0"/>
                  <a:gd name="adj2" fmla="val 50000"/>
                </a:avLst>
              </a:prstGeom>
              <a:noFill/>
              <a:ln w="19050"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18">
                  <a:defRPr/>
                </a:pPr>
                <a:endParaRPr lang="en-US" dirty="0">
                  <a:solidFill>
                    <a:srgbClr val="000000"/>
                  </a:solidFill>
                  <a:latin typeface="Segoe UI"/>
                  <a:ea typeface="Segoe UI" pitchFamily="34" charset="0"/>
                  <a:cs typeface="Segoe UI" pitchFamily="34" charset="0"/>
                </a:endParaRPr>
              </a:p>
            </p:txBody>
          </p:sp>
          <p:sp>
            <p:nvSpPr>
              <p:cNvPr id="49" name="TextBox 52"/>
              <p:cNvSpPr txBox="1"/>
              <p:nvPr/>
            </p:nvSpPr>
            <p:spPr>
              <a:xfrm>
                <a:off x="660984" y="4133750"/>
                <a:ext cx="387861" cy="138483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18">
                  <a:defRPr/>
                </a:pPr>
                <a:r>
                  <a:rPr lang="en-US" sz="1400" dirty="0" smtClean="0">
                    <a:solidFill>
                      <a:srgbClr val="000000"/>
                    </a:solidFill>
                    <a:latin typeface="Arial" pitchFamily="34" charset="0"/>
                    <a:ea typeface="Segoe UI" pitchFamily="34" charset="0"/>
                    <a:cs typeface="Arial" pitchFamily="34" charset="0"/>
                  </a:rPr>
                  <a:t>You Manage</a:t>
                </a:r>
                <a:endParaRPr lang="en-US" sz="1400" dirty="0">
                  <a:solidFill>
                    <a:srgbClr val="000000"/>
                  </a:solidFill>
                  <a:latin typeface="Arial" pitchFamily="34" charset="0"/>
                  <a:ea typeface="Segoe UI" pitchFamily="34" charset="0"/>
                  <a:cs typeface="Arial" pitchFamily="34" charset="0"/>
                </a:endParaRPr>
              </a:p>
            </p:txBody>
          </p:sp>
        </p:grpSp>
        <p:grpSp>
          <p:nvGrpSpPr>
            <p:cNvPr id="9" name="Group 26"/>
            <p:cNvGrpSpPr/>
            <p:nvPr/>
          </p:nvGrpSpPr>
          <p:grpSpPr>
            <a:xfrm>
              <a:off x="6057779" y="2078282"/>
              <a:ext cx="2571953" cy="3237227"/>
              <a:chOff x="2154246" y="2277660"/>
              <a:chExt cx="2571953" cy="4316303"/>
            </a:xfrm>
          </p:grpSpPr>
          <p:sp>
            <p:nvSpPr>
              <p:cNvPr id="30" name="Rounded Rectangle 132"/>
              <p:cNvSpPr/>
              <p:nvPr/>
            </p:nvSpPr>
            <p:spPr>
              <a:xfrm>
                <a:off x="2680867" y="4345788"/>
                <a:ext cx="1523846" cy="274320"/>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O/S</a:t>
                </a:r>
              </a:p>
            </p:txBody>
          </p:sp>
          <p:grpSp>
            <p:nvGrpSpPr>
              <p:cNvPr id="31" name="Group 87"/>
              <p:cNvGrpSpPr>
                <a:grpSpLocks noChangeAspect="1"/>
              </p:cNvGrpSpPr>
              <p:nvPr/>
            </p:nvGrpSpPr>
            <p:grpSpPr>
              <a:xfrm>
                <a:off x="2154246" y="2277660"/>
                <a:ext cx="2354710" cy="3742140"/>
                <a:chOff x="686317" y="2856832"/>
                <a:chExt cx="2242580" cy="3563942"/>
              </a:xfrm>
            </p:grpSpPr>
            <p:sp>
              <p:nvSpPr>
                <p:cNvPr id="34" name="Rounded Rectangle 136"/>
                <p:cNvSpPr/>
                <p:nvPr/>
              </p:nvSpPr>
              <p:spPr>
                <a:xfrm>
                  <a:off x="688216" y="2856832"/>
                  <a:ext cx="2240681" cy="3563942"/>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8">
                    <a:defRPr/>
                  </a:pPr>
                  <a:r>
                    <a:rPr lang="en-US" b="1" dirty="0" smtClean="0">
                      <a:solidFill>
                        <a:srgbClr val="AFFAFA">
                          <a:lumMod val="10000"/>
                        </a:srgbClr>
                      </a:solidFill>
                      <a:latin typeface="MetaNormalLF-Roman"/>
                      <a:ea typeface="Segoe UI" pitchFamily="34" charset="0"/>
                      <a:cs typeface="Segoe UI" pitchFamily="34" charset="0"/>
                    </a:rPr>
                    <a:t>   </a:t>
                  </a:r>
                  <a:r>
                    <a:rPr lang="en-US" sz="1600" b="1" dirty="0" smtClean="0">
                      <a:solidFill>
                        <a:srgbClr val="AFFAFA">
                          <a:lumMod val="10000"/>
                        </a:srgbClr>
                      </a:solidFill>
                      <a:latin typeface="Arial" pitchFamily="34" charset="0"/>
                      <a:ea typeface="Segoe UI" pitchFamily="34" charset="0"/>
                      <a:cs typeface="Arial" pitchFamily="34" charset="0"/>
                    </a:rPr>
                    <a:t>PaaS</a:t>
                  </a:r>
                </a:p>
              </p:txBody>
            </p:sp>
            <p:grpSp>
              <p:nvGrpSpPr>
                <p:cNvPr id="35" name="Group 91"/>
                <p:cNvGrpSpPr/>
                <p:nvPr/>
              </p:nvGrpSpPr>
              <p:grpSpPr>
                <a:xfrm>
                  <a:off x="1186926" y="3515609"/>
                  <a:ext cx="1452216" cy="2873828"/>
                  <a:chOff x="637640" y="3495636"/>
                  <a:chExt cx="1372483" cy="2873828"/>
                </a:xfrm>
              </p:grpSpPr>
              <p:sp>
                <p:nvSpPr>
                  <p:cNvPr id="38" name="Rounded Rectangle 140"/>
                  <p:cNvSpPr/>
                  <p:nvPr/>
                </p:nvSpPr>
                <p:spPr>
                  <a:xfrm>
                    <a:off x="637640" y="5781636"/>
                    <a:ext cx="1371600" cy="261257"/>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Storage</a:t>
                    </a:r>
                  </a:p>
                </p:txBody>
              </p:sp>
              <p:sp>
                <p:nvSpPr>
                  <p:cNvPr id="39" name="Rounded Rectangle 141"/>
                  <p:cNvSpPr/>
                  <p:nvPr/>
                </p:nvSpPr>
                <p:spPr>
                  <a:xfrm>
                    <a:off x="637640" y="5455064"/>
                    <a:ext cx="1371600" cy="261257"/>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Servers</a:t>
                    </a:r>
                  </a:p>
                </p:txBody>
              </p:sp>
              <p:sp>
                <p:nvSpPr>
                  <p:cNvPr id="40" name="Rounded Rectangle 142"/>
                  <p:cNvSpPr/>
                  <p:nvPr/>
                </p:nvSpPr>
                <p:spPr>
                  <a:xfrm>
                    <a:off x="637640" y="6108207"/>
                    <a:ext cx="1371600" cy="261257"/>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Networking</a:t>
                    </a:r>
                  </a:p>
                </p:txBody>
              </p:sp>
              <p:sp>
                <p:nvSpPr>
                  <p:cNvPr id="41" name="Rounded Rectangle 143"/>
                  <p:cNvSpPr/>
                  <p:nvPr/>
                </p:nvSpPr>
                <p:spPr>
                  <a:xfrm>
                    <a:off x="638523" y="4487190"/>
                    <a:ext cx="1371600" cy="261257"/>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Middleware</a:t>
                    </a:r>
                  </a:p>
                </p:txBody>
              </p:sp>
              <p:sp>
                <p:nvSpPr>
                  <p:cNvPr id="42" name="Rounded Rectangle 144"/>
                  <p:cNvSpPr/>
                  <p:nvPr/>
                </p:nvSpPr>
                <p:spPr>
                  <a:xfrm>
                    <a:off x="637640" y="5128493"/>
                    <a:ext cx="1371600" cy="261257"/>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Virtualization</a:t>
                    </a:r>
                  </a:p>
                </p:txBody>
              </p:sp>
              <p:sp>
                <p:nvSpPr>
                  <p:cNvPr id="43" name="Rounded Rectangle 145"/>
                  <p:cNvSpPr/>
                  <p:nvPr/>
                </p:nvSpPr>
                <p:spPr>
                  <a:xfrm>
                    <a:off x="637640" y="3822207"/>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Data</a:t>
                    </a:r>
                  </a:p>
                </p:txBody>
              </p:sp>
              <p:sp>
                <p:nvSpPr>
                  <p:cNvPr id="44" name="Rounded Rectangle 146"/>
                  <p:cNvSpPr/>
                  <p:nvPr/>
                </p:nvSpPr>
                <p:spPr>
                  <a:xfrm>
                    <a:off x="637640" y="3495636"/>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8">
                      <a:defRPr/>
                    </a:pPr>
                    <a:r>
                      <a:rPr lang="en-US" sz="1200" dirty="0" smtClean="0">
                        <a:solidFill>
                          <a:srgbClr val="FFFFFF"/>
                        </a:solidFill>
                        <a:latin typeface="MetaNormalLF-Roman"/>
                        <a:ea typeface="Segoe UI" pitchFamily="34" charset="0"/>
                        <a:cs typeface="Segoe UI" pitchFamily="34" charset="0"/>
                      </a:rPr>
                      <a:t>Applications</a:t>
                    </a:r>
                  </a:p>
                </p:txBody>
              </p:sp>
              <p:sp>
                <p:nvSpPr>
                  <p:cNvPr id="45" name="Rounded Rectangle 147"/>
                  <p:cNvSpPr/>
                  <p:nvPr/>
                </p:nvSpPr>
                <p:spPr>
                  <a:xfrm>
                    <a:off x="637640" y="4148779"/>
                    <a:ext cx="1371600" cy="261257"/>
                  </a:xfrm>
                  <a:prstGeom prst="round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w="9525" cap="flat" cmpd="sng" algn="ctr">
                    <a:solidFill>
                      <a:srgbClr val="49A942">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Runtime</a:t>
                    </a:r>
                  </a:p>
                </p:txBody>
              </p:sp>
            </p:grpSp>
            <p:sp>
              <p:nvSpPr>
                <p:cNvPr id="36" name="Left Brace 138"/>
                <p:cNvSpPr/>
                <p:nvPr/>
              </p:nvSpPr>
              <p:spPr>
                <a:xfrm>
                  <a:off x="988436" y="3456019"/>
                  <a:ext cx="198489" cy="647990"/>
                </a:xfrm>
                <a:prstGeom prst="leftBrace">
                  <a:avLst>
                    <a:gd name="adj1" fmla="val 0"/>
                    <a:gd name="adj2" fmla="val 50000"/>
                  </a:avLst>
                </a:prstGeom>
                <a:noFill/>
                <a:ln w="19050"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18">
                    <a:defRPr/>
                  </a:pPr>
                  <a:endParaRPr lang="en-US" dirty="0">
                    <a:solidFill>
                      <a:srgbClr val="000000"/>
                    </a:solidFill>
                    <a:latin typeface="Segoe UI"/>
                    <a:ea typeface="Segoe UI" pitchFamily="34" charset="0"/>
                    <a:cs typeface="Segoe UI" pitchFamily="34" charset="0"/>
                  </a:endParaRPr>
                </a:p>
              </p:txBody>
            </p:sp>
            <p:sp>
              <p:nvSpPr>
                <p:cNvPr id="37" name="TextBox 52"/>
                <p:cNvSpPr txBox="1"/>
                <p:nvPr/>
              </p:nvSpPr>
              <p:spPr>
                <a:xfrm>
                  <a:off x="686317" y="2932636"/>
                  <a:ext cx="387862" cy="143767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18">
                    <a:defRPr/>
                  </a:pPr>
                  <a:r>
                    <a:rPr lang="en-US" sz="1400" b="1" dirty="0" smtClean="0">
                      <a:solidFill>
                        <a:srgbClr val="000000"/>
                      </a:solidFill>
                      <a:latin typeface="Arial" pitchFamily="34" charset="0"/>
                      <a:ea typeface="Segoe UI" pitchFamily="34" charset="0"/>
                      <a:cs typeface="Arial" pitchFamily="34" charset="0"/>
                    </a:rPr>
                    <a:t>You Manage</a:t>
                  </a:r>
                  <a:endParaRPr lang="en-US" sz="1400" b="1" dirty="0">
                    <a:solidFill>
                      <a:srgbClr val="000000"/>
                    </a:solidFill>
                    <a:latin typeface="Arial" pitchFamily="34" charset="0"/>
                    <a:ea typeface="Segoe UI" pitchFamily="34" charset="0"/>
                    <a:cs typeface="Arial" pitchFamily="34" charset="0"/>
                  </a:endParaRPr>
                </a:p>
              </p:txBody>
            </p:sp>
          </p:grpSp>
          <p:sp>
            <p:nvSpPr>
              <p:cNvPr id="32" name="Left Brace 134"/>
              <p:cNvSpPr/>
              <p:nvPr/>
            </p:nvSpPr>
            <p:spPr>
              <a:xfrm flipH="1">
                <a:off x="4187564" y="3655176"/>
                <a:ext cx="212677" cy="2396231"/>
              </a:xfrm>
              <a:prstGeom prst="leftBrace">
                <a:avLst>
                  <a:gd name="adj1" fmla="val 0"/>
                  <a:gd name="adj2" fmla="val 50000"/>
                </a:avLst>
              </a:prstGeom>
              <a:noFill/>
              <a:ln w="19050" cap="flat" cmpd="sng" algn="ctr">
                <a:solidFill>
                  <a:srgbClr val="000000"/>
                </a:solidFill>
                <a:prstDash val="solid"/>
              </a:ln>
              <a:effectLst/>
            </p:spPr>
            <p:txBody>
              <a:bodyPr rtlCol="0" anchor="ctr"/>
              <a:lstStyle/>
              <a:p>
                <a:pPr algn="ctr" defTabSz="914118">
                  <a:defRPr/>
                </a:pPr>
                <a:endParaRPr lang="en-US" kern="0" dirty="0">
                  <a:solidFill>
                    <a:srgbClr val="000000"/>
                  </a:solidFill>
                  <a:ea typeface="Segoe UI" pitchFamily="34" charset="0"/>
                  <a:cs typeface="Segoe UI" pitchFamily="34" charset="0"/>
                </a:endParaRPr>
              </a:p>
            </p:txBody>
          </p:sp>
          <p:sp>
            <p:nvSpPr>
              <p:cNvPr id="33" name="TextBox 56"/>
              <p:cNvSpPr txBox="1"/>
              <p:nvPr/>
            </p:nvSpPr>
            <p:spPr>
              <a:xfrm flipH="1">
                <a:off x="4318944" y="3841927"/>
                <a:ext cx="407255" cy="2752036"/>
              </a:xfrm>
              <a:prstGeom prst="rect">
                <a:avLst/>
              </a:prstGeom>
              <a:noFill/>
              <a:ln>
                <a:noFill/>
              </a:ln>
            </p:spPr>
            <p:txBody>
              <a:bodyPr vert="eaVert" wrap="non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latin typeface="Segoe UI" pitchFamily="34" charset="0"/>
                    <a:ea typeface="Segoe UI" pitchFamily="34" charset="0"/>
                    <a:cs typeface="Segoe UI" pitchFamily="34" charset="0"/>
                  </a:defRPr>
                </a:lvl1pPr>
              </a:lstStyle>
              <a:p>
                <a:pPr defTabSz="914118">
                  <a:defRPr/>
                </a:pPr>
                <a:r>
                  <a:rPr lang="en-US" sz="1400" b="1" kern="0" dirty="0">
                    <a:solidFill>
                      <a:sysClr val="windowText" lastClr="000000"/>
                    </a:solidFill>
                    <a:latin typeface="MetaNormalLF-Roman"/>
                  </a:rPr>
                  <a:t>Managed by </a:t>
                </a:r>
                <a:r>
                  <a:rPr lang="en-US" sz="1400" b="1" kern="0" dirty="0" smtClean="0">
                    <a:solidFill>
                      <a:sysClr val="windowText" lastClr="000000"/>
                    </a:solidFill>
                    <a:latin typeface="MetaNormalLF-Roman"/>
                  </a:rPr>
                  <a:t>Platform</a:t>
                </a:r>
                <a:endParaRPr lang="en-US" sz="1400" b="1" kern="0" dirty="0">
                  <a:solidFill>
                    <a:sysClr val="windowText" lastClr="000000"/>
                  </a:solidFill>
                  <a:latin typeface="MetaNormalLF-Roman"/>
                </a:endParaRPr>
              </a:p>
            </p:txBody>
          </p:sp>
        </p:grpSp>
        <p:pic>
          <p:nvPicPr>
            <p:cNvPr id="10" name="Picture 112" descr="IT_guy.png"/>
            <p:cNvPicPr>
              <a:picLocks noChangeAspect="1"/>
            </p:cNvPicPr>
            <p:nvPr/>
          </p:nvPicPr>
          <p:blipFill>
            <a:blip r:embed="rId3" cstate="email"/>
            <a:stretch>
              <a:fillRect/>
            </a:stretch>
          </p:blipFill>
          <p:spPr bwMode="gray">
            <a:xfrm>
              <a:off x="76200" y="4441111"/>
              <a:ext cx="523932" cy="696321"/>
            </a:xfrm>
            <a:prstGeom prst="rect">
              <a:avLst/>
            </a:prstGeom>
            <a:noFill/>
            <a:ln>
              <a:noFill/>
            </a:ln>
          </p:spPr>
        </p:pic>
        <p:cxnSp>
          <p:nvCxnSpPr>
            <p:cNvPr id="11" name="Straight Arrow Connector 113"/>
            <p:cNvCxnSpPr/>
            <p:nvPr/>
          </p:nvCxnSpPr>
          <p:spPr bwMode="gray">
            <a:xfrm flipH="1" flipV="1">
              <a:off x="581957" y="3422933"/>
              <a:ext cx="2360" cy="1639085"/>
            </a:xfrm>
            <a:prstGeom prst="straightConnector1">
              <a:avLst/>
            </a:prstGeom>
            <a:solidFill>
              <a:srgbClr val="007DC3"/>
            </a:solidFill>
            <a:ln w="38100" cap="flat" cmpd="sng" algn="ctr">
              <a:solidFill>
                <a:srgbClr val="2C95DD"/>
              </a:solidFill>
              <a:prstDash val="dash"/>
              <a:round/>
              <a:headEnd type="none" w="med" len="med"/>
              <a:tailEnd type="arrow"/>
            </a:ln>
            <a:effectLst/>
          </p:spPr>
        </p:cxnSp>
        <p:sp>
          <p:nvSpPr>
            <p:cNvPr id="12" name="TextBox 9"/>
            <p:cNvSpPr txBox="1"/>
            <p:nvPr/>
          </p:nvSpPr>
          <p:spPr bwMode="gray">
            <a:xfrm>
              <a:off x="76202" y="3073118"/>
              <a:ext cx="913438" cy="546610"/>
            </a:xfrm>
            <a:prstGeom prst="rect">
              <a:avLst/>
            </a:prstGeom>
            <a:noFill/>
          </p:spPr>
          <p:txBody>
            <a:bodyPr wrap="square" lIns="38405" tIns="19202" rIns="38405" bIns="19202" rtlCol="0">
              <a:spAutoFit/>
            </a:bodyPr>
            <a:lstStyle/>
            <a:p>
              <a:pPr algn="ctr" defTabSz="383933">
                <a:defRPr/>
              </a:pPr>
              <a:r>
                <a:rPr lang="en-US" sz="1100" kern="0" dirty="0">
                  <a:solidFill>
                    <a:sysClr val="windowText" lastClr="000000"/>
                  </a:solidFill>
                  <a:latin typeface="Arial" pitchFamily="34" charset="0"/>
                  <a:cs typeface="Arial" pitchFamily="34" charset="0"/>
                </a:rPr>
                <a:t>Agility and Cost Savings</a:t>
              </a:r>
            </a:p>
          </p:txBody>
        </p:sp>
        <p:grpSp>
          <p:nvGrpSpPr>
            <p:cNvPr id="13" name="Group 47"/>
            <p:cNvGrpSpPr/>
            <p:nvPr/>
          </p:nvGrpSpPr>
          <p:grpSpPr>
            <a:xfrm>
              <a:off x="3299240" y="2057400"/>
              <a:ext cx="2587293" cy="3183839"/>
              <a:chOff x="2156241" y="2277660"/>
              <a:chExt cx="2587293" cy="4245117"/>
            </a:xfrm>
          </p:grpSpPr>
          <p:sp>
            <p:nvSpPr>
              <p:cNvPr id="14" name="Rounded Rectangle 116"/>
              <p:cNvSpPr/>
              <p:nvPr/>
            </p:nvSpPr>
            <p:spPr>
              <a:xfrm>
                <a:off x="2663719" y="4345508"/>
                <a:ext cx="1523846" cy="274320"/>
              </a:xfrm>
              <a:prstGeom prst="roundRect">
                <a:avLst/>
              </a:prstGeom>
              <a:gradFill rotWithShape="1">
                <a:gsLst>
                  <a:gs pos="0">
                    <a:srgbClr val="3993D0">
                      <a:tint val="50000"/>
                      <a:satMod val="300000"/>
                    </a:srgbClr>
                  </a:gs>
                  <a:gs pos="35000">
                    <a:srgbClr val="3993D0">
                      <a:tint val="37000"/>
                      <a:satMod val="300000"/>
                    </a:srgbClr>
                  </a:gs>
                  <a:gs pos="100000">
                    <a:srgbClr val="3993D0">
                      <a:tint val="15000"/>
                      <a:satMod val="350000"/>
                    </a:srgbClr>
                  </a:gs>
                </a:gsLst>
                <a:lin ang="16200000" scaled="1"/>
              </a:gradFill>
              <a:ln w="9525" cap="flat" cmpd="sng" algn="ctr">
                <a:solidFill>
                  <a:srgbClr val="3993D0">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defTabSz="914118">
                  <a:defRPr/>
                </a:pPr>
                <a:r>
                  <a:rPr lang="en-US" sz="1200" kern="0" dirty="0">
                    <a:solidFill>
                      <a:srgbClr val="000000"/>
                    </a:solidFill>
                    <a:effectLst>
                      <a:outerShdw blurRad="38100" dist="38100" dir="2700000" algn="tl">
                        <a:srgbClr val="000000">
                          <a:alpha val="43137"/>
                        </a:srgbClr>
                      </a:outerShdw>
                    </a:effectLst>
                    <a:latin typeface="MetaNormalLF-Roman"/>
                    <a:ea typeface="Segoe UI" pitchFamily="34" charset="0"/>
                    <a:cs typeface="Segoe UI" pitchFamily="34" charset="0"/>
                  </a:rPr>
                  <a:t>O/S</a:t>
                </a:r>
              </a:p>
            </p:txBody>
          </p:sp>
          <p:grpSp>
            <p:nvGrpSpPr>
              <p:cNvPr id="15" name="Group 70"/>
              <p:cNvGrpSpPr>
                <a:grpSpLocks noChangeAspect="1"/>
              </p:cNvGrpSpPr>
              <p:nvPr/>
            </p:nvGrpSpPr>
            <p:grpSpPr>
              <a:xfrm>
                <a:off x="2156241" y="2277660"/>
                <a:ext cx="2352717" cy="3742140"/>
                <a:chOff x="688216" y="2856832"/>
                <a:chExt cx="2240681" cy="3563942"/>
              </a:xfrm>
            </p:grpSpPr>
            <p:sp>
              <p:nvSpPr>
                <p:cNvPr id="18" name="Rounded Rectangle 120"/>
                <p:cNvSpPr/>
                <p:nvPr/>
              </p:nvSpPr>
              <p:spPr>
                <a:xfrm>
                  <a:off x="688216" y="2856832"/>
                  <a:ext cx="2240681" cy="3563942"/>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8">
                    <a:defRPr/>
                  </a:pPr>
                  <a:r>
                    <a:rPr lang="en-US" b="1" dirty="0" smtClean="0">
                      <a:solidFill>
                        <a:srgbClr val="AFFAFA">
                          <a:lumMod val="10000"/>
                        </a:srgbClr>
                      </a:solidFill>
                      <a:latin typeface="Arial" pitchFamily="34" charset="0"/>
                      <a:ea typeface="Segoe UI" pitchFamily="34" charset="0"/>
                      <a:cs typeface="Arial" pitchFamily="34" charset="0"/>
                    </a:rPr>
                    <a:t>   </a:t>
                  </a:r>
                  <a:r>
                    <a:rPr lang="en-US" sz="1600" b="1" dirty="0" smtClean="0">
                      <a:solidFill>
                        <a:srgbClr val="AFFAFA">
                          <a:lumMod val="10000"/>
                        </a:srgbClr>
                      </a:solidFill>
                      <a:latin typeface="Arial" pitchFamily="34" charset="0"/>
                      <a:ea typeface="Segoe UI" pitchFamily="34" charset="0"/>
                      <a:cs typeface="Arial" pitchFamily="34" charset="0"/>
                    </a:rPr>
                    <a:t>IaaS</a:t>
                  </a:r>
                </a:p>
              </p:txBody>
            </p:sp>
            <p:grpSp>
              <p:nvGrpSpPr>
                <p:cNvPr id="19" name="Group 74"/>
                <p:cNvGrpSpPr/>
                <p:nvPr/>
              </p:nvGrpSpPr>
              <p:grpSpPr>
                <a:xfrm>
                  <a:off x="1186926" y="3515609"/>
                  <a:ext cx="1451282" cy="2873828"/>
                  <a:chOff x="637640" y="3495636"/>
                  <a:chExt cx="1371600" cy="2873828"/>
                </a:xfrm>
              </p:grpSpPr>
              <p:sp>
                <p:nvSpPr>
                  <p:cNvPr id="22" name="Rounded Rectangle 124"/>
                  <p:cNvSpPr/>
                  <p:nvPr/>
                </p:nvSpPr>
                <p:spPr>
                  <a:xfrm>
                    <a:off x="637640" y="5781636"/>
                    <a:ext cx="1371600" cy="261257"/>
                  </a:xfrm>
                  <a:prstGeom prst="roundRect">
                    <a:avLst/>
                  </a:prstGeom>
                  <a:gradFill rotWithShape="1">
                    <a:gsLst>
                      <a:gs pos="0">
                        <a:srgbClr val="73C167">
                          <a:shade val="51000"/>
                          <a:satMod val="130000"/>
                        </a:srgbClr>
                      </a:gs>
                      <a:gs pos="80000">
                        <a:srgbClr val="73C167">
                          <a:shade val="93000"/>
                          <a:satMod val="130000"/>
                        </a:srgbClr>
                      </a:gs>
                      <a:gs pos="100000">
                        <a:srgbClr val="73C167">
                          <a:shade val="94000"/>
                          <a:satMod val="135000"/>
                        </a:srgbClr>
                      </a:gs>
                    </a:gsLst>
                    <a:lin ang="16200000" scaled="0"/>
                  </a:gradFill>
                  <a:ln w="9525" cap="flat" cmpd="sng" algn="ctr">
                    <a:solidFill>
                      <a:srgbClr val="73C167">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Storage</a:t>
                    </a:r>
                  </a:p>
                </p:txBody>
              </p:sp>
              <p:sp>
                <p:nvSpPr>
                  <p:cNvPr id="23" name="Rounded Rectangle 125"/>
                  <p:cNvSpPr/>
                  <p:nvPr/>
                </p:nvSpPr>
                <p:spPr>
                  <a:xfrm>
                    <a:off x="637640" y="5455064"/>
                    <a:ext cx="1371600" cy="261257"/>
                  </a:xfrm>
                  <a:prstGeom prst="roundRect">
                    <a:avLst/>
                  </a:prstGeom>
                  <a:gradFill rotWithShape="1">
                    <a:gsLst>
                      <a:gs pos="0">
                        <a:srgbClr val="73C167">
                          <a:shade val="51000"/>
                          <a:satMod val="130000"/>
                        </a:srgbClr>
                      </a:gs>
                      <a:gs pos="80000">
                        <a:srgbClr val="73C167">
                          <a:shade val="93000"/>
                          <a:satMod val="130000"/>
                        </a:srgbClr>
                      </a:gs>
                      <a:gs pos="100000">
                        <a:srgbClr val="73C167">
                          <a:shade val="94000"/>
                          <a:satMod val="135000"/>
                        </a:srgbClr>
                      </a:gs>
                    </a:gsLst>
                    <a:lin ang="16200000" scaled="0"/>
                  </a:gradFill>
                  <a:ln w="9525" cap="flat" cmpd="sng" algn="ctr">
                    <a:solidFill>
                      <a:srgbClr val="73C167">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Servers</a:t>
                    </a:r>
                  </a:p>
                </p:txBody>
              </p:sp>
              <p:sp>
                <p:nvSpPr>
                  <p:cNvPr id="24" name="Rounded Rectangle 126"/>
                  <p:cNvSpPr/>
                  <p:nvPr/>
                </p:nvSpPr>
                <p:spPr>
                  <a:xfrm>
                    <a:off x="637640" y="6108207"/>
                    <a:ext cx="1371600" cy="261257"/>
                  </a:xfrm>
                  <a:prstGeom prst="roundRect">
                    <a:avLst/>
                  </a:prstGeom>
                  <a:gradFill rotWithShape="1">
                    <a:gsLst>
                      <a:gs pos="0">
                        <a:srgbClr val="73C167">
                          <a:shade val="51000"/>
                          <a:satMod val="130000"/>
                        </a:srgbClr>
                      </a:gs>
                      <a:gs pos="80000">
                        <a:srgbClr val="73C167">
                          <a:shade val="93000"/>
                          <a:satMod val="130000"/>
                        </a:srgbClr>
                      </a:gs>
                      <a:gs pos="100000">
                        <a:srgbClr val="73C167">
                          <a:shade val="94000"/>
                          <a:satMod val="135000"/>
                        </a:srgbClr>
                      </a:gs>
                    </a:gsLst>
                    <a:lin ang="16200000" scaled="0"/>
                  </a:gradFill>
                  <a:ln w="9525" cap="flat" cmpd="sng" algn="ctr">
                    <a:solidFill>
                      <a:srgbClr val="73C167">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Networking</a:t>
                    </a:r>
                  </a:p>
                </p:txBody>
              </p:sp>
              <p:sp>
                <p:nvSpPr>
                  <p:cNvPr id="25" name="Rounded Rectangle 127"/>
                  <p:cNvSpPr/>
                  <p:nvPr/>
                </p:nvSpPr>
                <p:spPr>
                  <a:xfrm>
                    <a:off x="637640" y="4475350"/>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Middleware</a:t>
                    </a:r>
                  </a:p>
                </p:txBody>
              </p:sp>
              <p:sp>
                <p:nvSpPr>
                  <p:cNvPr id="26" name="Rounded Rectangle 128"/>
                  <p:cNvSpPr/>
                  <p:nvPr/>
                </p:nvSpPr>
                <p:spPr>
                  <a:xfrm>
                    <a:off x="637640" y="5128493"/>
                    <a:ext cx="1371600" cy="261257"/>
                  </a:xfrm>
                  <a:prstGeom prst="roundRect">
                    <a:avLst/>
                  </a:prstGeom>
                  <a:gradFill rotWithShape="1">
                    <a:gsLst>
                      <a:gs pos="0">
                        <a:srgbClr val="73C167">
                          <a:shade val="51000"/>
                          <a:satMod val="130000"/>
                        </a:srgbClr>
                      </a:gs>
                      <a:gs pos="80000">
                        <a:srgbClr val="73C167">
                          <a:shade val="93000"/>
                          <a:satMod val="130000"/>
                        </a:srgbClr>
                      </a:gs>
                      <a:gs pos="100000">
                        <a:srgbClr val="73C167">
                          <a:shade val="94000"/>
                          <a:satMod val="135000"/>
                        </a:srgbClr>
                      </a:gs>
                    </a:gsLst>
                    <a:lin ang="16200000" scaled="0"/>
                  </a:gradFill>
                  <a:ln w="9525" cap="flat" cmpd="sng" algn="ctr">
                    <a:solidFill>
                      <a:srgbClr val="73C167">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000000"/>
                        </a:solidFill>
                        <a:latin typeface="MetaNormalLF-Roman"/>
                        <a:ea typeface="Segoe UI" pitchFamily="34" charset="0"/>
                        <a:cs typeface="Segoe UI" pitchFamily="34" charset="0"/>
                      </a:rPr>
                      <a:t>Virtualization</a:t>
                    </a:r>
                  </a:p>
                </p:txBody>
              </p:sp>
              <p:sp>
                <p:nvSpPr>
                  <p:cNvPr id="27" name="Rounded Rectangle 129"/>
                  <p:cNvSpPr/>
                  <p:nvPr/>
                </p:nvSpPr>
                <p:spPr>
                  <a:xfrm>
                    <a:off x="637640" y="3822207"/>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Data</a:t>
                    </a:r>
                  </a:p>
                </p:txBody>
              </p:sp>
              <p:sp>
                <p:nvSpPr>
                  <p:cNvPr id="28" name="Rounded Rectangle 130"/>
                  <p:cNvSpPr/>
                  <p:nvPr/>
                </p:nvSpPr>
                <p:spPr>
                  <a:xfrm>
                    <a:off x="637640" y="3495636"/>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18">
                      <a:defRPr/>
                    </a:pPr>
                    <a:r>
                      <a:rPr lang="en-US" sz="1200" dirty="0" smtClean="0">
                        <a:solidFill>
                          <a:srgbClr val="FFFFFF"/>
                        </a:solidFill>
                        <a:latin typeface="MetaNormalLF-Roman"/>
                        <a:ea typeface="Segoe UI" pitchFamily="34" charset="0"/>
                        <a:cs typeface="Segoe UI" pitchFamily="34" charset="0"/>
                      </a:rPr>
                      <a:t>Applications</a:t>
                    </a:r>
                  </a:p>
                </p:txBody>
              </p:sp>
              <p:sp>
                <p:nvSpPr>
                  <p:cNvPr id="29" name="Rounded Rectangle 131"/>
                  <p:cNvSpPr/>
                  <p:nvPr/>
                </p:nvSpPr>
                <p:spPr>
                  <a:xfrm>
                    <a:off x="637640" y="4148779"/>
                    <a:ext cx="1371600" cy="261257"/>
                  </a:xfrm>
                  <a:prstGeom prst="roundRect">
                    <a:avLst/>
                  </a:prstGeom>
                  <a:gradFill rotWithShape="1">
                    <a:gsLst>
                      <a:gs pos="0">
                        <a:srgbClr val="3993D0">
                          <a:shade val="51000"/>
                          <a:satMod val="130000"/>
                        </a:srgbClr>
                      </a:gs>
                      <a:gs pos="80000">
                        <a:srgbClr val="3993D0">
                          <a:shade val="93000"/>
                          <a:satMod val="130000"/>
                        </a:srgbClr>
                      </a:gs>
                      <a:gs pos="100000">
                        <a:srgbClr val="3993D0">
                          <a:shade val="94000"/>
                          <a:satMod val="135000"/>
                        </a:srgbClr>
                      </a:gs>
                    </a:gsLst>
                    <a:lin ang="16200000" scaled="0"/>
                  </a:gradFill>
                  <a:ln w="9525" cap="flat" cmpd="sng" algn="ctr">
                    <a:solidFill>
                      <a:srgbClr val="3993D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4118">
                      <a:defRPr/>
                    </a:pPr>
                    <a:r>
                      <a:rPr lang="en-US" sz="1200" kern="0" dirty="0">
                        <a:solidFill>
                          <a:srgbClr val="FFFFFF"/>
                        </a:solidFill>
                        <a:latin typeface="MetaNormalLF-Roman"/>
                        <a:ea typeface="Segoe UI" pitchFamily="34" charset="0"/>
                        <a:cs typeface="Segoe UI" pitchFamily="34" charset="0"/>
                      </a:rPr>
                      <a:t>Runtime</a:t>
                    </a:r>
                  </a:p>
                </p:txBody>
              </p:sp>
            </p:grpSp>
            <p:sp>
              <p:nvSpPr>
                <p:cNvPr id="20" name="Left Brace 122"/>
                <p:cNvSpPr/>
                <p:nvPr/>
              </p:nvSpPr>
              <p:spPr>
                <a:xfrm>
                  <a:off x="988436" y="3456019"/>
                  <a:ext cx="198489" cy="1541676"/>
                </a:xfrm>
                <a:prstGeom prst="leftBrace">
                  <a:avLst>
                    <a:gd name="adj1" fmla="val 0"/>
                    <a:gd name="adj2" fmla="val 50000"/>
                  </a:avLst>
                </a:prstGeom>
                <a:noFill/>
                <a:ln w="19050"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18">
                    <a:defRPr/>
                  </a:pPr>
                  <a:endParaRPr lang="en-US" dirty="0">
                    <a:solidFill>
                      <a:srgbClr val="000000"/>
                    </a:solidFill>
                    <a:latin typeface="Segoe UI"/>
                    <a:ea typeface="Segoe UI" pitchFamily="34" charset="0"/>
                    <a:cs typeface="Segoe UI" pitchFamily="34" charset="0"/>
                  </a:endParaRPr>
                </a:p>
              </p:txBody>
            </p:sp>
            <p:sp>
              <p:nvSpPr>
                <p:cNvPr id="21" name="TextBox 52"/>
                <p:cNvSpPr txBox="1"/>
                <p:nvPr/>
              </p:nvSpPr>
              <p:spPr>
                <a:xfrm>
                  <a:off x="721024" y="3420910"/>
                  <a:ext cx="387861" cy="138483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18">
                    <a:defRPr/>
                  </a:pPr>
                  <a:r>
                    <a:rPr lang="en-US" sz="1400" dirty="0" smtClean="0">
                      <a:solidFill>
                        <a:srgbClr val="000000"/>
                      </a:solidFill>
                      <a:latin typeface="Arial" pitchFamily="34" charset="0"/>
                      <a:ea typeface="Segoe UI" pitchFamily="34" charset="0"/>
                      <a:cs typeface="Arial" pitchFamily="34" charset="0"/>
                    </a:rPr>
                    <a:t>You Manage</a:t>
                  </a:r>
                  <a:endParaRPr lang="en-US" sz="1400" dirty="0">
                    <a:solidFill>
                      <a:srgbClr val="000000"/>
                    </a:solidFill>
                    <a:latin typeface="Arial" pitchFamily="34" charset="0"/>
                    <a:ea typeface="Segoe UI" pitchFamily="34" charset="0"/>
                    <a:cs typeface="Arial" pitchFamily="34" charset="0"/>
                  </a:endParaRPr>
                </a:p>
              </p:txBody>
            </p:sp>
          </p:grpSp>
          <p:sp>
            <p:nvSpPr>
              <p:cNvPr id="16" name="Left Brace 118"/>
              <p:cNvSpPr/>
              <p:nvPr/>
            </p:nvSpPr>
            <p:spPr>
              <a:xfrm flipH="1">
                <a:off x="4187565" y="4449312"/>
                <a:ext cx="212677" cy="1602095"/>
              </a:xfrm>
              <a:prstGeom prst="leftBrace">
                <a:avLst>
                  <a:gd name="adj1" fmla="val 0"/>
                  <a:gd name="adj2" fmla="val 50000"/>
                </a:avLst>
              </a:prstGeom>
              <a:noFill/>
              <a:ln w="19050" cap="flat" cmpd="sng" algn="ctr">
                <a:solidFill>
                  <a:srgbClr val="000000"/>
                </a:solidFill>
                <a:prstDash val="solid"/>
              </a:ln>
              <a:effectLst/>
            </p:spPr>
            <p:txBody>
              <a:bodyPr rtlCol="0" anchor="ctr"/>
              <a:lstStyle/>
              <a:p>
                <a:pPr algn="ctr" defTabSz="914118">
                  <a:defRPr/>
                </a:pPr>
                <a:endParaRPr lang="en-US" kern="0" dirty="0">
                  <a:solidFill>
                    <a:srgbClr val="000000"/>
                  </a:solidFill>
                  <a:ea typeface="Segoe UI" pitchFamily="34" charset="0"/>
                  <a:cs typeface="Segoe UI" pitchFamily="34" charset="0"/>
                </a:endParaRPr>
              </a:p>
            </p:txBody>
          </p:sp>
          <p:sp>
            <p:nvSpPr>
              <p:cNvPr id="17" name="TextBox 56"/>
              <p:cNvSpPr txBox="1"/>
              <p:nvPr/>
            </p:nvSpPr>
            <p:spPr>
              <a:xfrm flipH="1">
                <a:off x="4336279" y="3903258"/>
                <a:ext cx="407255" cy="2619519"/>
              </a:xfrm>
              <a:prstGeom prst="rect">
                <a:avLst/>
              </a:prstGeom>
              <a:noFill/>
              <a:ln>
                <a:noFill/>
              </a:ln>
            </p:spPr>
            <p:txBody>
              <a:bodyPr vert="eaVert" wrap="non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effectLst/>
                    <a:uLnTx/>
                    <a:uFillTx/>
                    <a:latin typeface="Segoe UI" pitchFamily="34" charset="0"/>
                    <a:ea typeface="Segoe UI" pitchFamily="34" charset="0"/>
                    <a:cs typeface="Segoe UI" pitchFamily="34" charset="0"/>
                  </a:defRPr>
                </a:lvl1pPr>
              </a:lstStyle>
              <a:p>
                <a:pPr defTabSz="914118">
                  <a:defRPr/>
                </a:pPr>
                <a:r>
                  <a:rPr lang="en-US" sz="1400" kern="0" dirty="0">
                    <a:solidFill>
                      <a:sysClr val="windowText" lastClr="000000"/>
                    </a:solidFill>
                    <a:latin typeface="MetaNormalLF-Roman"/>
                  </a:rPr>
                  <a:t>Managed by </a:t>
                </a:r>
                <a:r>
                  <a:rPr lang="en-US" sz="1400" kern="0" dirty="0" smtClean="0">
                    <a:solidFill>
                      <a:sysClr val="windowText" lastClr="000000"/>
                    </a:solidFill>
                    <a:latin typeface="MetaNormalLF-Roman"/>
                  </a:rPr>
                  <a:t>Platform</a:t>
                </a:r>
                <a:endParaRPr lang="en-US" sz="1400" kern="0" dirty="0">
                  <a:solidFill>
                    <a:sysClr val="windowText" lastClr="000000"/>
                  </a:solidFill>
                  <a:latin typeface="MetaNormalLF-Roman"/>
                </a:endParaRPr>
              </a:p>
            </p:txBody>
          </p:sp>
        </p:grpSp>
      </p:grpSp>
      <p:sp>
        <p:nvSpPr>
          <p:cNvPr id="2" name="文本框 1"/>
          <p:cNvSpPr txBox="1"/>
          <p:nvPr/>
        </p:nvSpPr>
        <p:spPr>
          <a:xfrm>
            <a:off x="1231621" y="1586038"/>
            <a:ext cx="9979306" cy="646331"/>
          </a:xfrm>
          <a:prstGeom prst="rect">
            <a:avLst/>
          </a:prstGeom>
          <a:noFill/>
        </p:spPr>
        <p:txBody>
          <a:bodyPr wrap="square" rtlCol="0">
            <a:spAutoFit/>
          </a:bodyPr>
          <a:lstStyle/>
          <a:p>
            <a:r>
              <a:rPr lang="zh-CN" altLang="en-US" dirty="0" smtClean="0"/>
              <a:t>采用分布式</a:t>
            </a:r>
            <a:r>
              <a:rPr lang="zh-CN" altLang="en-US" dirty="0"/>
              <a:t>计算、并行处理、网格计算计算</a:t>
            </a:r>
            <a:r>
              <a:rPr lang="zh-CN" altLang="en-US" dirty="0" smtClean="0"/>
              <a:t>法，利用互联网上服务器</a:t>
            </a:r>
            <a:r>
              <a:rPr lang="zh-CN" altLang="en-US" dirty="0"/>
              <a:t>集群上的</a:t>
            </a:r>
            <a:r>
              <a:rPr lang="zh-CN" altLang="en-US" dirty="0" smtClean="0"/>
              <a:t>资源，硬件资源、软件资源。为用户提供定制化服务。</a:t>
            </a:r>
            <a:endParaRPr lang="zh-CN" altLang="en-US" dirty="0"/>
          </a:p>
        </p:txBody>
      </p:sp>
    </p:spTree>
    <p:extLst>
      <p:ext uri="{BB962C8B-B14F-4D97-AF65-F5344CB8AC3E}">
        <p14:creationId xmlns:p14="http://schemas.microsoft.com/office/powerpoint/2010/main" val="278727135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Cloud computing concept</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云计算概念</a:t>
            </a:r>
          </a:p>
        </p:txBody>
      </p:sp>
      <p:sp>
        <p:nvSpPr>
          <p:cNvPr id="69" name="Freeform 246"/>
          <p:cNvSpPr/>
          <p:nvPr/>
        </p:nvSpPr>
        <p:spPr>
          <a:xfrm>
            <a:off x="5542217" y="1780024"/>
            <a:ext cx="1944943" cy="283591"/>
          </a:xfrm>
          <a:custGeom>
            <a:avLst/>
            <a:gdLst/>
            <a:ahLst/>
            <a:cxnLst/>
            <a:rect l="0" t="0" r="0" b="0"/>
            <a:pathLst>
              <a:path w="744800" h="220400" fill="none">
                <a:moveTo>
                  <a:pt x="0" y="220400"/>
                </a:moveTo>
                <a:lnTo>
                  <a:pt x="7448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70" name="Text 4673"/>
          <p:cNvSpPr txBox="1"/>
          <p:nvPr/>
        </p:nvSpPr>
        <p:spPr>
          <a:xfrm>
            <a:off x="5542217" y="1703725"/>
            <a:ext cx="1944943" cy="325802"/>
          </a:xfrm>
          <a:prstGeom prst="rect">
            <a:avLst/>
          </a:prstGeom>
          <a:noFill/>
        </p:spPr>
        <p:txBody>
          <a:bodyPr wrap="square" lIns="27000" tIns="13500" rIns="27000" bIns="13500" rtlCol="0" anchor="ctr"/>
          <a:lstStyle/>
          <a:p>
            <a:r>
              <a:rPr lang="en-US" altLang="zh-CN" sz="1200" b="1" dirty="0">
                <a:solidFill>
                  <a:schemeClr val="bg1">
                    <a:lumMod val="50000"/>
                  </a:schemeClr>
                </a:solidFill>
                <a:latin typeface="微软雅黑" panose="020B0503020204020204" pitchFamily="34" charset="-122"/>
                <a:ea typeface="微软雅黑" panose="020B0503020204020204" pitchFamily="34" charset="-122"/>
              </a:rPr>
              <a:t>Software as a Service</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3" name="Freeform 242"/>
          <p:cNvSpPr/>
          <p:nvPr/>
        </p:nvSpPr>
        <p:spPr>
          <a:xfrm>
            <a:off x="5542222" y="2459751"/>
            <a:ext cx="6049168" cy="271720"/>
          </a:xfrm>
          <a:custGeom>
            <a:avLst/>
            <a:gdLst/>
            <a:ahLst/>
            <a:cxnLst/>
            <a:rect l="0" t="0" r="0" b="0"/>
            <a:pathLst>
              <a:path w="1109600" h="220400" fill="none">
                <a:moveTo>
                  <a:pt x="0" y="220400"/>
                </a:moveTo>
                <a:lnTo>
                  <a:pt x="1109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74" name="Text 4675"/>
          <p:cNvSpPr txBox="1"/>
          <p:nvPr/>
        </p:nvSpPr>
        <p:spPr>
          <a:xfrm>
            <a:off x="5522437" y="2260075"/>
            <a:ext cx="5771273" cy="403100"/>
          </a:xfrm>
          <a:prstGeom prst="rect">
            <a:avLst/>
          </a:prstGeom>
          <a:noFill/>
        </p:spPr>
        <p:txBody>
          <a:bodyPr wrap="square" lIns="27000" tIns="13500" rIns="27000" bIns="13500" rtlCol="0" anchor="ctr"/>
          <a:lstStyle/>
          <a:p>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为用户服务提供一套完整可用的软件系统，让用户无关技术细节，通过前端就可以直接使用云裳的应用服务</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5" name="Freeform 240"/>
          <p:cNvSpPr/>
          <p:nvPr/>
        </p:nvSpPr>
        <p:spPr>
          <a:xfrm>
            <a:off x="5549254" y="3610449"/>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76" name="Text 4676"/>
          <p:cNvSpPr txBox="1"/>
          <p:nvPr/>
        </p:nvSpPr>
        <p:spPr>
          <a:xfrm>
            <a:off x="5542217" y="3473346"/>
            <a:ext cx="1887841" cy="336731"/>
          </a:xfrm>
          <a:prstGeom prst="rect">
            <a:avLst/>
          </a:prstGeom>
          <a:noFill/>
        </p:spPr>
        <p:txBody>
          <a:bodyPr wrap="square" lIns="27000" tIns="13500" rIns="27000" bIns="13500" rtlCol="0" anchor="ctr"/>
          <a:lstStyle/>
          <a:p>
            <a:r>
              <a:rPr lang="en-US" altLang="zh-CN" sz="1200" b="1" dirty="0">
                <a:solidFill>
                  <a:schemeClr val="bg1">
                    <a:lumMod val="50000"/>
                  </a:schemeClr>
                </a:solidFill>
                <a:latin typeface="微软雅黑" panose="020B0503020204020204" pitchFamily="34" charset="-122"/>
                <a:ea typeface="微软雅黑" panose="020B0503020204020204" pitchFamily="34" charset="-122"/>
              </a:rPr>
              <a:t>Platform as a Service</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9" name="Freeform 236"/>
          <p:cNvSpPr/>
          <p:nvPr/>
        </p:nvSpPr>
        <p:spPr>
          <a:xfrm>
            <a:off x="5549249" y="4290177"/>
            <a:ext cx="4185299" cy="241496"/>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80" name="Text 4678"/>
          <p:cNvSpPr txBox="1"/>
          <p:nvPr/>
        </p:nvSpPr>
        <p:spPr>
          <a:xfrm>
            <a:off x="5549249" y="3999909"/>
            <a:ext cx="4048478" cy="474551"/>
          </a:xfrm>
          <a:prstGeom prst="rect">
            <a:avLst/>
          </a:prstGeom>
          <a:noFill/>
        </p:spPr>
        <p:txBody>
          <a:bodyPr wrap="square" lIns="27000" tIns="13500" rIns="27000" bIns="13500" rtlCol="0" anchor="ctr"/>
          <a:lstStyle/>
          <a:p>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为应用开发人员服务 提供支撑应用运行所需</a:t>
            </a: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的组件</a:t>
            </a:r>
            <a:endParaRPr lang="en-US" altLang="zh-CN" sz="1200"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运行</a:t>
            </a: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时环境</a:t>
            </a:r>
            <a: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相关工具与服务 开发者可以专注于核心业务开发</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4191258" y="5394539"/>
            <a:ext cx="1062320" cy="1011474"/>
            <a:chOff x="2234849" y="2112361"/>
            <a:chExt cx="997900" cy="950136"/>
          </a:xfrm>
        </p:grpSpPr>
        <p:grpSp>
          <p:nvGrpSpPr>
            <p:cNvPr id="82" name="组合 81"/>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83" name="TextBox 78"/>
            <p:cNvSpPr txBox="1"/>
            <p:nvPr/>
          </p:nvSpPr>
          <p:spPr>
            <a:xfrm>
              <a:off x="2234849" y="2470350"/>
              <a:ext cx="997900" cy="260201"/>
            </a:xfrm>
            <a:prstGeom prst="rect">
              <a:avLst/>
            </a:prstGeom>
            <a:noFill/>
          </p:spPr>
          <p:txBody>
            <a:bodyPr wrap="square" lIns="0" tIns="0" rIns="0" bIns="0" rtlCol="0">
              <a:spAutoFit/>
            </a:bodyPr>
            <a:lstStyle/>
            <a:p>
              <a:pPr algn="ctr"/>
              <a:r>
                <a:rPr lang="en-US" altLang="zh-CN" b="1" dirty="0" smtClean="0">
                  <a:solidFill>
                    <a:schemeClr val="accent5"/>
                  </a:solidFill>
                  <a:latin typeface="微软雅黑" pitchFamily="34" charset="-122"/>
                  <a:ea typeface="微软雅黑" pitchFamily="34" charset="-122"/>
                </a:rPr>
                <a:t>IAAS</a:t>
              </a:r>
              <a:endParaRPr lang="zh-CN" altLang="en-US" b="1" dirty="0">
                <a:solidFill>
                  <a:schemeClr val="accent5"/>
                </a:solidFill>
                <a:latin typeface="微软雅黑" pitchFamily="34" charset="-122"/>
                <a:ea typeface="微软雅黑" pitchFamily="34" charset="-122"/>
              </a:endParaRPr>
            </a:p>
          </p:txBody>
        </p:sp>
      </p:grpSp>
      <p:grpSp>
        <p:nvGrpSpPr>
          <p:cNvPr id="86" name="组合 85"/>
          <p:cNvGrpSpPr/>
          <p:nvPr/>
        </p:nvGrpSpPr>
        <p:grpSpPr>
          <a:xfrm>
            <a:off x="1543809" y="3258469"/>
            <a:ext cx="1631493" cy="1631493"/>
            <a:chOff x="1403648" y="1115468"/>
            <a:chExt cx="1294414" cy="1294414"/>
          </a:xfrm>
        </p:grpSpPr>
        <p:sp>
          <p:nvSpPr>
            <p:cNvPr id="87" name="椭圆 86"/>
            <p:cNvSpPr/>
            <p:nvPr/>
          </p:nvSpPr>
          <p:spPr>
            <a:xfrm>
              <a:off x="1504348" y="1328035"/>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88" name="组合 87"/>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90" name="同心圆 89"/>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91" name="同心圆 90"/>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sp>
          <p:nvSpPr>
            <p:cNvPr id="89" name="TextBox 84"/>
            <p:cNvSpPr txBox="1"/>
            <p:nvPr/>
          </p:nvSpPr>
          <p:spPr>
            <a:xfrm>
              <a:off x="1649617" y="1612280"/>
              <a:ext cx="766830" cy="317444"/>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000" dirty="0" smtClean="0">
                  <a:solidFill>
                    <a:schemeClr val="bg1"/>
                  </a:solidFill>
                  <a:effectLst/>
                  <a:latin typeface="微软雅黑" panose="020B0503020204020204" pitchFamily="34" charset="-122"/>
                  <a:ea typeface="微软雅黑" panose="020B0503020204020204" pitchFamily="34" charset="-122"/>
                </a:rPr>
                <a:t>云计算</a:t>
              </a:r>
              <a:endParaRPr lang="zh-CN" altLang="en-US" sz="2000" dirty="0">
                <a:solidFill>
                  <a:schemeClr val="bg1"/>
                </a:solidFill>
                <a:effectLst/>
                <a:latin typeface="微软雅黑" panose="020B0503020204020204" pitchFamily="34" charset="-122"/>
                <a:ea typeface="微软雅黑" panose="020B0503020204020204" pitchFamily="34" charset="-122"/>
              </a:endParaRPr>
            </a:p>
          </p:txBody>
        </p:sp>
      </p:grpSp>
      <p:grpSp>
        <p:nvGrpSpPr>
          <p:cNvPr id="92" name="组合 91"/>
          <p:cNvGrpSpPr/>
          <p:nvPr/>
        </p:nvGrpSpPr>
        <p:grpSpPr>
          <a:xfrm>
            <a:off x="4184607" y="1913349"/>
            <a:ext cx="951862" cy="906303"/>
            <a:chOff x="2258726" y="2112361"/>
            <a:chExt cx="997900" cy="950136"/>
          </a:xfrm>
        </p:grpSpPr>
        <p:grpSp>
          <p:nvGrpSpPr>
            <p:cNvPr id="93" name="组合 92"/>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94" name="TextBox 94"/>
            <p:cNvSpPr txBox="1"/>
            <p:nvPr/>
          </p:nvSpPr>
          <p:spPr>
            <a:xfrm>
              <a:off x="2258726" y="2464344"/>
              <a:ext cx="997900" cy="290396"/>
            </a:xfrm>
            <a:prstGeom prst="rect">
              <a:avLst/>
            </a:prstGeom>
            <a:noFill/>
          </p:spPr>
          <p:txBody>
            <a:bodyPr wrap="square" lIns="0" tIns="0" rIns="0" bIns="0" rtlCol="0">
              <a:spAutoFit/>
            </a:bodyPr>
            <a:lstStyle/>
            <a:p>
              <a:pPr algn="ctr"/>
              <a:r>
                <a:rPr lang="en-US" altLang="zh-CN" b="1" dirty="0" smtClean="0">
                  <a:solidFill>
                    <a:schemeClr val="accent2"/>
                  </a:solidFill>
                  <a:latin typeface="微软雅黑" pitchFamily="34" charset="-122"/>
                  <a:ea typeface="微软雅黑" pitchFamily="34" charset="-122"/>
                </a:rPr>
                <a:t>SAAS</a:t>
              </a:r>
              <a:endParaRPr lang="zh-CN" altLang="en-US" b="1" dirty="0">
                <a:solidFill>
                  <a:schemeClr val="accent2"/>
                </a:solidFill>
                <a:latin typeface="微软雅黑" pitchFamily="34" charset="-122"/>
                <a:ea typeface="微软雅黑" pitchFamily="34" charset="-122"/>
              </a:endParaRPr>
            </a:p>
          </p:txBody>
        </p:sp>
      </p:grpSp>
      <p:grpSp>
        <p:nvGrpSpPr>
          <p:cNvPr id="97" name="组合 96"/>
          <p:cNvGrpSpPr/>
          <p:nvPr/>
        </p:nvGrpSpPr>
        <p:grpSpPr>
          <a:xfrm>
            <a:off x="4142018" y="3591866"/>
            <a:ext cx="1062320" cy="1011474"/>
            <a:chOff x="2239725" y="2112361"/>
            <a:chExt cx="997900" cy="950136"/>
          </a:xfrm>
        </p:grpSpPr>
        <p:grpSp>
          <p:nvGrpSpPr>
            <p:cNvPr id="98" name="组合 9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05" name="椭圆 10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99" name="TextBox 110"/>
            <p:cNvSpPr txBox="1"/>
            <p:nvPr/>
          </p:nvSpPr>
          <p:spPr>
            <a:xfrm>
              <a:off x="2239725" y="2474601"/>
              <a:ext cx="997900" cy="260201"/>
            </a:xfrm>
            <a:prstGeom prst="rect">
              <a:avLst/>
            </a:prstGeom>
            <a:noFill/>
          </p:spPr>
          <p:txBody>
            <a:bodyPr wrap="square" lIns="0" tIns="0" rIns="0" bIns="0" rtlCol="0">
              <a:spAutoFit/>
            </a:bodyPr>
            <a:lstStyle/>
            <a:p>
              <a:pPr algn="ctr"/>
              <a:r>
                <a:rPr lang="en-US" altLang="zh-CN" b="1" dirty="0" smtClean="0">
                  <a:solidFill>
                    <a:schemeClr val="accent4"/>
                  </a:solidFill>
                  <a:latin typeface="微软雅黑" pitchFamily="34" charset="-122"/>
                  <a:ea typeface="微软雅黑" pitchFamily="34" charset="-122"/>
                </a:rPr>
                <a:t>PAAS</a:t>
              </a:r>
              <a:endParaRPr lang="zh-CN" altLang="en-US" b="1" dirty="0">
                <a:solidFill>
                  <a:schemeClr val="accent4"/>
                </a:solidFill>
                <a:latin typeface="微软雅黑" pitchFamily="34" charset="-122"/>
                <a:ea typeface="微软雅黑" pitchFamily="34" charset="-122"/>
              </a:endParaRPr>
            </a:p>
          </p:txBody>
        </p:sp>
      </p:grpSp>
      <p:sp>
        <p:nvSpPr>
          <p:cNvPr id="110" name="Freeform 240"/>
          <p:cNvSpPr/>
          <p:nvPr/>
        </p:nvSpPr>
        <p:spPr>
          <a:xfrm>
            <a:off x="5549254" y="5449484"/>
            <a:ext cx="2281537" cy="202015"/>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11" name="Text 4676"/>
          <p:cNvSpPr txBox="1"/>
          <p:nvPr/>
        </p:nvSpPr>
        <p:spPr>
          <a:xfrm>
            <a:off x="5543736" y="5315787"/>
            <a:ext cx="2287055" cy="262381"/>
          </a:xfrm>
          <a:prstGeom prst="rect">
            <a:avLst/>
          </a:prstGeom>
          <a:noFill/>
        </p:spPr>
        <p:txBody>
          <a:bodyPr wrap="square" lIns="27000" tIns="13500" rIns="27000" bIns="13500" rtlCol="0" anchor="ctr"/>
          <a:lstStyle/>
          <a:p>
            <a:r>
              <a:rPr lang="en-US" altLang="zh-CN" sz="1200" b="1" dirty="0">
                <a:solidFill>
                  <a:schemeClr val="bg1">
                    <a:lumMod val="50000"/>
                  </a:schemeClr>
                </a:solidFill>
                <a:latin typeface="微软雅黑" panose="020B0503020204020204" pitchFamily="34" charset="-122"/>
                <a:ea typeface="微软雅黑" panose="020B0503020204020204" pitchFamily="34" charset="-122"/>
              </a:rPr>
              <a:t>Infrastructure as a Service</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3" name="Text 4677"/>
          <p:cNvSpPr txBox="1"/>
          <p:nvPr/>
        </p:nvSpPr>
        <p:spPr>
          <a:xfrm>
            <a:off x="5522437" y="5855793"/>
            <a:ext cx="4743510" cy="469171"/>
          </a:xfrm>
          <a:prstGeom prst="rect">
            <a:avLst/>
          </a:prstGeom>
          <a:noFill/>
        </p:spPr>
        <p:txBody>
          <a:bodyPr wrap="square" lIns="27000" tIns="13500" rIns="27000" bIns="13500" rtlCol="0" anchor="ctr"/>
          <a:lstStyle/>
          <a:p>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为基础设施运维服务，提供计算</a:t>
            </a:r>
            <a: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存储</a:t>
            </a:r>
            <a:r>
              <a:rPr lang="en-US" altLang="zh-CN" sz="120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rPr>
              <a:t>网络以及其它基础资源</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4" name="Freeform 236"/>
          <p:cNvSpPr/>
          <p:nvPr/>
        </p:nvSpPr>
        <p:spPr>
          <a:xfrm>
            <a:off x="5549250" y="6129211"/>
            <a:ext cx="4912968" cy="276802"/>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cxnSp>
        <p:nvCxnSpPr>
          <p:cNvPr id="121" name="肘形连接符 120"/>
          <p:cNvCxnSpPr/>
          <p:nvPr/>
        </p:nvCxnSpPr>
        <p:spPr>
          <a:xfrm rot="5400000" flipH="1" flipV="1">
            <a:off x="2536222" y="2974473"/>
            <a:ext cx="1737815" cy="491497"/>
          </a:xfrm>
          <a:prstGeom prst="bentConnector3">
            <a:avLst>
              <a:gd name="adj1" fmla="val -947"/>
            </a:avLst>
          </a:prstGeom>
          <a:ln>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endCxn id="94" idx="1"/>
          </p:cNvCxnSpPr>
          <p:nvPr/>
        </p:nvCxnSpPr>
        <p:spPr>
          <a:xfrm>
            <a:off x="3643086" y="2351314"/>
            <a:ext cx="541521" cy="36280"/>
          </a:xfrm>
          <a:prstGeom prst="line">
            <a:avLst/>
          </a:prstGeom>
          <a:ln>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3651235" y="4110176"/>
            <a:ext cx="492279" cy="5815"/>
          </a:xfrm>
          <a:prstGeom prst="line">
            <a:avLst/>
          </a:prstGeom>
          <a:ln>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144" name="肘形连接符 143"/>
          <p:cNvCxnSpPr/>
          <p:nvPr/>
        </p:nvCxnSpPr>
        <p:spPr>
          <a:xfrm rot="16200000" flipH="1">
            <a:off x="2990571" y="4762690"/>
            <a:ext cx="1803960" cy="498931"/>
          </a:xfrm>
          <a:prstGeom prst="bentConnector3">
            <a:avLst>
              <a:gd name="adj1" fmla="val 99920"/>
            </a:avLst>
          </a:prstGeom>
          <a:ln>
            <a:solidFill>
              <a:srgbClr val="28A0B4"/>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19653" y="5291380"/>
            <a:ext cx="1062320" cy="1011474"/>
            <a:chOff x="2234849" y="2112361"/>
            <a:chExt cx="997900" cy="950136"/>
          </a:xfrm>
        </p:grpSpPr>
        <p:grpSp>
          <p:nvGrpSpPr>
            <p:cNvPr id="44" name="组合 4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45" name="TextBox 78"/>
            <p:cNvSpPr txBox="1"/>
            <p:nvPr/>
          </p:nvSpPr>
          <p:spPr>
            <a:xfrm>
              <a:off x="2234849" y="2470350"/>
              <a:ext cx="997900" cy="260201"/>
            </a:xfrm>
            <a:prstGeom prst="rect">
              <a:avLst/>
            </a:prstGeom>
            <a:noFill/>
          </p:spPr>
          <p:txBody>
            <a:bodyPr wrap="square" lIns="0" tIns="0" rIns="0" bIns="0" rtlCol="0">
              <a:spAutoFit/>
            </a:bodyPr>
            <a:lstStyle/>
            <a:p>
              <a:pPr algn="ctr"/>
              <a:r>
                <a:rPr lang="en-US" altLang="zh-CN" b="1" dirty="0" smtClean="0">
                  <a:solidFill>
                    <a:schemeClr val="accent3">
                      <a:lumMod val="50000"/>
                    </a:schemeClr>
                  </a:solidFill>
                  <a:latin typeface="微软雅黑" pitchFamily="34" charset="-122"/>
                  <a:ea typeface="微软雅黑" pitchFamily="34" charset="-122"/>
                </a:rPr>
                <a:t>MAAS</a:t>
              </a:r>
              <a:endParaRPr lang="zh-CN" altLang="en-US" b="1" dirty="0">
                <a:solidFill>
                  <a:schemeClr val="accent3">
                    <a:lumMod val="50000"/>
                  </a:schemeClr>
                </a:solidFill>
                <a:latin typeface="微软雅黑" pitchFamily="34" charset="-122"/>
                <a:ea typeface="微软雅黑" pitchFamily="34" charset="-122"/>
              </a:endParaRPr>
            </a:p>
          </p:txBody>
        </p:sp>
      </p:grpSp>
      <p:grpSp>
        <p:nvGrpSpPr>
          <p:cNvPr id="48" name="组合 47"/>
          <p:cNvGrpSpPr/>
          <p:nvPr/>
        </p:nvGrpSpPr>
        <p:grpSpPr>
          <a:xfrm>
            <a:off x="1991719" y="5940350"/>
            <a:ext cx="1062320" cy="1011474"/>
            <a:chOff x="2234849" y="2112361"/>
            <a:chExt cx="997900" cy="950136"/>
          </a:xfrm>
        </p:grpSpPr>
        <p:grpSp>
          <p:nvGrpSpPr>
            <p:cNvPr id="49" name="组合 48"/>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5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50" name="TextBox 78"/>
            <p:cNvSpPr txBox="1"/>
            <p:nvPr/>
          </p:nvSpPr>
          <p:spPr>
            <a:xfrm>
              <a:off x="2234849" y="2470350"/>
              <a:ext cx="997900" cy="260201"/>
            </a:xfrm>
            <a:prstGeom prst="rect">
              <a:avLst/>
            </a:prstGeom>
            <a:noFill/>
          </p:spPr>
          <p:txBody>
            <a:bodyPr wrap="square" lIns="0" tIns="0" rIns="0" bIns="0" rtlCol="0">
              <a:spAutoFit/>
            </a:bodyPr>
            <a:lstStyle/>
            <a:p>
              <a:pPr algn="ctr"/>
              <a:r>
                <a:rPr lang="en-US" altLang="zh-CN" b="1" dirty="0" smtClean="0">
                  <a:solidFill>
                    <a:srgbClr val="7030A0"/>
                  </a:solidFill>
                  <a:latin typeface="微软雅黑" pitchFamily="34" charset="-122"/>
                  <a:ea typeface="微软雅黑" pitchFamily="34" charset="-122"/>
                </a:rPr>
                <a:t>CAAS</a:t>
              </a:r>
              <a:endParaRPr lang="zh-CN" altLang="en-US" b="1" dirty="0">
                <a:solidFill>
                  <a:srgbClr val="7030A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809440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500" fill="hold"/>
                                        <p:tgtEl>
                                          <p:spTgt spid="86"/>
                                        </p:tgtEl>
                                        <p:attrNameLst>
                                          <p:attrName>ppt_w</p:attrName>
                                        </p:attrNameLst>
                                      </p:cBhvr>
                                      <p:tavLst>
                                        <p:tav tm="0">
                                          <p:val>
                                            <p:fltVal val="0"/>
                                          </p:val>
                                        </p:tav>
                                        <p:tav tm="100000">
                                          <p:val>
                                            <p:strVal val="#ppt_w"/>
                                          </p:val>
                                        </p:tav>
                                      </p:tavLst>
                                    </p:anim>
                                    <p:anim calcmode="lin" valueType="num">
                                      <p:cBhvr>
                                        <p:cTn id="8" dur="500" fill="hold"/>
                                        <p:tgtEl>
                                          <p:spTgt spid="86"/>
                                        </p:tgtEl>
                                        <p:attrNameLst>
                                          <p:attrName>ppt_h</p:attrName>
                                        </p:attrNameLst>
                                      </p:cBhvr>
                                      <p:tavLst>
                                        <p:tav tm="0">
                                          <p:val>
                                            <p:fltVal val="0"/>
                                          </p:val>
                                        </p:tav>
                                        <p:tav tm="100000">
                                          <p:val>
                                            <p:strVal val="#ppt_h"/>
                                          </p:val>
                                        </p:tav>
                                      </p:tavLst>
                                    </p:anim>
                                    <p:animEffect transition="in" filter="fade">
                                      <p:cBhvr>
                                        <p:cTn id="9" dur="500"/>
                                        <p:tgtEl>
                                          <p:spTgt spid="86"/>
                                        </p:tgtEl>
                                      </p:cBhvr>
                                    </p:animEffect>
                                  </p:childTnLst>
                                </p:cTn>
                              </p:par>
                              <p:par>
                                <p:cTn id="10" presetID="53" presetClass="entr" presetSubtype="16"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p:cTn id="12" dur="500" fill="hold"/>
                                        <p:tgtEl>
                                          <p:spTgt spid="97"/>
                                        </p:tgtEl>
                                        <p:attrNameLst>
                                          <p:attrName>ppt_w</p:attrName>
                                        </p:attrNameLst>
                                      </p:cBhvr>
                                      <p:tavLst>
                                        <p:tav tm="0">
                                          <p:val>
                                            <p:fltVal val="0"/>
                                          </p:val>
                                        </p:tav>
                                        <p:tav tm="100000">
                                          <p:val>
                                            <p:strVal val="#ppt_w"/>
                                          </p:val>
                                        </p:tav>
                                      </p:tavLst>
                                    </p:anim>
                                    <p:anim calcmode="lin" valueType="num">
                                      <p:cBhvr>
                                        <p:cTn id="13" dur="500" fill="hold"/>
                                        <p:tgtEl>
                                          <p:spTgt spid="97"/>
                                        </p:tgtEl>
                                        <p:attrNameLst>
                                          <p:attrName>ppt_h</p:attrName>
                                        </p:attrNameLst>
                                      </p:cBhvr>
                                      <p:tavLst>
                                        <p:tav tm="0">
                                          <p:val>
                                            <p:fltVal val="0"/>
                                          </p:val>
                                        </p:tav>
                                        <p:tav tm="100000">
                                          <p:val>
                                            <p:strVal val="#ppt_h"/>
                                          </p:val>
                                        </p:tav>
                                      </p:tavLst>
                                    </p:anim>
                                    <p:animEffect transition="in" filter="fade">
                                      <p:cBhvr>
                                        <p:cTn id="14" dur="500"/>
                                        <p:tgtEl>
                                          <p:spTgt spid="97"/>
                                        </p:tgtEl>
                                      </p:cBhvr>
                                    </p:animEffect>
                                  </p:childTnLst>
                                </p:cTn>
                              </p:par>
                              <p:par>
                                <p:cTn id="15" presetID="53" presetClass="entr" presetSubtype="16"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p:cTn id="17" dur="500" fill="hold"/>
                                        <p:tgtEl>
                                          <p:spTgt spid="92"/>
                                        </p:tgtEl>
                                        <p:attrNameLst>
                                          <p:attrName>ppt_w</p:attrName>
                                        </p:attrNameLst>
                                      </p:cBhvr>
                                      <p:tavLst>
                                        <p:tav tm="0">
                                          <p:val>
                                            <p:fltVal val="0"/>
                                          </p:val>
                                        </p:tav>
                                        <p:tav tm="100000">
                                          <p:val>
                                            <p:strVal val="#ppt_w"/>
                                          </p:val>
                                        </p:tav>
                                      </p:tavLst>
                                    </p:anim>
                                    <p:anim calcmode="lin" valueType="num">
                                      <p:cBhvr>
                                        <p:cTn id="18" dur="500" fill="hold"/>
                                        <p:tgtEl>
                                          <p:spTgt spid="92"/>
                                        </p:tgtEl>
                                        <p:attrNameLst>
                                          <p:attrName>ppt_h</p:attrName>
                                        </p:attrNameLst>
                                      </p:cBhvr>
                                      <p:tavLst>
                                        <p:tav tm="0">
                                          <p:val>
                                            <p:fltVal val="0"/>
                                          </p:val>
                                        </p:tav>
                                        <p:tav tm="100000">
                                          <p:val>
                                            <p:strVal val="#ppt_h"/>
                                          </p:val>
                                        </p:tav>
                                      </p:tavLst>
                                    </p:anim>
                                    <p:animEffect transition="in" filter="fade">
                                      <p:cBhvr>
                                        <p:cTn id="19" dur="500"/>
                                        <p:tgtEl>
                                          <p:spTgt spid="92"/>
                                        </p:tgtEl>
                                      </p:cBhvr>
                                    </p:animEffect>
                                  </p:childTnLst>
                                </p:cTn>
                              </p:par>
                              <p:par>
                                <p:cTn id="20" presetID="53" presetClass="entr" presetSubtype="16"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 calcmode="lin" valueType="num">
                                      <p:cBhvr>
                                        <p:cTn id="22" dur="500" fill="hold"/>
                                        <p:tgtEl>
                                          <p:spTgt spid="81"/>
                                        </p:tgtEl>
                                        <p:attrNameLst>
                                          <p:attrName>ppt_w</p:attrName>
                                        </p:attrNameLst>
                                      </p:cBhvr>
                                      <p:tavLst>
                                        <p:tav tm="0">
                                          <p:val>
                                            <p:fltVal val="0"/>
                                          </p:val>
                                        </p:tav>
                                        <p:tav tm="100000">
                                          <p:val>
                                            <p:strVal val="#ppt_w"/>
                                          </p:val>
                                        </p:tav>
                                      </p:tavLst>
                                    </p:anim>
                                    <p:anim calcmode="lin" valueType="num">
                                      <p:cBhvr>
                                        <p:cTn id="23" dur="500" fill="hold"/>
                                        <p:tgtEl>
                                          <p:spTgt spid="81"/>
                                        </p:tgtEl>
                                        <p:attrNameLst>
                                          <p:attrName>ppt_h</p:attrName>
                                        </p:attrNameLst>
                                      </p:cBhvr>
                                      <p:tavLst>
                                        <p:tav tm="0">
                                          <p:val>
                                            <p:fltVal val="0"/>
                                          </p:val>
                                        </p:tav>
                                        <p:tav tm="100000">
                                          <p:val>
                                            <p:strVal val="#ppt_h"/>
                                          </p:val>
                                        </p:tav>
                                      </p:tavLst>
                                    </p:anim>
                                    <p:animEffect transition="in" filter="fade">
                                      <p:cBhvr>
                                        <p:cTn id="24" dur="500"/>
                                        <p:tgtEl>
                                          <p:spTgt spid="81"/>
                                        </p:tgtEl>
                                      </p:cBhvr>
                                    </p:animEffect>
                                  </p:childTnLst>
                                </p:cTn>
                              </p:par>
                              <p:par>
                                <p:cTn id="25" presetID="22" presetClass="entr" presetSubtype="8"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par>
                                <p:cTn id="31" presetID="22" presetClass="entr" presetSubtype="8"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left)">
                                      <p:cBhvr>
                                        <p:cTn id="33" dur="500"/>
                                        <p:tgtEl>
                                          <p:spTgt spid="7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par>
                                <p:cTn id="37" presetID="22" presetClass="entr" presetSubtype="8"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left)">
                                      <p:cBhvr>
                                        <p:cTn id="39" dur="500"/>
                                        <p:tgtEl>
                                          <p:spTgt spid="7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par>
                                <p:cTn id="43" presetID="22" presetClass="entr" presetSubtype="8"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left)">
                                      <p:cBhvr>
                                        <p:cTn id="45" dur="500"/>
                                        <p:tgtEl>
                                          <p:spTgt spid="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22" presetClass="entr" presetSubtype="8"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500"/>
                                        <p:tgtEl>
                                          <p:spTgt spid="1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fade">
                                      <p:cBhvr>
                                        <p:cTn id="54" dur="500"/>
                                        <p:tgtEl>
                                          <p:spTgt spid="1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fade">
                                      <p:cBhvr>
                                        <p:cTn id="57" dur="500"/>
                                        <p:tgtEl>
                                          <p:spTgt spid="113"/>
                                        </p:tgtEl>
                                      </p:cBhvr>
                                    </p:animEffect>
                                  </p:childTnLst>
                                </p:cTn>
                              </p:par>
                              <p:par>
                                <p:cTn id="58" presetID="22" presetClass="entr" presetSubtype="8" fill="hold" nodeType="with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wipe(left)">
                                      <p:cBhvr>
                                        <p:cTn id="60" dur="500"/>
                                        <p:tgtEl>
                                          <p:spTgt spid="114"/>
                                        </p:tgtEl>
                                      </p:cBhvr>
                                    </p:animEffect>
                                  </p:childTnLst>
                                </p:cTn>
                              </p:par>
                              <p:par>
                                <p:cTn id="61" presetID="10" presetClass="entr" presetSubtype="0" fill="hold"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fade">
                                      <p:cBhvr>
                                        <p:cTn id="63" dur="500"/>
                                        <p:tgtEl>
                                          <p:spTgt spid="121"/>
                                        </p:tgtEl>
                                      </p:cBhvr>
                                    </p:animEffect>
                                  </p:childTnLst>
                                </p:cTn>
                              </p:par>
                              <p:par>
                                <p:cTn id="64" presetID="10" presetClass="entr" presetSubtype="0" fill="hold" nodeType="with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fade">
                                      <p:cBhvr>
                                        <p:cTn id="66" dur="500"/>
                                        <p:tgtEl>
                                          <p:spTgt spid="125"/>
                                        </p:tgtEl>
                                      </p:cBhvr>
                                    </p:animEffect>
                                  </p:childTnLst>
                                </p:cTn>
                              </p:par>
                              <p:par>
                                <p:cTn id="67" presetID="10"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fade">
                                      <p:cBhvr>
                                        <p:cTn id="69" dur="500"/>
                                        <p:tgtEl>
                                          <p:spTgt spid="128"/>
                                        </p:tgtEl>
                                      </p:cBhvr>
                                    </p:animEffect>
                                  </p:childTnLst>
                                </p:cTn>
                              </p:par>
                              <p:par>
                                <p:cTn id="70" presetID="10" presetClass="entr" presetSubtype="0" fill="hold" nodeType="with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fade">
                                      <p:cBhvr>
                                        <p:cTn id="72" dur="500"/>
                                        <p:tgtEl>
                                          <p:spTgt spid="144"/>
                                        </p:tgtEl>
                                      </p:cBhvr>
                                    </p:animEffect>
                                  </p:childTnLst>
                                </p:cTn>
                              </p:par>
                              <p:par>
                                <p:cTn id="73" presetID="53" presetClass="entr" presetSubtype="16"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childTnLst>
                                </p:cTn>
                              </p:par>
                              <p:par>
                                <p:cTn id="78" presetID="53" presetClass="entr" presetSubtype="16"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500" fill="hold"/>
                                        <p:tgtEl>
                                          <p:spTgt spid="48"/>
                                        </p:tgtEl>
                                        <p:attrNameLst>
                                          <p:attrName>ppt_w</p:attrName>
                                        </p:attrNameLst>
                                      </p:cBhvr>
                                      <p:tavLst>
                                        <p:tav tm="0">
                                          <p:val>
                                            <p:fltVal val="0"/>
                                          </p:val>
                                        </p:tav>
                                        <p:tav tm="100000">
                                          <p:val>
                                            <p:strVal val="#ppt_w"/>
                                          </p:val>
                                        </p:tav>
                                      </p:tavLst>
                                    </p:anim>
                                    <p:anim calcmode="lin" valueType="num">
                                      <p:cBhvr>
                                        <p:cTn id="81" dur="500" fill="hold"/>
                                        <p:tgtEl>
                                          <p:spTgt spid="48"/>
                                        </p:tgtEl>
                                        <p:attrNameLst>
                                          <p:attrName>ppt_h</p:attrName>
                                        </p:attrNameLst>
                                      </p:cBhvr>
                                      <p:tavLst>
                                        <p:tav tm="0">
                                          <p:val>
                                            <p:fltVal val="0"/>
                                          </p:val>
                                        </p:tav>
                                        <p:tav tm="100000">
                                          <p:val>
                                            <p:strVal val="#ppt_h"/>
                                          </p:val>
                                        </p:tav>
                                      </p:tavLst>
                                    </p:anim>
                                    <p:animEffect transition="in" filter="fade">
                                      <p:cBhvr>
                                        <p:cTn id="8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4" grpId="0"/>
      <p:bldP spid="76" grpId="0"/>
      <p:bldP spid="80" grpId="0"/>
      <p:bldP spid="111" grpId="0"/>
      <p:bldP spid="1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5565279" y="3428647"/>
            <a:ext cx="1723549" cy="15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a:t>
            </a:r>
            <a:r>
              <a:rPr lang="en-US" altLang="zh-CN"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7</a:t>
            </a:r>
            <a:endPar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a:p>
            <a:r>
              <a:rPr lang="zh-CN" altLang="en-US" sz="6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背景</a:t>
            </a:r>
            <a:endParaRPr lang="zh-CN" altLang="en-US" sz="60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5124" name="矩形 10"/>
          <p:cNvSpPr>
            <a:spLocks noChangeArrowheads="1"/>
          </p:cNvSpPr>
          <p:nvPr/>
        </p:nvSpPr>
        <p:spPr bwMode="auto">
          <a:xfrm>
            <a:off x="5536425" y="2787574"/>
            <a:ext cx="2194833"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 </a:t>
            </a:r>
            <a:r>
              <a:rPr lang="en-US" altLang="zh-CN"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B</a:t>
            </a: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ackground</a:t>
            </a:r>
            <a:endParaRPr lang="zh-CN" alt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5125" name="直接连接符 11"/>
          <p:cNvSpPr>
            <a:spLocks noChangeShapeType="1"/>
          </p:cNvSpPr>
          <p:nvPr/>
        </p:nvSpPr>
        <p:spPr bwMode="auto">
          <a:xfrm>
            <a:off x="5781303" y="3189177"/>
            <a:ext cx="4536504" cy="0"/>
          </a:xfrm>
          <a:prstGeom prst="line">
            <a:avLst/>
          </a:prstGeom>
          <a:noFill/>
          <a:ln w="6350" cap="flat" cmpd="sng">
            <a:solidFill>
              <a:srgbClr val="1F497D"/>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7" name="Text Box 3"/>
          <p:cNvSpPr>
            <a:spLocks noChangeArrowheads="1"/>
          </p:cNvSpPr>
          <p:nvPr/>
        </p:nvSpPr>
        <p:spPr bwMode="auto">
          <a:xfrm>
            <a:off x="2396927" y="2191662"/>
            <a:ext cx="3021981" cy="315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19897"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01</a:t>
            </a:r>
            <a:endParaRPr lang="zh-CN" altLang="en-US" sz="19897"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19595697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5123"/>
                                        </p:tgtEl>
                                        <p:attrNameLst>
                                          <p:attrName>style.visibility</p:attrName>
                                        </p:attrNameLst>
                                      </p:cBhvr>
                                      <p:to>
                                        <p:strVal val="visible"/>
                                      </p:to>
                                    </p:set>
                                    <p:anim by="(-#ppt_w*2)" calcmode="lin" valueType="num">
                                      <p:cBhvr rctx="PPT">
                                        <p:cTn id="10" dur="500" autoRev="1" fill="hold">
                                          <p:stCondLst>
                                            <p:cond delay="0"/>
                                          </p:stCondLst>
                                        </p:cTn>
                                        <p:tgtEl>
                                          <p:spTgt spid="5123"/>
                                        </p:tgtEl>
                                        <p:attrNameLst>
                                          <p:attrName>ppt_w</p:attrName>
                                        </p:attrNameLst>
                                      </p:cBhvr>
                                    </p:anim>
                                    <p:anim by="(#ppt_w*0.50)" calcmode="lin" valueType="num">
                                      <p:cBhvr>
                                        <p:cTn id="11" dur="500" decel="50000" autoRev="1" fill="hold">
                                          <p:stCondLst>
                                            <p:cond delay="0"/>
                                          </p:stCondLst>
                                        </p:cTn>
                                        <p:tgtEl>
                                          <p:spTgt spid="5123"/>
                                        </p:tgtEl>
                                        <p:attrNameLst>
                                          <p:attrName>ppt_x</p:attrName>
                                        </p:attrNameLst>
                                      </p:cBhvr>
                                    </p:anim>
                                    <p:anim from="(-#ppt_h/2)" to="(#ppt_y)" calcmode="lin" valueType="num">
                                      <p:cBhvr>
                                        <p:cTn id="12" dur="1000" fill="hold">
                                          <p:stCondLst>
                                            <p:cond delay="0"/>
                                          </p:stCondLst>
                                        </p:cTn>
                                        <p:tgtEl>
                                          <p:spTgt spid="5123"/>
                                        </p:tgtEl>
                                        <p:attrNameLst>
                                          <p:attrName>ppt_y</p:attrName>
                                        </p:attrNameLst>
                                      </p:cBhvr>
                                    </p:anim>
                                    <p:animRot by="21600000">
                                      <p:cBhvr>
                                        <p:cTn id="13" dur="1000" fill="hold">
                                          <p:stCondLst>
                                            <p:cond delay="0"/>
                                          </p:stCondLst>
                                        </p:cTn>
                                        <p:tgtEl>
                                          <p:spTgt spid="5123"/>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5125"/>
                                        </p:tgtEl>
                                        <p:attrNameLst>
                                          <p:attrName>style.visibility</p:attrName>
                                        </p:attrNameLst>
                                      </p:cBhvr>
                                      <p:to>
                                        <p:strVal val="visible"/>
                                      </p:to>
                                    </p:set>
                                    <p:anim calcmode="lin" valueType="num">
                                      <p:cBhvr additive="base">
                                        <p:cTn id="16" dur="500" fill="hold"/>
                                        <p:tgtEl>
                                          <p:spTgt spid="5125"/>
                                        </p:tgtEl>
                                        <p:attrNameLst>
                                          <p:attrName>ppt_x</p:attrName>
                                        </p:attrNameLst>
                                      </p:cBhvr>
                                      <p:tavLst>
                                        <p:tav tm="0">
                                          <p:val>
                                            <p:strVal val="0-#ppt_w/2"/>
                                          </p:val>
                                        </p:tav>
                                        <p:tav tm="100000">
                                          <p:val>
                                            <p:strVal val="#ppt_x"/>
                                          </p:val>
                                        </p:tav>
                                      </p:tavLst>
                                    </p:anim>
                                    <p:anim calcmode="lin" valueType="num">
                                      <p:cBhvr additive="base">
                                        <p:cTn id="17" dur="500" fill="hold"/>
                                        <p:tgtEl>
                                          <p:spTgt spid="5125"/>
                                        </p:tgtEl>
                                        <p:attrNameLst>
                                          <p:attrName>ppt_y</p:attrName>
                                        </p:attrNameLst>
                                      </p:cBhvr>
                                      <p:tavLst>
                                        <p:tav tm="0">
                                          <p:val>
                                            <p:strVal val="#ppt_y"/>
                                          </p:val>
                                        </p:tav>
                                        <p:tav tm="100000">
                                          <p:val>
                                            <p:strVal val="#ppt_y"/>
                                          </p:val>
                                        </p:tav>
                                      </p:tavLst>
                                    </p:anim>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5124"/>
                                        </p:tgtEl>
                                        <p:attrNameLst>
                                          <p:attrName>style.visibility</p:attrName>
                                        </p:attrNameLst>
                                      </p:cBhvr>
                                      <p:to>
                                        <p:strVal val="visible"/>
                                      </p:to>
                                    </p:set>
                                    <p:anim by="(-#ppt_w*2)" calcmode="lin" valueType="num">
                                      <p:cBhvr rctx="PPT">
                                        <p:cTn id="20" dur="500" autoRev="1" fill="hold">
                                          <p:stCondLst>
                                            <p:cond delay="0"/>
                                          </p:stCondLst>
                                        </p:cTn>
                                        <p:tgtEl>
                                          <p:spTgt spid="5124"/>
                                        </p:tgtEl>
                                        <p:attrNameLst>
                                          <p:attrName>ppt_w</p:attrName>
                                        </p:attrNameLst>
                                      </p:cBhvr>
                                    </p:anim>
                                    <p:anim by="(#ppt_w*0.50)" calcmode="lin" valueType="num">
                                      <p:cBhvr>
                                        <p:cTn id="21" dur="500" decel="50000" autoRev="1" fill="hold">
                                          <p:stCondLst>
                                            <p:cond delay="0"/>
                                          </p:stCondLst>
                                        </p:cTn>
                                        <p:tgtEl>
                                          <p:spTgt spid="5124"/>
                                        </p:tgtEl>
                                        <p:attrNameLst>
                                          <p:attrName>ppt_x</p:attrName>
                                        </p:attrNameLst>
                                      </p:cBhvr>
                                    </p:anim>
                                    <p:anim from="(-#ppt_h/2)" to="(#ppt_y)" calcmode="lin" valueType="num">
                                      <p:cBhvr>
                                        <p:cTn id="22" dur="1000" fill="hold">
                                          <p:stCondLst>
                                            <p:cond delay="0"/>
                                          </p:stCondLst>
                                        </p:cTn>
                                        <p:tgtEl>
                                          <p:spTgt spid="5124"/>
                                        </p:tgtEl>
                                        <p:attrNameLst>
                                          <p:attrName>ppt_y</p:attrName>
                                        </p:attrNameLst>
                                      </p:cBhvr>
                                    </p:anim>
                                    <p:animRot by="21600000">
                                      <p:cBhvr>
                                        <p:cTn id="23"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smtClean="0">
                <a:solidFill>
                  <a:srgbClr val="1F497D"/>
                </a:solidFill>
                <a:latin typeface="思源黑体 CN ExtraLight" panose="020B0200000000000000" pitchFamily="34" charset="-122"/>
              </a:rPr>
              <a:t>PaaS</a:t>
            </a:r>
            <a:r>
              <a:rPr lang="en-US" altLang="zh-CN" sz="1600" dirty="0" err="1">
                <a:solidFill>
                  <a:srgbClr val="1F497D"/>
                </a:solidFill>
                <a:latin typeface="+mn-ea"/>
              </a:rPr>
              <a:t>&amp;IaaS</a:t>
            </a:r>
            <a:r>
              <a:rPr lang="en-US" altLang="zh-CN" sz="1600" dirty="0">
                <a:solidFill>
                  <a:srgbClr val="1F497D"/>
                </a:solidFill>
                <a:latin typeface="思源黑体 CN ExtraLight" panose="020B0200000000000000" pitchFamily="34" charset="-122"/>
              </a:rPr>
              <a:t> </a:t>
            </a:r>
            <a:r>
              <a:rPr lang="en-US" altLang="zh-CN" sz="1600" dirty="0" smtClean="0">
                <a:solidFill>
                  <a:srgbClr val="1F497D"/>
                </a:solidFill>
                <a:latin typeface="思源黑体 CN ExtraLight" panose="020B0200000000000000" pitchFamily="34" charset="-122"/>
              </a:rPr>
              <a:t>open </a:t>
            </a:r>
            <a:r>
              <a:rPr lang="en-US" altLang="zh-CN" sz="1600" dirty="0">
                <a:solidFill>
                  <a:srgbClr val="1F497D"/>
                </a:solidFill>
                <a:latin typeface="思源黑体 CN ExtraLight" panose="020B0200000000000000" pitchFamily="34" charset="-122"/>
              </a:rPr>
              <a:t>source </a:t>
            </a:r>
            <a:r>
              <a:rPr lang="en-US" altLang="zh-CN" sz="1600" dirty="0" smtClean="0">
                <a:solidFill>
                  <a:srgbClr val="1F497D"/>
                </a:solidFill>
                <a:latin typeface="思源黑体 CN ExtraLight" panose="020B0200000000000000" pitchFamily="34" charset="-122"/>
              </a:rPr>
              <a:t>Framework</a:t>
            </a:r>
            <a:endParaRPr lang="en-US" altLang="zh-CN" sz="1600" dirty="0">
              <a:solidFill>
                <a:srgbClr val="1F497D"/>
              </a:solidFill>
              <a:latin typeface="思源黑体 CN ExtraLight" panose="020B0200000000000000" pitchFamily="34" charset="-122"/>
            </a:endParaRP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smtClean="0">
                <a:solidFill>
                  <a:srgbClr val="1F497D"/>
                </a:solidFill>
                <a:latin typeface="+mn-ea"/>
              </a:rPr>
              <a:t>PaaS&amp;IaaS</a:t>
            </a:r>
            <a:r>
              <a:rPr lang="zh-CN" altLang="en-US" sz="2800" dirty="0" smtClean="0">
                <a:solidFill>
                  <a:srgbClr val="1F497D"/>
                </a:solidFill>
                <a:latin typeface="+mn-ea"/>
              </a:rPr>
              <a:t>开源框架</a:t>
            </a:r>
            <a:endParaRPr lang="zh-CN" altLang="en-US" sz="2800" dirty="0">
              <a:solidFill>
                <a:srgbClr val="1F497D"/>
              </a:solidFill>
              <a:latin typeface="+mn-ea"/>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742" y="2241486"/>
            <a:ext cx="1296144" cy="129614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5276" y="2392189"/>
            <a:ext cx="1676174" cy="996918"/>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178" y="2441862"/>
            <a:ext cx="2436440" cy="670580"/>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66978" y="2170803"/>
            <a:ext cx="2078385" cy="1437509"/>
          </a:xfrm>
          <a:prstGeom prst="rect">
            <a:avLst/>
          </a:prstGeom>
        </p:spPr>
      </p:pic>
      <p:cxnSp>
        <p:nvCxnSpPr>
          <p:cNvPr id="16" name="直接连接符 15"/>
          <p:cNvCxnSpPr/>
          <p:nvPr/>
        </p:nvCxnSpPr>
        <p:spPr>
          <a:xfrm>
            <a:off x="380703" y="3856726"/>
            <a:ext cx="11953328" cy="3555"/>
          </a:xfrm>
          <a:prstGeom prst="line">
            <a:avLst/>
          </a:prstGeom>
          <a:ln>
            <a:solidFill>
              <a:srgbClr val="2878B4"/>
            </a:solidFill>
            <a:prstDash val="lgDash"/>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78558" y="4075506"/>
            <a:ext cx="1398674" cy="1398674"/>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6941" y="4162929"/>
            <a:ext cx="1986982" cy="845810"/>
          </a:xfrm>
          <a:prstGeom prst="rect">
            <a:avLst/>
          </a:prstGeom>
        </p:spPr>
      </p:pic>
      <p:pic>
        <p:nvPicPr>
          <p:cNvPr id="23" name="图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91185" y="4315330"/>
            <a:ext cx="2515667" cy="908224"/>
          </a:xfrm>
          <a:prstGeom prst="rect">
            <a:avLst/>
          </a:prstGeom>
        </p:spPr>
      </p:pic>
      <p:sp>
        <p:nvSpPr>
          <p:cNvPr id="24" name="文本框 23"/>
          <p:cNvSpPr txBox="1"/>
          <p:nvPr/>
        </p:nvSpPr>
        <p:spPr>
          <a:xfrm>
            <a:off x="9436364" y="4415499"/>
            <a:ext cx="2480014" cy="707886"/>
          </a:xfrm>
          <a:prstGeom prst="rect">
            <a:avLst/>
          </a:prstGeom>
          <a:solidFill>
            <a:srgbClr val="DAE3F3"/>
          </a:solidFill>
        </p:spPr>
        <p:txBody>
          <a:bodyPr wrap="square" rtlCol="0">
            <a:spAutoFit/>
          </a:bodyPr>
          <a:lstStyle/>
          <a:p>
            <a:r>
              <a:rPr lang="en-US" altLang="zh-CN" sz="4000" b="1" dirty="0">
                <a:solidFill>
                  <a:schemeClr val="bg1">
                    <a:lumMod val="50000"/>
                  </a:schemeClr>
                </a:solidFill>
              </a:rPr>
              <a:t>Eucalyptus</a:t>
            </a:r>
            <a:endParaRPr lang="zh-CN" altLang="en-US" sz="4000" b="1" dirty="0">
              <a:solidFill>
                <a:schemeClr val="bg1">
                  <a:lumMod val="50000"/>
                </a:schemeClr>
              </a:solidFill>
            </a:endParaRPr>
          </a:p>
        </p:txBody>
      </p:sp>
      <p:sp>
        <p:nvSpPr>
          <p:cNvPr id="29" name="TextBox 84"/>
          <p:cNvSpPr txBox="1">
            <a:spLocks noChangeArrowheads="1"/>
          </p:cNvSpPr>
          <p:nvPr/>
        </p:nvSpPr>
        <p:spPr bwMode="auto">
          <a:xfrm>
            <a:off x="537166" y="2433601"/>
            <a:ext cx="1641392" cy="91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4000" dirty="0" smtClean="0">
                <a:solidFill>
                  <a:srgbClr val="595959"/>
                </a:solidFill>
                <a:latin typeface="微软雅黑" panose="020B0503020204020204" charset="-122"/>
                <a:ea typeface="微软雅黑" panose="020B0503020204020204" charset="-122"/>
                <a:sym typeface="微软雅黑" panose="020B0503020204020204" charset="-122"/>
              </a:rPr>
              <a:t>PaaS</a:t>
            </a:r>
            <a:endParaRPr lang="zh-CN" altLang="en-US" sz="4000" dirty="0">
              <a:solidFill>
                <a:srgbClr val="595959"/>
              </a:solidFill>
              <a:latin typeface="微软雅黑" panose="020B0503020204020204" charset="-122"/>
              <a:ea typeface="微软雅黑" panose="020B0503020204020204" charset="-122"/>
              <a:sym typeface="微软雅黑" panose="020B0503020204020204" charset="-122"/>
            </a:endParaRPr>
          </a:p>
        </p:txBody>
      </p:sp>
      <p:sp>
        <p:nvSpPr>
          <p:cNvPr id="30" name="TextBox 84"/>
          <p:cNvSpPr txBox="1">
            <a:spLocks noChangeArrowheads="1"/>
          </p:cNvSpPr>
          <p:nvPr/>
        </p:nvSpPr>
        <p:spPr bwMode="auto">
          <a:xfrm>
            <a:off x="646940" y="4162929"/>
            <a:ext cx="1658336" cy="91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391" tIns="48194" rIns="96391" bIns="4819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4000" dirty="0" smtClean="0">
                <a:solidFill>
                  <a:srgbClr val="595959"/>
                </a:solidFill>
                <a:latin typeface="微软雅黑" panose="020B0503020204020204" charset="-122"/>
                <a:ea typeface="微软雅黑" panose="020B0503020204020204" charset="-122"/>
                <a:sym typeface="微软雅黑" panose="020B0503020204020204" charset="-122"/>
              </a:rPr>
              <a:t>IaaS</a:t>
            </a:r>
            <a:endParaRPr lang="zh-CN" altLang="en-US" sz="4000" dirty="0">
              <a:solidFill>
                <a:srgbClr val="595959"/>
              </a:solidFill>
              <a:latin typeface="微软雅黑" panose="020B0503020204020204" charset="-122"/>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270619493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up)">
                                      <p:cBhvr>
                                        <p:cTn id="7" dur="500"/>
                                        <p:tgtEl>
                                          <p:spTgt spid="29">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wipe(up)">
                                      <p:cBhvr>
                                        <p:cTn id="1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306821" y="672663"/>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468704" y="672663"/>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Cloud Foundry logical view</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Cloud </a:t>
            </a:r>
            <a:r>
              <a:rPr lang="en-US" altLang="zh-CN" sz="2800" dirty="0" smtClean="0">
                <a:solidFill>
                  <a:srgbClr val="1F497D"/>
                </a:solidFill>
                <a:latin typeface="+mn-ea"/>
              </a:rPr>
              <a:t>Foundry </a:t>
            </a:r>
            <a:r>
              <a:rPr lang="zh-CN" altLang="en-US" sz="2800" dirty="0" smtClean="0">
                <a:solidFill>
                  <a:srgbClr val="1F497D"/>
                </a:solidFill>
                <a:latin typeface="+mn-ea"/>
              </a:rPr>
              <a:t>逻辑架构图</a:t>
            </a:r>
            <a:endParaRPr lang="zh-CN" altLang="en-US" sz="2800" dirty="0">
              <a:solidFill>
                <a:srgbClr val="1F497D"/>
              </a:solidFill>
              <a:latin typeface="+mn-ea"/>
            </a:endParaRPr>
          </a:p>
        </p:txBody>
      </p:sp>
      <p:sp>
        <p:nvSpPr>
          <p:cNvPr id="17" name="矩形 16"/>
          <p:cNvSpPr/>
          <p:nvPr/>
        </p:nvSpPr>
        <p:spPr>
          <a:xfrm>
            <a:off x="2916630" y="2341421"/>
            <a:ext cx="7965137" cy="3886200"/>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100">
              <a:latin typeface="微软雅黑" pitchFamily="34" charset="-122"/>
              <a:ea typeface="微软雅黑" pitchFamily="34" charset="-122"/>
            </a:endParaRPr>
          </a:p>
        </p:txBody>
      </p:sp>
      <p:sp>
        <p:nvSpPr>
          <p:cNvPr id="18" name="Rectangle 7"/>
          <p:cNvSpPr>
            <a:spLocks noChangeArrowheads="1"/>
          </p:cNvSpPr>
          <p:nvPr/>
        </p:nvSpPr>
        <p:spPr bwMode="auto">
          <a:xfrm>
            <a:off x="7504078" y="2045508"/>
            <a:ext cx="1165165" cy="19399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r>
              <a:rPr lang="en-US" altLang="zh-CN" sz="1100" b="1" dirty="0" smtClean="0">
                <a:solidFill>
                  <a:srgbClr val="990033"/>
                </a:solidFill>
                <a:latin typeface="微软雅黑" pitchFamily="34" charset="-122"/>
                <a:ea typeface="微软雅黑" pitchFamily="34" charset="-122"/>
              </a:rPr>
              <a:t>PC –</a:t>
            </a:r>
            <a:r>
              <a:rPr lang="zh-CN" altLang="en-US" sz="1100" b="1" dirty="0" smtClean="0">
                <a:solidFill>
                  <a:srgbClr val="990033"/>
                </a:solidFill>
                <a:latin typeface="微软雅黑" pitchFamily="34" charset="-122"/>
                <a:ea typeface="微软雅黑" pitchFamily="34" charset="-122"/>
              </a:rPr>
              <a:t>浏览器访问</a:t>
            </a:r>
          </a:p>
        </p:txBody>
      </p:sp>
      <p:sp>
        <p:nvSpPr>
          <p:cNvPr id="19" name="Rectangle 10"/>
          <p:cNvSpPr>
            <a:spLocks noChangeArrowheads="1"/>
          </p:cNvSpPr>
          <p:nvPr/>
        </p:nvSpPr>
        <p:spPr bwMode="auto">
          <a:xfrm>
            <a:off x="9900479" y="2770628"/>
            <a:ext cx="850023" cy="2923593"/>
          </a:xfrm>
          <a:prstGeom prst="rect">
            <a:avLst/>
          </a:prstGeom>
          <a:solidFill>
            <a:srgbClr val="CC99FF">
              <a:alpha val="50195"/>
            </a:srgbClr>
          </a:solidFill>
          <a:ln w="12700">
            <a:solidFill>
              <a:srgbClr val="5F5F5F"/>
            </a:solidFill>
            <a:miter lim="800000"/>
            <a:headEnd/>
            <a:tailEnd/>
          </a:ln>
        </p:spPr>
        <p:txBody>
          <a:bodyPr lIns="90000" tIns="46800" rIns="90000" bIns="46800" anchor="ctr"/>
          <a:lstStyle/>
          <a:p>
            <a:pPr algn="ctr"/>
            <a:r>
              <a:rPr lang="en-US" altLang="zh-CN" sz="1100" b="1" dirty="0" smtClean="0">
                <a:solidFill>
                  <a:srgbClr val="990033"/>
                </a:solidFill>
                <a:latin typeface="微软雅黑" pitchFamily="34" charset="-122"/>
                <a:ea typeface="微软雅黑" pitchFamily="34" charset="-122"/>
              </a:rPr>
              <a:t>health manager</a:t>
            </a:r>
            <a:endParaRPr lang="zh-CN" altLang="en-US" sz="1100" b="1" dirty="0" smtClean="0">
              <a:solidFill>
                <a:srgbClr val="990033"/>
              </a:solidFill>
              <a:latin typeface="微软雅黑" pitchFamily="34" charset="-122"/>
              <a:ea typeface="微软雅黑" pitchFamily="34" charset="-122"/>
            </a:endParaRPr>
          </a:p>
          <a:p>
            <a:pPr algn="ctr"/>
            <a:endParaRPr lang="zh-CN" altLang="zh-CN" sz="1100" b="1" dirty="0">
              <a:latin typeface="微软雅黑" pitchFamily="34" charset="-122"/>
              <a:ea typeface="微软雅黑" pitchFamily="34" charset="-122"/>
            </a:endParaRPr>
          </a:p>
        </p:txBody>
      </p:sp>
      <p:sp>
        <p:nvSpPr>
          <p:cNvPr id="20" name="Rectangle 7"/>
          <p:cNvSpPr>
            <a:spLocks noChangeArrowheads="1"/>
          </p:cNvSpPr>
          <p:nvPr/>
        </p:nvSpPr>
        <p:spPr bwMode="auto">
          <a:xfrm>
            <a:off x="3118698" y="2033554"/>
            <a:ext cx="954934" cy="22461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r>
              <a:rPr lang="en-US" altLang="zh-CN" sz="1100" b="1" dirty="0" smtClean="0">
                <a:solidFill>
                  <a:srgbClr val="990033"/>
                </a:solidFill>
                <a:latin typeface="微软雅黑" pitchFamily="34" charset="-122"/>
                <a:ea typeface="微软雅黑" pitchFamily="34" charset="-122"/>
              </a:rPr>
              <a:t>VMC client</a:t>
            </a:r>
            <a:endParaRPr lang="zh-CN" altLang="en-US" sz="1100" b="1" dirty="0" smtClean="0">
              <a:solidFill>
                <a:srgbClr val="990033"/>
              </a:solidFill>
              <a:latin typeface="微软雅黑" pitchFamily="34" charset="-122"/>
              <a:ea typeface="微软雅黑" pitchFamily="34" charset="-122"/>
            </a:endParaRPr>
          </a:p>
        </p:txBody>
      </p:sp>
      <p:sp>
        <p:nvSpPr>
          <p:cNvPr id="25" name="Rectangle 7"/>
          <p:cNvSpPr>
            <a:spLocks noChangeArrowheads="1"/>
          </p:cNvSpPr>
          <p:nvPr/>
        </p:nvSpPr>
        <p:spPr bwMode="auto">
          <a:xfrm>
            <a:off x="8883000" y="2036621"/>
            <a:ext cx="1364278" cy="20288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r>
              <a:rPr lang="en-US" altLang="zh-CN" sz="1100" b="1" dirty="0" smtClean="0">
                <a:solidFill>
                  <a:srgbClr val="990033"/>
                </a:solidFill>
                <a:latin typeface="微软雅黑" pitchFamily="34" charset="-122"/>
                <a:ea typeface="微软雅黑" pitchFamily="34" charset="-122"/>
              </a:rPr>
              <a:t>Mobile – App</a:t>
            </a:r>
            <a:r>
              <a:rPr lang="zh-CN" altLang="en-US" sz="1100" b="1" dirty="0" smtClean="0">
                <a:solidFill>
                  <a:srgbClr val="990033"/>
                </a:solidFill>
                <a:latin typeface="微软雅黑" pitchFamily="34" charset="-122"/>
                <a:ea typeface="微软雅黑" pitchFamily="34" charset="-122"/>
              </a:rPr>
              <a:t>访问</a:t>
            </a:r>
          </a:p>
        </p:txBody>
      </p:sp>
      <p:sp>
        <p:nvSpPr>
          <p:cNvPr id="26" name="Rectangle 7"/>
          <p:cNvSpPr>
            <a:spLocks noChangeArrowheads="1"/>
          </p:cNvSpPr>
          <p:nvPr/>
        </p:nvSpPr>
        <p:spPr bwMode="auto">
          <a:xfrm>
            <a:off x="4176041" y="2042442"/>
            <a:ext cx="867871" cy="21572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Bef>
                <a:spcPts val="0"/>
              </a:spcBef>
              <a:spcAft>
                <a:spcPts val="0"/>
              </a:spcAft>
              <a:defRPr/>
            </a:pPr>
            <a:r>
              <a:rPr lang="en-US" altLang="zh-CN" sz="1100" b="1" dirty="0" smtClean="0">
                <a:solidFill>
                  <a:srgbClr val="990033"/>
                </a:solidFill>
                <a:latin typeface="微软雅黑" pitchFamily="34" charset="-122"/>
                <a:ea typeface="微软雅黑" pitchFamily="34" charset="-122"/>
              </a:rPr>
              <a:t>STS </a:t>
            </a:r>
            <a:r>
              <a:rPr lang="en-US" altLang="zh-CN" sz="1100" b="1" dirty="0" err="1" smtClean="0">
                <a:solidFill>
                  <a:srgbClr val="990033"/>
                </a:solidFill>
                <a:latin typeface="微软雅黑" pitchFamily="34" charset="-122"/>
                <a:ea typeface="微软雅黑" pitchFamily="34" charset="-122"/>
              </a:rPr>
              <a:t>Plugin</a:t>
            </a:r>
            <a:endParaRPr lang="zh-CN" altLang="en-US" sz="1100" b="1" dirty="0" smtClean="0">
              <a:solidFill>
                <a:srgbClr val="990033"/>
              </a:solidFill>
              <a:latin typeface="微软雅黑" pitchFamily="34" charset="-122"/>
              <a:ea typeface="微软雅黑" pitchFamily="34" charset="-122"/>
            </a:endParaRPr>
          </a:p>
        </p:txBody>
      </p:sp>
      <p:sp>
        <p:nvSpPr>
          <p:cNvPr id="27" name="圆角矩形 26"/>
          <p:cNvSpPr/>
          <p:nvPr/>
        </p:nvSpPr>
        <p:spPr>
          <a:xfrm>
            <a:off x="3100036" y="2407607"/>
            <a:ext cx="7629331" cy="266607"/>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a:ln w="63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1100" dirty="0" smtClean="0">
                <a:latin typeface="微软雅黑" pitchFamily="34" charset="-122"/>
                <a:ea typeface="微软雅黑" pitchFamily="34" charset="-122"/>
              </a:rPr>
              <a:t>                                                      Router </a:t>
            </a:r>
            <a:r>
              <a:rPr lang="zh-CN" altLang="en-US" sz="1100" dirty="0" smtClean="0">
                <a:latin typeface="微软雅黑" pitchFamily="34" charset="-122"/>
                <a:ea typeface="微软雅黑" pitchFamily="34" charset="-122"/>
              </a:rPr>
              <a:t>路由  </a:t>
            </a:r>
            <a:r>
              <a:rPr lang="en-US" altLang="zh-CN" sz="1100" dirty="0" smtClean="0">
                <a:latin typeface="微软雅黑" pitchFamily="34" charset="-122"/>
                <a:ea typeface="微软雅黑" pitchFamily="34" charset="-122"/>
              </a:rPr>
              <a:t>(</a:t>
            </a:r>
            <a:r>
              <a:rPr lang="en-US" altLang="zh-CN" sz="1100" dirty="0" err="1" smtClean="0">
                <a:latin typeface="微软雅黑" pitchFamily="34" charset="-122"/>
                <a:ea typeface="微软雅黑" pitchFamily="34" charset="-122"/>
              </a:rPr>
              <a:t>Nginx</a:t>
            </a:r>
            <a:r>
              <a:rPr lang="en-US" altLang="zh-CN" sz="1100" dirty="0" smtClean="0">
                <a:latin typeface="微软雅黑" pitchFamily="34" charset="-122"/>
                <a:ea typeface="微软雅黑" pitchFamily="34" charset="-122"/>
              </a:rPr>
              <a:t> + Locator Service)                    </a:t>
            </a:r>
            <a:endParaRPr lang="zh-CN" altLang="en-US" sz="1100" dirty="0">
              <a:latin typeface="微软雅黑" pitchFamily="34" charset="-122"/>
              <a:ea typeface="微软雅黑" pitchFamily="34" charset="-122"/>
            </a:endParaRPr>
          </a:p>
        </p:txBody>
      </p:sp>
      <p:sp>
        <p:nvSpPr>
          <p:cNvPr id="28" name="圆角矩形 27"/>
          <p:cNvSpPr/>
          <p:nvPr/>
        </p:nvSpPr>
        <p:spPr>
          <a:xfrm>
            <a:off x="3111932" y="5894339"/>
            <a:ext cx="7617435" cy="266607"/>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sz="1100" dirty="0" smtClean="0">
                <a:latin typeface="微软雅黑" pitchFamily="34" charset="-122"/>
                <a:ea typeface="微软雅黑" pitchFamily="34" charset="-122"/>
              </a:rPr>
              <a:t>NATS </a:t>
            </a:r>
            <a:r>
              <a:rPr lang="zh-CN" altLang="en-US" sz="1100" dirty="0" smtClean="0">
                <a:latin typeface="微软雅黑" pitchFamily="34" charset="-122"/>
                <a:ea typeface="微软雅黑" pitchFamily="34" charset="-122"/>
              </a:rPr>
              <a:t>消息总线</a:t>
            </a:r>
            <a:endParaRPr lang="zh-CN" altLang="en-US" sz="1100" dirty="0">
              <a:latin typeface="微软雅黑" pitchFamily="34" charset="-122"/>
              <a:ea typeface="微软雅黑" pitchFamily="34" charset="-122"/>
            </a:endParaRPr>
          </a:p>
        </p:txBody>
      </p:sp>
      <p:sp>
        <p:nvSpPr>
          <p:cNvPr id="31" name="矩形 30"/>
          <p:cNvSpPr/>
          <p:nvPr/>
        </p:nvSpPr>
        <p:spPr>
          <a:xfrm>
            <a:off x="6336189" y="4751828"/>
            <a:ext cx="3438331" cy="990600"/>
          </a:xfrm>
          <a:prstGeom prst="rect">
            <a:avLst/>
          </a:prstGeom>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sz="1100">
              <a:latin typeface="微软雅黑" pitchFamily="34" charset="-122"/>
              <a:ea typeface="微软雅黑" pitchFamily="34" charset="-122"/>
            </a:endParaRPr>
          </a:p>
        </p:txBody>
      </p:sp>
      <p:sp>
        <p:nvSpPr>
          <p:cNvPr id="32" name="Text Box 11"/>
          <p:cNvSpPr txBox="1">
            <a:spLocks noChangeArrowheads="1"/>
          </p:cNvSpPr>
          <p:nvPr/>
        </p:nvSpPr>
        <p:spPr bwMode="auto">
          <a:xfrm>
            <a:off x="7602782" y="4742497"/>
            <a:ext cx="1276000" cy="261610"/>
          </a:xfrm>
          <a:prstGeom prst="rect">
            <a:avLst/>
          </a:prstGeom>
          <a:noFill/>
          <a:ln w="9525">
            <a:noFill/>
            <a:miter lim="800000"/>
            <a:headEnd/>
            <a:tailEnd/>
          </a:ln>
        </p:spPr>
        <p:txBody>
          <a:bodyPr wrap="square">
            <a:spAutoFit/>
          </a:bodyPr>
          <a:lstStyle/>
          <a:p>
            <a:pPr algn="ctr"/>
            <a:r>
              <a:rPr lang="en-US" altLang="zh-CN" sz="1100" b="1" dirty="0" smtClean="0">
                <a:solidFill>
                  <a:srgbClr val="990033"/>
                </a:solidFill>
                <a:latin typeface="微软雅黑" pitchFamily="34" charset="-122"/>
                <a:ea typeface="微软雅黑" pitchFamily="34" charset="-122"/>
              </a:rPr>
              <a:t>service </a:t>
            </a:r>
            <a:r>
              <a:rPr lang="en-US" altLang="zh-CN" sz="1100" b="1" dirty="0">
                <a:solidFill>
                  <a:srgbClr val="990033"/>
                </a:solidFill>
                <a:latin typeface="微软雅黑" pitchFamily="34" charset="-122"/>
                <a:ea typeface="微软雅黑" pitchFamily="34" charset="-122"/>
              </a:rPr>
              <a:t>p</a:t>
            </a:r>
            <a:r>
              <a:rPr lang="en-US" altLang="zh-CN" sz="1100" b="1" dirty="0" smtClean="0">
                <a:solidFill>
                  <a:srgbClr val="990033"/>
                </a:solidFill>
                <a:latin typeface="微软雅黑" pitchFamily="34" charset="-122"/>
                <a:ea typeface="微软雅黑" pitchFamily="34" charset="-122"/>
              </a:rPr>
              <a:t>ool</a:t>
            </a:r>
            <a:endParaRPr lang="zh-CN" altLang="en-US" sz="1100" b="1" dirty="0">
              <a:solidFill>
                <a:srgbClr val="990033"/>
              </a:solidFill>
              <a:latin typeface="微软雅黑" pitchFamily="34" charset="-122"/>
              <a:ea typeface="微软雅黑" pitchFamily="34" charset="-122"/>
            </a:endParaRPr>
          </a:p>
        </p:txBody>
      </p:sp>
      <p:sp>
        <p:nvSpPr>
          <p:cNvPr id="33" name="流程图: 磁盘 32"/>
          <p:cNvSpPr/>
          <p:nvPr/>
        </p:nvSpPr>
        <p:spPr>
          <a:xfrm>
            <a:off x="9203796" y="5076842"/>
            <a:ext cx="533400" cy="252000"/>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sz="800" dirty="0" err="1" smtClean="0">
                <a:latin typeface="微软雅黑" pitchFamily="34" charset="-122"/>
                <a:ea typeface="微软雅黑" pitchFamily="34" charset="-122"/>
              </a:rPr>
              <a:t>MySQL</a:t>
            </a:r>
            <a:endParaRPr lang="zh-CN" altLang="en-US" sz="800" dirty="0">
              <a:latin typeface="微软雅黑" pitchFamily="34" charset="-122"/>
              <a:ea typeface="微软雅黑" pitchFamily="34" charset="-122"/>
            </a:endParaRPr>
          </a:p>
        </p:txBody>
      </p:sp>
      <p:sp>
        <p:nvSpPr>
          <p:cNvPr id="34" name="圆角矩形 33"/>
          <p:cNvSpPr/>
          <p:nvPr/>
        </p:nvSpPr>
        <p:spPr>
          <a:xfrm>
            <a:off x="8374927" y="5093952"/>
            <a:ext cx="762000" cy="228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sz="800" dirty="0" err="1" smtClean="0">
                <a:latin typeface="微软雅黑" pitchFamily="34" charset="-122"/>
                <a:ea typeface="微软雅黑" pitchFamily="34" charset="-122"/>
              </a:rPr>
              <a:t>MongoDB</a:t>
            </a:r>
            <a:endParaRPr lang="zh-CN" altLang="en-US" sz="800" dirty="0">
              <a:latin typeface="微软雅黑" pitchFamily="34" charset="-122"/>
              <a:ea typeface="微软雅黑" pitchFamily="34" charset="-122"/>
            </a:endParaRPr>
          </a:p>
        </p:txBody>
      </p:sp>
      <p:sp>
        <p:nvSpPr>
          <p:cNvPr id="35" name="圆角矩形 34"/>
          <p:cNvSpPr/>
          <p:nvPr/>
        </p:nvSpPr>
        <p:spPr>
          <a:xfrm>
            <a:off x="8432465" y="5398752"/>
            <a:ext cx="473366" cy="2286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800" dirty="0" err="1" smtClean="0">
                <a:latin typeface="微软雅黑" pitchFamily="34" charset="-122"/>
                <a:ea typeface="微软雅黑" pitchFamily="34" charset="-122"/>
              </a:rPr>
              <a:t>Radis</a:t>
            </a:r>
            <a:endParaRPr lang="zh-CN" altLang="en-US" sz="800" dirty="0">
              <a:latin typeface="微软雅黑" pitchFamily="34" charset="-122"/>
              <a:ea typeface="微软雅黑" pitchFamily="34" charset="-122"/>
            </a:endParaRPr>
          </a:p>
        </p:txBody>
      </p:sp>
      <p:sp>
        <p:nvSpPr>
          <p:cNvPr id="36" name="圆角矩形 35"/>
          <p:cNvSpPr/>
          <p:nvPr/>
        </p:nvSpPr>
        <p:spPr>
          <a:xfrm>
            <a:off x="8975196" y="5398752"/>
            <a:ext cx="762000" cy="247262"/>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800" dirty="0" err="1" smtClean="0">
                <a:latin typeface="微软雅黑" pitchFamily="34" charset="-122"/>
                <a:ea typeface="微软雅黑" pitchFamily="34" charset="-122"/>
              </a:rPr>
              <a:t>RabbitMQ</a:t>
            </a:r>
            <a:endParaRPr lang="zh-CN" altLang="en-US" sz="800" dirty="0">
              <a:latin typeface="微软雅黑" pitchFamily="34" charset="-122"/>
              <a:ea typeface="微软雅黑" pitchFamily="34" charset="-122"/>
            </a:endParaRPr>
          </a:p>
        </p:txBody>
      </p:sp>
      <p:sp>
        <p:nvSpPr>
          <p:cNvPr id="37" name="流程图: 磁盘 36"/>
          <p:cNvSpPr/>
          <p:nvPr/>
        </p:nvSpPr>
        <p:spPr>
          <a:xfrm>
            <a:off x="3404836" y="4198214"/>
            <a:ext cx="762000" cy="381000"/>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dirty="0" smtClean="0">
                <a:latin typeface="微软雅黑" pitchFamily="34" charset="-122"/>
                <a:ea typeface="微软雅黑" pitchFamily="34" charset="-122"/>
              </a:rPr>
              <a:t>cc - db</a:t>
            </a:r>
            <a:endParaRPr lang="zh-CN" altLang="en-US" sz="1100" dirty="0">
              <a:latin typeface="微软雅黑" pitchFamily="34" charset="-122"/>
              <a:ea typeface="微软雅黑" pitchFamily="34" charset="-122"/>
            </a:endParaRPr>
          </a:p>
        </p:txBody>
      </p:sp>
      <p:sp>
        <p:nvSpPr>
          <p:cNvPr id="38" name="流程图: 磁盘 37"/>
          <p:cNvSpPr/>
          <p:nvPr/>
        </p:nvSpPr>
        <p:spPr>
          <a:xfrm>
            <a:off x="3376843" y="4751828"/>
            <a:ext cx="838200"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dirty="0" err="1" smtClean="0">
                <a:latin typeface="微软雅黑" pitchFamily="34" charset="-122"/>
                <a:ea typeface="微软雅黑" pitchFamily="34" charset="-122"/>
              </a:rPr>
              <a:t>uaa</a:t>
            </a:r>
            <a:r>
              <a:rPr lang="en-US" altLang="zh-CN" sz="1100" dirty="0" smtClean="0">
                <a:latin typeface="微软雅黑" pitchFamily="34" charset="-122"/>
                <a:ea typeface="微软雅黑" pitchFamily="34" charset="-122"/>
              </a:rPr>
              <a:t> - db</a:t>
            </a:r>
            <a:endParaRPr lang="zh-CN" altLang="en-US" sz="1100" dirty="0">
              <a:latin typeface="微软雅黑" pitchFamily="34" charset="-122"/>
              <a:ea typeface="微软雅黑" pitchFamily="34" charset="-122"/>
            </a:endParaRPr>
          </a:p>
        </p:txBody>
      </p:sp>
      <p:sp>
        <p:nvSpPr>
          <p:cNvPr id="39" name="矩形 38"/>
          <p:cNvSpPr/>
          <p:nvPr/>
        </p:nvSpPr>
        <p:spPr>
          <a:xfrm>
            <a:off x="3235326" y="5314773"/>
            <a:ext cx="1046586" cy="30324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100" dirty="0" err="1" smtClean="0">
                <a:latin typeface="微软雅黑" pitchFamily="34" charset="-122"/>
                <a:ea typeface="微软雅黑" pitchFamily="34" charset="-122"/>
              </a:rPr>
              <a:t>uaa</a:t>
            </a:r>
            <a:r>
              <a:rPr lang="en-US" altLang="zh-CN" sz="1100" dirty="0" smtClean="0">
                <a:latin typeface="微软雅黑" pitchFamily="34" charset="-122"/>
                <a:ea typeface="微软雅黑" pitchFamily="34" charset="-122"/>
              </a:rPr>
              <a:t> - </a:t>
            </a:r>
            <a:r>
              <a:rPr lang="en-US" altLang="zh-CN" sz="1100" dirty="0" err="1" smtClean="0">
                <a:latin typeface="微软雅黑" pitchFamily="34" charset="-122"/>
                <a:ea typeface="微软雅黑" pitchFamily="34" charset="-122"/>
              </a:rPr>
              <a:t>AuthN</a:t>
            </a:r>
            <a:endParaRPr lang="zh-CN" altLang="en-US" sz="1100" dirty="0" smtClean="0">
              <a:latin typeface="微软雅黑" pitchFamily="34" charset="-122"/>
              <a:ea typeface="微软雅黑" pitchFamily="34" charset="-122"/>
            </a:endParaRPr>
          </a:p>
        </p:txBody>
      </p:sp>
      <p:grpSp>
        <p:nvGrpSpPr>
          <p:cNvPr id="40" name="组合 151"/>
          <p:cNvGrpSpPr/>
          <p:nvPr/>
        </p:nvGrpSpPr>
        <p:grpSpPr>
          <a:xfrm>
            <a:off x="3242135" y="3151628"/>
            <a:ext cx="1295401" cy="866193"/>
            <a:chOff x="666168" y="2047294"/>
            <a:chExt cx="1295401" cy="781049"/>
          </a:xfrm>
        </p:grpSpPr>
        <p:sp>
          <p:nvSpPr>
            <p:cNvPr id="41" name="矩形 40"/>
            <p:cNvSpPr/>
            <p:nvPr/>
          </p:nvSpPr>
          <p:spPr>
            <a:xfrm>
              <a:off x="868763" y="2047294"/>
              <a:ext cx="1092806" cy="63402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100" dirty="0">
                <a:latin typeface="微软雅黑" pitchFamily="34" charset="-122"/>
                <a:ea typeface="微软雅黑" pitchFamily="34" charset="-122"/>
              </a:endParaRPr>
            </a:p>
          </p:txBody>
        </p:sp>
        <p:sp>
          <p:nvSpPr>
            <p:cNvPr id="42" name="矩形 41"/>
            <p:cNvSpPr/>
            <p:nvPr/>
          </p:nvSpPr>
          <p:spPr>
            <a:xfrm>
              <a:off x="763686" y="2120804"/>
              <a:ext cx="1092806" cy="63402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100" dirty="0">
                <a:latin typeface="微软雅黑" pitchFamily="34" charset="-122"/>
                <a:ea typeface="微软雅黑" pitchFamily="34" charset="-122"/>
              </a:endParaRPr>
            </a:p>
          </p:txBody>
        </p:sp>
        <p:sp>
          <p:nvSpPr>
            <p:cNvPr id="43" name="矩形 42"/>
            <p:cNvSpPr/>
            <p:nvPr/>
          </p:nvSpPr>
          <p:spPr>
            <a:xfrm>
              <a:off x="666168" y="2194315"/>
              <a:ext cx="1092806" cy="63402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100" dirty="0" smtClean="0">
                  <a:latin typeface="微软雅黑" pitchFamily="34" charset="-122"/>
                  <a:ea typeface="微软雅黑" pitchFamily="34" charset="-122"/>
                </a:rPr>
                <a:t>cloud controller</a:t>
              </a:r>
              <a:endParaRPr lang="zh-CN" altLang="en-US" sz="1100" dirty="0">
                <a:latin typeface="微软雅黑" pitchFamily="34" charset="-122"/>
                <a:ea typeface="微软雅黑" pitchFamily="34" charset="-122"/>
              </a:endParaRPr>
            </a:p>
          </p:txBody>
        </p:sp>
      </p:grpSp>
      <p:grpSp>
        <p:nvGrpSpPr>
          <p:cNvPr id="44" name="组合 41"/>
          <p:cNvGrpSpPr/>
          <p:nvPr/>
        </p:nvGrpSpPr>
        <p:grpSpPr>
          <a:xfrm>
            <a:off x="4928837" y="3475090"/>
            <a:ext cx="1066800" cy="685800"/>
            <a:chOff x="2362200" y="1943101"/>
            <a:chExt cx="1295401" cy="781049"/>
          </a:xfrm>
        </p:grpSpPr>
        <p:sp>
          <p:nvSpPr>
            <p:cNvPr id="45" name="矩形 44"/>
            <p:cNvSpPr/>
            <p:nvPr/>
          </p:nvSpPr>
          <p:spPr>
            <a:xfrm>
              <a:off x="2564796" y="1943101"/>
              <a:ext cx="1092805" cy="63402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100" dirty="0">
                <a:latin typeface="微软雅黑" pitchFamily="34" charset="-122"/>
                <a:ea typeface="微软雅黑" pitchFamily="34" charset="-122"/>
              </a:endParaRPr>
            </a:p>
          </p:txBody>
        </p:sp>
        <p:sp>
          <p:nvSpPr>
            <p:cNvPr id="46" name="矩形 45"/>
            <p:cNvSpPr/>
            <p:nvPr/>
          </p:nvSpPr>
          <p:spPr>
            <a:xfrm>
              <a:off x="2459718" y="2016611"/>
              <a:ext cx="1092805" cy="63402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100" dirty="0">
                <a:latin typeface="微软雅黑" pitchFamily="34" charset="-122"/>
                <a:ea typeface="微软雅黑" pitchFamily="34" charset="-122"/>
              </a:endParaRPr>
            </a:p>
          </p:txBody>
        </p:sp>
        <p:sp>
          <p:nvSpPr>
            <p:cNvPr id="47" name="矩形 46"/>
            <p:cNvSpPr/>
            <p:nvPr/>
          </p:nvSpPr>
          <p:spPr>
            <a:xfrm>
              <a:off x="2362200" y="2090122"/>
              <a:ext cx="1092806" cy="634028"/>
            </a:xfrm>
            <a:prstGeom prst="rect">
              <a:avLst/>
            </a:prstGeom>
            <a:solidFill>
              <a:schemeClr val="bg1"/>
            </a:solidFill>
            <a:ln w="28575">
              <a:solidFill>
                <a:srgbClr val="0000CC"/>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100" dirty="0" smtClean="0">
                  <a:latin typeface="微软雅黑" pitchFamily="34" charset="-122"/>
                  <a:ea typeface="微软雅黑" pitchFamily="34" charset="-122"/>
                </a:rPr>
                <a:t>Stager</a:t>
              </a:r>
              <a:endParaRPr lang="zh-CN" altLang="en-US" sz="1100" dirty="0">
                <a:latin typeface="微软雅黑" pitchFamily="34" charset="-122"/>
                <a:ea typeface="微软雅黑" pitchFamily="34" charset="-122"/>
              </a:endParaRPr>
            </a:p>
          </p:txBody>
        </p:sp>
      </p:grpSp>
      <p:sp>
        <p:nvSpPr>
          <p:cNvPr id="48" name="矩形 47"/>
          <p:cNvSpPr/>
          <p:nvPr/>
        </p:nvSpPr>
        <p:spPr>
          <a:xfrm>
            <a:off x="4928836" y="4398821"/>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100" dirty="0" smtClean="0">
                <a:latin typeface="微软雅黑" pitchFamily="34" charset="-122"/>
                <a:ea typeface="微软雅黑" pitchFamily="34" charset="-122"/>
              </a:rPr>
              <a:t>package cache</a:t>
            </a:r>
            <a:endParaRPr lang="zh-CN" altLang="en-US" sz="1100" dirty="0">
              <a:latin typeface="微软雅黑" pitchFamily="34" charset="-122"/>
              <a:ea typeface="微软雅黑" pitchFamily="34" charset="-122"/>
            </a:endParaRPr>
          </a:p>
        </p:txBody>
      </p:sp>
      <p:sp>
        <p:nvSpPr>
          <p:cNvPr id="49" name="矩形 48"/>
          <p:cNvSpPr/>
          <p:nvPr/>
        </p:nvSpPr>
        <p:spPr>
          <a:xfrm>
            <a:off x="4928836" y="5160821"/>
            <a:ext cx="9144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100" dirty="0" err="1" smtClean="0">
                <a:latin typeface="微软雅黑" pitchFamily="34" charset="-122"/>
                <a:ea typeface="微软雅黑" pitchFamily="34" charset="-122"/>
              </a:rPr>
              <a:t>blobstore</a:t>
            </a:r>
            <a:endParaRPr lang="zh-CN" altLang="en-US" sz="1100" dirty="0">
              <a:latin typeface="微软雅黑" pitchFamily="34" charset="-122"/>
              <a:ea typeface="微软雅黑" pitchFamily="34" charset="-122"/>
            </a:endParaRPr>
          </a:p>
        </p:txBody>
      </p:sp>
      <p:grpSp>
        <p:nvGrpSpPr>
          <p:cNvPr id="50" name="组合 93"/>
          <p:cNvGrpSpPr/>
          <p:nvPr/>
        </p:nvGrpSpPr>
        <p:grpSpPr>
          <a:xfrm>
            <a:off x="7917727" y="3142297"/>
            <a:ext cx="1839241" cy="1386000"/>
            <a:chOff x="5562600" y="2870323"/>
            <a:chExt cx="1839241" cy="1386000"/>
          </a:xfrm>
        </p:grpSpPr>
        <p:sp>
          <p:nvSpPr>
            <p:cNvPr id="51" name="Rectangle 29"/>
            <p:cNvSpPr>
              <a:spLocks noChangeArrowheads="1"/>
            </p:cNvSpPr>
            <p:nvPr/>
          </p:nvSpPr>
          <p:spPr bwMode="auto">
            <a:xfrm>
              <a:off x="5562600" y="2870323"/>
              <a:ext cx="1752600" cy="1386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lang="en-US" altLang="zh-CN" sz="1100" dirty="0" smtClean="0">
                <a:latin typeface="微软雅黑" pitchFamily="34" charset="-122"/>
                <a:ea typeface="微软雅黑" pitchFamily="34" charset="-122"/>
              </a:endParaRPr>
            </a:p>
            <a:p>
              <a:pPr algn="ctr" fontAlgn="auto">
                <a:spcBef>
                  <a:spcPts val="0"/>
                </a:spcBef>
                <a:spcAft>
                  <a:spcPts val="0"/>
                </a:spcAft>
                <a:defRPr/>
              </a:pPr>
              <a:endParaRPr lang="en-US" altLang="zh-CN" sz="1100" dirty="0">
                <a:latin typeface="微软雅黑" pitchFamily="34" charset="-122"/>
                <a:ea typeface="微软雅黑" pitchFamily="34" charset="-122"/>
              </a:endParaRPr>
            </a:p>
            <a:p>
              <a:pPr algn="ctr" fontAlgn="auto">
                <a:spcBef>
                  <a:spcPts val="0"/>
                </a:spcBef>
                <a:spcAft>
                  <a:spcPts val="0"/>
                </a:spcAft>
                <a:defRPr/>
              </a:pPr>
              <a:endParaRPr lang="en-US" altLang="zh-CN" sz="1100" dirty="0">
                <a:latin typeface="微软雅黑" pitchFamily="34" charset="-122"/>
                <a:ea typeface="微软雅黑" pitchFamily="34" charset="-122"/>
              </a:endParaRPr>
            </a:p>
            <a:p>
              <a:pPr algn="ctr" fontAlgn="auto">
                <a:spcBef>
                  <a:spcPts val="0"/>
                </a:spcBef>
                <a:spcAft>
                  <a:spcPts val="0"/>
                </a:spcAft>
                <a:defRPr/>
              </a:pPr>
              <a:endParaRPr lang="en-US" altLang="zh-CN" sz="1100" dirty="0">
                <a:latin typeface="微软雅黑" pitchFamily="34" charset="-122"/>
                <a:ea typeface="微软雅黑" pitchFamily="34" charset="-122"/>
              </a:endParaRPr>
            </a:p>
            <a:p>
              <a:pPr algn="ctr" fontAlgn="auto">
                <a:spcBef>
                  <a:spcPts val="0"/>
                </a:spcBef>
                <a:spcAft>
                  <a:spcPts val="0"/>
                </a:spcAft>
                <a:defRPr/>
              </a:pPr>
              <a:endParaRPr lang="zh-CN" sz="1100" dirty="0">
                <a:latin typeface="微软雅黑" pitchFamily="34" charset="-122"/>
                <a:ea typeface="微软雅黑" pitchFamily="34" charset="-122"/>
              </a:endParaRPr>
            </a:p>
          </p:txBody>
        </p:sp>
        <p:sp>
          <p:nvSpPr>
            <p:cNvPr id="52" name="矩形 51"/>
            <p:cNvSpPr/>
            <p:nvPr/>
          </p:nvSpPr>
          <p:spPr>
            <a:xfrm>
              <a:off x="5644800" y="3267075"/>
              <a:ext cx="7560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000" dirty="0" smtClean="0">
                <a:latin typeface="微软雅黑" pitchFamily="34" charset="-122"/>
                <a:ea typeface="微软雅黑" pitchFamily="34" charset="-122"/>
              </a:endParaRPr>
            </a:p>
            <a:p>
              <a:pPr algn="ctr"/>
              <a:endParaRPr lang="en-US" altLang="zh-CN" sz="1000" dirty="0" smtClean="0">
                <a:latin typeface="微软雅黑" pitchFamily="34" charset="-122"/>
                <a:ea typeface="微软雅黑" pitchFamily="34" charset="-122"/>
              </a:endParaRPr>
            </a:p>
            <a:p>
              <a:pPr algn="ctr"/>
              <a:endParaRPr lang="en-US" altLang="zh-CN" sz="1000" dirty="0" smtClean="0">
                <a:latin typeface="微软雅黑" pitchFamily="34" charset="-122"/>
                <a:ea typeface="微软雅黑" pitchFamily="34" charset="-122"/>
              </a:endParaRPr>
            </a:p>
            <a:p>
              <a:pPr algn="ctr"/>
              <a:endParaRPr lang="en-US" altLang="zh-CN" sz="1000" dirty="0" smtClean="0">
                <a:latin typeface="微软雅黑" pitchFamily="34" charset="-122"/>
                <a:ea typeface="微软雅黑" pitchFamily="34" charset="-122"/>
              </a:endParaRPr>
            </a:p>
            <a:p>
              <a:pPr algn="ctr"/>
              <a:r>
                <a:rPr lang="en-US" altLang="zh-CN" sz="1000" dirty="0" smtClean="0">
                  <a:latin typeface="微软雅黑" pitchFamily="34" charset="-122"/>
                  <a:ea typeface="微软雅黑" pitchFamily="34" charset="-122"/>
                </a:rPr>
                <a:t>Warden</a:t>
              </a:r>
            </a:p>
            <a:p>
              <a:pPr algn="ctr"/>
              <a:r>
                <a:rPr lang="en-US" altLang="zh-CN" sz="1000" dirty="0" smtClean="0">
                  <a:latin typeface="微软雅黑" pitchFamily="34" charset="-122"/>
                  <a:ea typeface="微软雅黑" pitchFamily="34" charset="-122"/>
                </a:rPr>
                <a:t>container</a:t>
              </a:r>
            </a:p>
          </p:txBody>
        </p:sp>
        <p:sp>
          <p:nvSpPr>
            <p:cNvPr id="53" name="Rectangle 41"/>
            <p:cNvSpPr>
              <a:spLocks noChangeArrowheads="1"/>
            </p:cNvSpPr>
            <p:nvPr/>
          </p:nvSpPr>
          <p:spPr bwMode="auto">
            <a:xfrm>
              <a:off x="5759100" y="3419475"/>
              <a:ext cx="505097" cy="40011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zh-CN" altLang="en-US" sz="1000" dirty="0" smtClean="0">
                  <a:solidFill>
                    <a:srgbClr val="FF0000"/>
                  </a:solidFill>
                  <a:latin typeface="微软雅黑" pitchFamily="34" charset="-122"/>
                  <a:ea typeface="微软雅黑" pitchFamily="34" charset="-122"/>
                </a:rPr>
                <a:t>核心业务</a:t>
              </a:r>
              <a:endParaRPr lang="zh-CN" altLang="en-US" sz="1000" dirty="0">
                <a:solidFill>
                  <a:srgbClr val="FF0000"/>
                </a:solidFill>
                <a:latin typeface="微软雅黑" pitchFamily="34" charset="-122"/>
                <a:ea typeface="微软雅黑" pitchFamily="34" charset="-122"/>
              </a:endParaRPr>
            </a:p>
          </p:txBody>
        </p:sp>
        <p:sp>
          <p:nvSpPr>
            <p:cNvPr id="54" name="Text Box 11"/>
            <p:cNvSpPr txBox="1">
              <a:spLocks noChangeArrowheads="1"/>
            </p:cNvSpPr>
            <p:nvPr/>
          </p:nvSpPr>
          <p:spPr bwMode="auto">
            <a:xfrm>
              <a:off x="6400800" y="3486150"/>
              <a:ext cx="1001041" cy="261610"/>
            </a:xfrm>
            <a:prstGeom prst="rect">
              <a:avLst/>
            </a:prstGeom>
            <a:noFill/>
            <a:ln w="9525">
              <a:noFill/>
              <a:miter lim="800000"/>
              <a:headEnd/>
              <a:tailEnd/>
            </a:ln>
          </p:spPr>
          <p:txBody>
            <a:bodyPr wrap="square">
              <a:spAutoFit/>
            </a:bodyPr>
            <a:lstStyle/>
            <a:p>
              <a:pPr algn="ctr"/>
              <a:endParaRPr lang="zh-CN" altLang="en-US" sz="1100" b="1" dirty="0">
                <a:solidFill>
                  <a:srgbClr val="990033"/>
                </a:solidFill>
                <a:latin typeface="微软雅黑" pitchFamily="34" charset="-122"/>
                <a:ea typeface="微软雅黑" pitchFamily="34" charset="-122"/>
              </a:endParaRPr>
            </a:p>
          </p:txBody>
        </p:sp>
        <p:sp>
          <p:nvSpPr>
            <p:cNvPr id="55" name="Text Box 11"/>
            <p:cNvSpPr txBox="1">
              <a:spLocks noChangeArrowheads="1"/>
            </p:cNvSpPr>
            <p:nvPr/>
          </p:nvSpPr>
          <p:spPr bwMode="auto">
            <a:xfrm>
              <a:off x="5896945" y="2952750"/>
              <a:ext cx="1095375" cy="261610"/>
            </a:xfrm>
            <a:prstGeom prst="rect">
              <a:avLst/>
            </a:prstGeom>
            <a:noFill/>
            <a:ln w="9525">
              <a:noFill/>
              <a:miter lim="800000"/>
              <a:headEnd/>
              <a:tailEnd/>
            </a:ln>
          </p:spPr>
          <p:txBody>
            <a:bodyPr wrap="square">
              <a:spAutoFit/>
            </a:bodyPr>
            <a:lstStyle/>
            <a:p>
              <a:pPr algn="ctr"/>
              <a:r>
                <a:rPr lang="en-US" altLang="zh-CN" sz="1100" b="1" dirty="0" err="1" smtClean="0">
                  <a:solidFill>
                    <a:srgbClr val="990033"/>
                  </a:solidFill>
                  <a:latin typeface="微软雅黑" pitchFamily="34" charset="-122"/>
                  <a:ea typeface="微软雅黑" pitchFamily="34" charset="-122"/>
                </a:rPr>
                <a:t>dea</a:t>
              </a:r>
              <a:r>
                <a:rPr lang="en-US" altLang="zh-CN" sz="1100" b="1" dirty="0" smtClean="0">
                  <a:solidFill>
                    <a:srgbClr val="990033"/>
                  </a:solidFill>
                  <a:latin typeface="微软雅黑" pitchFamily="34" charset="-122"/>
                  <a:ea typeface="微软雅黑" pitchFamily="34" charset="-122"/>
                </a:rPr>
                <a:t> pool</a:t>
              </a:r>
              <a:endParaRPr lang="zh-CN" altLang="en-US" sz="1100" b="1" dirty="0">
                <a:solidFill>
                  <a:srgbClr val="990033"/>
                </a:solidFill>
                <a:latin typeface="微软雅黑" pitchFamily="34" charset="-122"/>
                <a:ea typeface="微软雅黑" pitchFamily="34" charset="-122"/>
              </a:endParaRPr>
            </a:p>
          </p:txBody>
        </p:sp>
        <p:sp>
          <p:nvSpPr>
            <p:cNvPr id="56" name="矩形 55"/>
            <p:cNvSpPr/>
            <p:nvPr/>
          </p:nvSpPr>
          <p:spPr>
            <a:xfrm>
              <a:off x="6477000" y="3257550"/>
              <a:ext cx="7560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000" dirty="0" smtClean="0">
                <a:latin typeface="微软雅黑" pitchFamily="34" charset="-122"/>
                <a:ea typeface="微软雅黑" pitchFamily="34" charset="-122"/>
              </a:endParaRPr>
            </a:p>
            <a:p>
              <a:pPr algn="ctr"/>
              <a:endParaRPr lang="en-US" altLang="zh-CN" sz="1000" dirty="0" smtClean="0">
                <a:latin typeface="微软雅黑" pitchFamily="34" charset="-122"/>
                <a:ea typeface="微软雅黑" pitchFamily="34" charset="-122"/>
              </a:endParaRPr>
            </a:p>
            <a:p>
              <a:pPr algn="ctr"/>
              <a:endParaRPr lang="en-US" altLang="zh-CN" sz="1000" dirty="0" smtClean="0">
                <a:latin typeface="微软雅黑" pitchFamily="34" charset="-122"/>
                <a:ea typeface="微软雅黑" pitchFamily="34" charset="-122"/>
              </a:endParaRPr>
            </a:p>
            <a:p>
              <a:pPr algn="ctr"/>
              <a:endParaRPr lang="en-US" altLang="zh-CN" sz="1000" dirty="0" smtClean="0">
                <a:latin typeface="微软雅黑" pitchFamily="34" charset="-122"/>
                <a:ea typeface="微软雅黑" pitchFamily="34" charset="-122"/>
              </a:endParaRPr>
            </a:p>
            <a:p>
              <a:pPr algn="ctr"/>
              <a:r>
                <a:rPr lang="en-US" altLang="zh-CN" sz="1000" dirty="0" smtClean="0">
                  <a:latin typeface="微软雅黑" pitchFamily="34" charset="-122"/>
                  <a:ea typeface="微软雅黑" pitchFamily="34" charset="-122"/>
                </a:rPr>
                <a:t>Warden</a:t>
              </a:r>
            </a:p>
            <a:p>
              <a:pPr algn="ctr"/>
              <a:r>
                <a:rPr lang="en-US" altLang="zh-CN" sz="1000" dirty="0" smtClean="0">
                  <a:latin typeface="微软雅黑" pitchFamily="34" charset="-122"/>
                  <a:ea typeface="微软雅黑" pitchFamily="34" charset="-122"/>
                </a:rPr>
                <a:t>container</a:t>
              </a:r>
            </a:p>
          </p:txBody>
        </p:sp>
        <p:sp>
          <p:nvSpPr>
            <p:cNvPr id="57" name="Rectangle 41"/>
            <p:cNvSpPr>
              <a:spLocks noChangeArrowheads="1"/>
            </p:cNvSpPr>
            <p:nvPr/>
          </p:nvSpPr>
          <p:spPr bwMode="auto">
            <a:xfrm>
              <a:off x="6591300" y="3409950"/>
              <a:ext cx="505097" cy="40011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altLang="zh-CN" sz="1000" dirty="0" smtClean="0">
                  <a:solidFill>
                    <a:srgbClr val="FF0000"/>
                  </a:solidFill>
                  <a:latin typeface="微软雅黑" pitchFamily="34" charset="-122"/>
                  <a:ea typeface="微软雅黑" pitchFamily="34" charset="-122"/>
                </a:rPr>
                <a:t>CRM</a:t>
              </a:r>
              <a:r>
                <a:rPr lang="zh-CN" altLang="en-US" sz="1000" dirty="0" smtClean="0">
                  <a:solidFill>
                    <a:srgbClr val="FF0000"/>
                  </a:solidFill>
                  <a:latin typeface="微软雅黑" pitchFamily="34" charset="-122"/>
                  <a:ea typeface="微软雅黑" pitchFamily="34" charset="-122"/>
                </a:rPr>
                <a:t>系统</a:t>
              </a:r>
              <a:endParaRPr lang="zh-CN" altLang="en-US" sz="1000" dirty="0">
                <a:solidFill>
                  <a:srgbClr val="FF0000"/>
                </a:solidFill>
                <a:latin typeface="微软雅黑" pitchFamily="34" charset="-122"/>
                <a:ea typeface="微软雅黑" pitchFamily="34" charset="-122"/>
              </a:endParaRPr>
            </a:p>
          </p:txBody>
        </p:sp>
      </p:grpSp>
      <p:sp>
        <p:nvSpPr>
          <p:cNvPr id="58" name="下箭头 57"/>
          <p:cNvSpPr/>
          <p:nvPr/>
        </p:nvSpPr>
        <p:spPr bwMode="auto">
          <a:xfrm>
            <a:off x="4330119" y="2285435"/>
            <a:ext cx="162000" cy="864000"/>
          </a:xfrm>
          <a:prstGeom prst="downArrow">
            <a:avLst/>
          </a:prstGeom>
          <a:solidFill>
            <a:srgbClr val="92D050"/>
          </a:solidFill>
          <a:ln w="19050">
            <a:prstDash val="dash"/>
            <a:headEnd type="arrow" w="med" len="med"/>
            <a:tailEnd/>
          </a:ln>
        </p:spPr>
        <p:style>
          <a:lnRef idx="1">
            <a:schemeClr val="dk1"/>
          </a:lnRef>
          <a:fillRef idx="2">
            <a:schemeClr val="dk1"/>
          </a:fillRef>
          <a:effectRef idx="1">
            <a:schemeClr val="dk1"/>
          </a:effectRef>
          <a:fontRef idx="minor">
            <a:schemeClr val="dk1"/>
          </a:fontRef>
        </p:style>
        <p:txBody>
          <a:bodyPr lIns="90000" tIns="46800" rIns="90000" bIns="46800" anchor="ctr"/>
          <a:lstStyle/>
          <a:p>
            <a:pPr algn="ctr">
              <a:defRPr/>
            </a:pPr>
            <a:endParaRPr lang="zh-CN" altLang="en-US" sz="1100" dirty="0">
              <a:latin typeface="微软雅黑" pitchFamily="34" charset="-122"/>
              <a:ea typeface="微软雅黑" pitchFamily="34" charset="-122"/>
            </a:endParaRPr>
          </a:p>
        </p:txBody>
      </p:sp>
      <p:sp>
        <p:nvSpPr>
          <p:cNvPr id="59" name="下箭头 58"/>
          <p:cNvSpPr/>
          <p:nvPr/>
        </p:nvSpPr>
        <p:spPr bwMode="auto">
          <a:xfrm>
            <a:off x="8060796" y="2313428"/>
            <a:ext cx="209732" cy="1368000"/>
          </a:xfrm>
          <a:prstGeom prst="downArrow">
            <a:avLst/>
          </a:prstGeom>
          <a:solidFill>
            <a:srgbClr val="92D050"/>
          </a:solidFill>
          <a:ln w="19050">
            <a:prstDash val="dash"/>
            <a:headEnd type="arrow" w="med" len="med"/>
            <a:tailEnd/>
          </a:ln>
        </p:spPr>
        <p:style>
          <a:lnRef idx="1">
            <a:schemeClr val="dk1"/>
          </a:lnRef>
          <a:fillRef idx="2">
            <a:schemeClr val="dk1"/>
          </a:fillRef>
          <a:effectRef idx="1">
            <a:schemeClr val="dk1"/>
          </a:effectRef>
          <a:fontRef idx="minor">
            <a:schemeClr val="dk1"/>
          </a:fontRef>
        </p:style>
        <p:txBody>
          <a:bodyPr lIns="90000" tIns="46800" rIns="90000" bIns="46800" anchor="ctr"/>
          <a:lstStyle/>
          <a:p>
            <a:pPr algn="ctr">
              <a:defRPr/>
            </a:pPr>
            <a:endParaRPr lang="zh-CN" altLang="en-US" sz="1100" dirty="0">
              <a:latin typeface="微软雅黑" pitchFamily="34" charset="-122"/>
              <a:ea typeface="微软雅黑" pitchFamily="34" charset="-122"/>
            </a:endParaRPr>
          </a:p>
        </p:txBody>
      </p:sp>
      <p:sp>
        <p:nvSpPr>
          <p:cNvPr id="60" name="下箭头 59"/>
          <p:cNvSpPr/>
          <p:nvPr/>
        </p:nvSpPr>
        <p:spPr bwMode="auto">
          <a:xfrm>
            <a:off x="9118460" y="2313428"/>
            <a:ext cx="208386" cy="1368000"/>
          </a:xfrm>
          <a:prstGeom prst="downArrow">
            <a:avLst/>
          </a:prstGeom>
          <a:solidFill>
            <a:srgbClr val="92D050"/>
          </a:solidFill>
          <a:ln w="19050">
            <a:prstDash val="dash"/>
            <a:headEnd type="arrow" w="med" len="med"/>
            <a:tailEnd/>
          </a:ln>
        </p:spPr>
        <p:style>
          <a:lnRef idx="1">
            <a:schemeClr val="dk1"/>
          </a:lnRef>
          <a:fillRef idx="2">
            <a:schemeClr val="dk1"/>
          </a:fillRef>
          <a:effectRef idx="1">
            <a:schemeClr val="dk1"/>
          </a:effectRef>
          <a:fontRef idx="minor">
            <a:schemeClr val="dk1"/>
          </a:fontRef>
        </p:style>
        <p:txBody>
          <a:bodyPr lIns="90000" tIns="46800" rIns="90000" bIns="46800" anchor="ctr"/>
          <a:lstStyle/>
          <a:p>
            <a:pPr algn="ctr">
              <a:defRPr/>
            </a:pPr>
            <a:endParaRPr lang="zh-CN" altLang="en-US" sz="1100" dirty="0">
              <a:latin typeface="微软雅黑" pitchFamily="34" charset="-122"/>
              <a:ea typeface="微软雅黑" pitchFamily="34" charset="-122"/>
            </a:endParaRPr>
          </a:p>
        </p:txBody>
      </p:sp>
      <p:sp>
        <p:nvSpPr>
          <p:cNvPr id="61" name="下箭头 60"/>
          <p:cNvSpPr/>
          <p:nvPr/>
        </p:nvSpPr>
        <p:spPr bwMode="auto">
          <a:xfrm>
            <a:off x="3395505" y="2294766"/>
            <a:ext cx="161731" cy="864000"/>
          </a:xfrm>
          <a:prstGeom prst="downArrow">
            <a:avLst/>
          </a:prstGeom>
          <a:solidFill>
            <a:srgbClr val="92D050"/>
          </a:solidFill>
          <a:ln w="19050">
            <a:prstDash val="dash"/>
            <a:headEnd type="arrow" w="med" len="med"/>
            <a:tailEnd/>
          </a:ln>
        </p:spPr>
        <p:style>
          <a:lnRef idx="1">
            <a:schemeClr val="dk1"/>
          </a:lnRef>
          <a:fillRef idx="2">
            <a:schemeClr val="dk1"/>
          </a:fillRef>
          <a:effectRef idx="1">
            <a:schemeClr val="dk1"/>
          </a:effectRef>
          <a:fontRef idx="minor">
            <a:schemeClr val="dk1"/>
          </a:fontRef>
        </p:style>
        <p:txBody>
          <a:bodyPr lIns="90000" tIns="46800" rIns="90000" bIns="46800" anchor="ctr"/>
          <a:lstStyle/>
          <a:p>
            <a:pPr algn="ctr">
              <a:defRPr/>
            </a:pPr>
            <a:endParaRPr lang="zh-CN" altLang="en-US" sz="1100" dirty="0">
              <a:latin typeface="微软雅黑" pitchFamily="34" charset="-122"/>
              <a:ea typeface="微软雅黑" pitchFamily="34" charset="-122"/>
            </a:endParaRPr>
          </a:p>
        </p:txBody>
      </p:sp>
      <p:cxnSp>
        <p:nvCxnSpPr>
          <p:cNvPr id="62" name="肘形连接符 61"/>
          <p:cNvCxnSpPr>
            <a:stCxn id="47" idx="1"/>
            <a:endCxn id="48" idx="1"/>
          </p:cNvCxnSpPr>
          <p:nvPr/>
        </p:nvCxnSpPr>
        <p:spPr>
          <a:xfrm rot="10800000" flipV="1">
            <a:off x="4928837" y="3882535"/>
            <a:ext cx="1" cy="706785"/>
          </a:xfrm>
          <a:prstGeom prst="bentConnector3">
            <a:avLst>
              <a:gd name="adj1" fmla="val 22860100000"/>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肘形连接符 62"/>
          <p:cNvCxnSpPr>
            <a:stCxn id="47" idx="1"/>
            <a:endCxn id="49" idx="1"/>
          </p:cNvCxnSpPr>
          <p:nvPr/>
        </p:nvCxnSpPr>
        <p:spPr>
          <a:xfrm rot="10800000" flipV="1">
            <a:off x="4928837" y="3882535"/>
            <a:ext cx="1" cy="1430685"/>
          </a:xfrm>
          <a:prstGeom prst="bentConnector3">
            <a:avLst>
              <a:gd name="adj1" fmla="val 22860100000"/>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4" name="形状 81"/>
          <p:cNvCxnSpPr/>
          <p:nvPr/>
        </p:nvCxnSpPr>
        <p:spPr>
          <a:xfrm rot="10800000" flipV="1">
            <a:off x="4138929" y="2989628"/>
            <a:ext cx="5760000" cy="162000"/>
          </a:xfrm>
          <a:prstGeom prst="bent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5" name="直接箭头连接符 64"/>
          <p:cNvCxnSpPr/>
          <p:nvPr/>
        </p:nvCxnSpPr>
        <p:spPr>
          <a:xfrm>
            <a:off x="4547836" y="3685028"/>
            <a:ext cx="3810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6" name="直接箭头连接符 65"/>
          <p:cNvCxnSpPr/>
          <p:nvPr/>
        </p:nvCxnSpPr>
        <p:spPr>
          <a:xfrm>
            <a:off x="3785836" y="4006938"/>
            <a:ext cx="0" cy="23400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7" name="直接箭头连接符 66"/>
          <p:cNvCxnSpPr/>
          <p:nvPr/>
        </p:nvCxnSpPr>
        <p:spPr>
          <a:xfrm flipV="1">
            <a:off x="3785836" y="5084621"/>
            <a:ext cx="0" cy="24120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肘形连接符 67"/>
          <p:cNvCxnSpPr>
            <a:stCxn id="39" idx="1"/>
            <a:endCxn id="43" idx="1"/>
          </p:cNvCxnSpPr>
          <p:nvPr/>
        </p:nvCxnSpPr>
        <p:spPr>
          <a:xfrm rot="10800000" flipH="1">
            <a:off x="3235325" y="3666249"/>
            <a:ext cx="6809" cy="1800148"/>
          </a:xfrm>
          <a:prstGeom prst="bentConnector3">
            <a:avLst>
              <a:gd name="adj1" fmla="val -335732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9" name="形状 105"/>
          <p:cNvCxnSpPr/>
          <p:nvPr/>
        </p:nvCxnSpPr>
        <p:spPr>
          <a:xfrm rot="16200000" flipH="1">
            <a:off x="3907553" y="4408193"/>
            <a:ext cx="1494000" cy="540000"/>
          </a:xfrm>
          <a:prstGeom prst="bentConnector2">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a:stCxn id="51" idx="3"/>
          </p:cNvCxnSpPr>
          <p:nvPr/>
        </p:nvCxnSpPr>
        <p:spPr>
          <a:xfrm>
            <a:off x="9670327" y="3835297"/>
            <a:ext cx="252000" cy="21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1" name="组合 115"/>
          <p:cNvGrpSpPr/>
          <p:nvPr/>
        </p:nvGrpSpPr>
        <p:grpSpPr>
          <a:xfrm>
            <a:off x="6460596" y="3532628"/>
            <a:ext cx="851647" cy="457200"/>
            <a:chOff x="4191000" y="3562350"/>
            <a:chExt cx="1004047" cy="533400"/>
          </a:xfrm>
        </p:grpSpPr>
        <p:sp>
          <p:nvSpPr>
            <p:cNvPr id="72" name="矩形 71"/>
            <p:cNvSpPr/>
            <p:nvPr/>
          </p:nvSpPr>
          <p:spPr>
            <a:xfrm>
              <a:off x="4253753" y="3562350"/>
              <a:ext cx="94129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100" dirty="0">
                <a:latin typeface="微软雅黑" pitchFamily="34" charset="-122"/>
                <a:ea typeface="微软雅黑" pitchFamily="34" charset="-122"/>
              </a:endParaRPr>
            </a:p>
          </p:txBody>
        </p:sp>
        <p:sp>
          <p:nvSpPr>
            <p:cNvPr id="73" name="矩形 72"/>
            <p:cNvSpPr/>
            <p:nvPr/>
          </p:nvSpPr>
          <p:spPr>
            <a:xfrm>
              <a:off x="4191000" y="3638550"/>
              <a:ext cx="94129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100" dirty="0" smtClean="0">
                  <a:latin typeface="微软雅黑" pitchFamily="34" charset="-122"/>
                  <a:ea typeface="微软雅黑" pitchFamily="34" charset="-122"/>
                </a:rPr>
                <a:t>service gateway</a:t>
              </a:r>
              <a:endParaRPr lang="zh-CN" altLang="en-US" sz="1100" dirty="0">
                <a:latin typeface="微软雅黑" pitchFamily="34" charset="-122"/>
                <a:ea typeface="微软雅黑" pitchFamily="34" charset="-122"/>
              </a:endParaRPr>
            </a:p>
          </p:txBody>
        </p:sp>
      </p:grpSp>
      <p:sp>
        <p:nvSpPr>
          <p:cNvPr id="74" name="矩形 73"/>
          <p:cNvSpPr/>
          <p:nvPr/>
        </p:nvSpPr>
        <p:spPr>
          <a:xfrm>
            <a:off x="2997395" y="2798621"/>
            <a:ext cx="762000" cy="1524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smtClean="0">
                <a:latin typeface="微软雅黑" pitchFamily="34" charset="-122"/>
                <a:ea typeface="微软雅黑" pitchFamily="34" charset="-122"/>
              </a:rPr>
              <a:t>Caldecott</a:t>
            </a:r>
          </a:p>
        </p:txBody>
      </p:sp>
      <p:cxnSp>
        <p:nvCxnSpPr>
          <p:cNvPr id="75" name="直接箭头连接符 74"/>
          <p:cNvCxnSpPr/>
          <p:nvPr/>
        </p:nvCxnSpPr>
        <p:spPr>
          <a:xfrm>
            <a:off x="3843374" y="2685097"/>
            <a:ext cx="0" cy="45000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a:xfrm>
            <a:off x="8441214" y="2685097"/>
            <a:ext cx="0" cy="100800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p:nvPr/>
        </p:nvCxnSpPr>
        <p:spPr>
          <a:xfrm>
            <a:off x="4557167" y="3184277"/>
            <a:ext cx="3366000" cy="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78" name="组合 126"/>
          <p:cNvGrpSpPr/>
          <p:nvPr/>
        </p:nvGrpSpPr>
        <p:grpSpPr>
          <a:xfrm>
            <a:off x="7223695" y="4989759"/>
            <a:ext cx="1017494" cy="685800"/>
            <a:chOff x="5095875" y="3790950"/>
            <a:chExt cx="1017494" cy="685800"/>
          </a:xfrm>
        </p:grpSpPr>
        <p:sp>
          <p:nvSpPr>
            <p:cNvPr id="79" name="矩形 78"/>
            <p:cNvSpPr/>
            <p:nvPr/>
          </p:nvSpPr>
          <p:spPr>
            <a:xfrm>
              <a:off x="5324475" y="3790950"/>
              <a:ext cx="78889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100" dirty="0">
                <a:latin typeface="微软雅黑" pitchFamily="34" charset="-122"/>
                <a:ea typeface="微软雅黑" pitchFamily="34" charset="-122"/>
              </a:endParaRPr>
            </a:p>
          </p:txBody>
        </p:sp>
        <p:sp>
          <p:nvSpPr>
            <p:cNvPr id="80" name="矩形 79"/>
            <p:cNvSpPr/>
            <p:nvPr/>
          </p:nvSpPr>
          <p:spPr>
            <a:xfrm>
              <a:off x="5248275" y="3867150"/>
              <a:ext cx="78889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100" dirty="0">
                <a:latin typeface="微软雅黑" pitchFamily="34" charset="-122"/>
                <a:ea typeface="微软雅黑" pitchFamily="34" charset="-122"/>
              </a:endParaRPr>
            </a:p>
          </p:txBody>
        </p:sp>
        <p:sp>
          <p:nvSpPr>
            <p:cNvPr id="81" name="矩形 80"/>
            <p:cNvSpPr/>
            <p:nvPr/>
          </p:nvSpPr>
          <p:spPr>
            <a:xfrm>
              <a:off x="5172075" y="3943350"/>
              <a:ext cx="78889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100" dirty="0">
                <a:latin typeface="微软雅黑" pitchFamily="34" charset="-122"/>
                <a:ea typeface="微软雅黑" pitchFamily="34" charset="-122"/>
              </a:endParaRPr>
            </a:p>
          </p:txBody>
        </p:sp>
        <p:sp>
          <p:nvSpPr>
            <p:cNvPr id="82" name="矩形 81"/>
            <p:cNvSpPr/>
            <p:nvPr/>
          </p:nvSpPr>
          <p:spPr>
            <a:xfrm>
              <a:off x="5095875" y="4019550"/>
              <a:ext cx="78889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100" dirty="0" smtClean="0">
                  <a:latin typeface="微软雅黑" pitchFamily="34" charset="-122"/>
                  <a:ea typeface="微软雅黑" pitchFamily="34" charset="-122"/>
                </a:rPr>
                <a:t>Service</a:t>
              </a:r>
            </a:p>
            <a:p>
              <a:pPr algn="ctr"/>
              <a:r>
                <a:rPr lang="en-US" altLang="zh-CN" sz="1100" dirty="0" smtClean="0">
                  <a:latin typeface="微软雅黑" pitchFamily="34" charset="-122"/>
                  <a:ea typeface="微软雅黑" pitchFamily="34" charset="-122"/>
                </a:rPr>
                <a:t>node</a:t>
              </a:r>
              <a:endParaRPr lang="zh-CN" altLang="en-US" sz="1100" dirty="0">
                <a:latin typeface="微软雅黑" pitchFamily="34" charset="-122"/>
                <a:ea typeface="微软雅黑" pitchFamily="34" charset="-122"/>
              </a:endParaRPr>
            </a:p>
          </p:txBody>
        </p:sp>
      </p:grpSp>
      <p:cxnSp>
        <p:nvCxnSpPr>
          <p:cNvPr id="83" name="直接箭头连接符 82"/>
          <p:cNvCxnSpPr/>
          <p:nvPr/>
        </p:nvCxnSpPr>
        <p:spPr>
          <a:xfrm>
            <a:off x="9374858" y="4094021"/>
            <a:ext cx="0" cy="100800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4" name="直接箭头连接符 83"/>
          <p:cNvCxnSpPr/>
          <p:nvPr/>
        </p:nvCxnSpPr>
        <p:spPr>
          <a:xfrm>
            <a:off x="8081010" y="5562035"/>
            <a:ext cx="381000" cy="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5" name="直接箭头连接符 84"/>
          <p:cNvCxnSpPr/>
          <p:nvPr/>
        </p:nvCxnSpPr>
        <p:spPr>
          <a:xfrm>
            <a:off x="7707789" y="2694428"/>
            <a:ext cx="0" cy="207000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86" name="矩形 85"/>
          <p:cNvSpPr/>
          <p:nvPr/>
        </p:nvSpPr>
        <p:spPr>
          <a:xfrm>
            <a:off x="6479258" y="5065959"/>
            <a:ext cx="533400" cy="228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800" dirty="0" smtClean="0">
                <a:latin typeface="微软雅黑" pitchFamily="34" charset="-122"/>
                <a:ea typeface="微软雅黑" pitchFamily="34" charset="-122"/>
              </a:rPr>
              <a:t>Oracle</a:t>
            </a:r>
            <a:endParaRPr lang="zh-CN" altLang="en-US" sz="800" dirty="0" smtClean="0">
              <a:latin typeface="微软雅黑" pitchFamily="34" charset="-122"/>
              <a:ea typeface="微软雅黑" pitchFamily="34" charset="-122"/>
            </a:endParaRPr>
          </a:p>
        </p:txBody>
      </p:sp>
      <p:grpSp>
        <p:nvGrpSpPr>
          <p:cNvPr id="87" name="组合 136"/>
          <p:cNvGrpSpPr/>
          <p:nvPr/>
        </p:nvGrpSpPr>
        <p:grpSpPr>
          <a:xfrm>
            <a:off x="6263093" y="4160890"/>
            <a:ext cx="884855" cy="438538"/>
            <a:chOff x="3687145" y="3428612"/>
            <a:chExt cx="884855" cy="438538"/>
          </a:xfrm>
        </p:grpSpPr>
        <p:sp>
          <p:nvSpPr>
            <p:cNvPr id="88" name="矩形 87"/>
            <p:cNvSpPr/>
            <p:nvPr/>
          </p:nvSpPr>
          <p:spPr>
            <a:xfrm>
              <a:off x="3810000" y="3428612"/>
              <a:ext cx="7620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000" dirty="0"/>
            </a:p>
          </p:txBody>
        </p:sp>
        <p:sp>
          <p:nvSpPr>
            <p:cNvPr id="89" name="矩形 88"/>
            <p:cNvSpPr/>
            <p:nvPr/>
          </p:nvSpPr>
          <p:spPr>
            <a:xfrm>
              <a:off x="3687145" y="3486150"/>
              <a:ext cx="7620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dirty="0" smtClean="0"/>
                <a:t>service broker</a:t>
              </a:r>
              <a:endParaRPr lang="zh-CN" altLang="en-US" sz="1000" dirty="0"/>
            </a:p>
          </p:txBody>
        </p:sp>
      </p:grpSp>
      <p:sp>
        <p:nvSpPr>
          <p:cNvPr id="90" name="矩形 89"/>
          <p:cNvSpPr/>
          <p:nvPr/>
        </p:nvSpPr>
        <p:spPr>
          <a:xfrm>
            <a:off x="6441934" y="5370759"/>
            <a:ext cx="609600" cy="3048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800" dirty="0" smtClean="0"/>
              <a:t>Legacy</a:t>
            </a:r>
          </a:p>
          <a:p>
            <a:pPr algn="ctr">
              <a:defRPr/>
            </a:pPr>
            <a:r>
              <a:rPr lang="en-US" altLang="zh-CN" sz="800" dirty="0" smtClean="0">
                <a:latin typeface="微软雅黑" pitchFamily="34" charset="-122"/>
                <a:ea typeface="微软雅黑" pitchFamily="34" charset="-122"/>
              </a:rPr>
              <a:t>App</a:t>
            </a:r>
          </a:p>
        </p:txBody>
      </p:sp>
      <p:cxnSp>
        <p:nvCxnSpPr>
          <p:cNvPr id="91" name="直接箭头连接符 90"/>
          <p:cNvCxnSpPr/>
          <p:nvPr/>
        </p:nvCxnSpPr>
        <p:spPr>
          <a:xfrm flipH="1">
            <a:off x="7001465" y="5170152"/>
            <a:ext cx="288000" cy="0"/>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2" name="形状 147"/>
          <p:cNvCxnSpPr>
            <a:stCxn id="72" idx="3"/>
          </p:cNvCxnSpPr>
          <p:nvPr/>
        </p:nvCxnSpPr>
        <p:spPr>
          <a:xfrm>
            <a:off x="7312243" y="3728571"/>
            <a:ext cx="288000" cy="1242000"/>
          </a:xfrm>
          <a:prstGeom prst="bent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93" name="形状 149"/>
          <p:cNvCxnSpPr>
            <a:stCxn id="88" idx="3"/>
          </p:cNvCxnSpPr>
          <p:nvPr/>
        </p:nvCxnSpPr>
        <p:spPr>
          <a:xfrm>
            <a:off x="7147948" y="4351390"/>
            <a:ext cx="162000" cy="806400"/>
          </a:xfrm>
          <a:prstGeom prst="bent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94" name="形状 153"/>
          <p:cNvCxnSpPr/>
          <p:nvPr/>
        </p:nvCxnSpPr>
        <p:spPr>
          <a:xfrm>
            <a:off x="4557167" y="3285366"/>
            <a:ext cx="2340000" cy="252000"/>
          </a:xfrm>
          <a:prstGeom prst="bentConnector2">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95" name="形状 155"/>
          <p:cNvCxnSpPr/>
          <p:nvPr/>
        </p:nvCxnSpPr>
        <p:spPr>
          <a:xfrm>
            <a:off x="4547836" y="3389559"/>
            <a:ext cx="1764000" cy="828000"/>
          </a:xfrm>
          <a:prstGeom prst="bentConnector2">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6" name="矩形 95"/>
          <p:cNvSpPr/>
          <p:nvPr/>
        </p:nvSpPr>
        <p:spPr>
          <a:xfrm>
            <a:off x="10968984" y="2425436"/>
            <a:ext cx="6858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sz="1200" dirty="0" smtClean="0"/>
          </a:p>
          <a:p>
            <a:pPr algn="ctr"/>
            <a:r>
              <a:rPr lang="en-US" altLang="zh-CN" sz="1200" dirty="0" smtClean="0"/>
              <a:t>NATS</a:t>
            </a:r>
            <a:endParaRPr lang="zh-CN" altLang="en-US" sz="1200" dirty="0" smtClean="0"/>
          </a:p>
        </p:txBody>
      </p:sp>
      <p:cxnSp>
        <p:nvCxnSpPr>
          <p:cNvPr id="97" name="直接箭头连接符 96"/>
          <p:cNvCxnSpPr/>
          <p:nvPr/>
        </p:nvCxnSpPr>
        <p:spPr>
          <a:xfrm>
            <a:off x="11054650" y="2577836"/>
            <a:ext cx="540000" cy="21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8" name="矩形 97"/>
          <p:cNvSpPr/>
          <p:nvPr/>
        </p:nvSpPr>
        <p:spPr>
          <a:xfrm>
            <a:off x="10980920" y="3151628"/>
            <a:ext cx="6858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sz="1200" dirty="0" smtClean="0"/>
          </a:p>
          <a:p>
            <a:pPr algn="ctr"/>
            <a:r>
              <a:rPr lang="en-US" altLang="zh-CN" sz="1200" dirty="0" smtClean="0"/>
              <a:t>other</a:t>
            </a:r>
            <a:endParaRPr lang="zh-CN" altLang="en-US" sz="1200" dirty="0" smtClean="0"/>
          </a:p>
        </p:txBody>
      </p:sp>
      <p:cxnSp>
        <p:nvCxnSpPr>
          <p:cNvPr id="99" name="直接箭头连接符 98"/>
          <p:cNvCxnSpPr/>
          <p:nvPr/>
        </p:nvCxnSpPr>
        <p:spPr>
          <a:xfrm>
            <a:off x="11066586" y="3304028"/>
            <a:ext cx="540000" cy="2131"/>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781" y="3439328"/>
            <a:ext cx="2302146" cy="1369220"/>
          </a:xfrm>
          <a:prstGeom prst="rect">
            <a:avLst/>
          </a:prstGeom>
        </p:spPr>
      </p:pic>
    </p:spTree>
    <p:extLst>
      <p:ext uri="{BB962C8B-B14F-4D97-AF65-F5344CB8AC3E}">
        <p14:creationId xmlns:p14="http://schemas.microsoft.com/office/powerpoint/2010/main" val="14627661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linds(horizontal)">
                                      <p:cBhvr>
                                        <p:cTn id="10" dur="500"/>
                                        <p:tgtEl>
                                          <p:spTgt spid="64"/>
                                        </p:tgtEl>
                                      </p:cBhvr>
                                    </p:animEffect>
                                  </p:childTnLst>
                                </p:cTn>
                              </p:par>
                              <p:par>
                                <p:cTn id="11" presetID="3" presetClass="entr" presetSubtype="1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blinds(horizontal)">
                                      <p:cBhvr>
                                        <p:cTn id="13" dur="500"/>
                                        <p:tgtEl>
                                          <p:spTgt spid="92"/>
                                        </p:tgtEl>
                                      </p:cBhvr>
                                    </p:animEffect>
                                  </p:childTnLst>
                                </p:cTn>
                              </p:par>
                              <p:par>
                                <p:cTn id="14" presetID="3" presetClass="entr" presetSubtype="1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blinds(horizontal)">
                                      <p:cBhvr>
                                        <p:cTn id="16" dur="500"/>
                                        <p:tgtEl>
                                          <p:spTgt spid="93"/>
                                        </p:tgtEl>
                                      </p:cBhvr>
                                    </p:animEffect>
                                  </p:childTnLst>
                                </p:cTn>
                              </p:par>
                              <p:par>
                                <p:cTn id="17" presetID="3" presetClass="entr" presetSubtype="1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linds(horizontal)">
                                      <p:cBhvr>
                                        <p:cTn id="19" dur="500"/>
                                        <p:tgtEl>
                                          <p:spTgt spid="65"/>
                                        </p:tgtEl>
                                      </p:cBhvr>
                                    </p:animEffect>
                                  </p:childTnLst>
                                </p:cTn>
                              </p:par>
                              <p:par>
                                <p:cTn id="20" presetID="3" presetClass="entr" presetSubtype="10"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blinds(horizontal)">
                                      <p:cBhvr>
                                        <p:cTn id="22" dur="500"/>
                                        <p:tgtEl>
                                          <p:spTgt spid="75"/>
                                        </p:tgtEl>
                                      </p:cBhvr>
                                    </p:animEffect>
                                  </p:childTnLst>
                                </p:cTn>
                              </p:par>
                              <p:par>
                                <p:cTn id="23" presetID="3" presetClass="entr" presetSubtype="1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linds(horizontal)">
                                      <p:cBhvr>
                                        <p:cTn id="25" dur="500"/>
                                        <p:tgtEl>
                                          <p:spTgt spid="66"/>
                                        </p:tgtEl>
                                      </p:cBhvr>
                                    </p:animEffect>
                                  </p:childTnLst>
                                </p:cTn>
                              </p:par>
                              <p:par>
                                <p:cTn id="26" presetID="3" presetClass="entr" presetSubtype="1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linds(horizontal)">
                                      <p:cBhvr>
                                        <p:cTn id="28" dur="500"/>
                                        <p:tgtEl>
                                          <p:spTgt spid="67"/>
                                        </p:tgtEl>
                                      </p:cBhvr>
                                    </p:animEffect>
                                  </p:childTnLst>
                                </p:cTn>
                              </p:par>
                              <p:par>
                                <p:cTn id="29" presetID="3" presetClass="entr" presetSubtype="1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linds(horizontal)">
                                      <p:cBhvr>
                                        <p:cTn id="31" dur="500"/>
                                        <p:tgtEl>
                                          <p:spTgt spid="62"/>
                                        </p:tgtEl>
                                      </p:cBhvr>
                                    </p:animEffect>
                                  </p:childTnLst>
                                </p:cTn>
                              </p:par>
                              <p:par>
                                <p:cTn id="32" presetID="3" presetClass="entr" presetSubtype="1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linds(horizontal)">
                                      <p:cBhvr>
                                        <p:cTn id="34" dur="500"/>
                                        <p:tgtEl>
                                          <p:spTgt spid="63"/>
                                        </p:tgtEl>
                                      </p:cBhvr>
                                    </p:animEffect>
                                  </p:childTnLst>
                                </p:cTn>
                              </p:par>
                              <p:par>
                                <p:cTn id="35" presetID="3" presetClass="entr" presetSubtype="1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par>
                                <p:cTn id="38" presetID="3" presetClass="entr" presetSubtype="10"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blinds(horizontal)">
                                      <p:cBhvr>
                                        <p:cTn id="40" dur="500"/>
                                        <p:tgtEl>
                                          <p:spTgt spid="95"/>
                                        </p:tgtEl>
                                      </p:cBhvr>
                                    </p:animEffect>
                                  </p:childTnLst>
                                </p:cTn>
                              </p:par>
                              <p:par>
                                <p:cTn id="41" presetID="3" presetClass="entr" presetSubtype="1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blinds(horizontal)">
                                      <p:cBhvr>
                                        <p:cTn id="43" dur="500"/>
                                        <p:tgtEl>
                                          <p:spTgt spid="94"/>
                                        </p:tgtEl>
                                      </p:cBhvr>
                                    </p:animEffect>
                                  </p:childTnLst>
                                </p:cTn>
                              </p:par>
                              <p:par>
                                <p:cTn id="44" presetID="3" presetClass="entr" presetSubtype="10"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blinds(horizontal)">
                                      <p:cBhvr>
                                        <p:cTn id="46" dur="500"/>
                                        <p:tgtEl>
                                          <p:spTgt spid="77"/>
                                        </p:tgtEl>
                                      </p:cBhvr>
                                    </p:animEffect>
                                  </p:childTnLst>
                                </p:cTn>
                              </p:par>
                              <p:par>
                                <p:cTn id="47" presetID="3" presetClass="entr" presetSubtype="1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blinds(horizontal)">
                                      <p:cBhvr>
                                        <p:cTn id="49" dur="500"/>
                                        <p:tgtEl>
                                          <p:spTgt spid="76"/>
                                        </p:tgtEl>
                                      </p:cBhvr>
                                    </p:animEffect>
                                  </p:childTnLst>
                                </p:cTn>
                              </p:par>
                              <p:par>
                                <p:cTn id="50" presetID="3" presetClass="entr" presetSubtype="10"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linds(horizontal)">
                                      <p:cBhvr>
                                        <p:cTn id="52" dur="500"/>
                                        <p:tgtEl>
                                          <p:spTgt spid="85"/>
                                        </p:tgtEl>
                                      </p:cBhvr>
                                    </p:animEffect>
                                  </p:childTnLst>
                                </p:cTn>
                              </p:par>
                              <p:par>
                                <p:cTn id="53" presetID="3" presetClass="entr" presetSubtype="1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blinds(horizontal)">
                                      <p:cBhvr>
                                        <p:cTn id="55" dur="500"/>
                                        <p:tgtEl>
                                          <p:spTgt spid="83"/>
                                        </p:tgtEl>
                                      </p:cBhvr>
                                    </p:animEffect>
                                  </p:childTnLst>
                                </p:cTn>
                              </p:par>
                              <p:par>
                                <p:cTn id="56" presetID="3" presetClass="entr" presetSubtype="10" fill="hold" nodeType="with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blinds(horizontal)">
                                      <p:cBhvr>
                                        <p:cTn id="58" dur="500"/>
                                        <p:tgtEl>
                                          <p:spTgt spid="84"/>
                                        </p:tgtEl>
                                      </p:cBhvr>
                                    </p:animEffect>
                                  </p:childTnLst>
                                </p:cTn>
                              </p:par>
                              <p:par>
                                <p:cTn id="59" presetID="3" presetClass="entr" presetSubtype="1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par>
                                <p:cTn id="62" presetID="3" presetClass="entr" presetSubtype="10"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blinds(horizontal)">
                                      <p:cBhvr>
                                        <p:cTn id="6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306821" y="672663"/>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468704" y="672663"/>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Open Stack </a:t>
            </a:r>
            <a:r>
              <a:rPr lang="en-US" altLang="zh-CN" sz="1600" dirty="0" smtClean="0">
                <a:solidFill>
                  <a:srgbClr val="1F497D"/>
                </a:solidFill>
                <a:latin typeface="思源黑体 CN ExtraLight" panose="020B0200000000000000" pitchFamily="34" charset="-122"/>
              </a:rPr>
              <a:t> logical </a:t>
            </a:r>
            <a:r>
              <a:rPr lang="en-US" altLang="zh-CN" sz="1600" dirty="0">
                <a:solidFill>
                  <a:srgbClr val="1F497D"/>
                </a:solidFill>
                <a:latin typeface="思源黑体 CN ExtraLight" panose="020B0200000000000000" pitchFamily="34" charset="-122"/>
              </a:rPr>
              <a:t>view</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smtClean="0">
                <a:solidFill>
                  <a:srgbClr val="1F497D"/>
                </a:solidFill>
                <a:latin typeface="+mn-ea"/>
              </a:rPr>
              <a:t>Open Stack</a:t>
            </a:r>
            <a:r>
              <a:rPr lang="zh-CN" altLang="en-US" sz="2800" dirty="0" smtClean="0">
                <a:solidFill>
                  <a:srgbClr val="1F497D"/>
                </a:solidFill>
                <a:latin typeface="+mn-ea"/>
              </a:rPr>
              <a:t>逻辑架构图</a:t>
            </a:r>
            <a:endParaRPr lang="zh-CN" altLang="en-US" sz="2800" dirty="0">
              <a:solidFill>
                <a:srgbClr val="1F497D"/>
              </a:solidFill>
              <a:latin typeface="+mn-ea"/>
            </a:endParaRPr>
          </a:p>
        </p:txBody>
      </p:sp>
      <p:pic>
        <p:nvPicPr>
          <p:cNvPr id="1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202" y="1098688"/>
            <a:ext cx="8208912" cy="573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图片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585" y="2815376"/>
            <a:ext cx="2304256" cy="2304256"/>
          </a:xfrm>
          <a:prstGeom prst="rect">
            <a:avLst/>
          </a:prstGeom>
        </p:spPr>
      </p:pic>
    </p:spTree>
    <p:extLst>
      <p:ext uri="{BB962C8B-B14F-4D97-AF65-F5344CB8AC3E}">
        <p14:creationId xmlns:p14="http://schemas.microsoft.com/office/powerpoint/2010/main" val="348961820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a:spLocks noChangeArrowheads="1"/>
          </p:cNvSpPr>
          <p:nvPr/>
        </p:nvSpPr>
        <p:spPr bwMode="auto">
          <a:xfrm>
            <a:off x="5565279" y="3428647"/>
            <a:ext cx="4031873" cy="15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a:t>
            </a:r>
          </a:p>
          <a:p>
            <a:r>
              <a:rPr lang="zh-CN" altLang="en-US" sz="60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实施微服务</a:t>
            </a:r>
          </a:p>
        </p:txBody>
      </p:sp>
      <p:sp>
        <p:nvSpPr>
          <p:cNvPr id="8" name="矩形 10"/>
          <p:cNvSpPr>
            <a:spLocks noChangeArrowheads="1"/>
          </p:cNvSpPr>
          <p:nvPr/>
        </p:nvSpPr>
        <p:spPr bwMode="auto">
          <a:xfrm>
            <a:off x="5565279" y="2695199"/>
            <a:ext cx="3659976"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 Implement </a:t>
            </a:r>
            <a:r>
              <a:rPr lang="en-US" sz="2002" dirty="0" err="1">
                <a:solidFill>
                  <a:srgbClr val="1F497D"/>
                </a:solidFill>
                <a:latin typeface="Arial" panose="020B0604020202020204" pitchFamily="34" charset="0"/>
                <a:ea typeface="方正正粗黑简体" panose="02000000000000000000" pitchFamily="2" charset="-122"/>
                <a:sym typeface="Arial" panose="020B0604020202020204" pitchFamily="34" charset="0"/>
              </a:rPr>
              <a:t>microservices</a:t>
            </a:r>
            <a:endParaRPr lang="zh-CN" alt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9" name="直接连接符 11"/>
          <p:cNvSpPr>
            <a:spLocks noChangeShapeType="1"/>
          </p:cNvSpPr>
          <p:nvPr/>
        </p:nvSpPr>
        <p:spPr bwMode="auto">
          <a:xfrm>
            <a:off x="5781303" y="3189177"/>
            <a:ext cx="4536504" cy="0"/>
          </a:xfrm>
          <a:prstGeom prst="line">
            <a:avLst/>
          </a:prstGeom>
          <a:noFill/>
          <a:ln w="6350" cap="flat" cmpd="sng">
            <a:solidFill>
              <a:srgbClr val="1F497D"/>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0" name="Text Box 3"/>
          <p:cNvSpPr>
            <a:spLocks noChangeArrowheads="1"/>
          </p:cNvSpPr>
          <p:nvPr/>
        </p:nvSpPr>
        <p:spPr bwMode="auto">
          <a:xfrm>
            <a:off x="2396927" y="2191662"/>
            <a:ext cx="3021981" cy="315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19897"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04</a:t>
            </a:r>
            <a:endParaRPr lang="zh-CN" altLang="en-US" sz="19897"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312823530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500" autoRev="1" fill="hold">
                                          <p:stCondLst>
                                            <p:cond delay="0"/>
                                          </p:stCondLst>
                                        </p:cTn>
                                        <p:tgtEl>
                                          <p:spTgt spid="8"/>
                                        </p:tgtEl>
                                        <p:attrNameLst>
                                          <p:attrName>ppt_w</p:attrName>
                                        </p:attrNameLst>
                                      </p:cBhvr>
                                    </p:anim>
                                    <p:anim by="(#ppt_w*0.50)" calcmode="lin" valueType="num">
                                      <p:cBhvr>
                                        <p:cTn id="21" dur="500" decel="50000" autoRev="1" fill="hold">
                                          <p:stCondLst>
                                            <p:cond delay="0"/>
                                          </p:stCondLst>
                                        </p:cTn>
                                        <p:tgtEl>
                                          <p:spTgt spid="8"/>
                                        </p:tgtEl>
                                        <p:attrNameLst>
                                          <p:attrName>ppt_x</p:attrName>
                                        </p:attrNameLst>
                                      </p:cBhvr>
                                    </p:anim>
                                    <p:anim from="(-#ppt_h/2)" to="(#ppt_y)" calcmode="lin" valueType="num">
                                      <p:cBhvr>
                                        <p:cTn id="22" dur="1000" fill="hold">
                                          <p:stCondLst>
                                            <p:cond delay="0"/>
                                          </p:stCondLst>
                                        </p:cTn>
                                        <p:tgtEl>
                                          <p:spTgt spid="8"/>
                                        </p:tgtEl>
                                        <p:attrNameLst>
                                          <p:attrName>ppt_y</p:attrName>
                                        </p:attrNameLst>
                                      </p:cBhvr>
                                    </p:anim>
                                    <p:animRot by="21600000">
                                      <p:cBhvr>
                                        <p:cTn id="23"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Microservices</a:t>
            </a:r>
            <a:r>
              <a:rPr lang="en-US" altLang="zh-CN" sz="1600" dirty="0">
                <a:solidFill>
                  <a:srgbClr val="1F497D"/>
                </a:solidFill>
                <a:latin typeface="思源黑体 CN ExtraLight" panose="020B0200000000000000" pitchFamily="34" charset="-122"/>
              </a:rPr>
              <a:t> transformation program</a:t>
            </a: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smtClean="0">
                <a:solidFill>
                  <a:srgbClr val="1F497D"/>
                </a:solidFill>
                <a:latin typeface="+mn-ea"/>
              </a:rPr>
              <a:t>微服务改造方案</a:t>
            </a:r>
            <a:endParaRPr lang="zh-CN" altLang="en-US" sz="2800" dirty="0">
              <a:solidFill>
                <a:srgbClr val="1F497D"/>
              </a:solidFill>
              <a:latin typeface="+mn-ea"/>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7135" y="1511162"/>
            <a:ext cx="9138063" cy="5129499"/>
          </a:xfrm>
          <a:prstGeom prst="rect">
            <a:avLst/>
          </a:prstGeom>
        </p:spPr>
      </p:pic>
    </p:spTree>
    <p:extLst>
      <p:ext uri="{BB962C8B-B14F-4D97-AF65-F5344CB8AC3E}">
        <p14:creationId xmlns:p14="http://schemas.microsoft.com/office/powerpoint/2010/main" val="88051482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err="1">
                <a:solidFill>
                  <a:srgbClr val="1F497D"/>
                </a:solidFill>
                <a:latin typeface="思源黑体 CN ExtraLight" panose="020B0200000000000000" pitchFamily="34" charset="-122"/>
              </a:rPr>
              <a:t>Microservices</a:t>
            </a:r>
            <a:r>
              <a:rPr lang="en-US" altLang="zh-CN" sz="1600" dirty="0">
                <a:solidFill>
                  <a:srgbClr val="1F497D"/>
                </a:solidFill>
                <a:latin typeface="思源黑体 CN ExtraLight" panose="020B0200000000000000" pitchFamily="34" charset="-122"/>
              </a:rPr>
              <a:t> </a:t>
            </a:r>
            <a:r>
              <a:rPr lang="en-US" altLang="zh-CN" sz="1600" dirty="0" smtClean="0">
                <a:solidFill>
                  <a:srgbClr val="1F497D"/>
                </a:solidFill>
                <a:latin typeface="思源黑体 CN ExtraLight" panose="020B0200000000000000" pitchFamily="34" charset="-122"/>
              </a:rPr>
              <a:t> Recognize</a:t>
            </a:r>
            <a:endParaRPr lang="en-US" altLang="zh-CN" sz="1600" dirty="0">
              <a:solidFill>
                <a:srgbClr val="1F497D"/>
              </a:solidFill>
              <a:latin typeface="思源黑体 CN ExtraLight" panose="020B0200000000000000" pitchFamily="34" charset="-122"/>
            </a:endParaRP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smtClean="0">
                <a:solidFill>
                  <a:srgbClr val="1F497D"/>
                </a:solidFill>
                <a:latin typeface="+mn-ea"/>
              </a:rPr>
              <a:t>微服务识别</a:t>
            </a:r>
            <a:endParaRPr lang="zh-CN" altLang="en-US" sz="2800" dirty="0">
              <a:solidFill>
                <a:srgbClr val="1F497D"/>
              </a:solidFill>
              <a:latin typeface="+mn-ea"/>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8815" y="1511162"/>
            <a:ext cx="10009112" cy="5618448"/>
          </a:xfrm>
          <a:prstGeom prst="rect">
            <a:avLst/>
          </a:prstGeom>
        </p:spPr>
      </p:pic>
    </p:spTree>
    <p:extLst>
      <p:ext uri="{BB962C8B-B14F-4D97-AF65-F5344CB8AC3E}">
        <p14:creationId xmlns:p14="http://schemas.microsoft.com/office/powerpoint/2010/main" val="27864615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Guiding Principles</a:t>
            </a: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smtClean="0">
                <a:solidFill>
                  <a:srgbClr val="1F497D"/>
                </a:solidFill>
                <a:latin typeface="+mn-ea"/>
              </a:rPr>
              <a:t>指导</a:t>
            </a:r>
            <a:r>
              <a:rPr lang="zh-CN" altLang="en-US" sz="2800" dirty="0">
                <a:solidFill>
                  <a:srgbClr val="1F497D"/>
                </a:solidFill>
                <a:latin typeface="+mn-ea"/>
              </a:rPr>
              <a:t>原则</a:t>
            </a:r>
          </a:p>
        </p:txBody>
      </p:sp>
      <p:sp>
        <p:nvSpPr>
          <p:cNvPr id="7" name="椭圆 54"/>
          <p:cNvSpPr/>
          <p:nvPr/>
        </p:nvSpPr>
        <p:spPr>
          <a:xfrm>
            <a:off x="3988644" y="2633419"/>
            <a:ext cx="4889543" cy="2534166"/>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8" name="TextBox 1"/>
          <p:cNvSpPr txBox="1"/>
          <p:nvPr/>
        </p:nvSpPr>
        <p:spPr>
          <a:xfrm>
            <a:off x="2103899" y="2379930"/>
            <a:ext cx="1285570" cy="438241"/>
          </a:xfrm>
          <a:prstGeom prst="rect">
            <a:avLst/>
          </a:prstGeom>
          <a:noFill/>
        </p:spPr>
        <p:txBody>
          <a:bodyPr wrap="none" lIns="128568" tIns="64284" rIns="128568" bIns="64284" rtlCol="0">
            <a:spAutoFit/>
          </a:bodyPr>
          <a:lstStyle/>
          <a:p>
            <a:pPr algn="ctr"/>
            <a:r>
              <a:rPr lang="zh-CN" altLang="en-US" sz="2004" b="1" dirty="0" smtClean="0">
                <a:solidFill>
                  <a:schemeClr val="tx1">
                    <a:lumMod val="50000"/>
                    <a:lumOff val="50000"/>
                  </a:schemeClr>
                </a:solidFill>
                <a:latin typeface="微软雅黑" panose="020B0503020204020204" charset="-122"/>
                <a:ea typeface="微软雅黑" panose="020B0503020204020204" charset="-122"/>
              </a:rPr>
              <a:t>无状态化</a:t>
            </a:r>
            <a:endParaRPr lang="zh-CN" altLang="en-US" sz="2004" b="1" dirty="0">
              <a:solidFill>
                <a:schemeClr val="tx1">
                  <a:lumMod val="50000"/>
                  <a:lumOff val="5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3711630" y="2627820"/>
            <a:ext cx="2690961" cy="29853"/>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294805" y="2627821"/>
            <a:ext cx="2107787" cy="1482587"/>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522003" y="2627822"/>
            <a:ext cx="880588" cy="250223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6402594" y="2627822"/>
            <a:ext cx="942816" cy="241461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6402593" y="2627821"/>
            <a:ext cx="2060112" cy="1482587"/>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02593" y="2627817"/>
            <a:ext cx="2616946" cy="19414"/>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014459" y="3551007"/>
            <a:ext cx="928138" cy="928260"/>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16" name="椭圆 15"/>
          <p:cNvSpPr/>
          <p:nvPr/>
        </p:nvSpPr>
        <p:spPr>
          <a:xfrm>
            <a:off x="5113225" y="4578301"/>
            <a:ext cx="928138" cy="928260"/>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17" name="椭圆 16"/>
          <p:cNvSpPr/>
          <p:nvPr/>
        </p:nvSpPr>
        <p:spPr>
          <a:xfrm>
            <a:off x="6874002" y="4530859"/>
            <a:ext cx="928138" cy="928260"/>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18" name="椭圆 17"/>
          <p:cNvSpPr/>
          <p:nvPr/>
        </p:nvSpPr>
        <p:spPr>
          <a:xfrm>
            <a:off x="7933333" y="3414807"/>
            <a:ext cx="928138" cy="928260"/>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19" name="椭圆 18"/>
          <p:cNvSpPr/>
          <p:nvPr/>
        </p:nvSpPr>
        <p:spPr>
          <a:xfrm>
            <a:off x="8352985" y="2194650"/>
            <a:ext cx="928138" cy="92826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20" name="椭圆 19"/>
          <p:cNvSpPr/>
          <p:nvPr/>
        </p:nvSpPr>
        <p:spPr>
          <a:xfrm>
            <a:off x="3619774" y="2178616"/>
            <a:ext cx="928138" cy="928260"/>
          </a:xfrm>
          <a:prstGeom prst="ellipse">
            <a:avLst/>
          </a:prstGeom>
          <a:solidFill>
            <a:schemeClr val="tx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21" name="TextBox 34"/>
          <p:cNvSpPr txBox="1"/>
          <p:nvPr/>
        </p:nvSpPr>
        <p:spPr>
          <a:xfrm>
            <a:off x="51099" y="2772659"/>
            <a:ext cx="3594109" cy="731976"/>
          </a:xfrm>
          <a:prstGeom prst="rect">
            <a:avLst/>
          </a:prstGeom>
          <a:noFill/>
        </p:spPr>
        <p:txBody>
          <a:bodyPr wrap="square" lIns="128568" tIns="64284" rIns="128568" bIns="64284" rtlCol="0">
            <a:spAutoFit/>
          </a:bodyPr>
          <a:lstStyle/>
          <a:p>
            <a:pPr algn="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保证数据一致性</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gn="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将数据状态保存到统一的缓存服务中</a:t>
            </a:r>
            <a:endParaRPr lang="zh-CN" altLang="en-US" sz="1582" dirty="0">
              <a:solidFill>
                <a:schemeClr val="tx1">
                  <a:lumMod val="50000"/>
                  <a:lumOff val="50000"/>
                </a:schemeClr>
              </a:solidFill>
              <a:latin typeface="微软雅黑" panose="020B0503020204020204" charset="-122"/>
              <a:ea typeface="微软雅黑" panose="020B0503020204020204" charset="-122"/>
            </a:endParaRPr>
          </a:p>
        </p:txBody>
      </p:sp>
      <p:sp>
        <p:nvSpPr>
          <p:cNvPr id="22" name="TextBox 35"/>
          <p:cNvSpPr txBox="1"/>
          <p:nvPr/>
        </p:nvSpPr>
        <p:spPr>
          <a:xfrm>
            <a:off x="2651830" y="4000072"/>
            <a:ext cx="1285570" cy="438241"/>
          </a:xfrm>
          <a:prstGeom prst="rect">
            <a:avLst/>
          </a:prstGeom>
          <a:noFill/>
        </p:spPr>
        <p:txBody>
          <a:bodyPr wrap="none" lIns="128568" tIns="64284" rIns="128568" bIns="64284" rtlCol="0">
            <a:spAutoFit/>
          </a:bodyPr>
          <a:lstStyle/>
          <a:p>
            <a:pPr algn="ctr"/>
            <a:r>
              <a:rPr lang="zh-CN" altLang="en-US" sz="2004" b="1" dirty="0" smtClean="0">
                <a:solidFill>
                  <a:schemeClr val="tx1">
                    <a:lumMod val="50000"/>
                    <a:lumOff val="50000"/>
                  </a:schemeClr>
                </a:solidFill>
                <a:latin typeface="微软雅黑" panose="020B0503020204020204" charset="-122"/>
                <a:ea typeface="微软雅黑" panose="020B0503020204020204" charset="-122"/>
              </a:rPr>
              <a:t>去中心化</a:t>
            </a:r>
            <a:endParaRPr lang="zh-CN" altLang="en-US" sz="2004" b="1" dirty="0">
              <a:solidFill>
                <a:schemeClr val="tx1">
                  <a:lumMod val="50000"/>
                  <a:lumOff val="50000"/>
                </a:schemeClr>
              </a:solidFill>
              <a:latin typeface="微软雅黑" panose="020B0503020204020204" charset="-122"/>
              <a:ea typeface="微软雅黑" panose="020B0503020204020204" charset="-122"/>
            </a:endParaRPr>
          </a:p>
        </p:txBody>
      </p:sp>
      <p:sp>
        <p:nvSpPr>
          <p:cNvPr id="23" name="TextBox 36"/>
          <p:cNvSpPr txBox="1"/>
          <p:nvPr/>
        </p:nvSpPr>
        <p:spPr>
          <a:xfrm>
            <a:off x="599031" y="4392802"/>
            <a:ext cx="3594109" cy="731976"/>
          </a:xfrm>
          <a:prstGeom prst="rect">
            <a:avLst/>
          </a:prstGeom>
          <a:noFill/>
        </p:spPr>
        <p:txBody>
          <a:bodyPr wrap="square" lIns="128568" tIns="64284" rIns="128568" bIns="64284" rtlCol="0">
            <a:spAutoFit/>
          </a:bodyPr>
          <a:lstStyle/>
          <a:p>
            <a:pPr algn="r">
              <a:lnSpc>
                <a:spcPct val="130000"/>
              </a:lnSpc>
              <a:defRPr/>
            </a:pPr>
            <a:r>
              <a:rPr lang="zh-CN" altLang="en-US" sz="1582" dirty="0">
                <a:solidFill>
                  <a:schemeClr val="tx1">
                    <a:lumMod val="50000"/>
                    <a:lumOff val="50000"/>
                  </a:schemeClr>
                </a:solidFill>
                <a:latin typeface="微软雅黑" panose="020B0503020204020204" charset="-122"/>
                <a:ea typeface="微软雅黑" panose="020B0503020204020204" charset="-122"/>
              </a:rPr>
              <a:t>服务</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间协同采用轻量级协议</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gn="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避免臃肿的类似</a:t>
            </a:r>
            <a:r>
              <a:rPr lang="en-US" altLang="zh-CN" sz="1582" dirty="0" smtClean="0">
                <a:solidFill>
                  <a:schemeClr val="tx1">
                    <a:lumMod val="50000"/>
                    <a:lumOff val="50000"/>
                  </a:schemeClr>
                </a:solidFill>
                <a:latin typeface="微软雅黑" panose="020B0503020204020204" charset="-122"/>
                <a:ea typeface="微软雅黑" panose="020B0503020204020204" charset="-122"/>
              </a:rPr>
              <a:t>ESB</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协议</a:t>
            </a:r>
            <a:endParaRPr lang="zh-CN" altLang="en-US" sz="1582" dirty="0">
              <a:solidFill>
                <a:schemeClr val="tx1">
                  <a:lumMod val="50000"/>
                  <a:lumOff val="50000"/>
                </a:schemeClr>
              </a:solidFill>
              <a:latin typeface="微软雅黑" panose="020B0503020204020204" charset="-122"/>
              <a:ea typeface="微软雅黑" panose="020B0503020204020204" charset="-122"/>
            </a:endParaRPr>
          </a:p>
        </p:txBody>
      </p:sp>
      <p:sp>
        <p:nvSpPr>
          <p:cNvPr id="24" name="TextBox 37"/>
          <p:cNvSpPr txBox="1"/>
          <p:nvPr/>
        </p:nvSpPr>
        <p:spPr>
          <a:xfrm>
            <a:off x="4095615" y="5328805"/>
            <a:ext cx="1029089" cy="438241"/>
          </a:xfrm>
          <a:prstGeom prst="rect">
            <a:avLst/>
          </a:prstGeom>
          <a:noFill/>
        </p:spPr>
        <p:txBody>
          <a:bodyPr wrap="none" lIns="128568" tIns="64284" rIns="128568" bIns="64284" rtlCol="0">
            <a:spAutoFit/>
          </a:bodyPr>
          <a:lstStyle/>
          <a:p>
            <a:pPr algn="ctr"/>
            <a:r>
              <a:rPr lang="zh-CN" altLang="en-US" sz="2004" b="1" dirty="0" smtClean="0">
                <a:solidFill>
                  <a:schemeClr val="tx1">
                    <a:lumMod val="50000"/>
                    <a:lumOff val="50000"/>
                  </a:schemeClr>
                </a:solidFill>
                <a:latin typeface="微软雅黑" panose="020B0503020204020204" charset="-122"/>
                <a:ea typeface="微软雅黑" panose="020B0503020204020204" charset="-122"/>
              </a:rPr>
              <a:t>配置化</a:t>
            </a:r>
            <a:endParaRPr lang="zh-CN" altLang="en-US" sz="2004" b="1" dirty="0">
              <a:solidFill>
                <a:schemeClr val="tx1">
                  <a:lumMod val="50000"/>
                  <a:lumOff val="50000"/>
                </a:schemeClr>
              </a:solidFill>
              <a:latin typeface="微软雅黑" panose="020B0503020204020204" charset="-122"/>
              <a:ea typeface="微软雅黑" panose="020B0503020204020204" charset="-122"/>
            </a:endParaRPr>
          </a:p>
        </p:txBody>
      </p:sp>
      <p:sp>
        <p:nvSpPr>
          <p:cNvPr id="25" name="TextBox 38"/>
          <p:cNvSpPr txBox="1"/>
          <p:nvPr/>
        </p:nvSpPr>
        <p:spPr>
          <a:xfrm>
            <a:off x="1914575" y="5721535"/>
            <a:ext cx="3594109" cy="762817"/>
          </a:xfrm>
          <a:prstGeom prst="rect">
            <a:avLst/>
          </a:prstGeom>
          <a:noFill/>
        </p:spPr>
        <p:txBody>
          <a:bodyPr wrap="square" lIns="128568" tIns="64284" rIns="128568" bIns="64284" rtlCol="0">
            <a:spAutoFit/>
          </a:bodyPr>
          <a:lstStyle/>
          <a:p>
            <a:pPr algn="r">
              <a:lnSpc>
                <a:spcPct val="130000"/>
              </a:lnSpc>
              <a:defRPr/>
            </a:pPr>
            <a:r>
              <a:rPr lang="zh-CN" altLang="en-US" sz="1582" dirty="0">
                <a:solidFill>
                  <a:schemeClr val="tx1">
                    <a:lumMod val="50000"/>
                    <a:lumOff val="50000"/>
                  </a:schemeClr>
                </a:solidFill>
                <a:latin typeface="微软雅黑" panose="020B0503020204020204" charset="-122"/>
                <a:ea typeface="微软雅黑" panose="020B0503020204020204" charset="-122"/>
              </a:rPr>
              <a:t>服务的依赖关系</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解耦</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gn="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对业务和应用透明</a:t>
            </a:r>
            <a:r>
              <a:rPr lang="zh-CN" altLang="en-US" sz="1582" dirty="0">
                <a:solidFill>
                  <a:schemeClr val="tx1">
                    <a:lumMod val="50000"/>
                    <a:lumOff val="50000"/>
                  </a:schemeClr>
                </a:solidFill>
                <a:latin typeface="微软雅黑" panose="020B0503020204020204" charset="-122"/>
                <a:ea typeface="微软雅黑" panose="020B0503020204020204" charset="-122"/>
              </a:rPr>
              <a:t>无侵入</a:t>
            </a:r>
          </a:p>
        </p:txBody>
      </p:sp>
      <p:sp>
        <p:nvSpPr>
          <p:cNvPr id="26" name="TextBox 39"/>
          <p:cNvSpPr txBox="1"/>
          <p:nvPr/>
        </p:nvSpPr>
        <p:spPr>
          <a:xfrm>
            <a:off x="7644286" y="5343982"/>
            <a:ext cx="1029089" cy="438241"/>
          </a:xfrm>
          <a:prstGeom prst="rect">
            <a:avLst/>
          </a:prstGeom>
          <a:noFill/>
        </p:spPr>
        <p:txBody>
          <a:bodyPr wrap="none" lIns="128568" tIns="64284" rIns="128568" bIns="64284" rtlCol="0">
            <a:spAutoFit/>
          </a:bodyPr>
          <a:lstStyle/>
          <a:p>
            <a:r>
              <a:rPr lang="zh-CN" altLang="en-US" sz="2004" b="1" dirty="0" smtClean="0">
                <a:solidFill>
                  <a:schemeClr val="tx1">
                    <a:lumMod val="50000"/>
                    <a:lumOff val="50000"/>
                  </a:schemeClr>
                </a:solidFill>
                <a:latin typeface="微软雅黑" panose="020B0503020204020204" charset="-122"/>
                <a:ea typeface="微软雅黑" panose="020B0503020204020204" charset="-122"/>
              </a:rPr>
              <a:t>版本化</a:t>
            </a:r>
            <a:endParaRPr lang="zh-CN" altLang="en-US" sz="2004" b="1" dirty="0">
              <a:solidFill>
                <a:schemeClr val="tx1">
                  <a:lumMod val="50000"/>
                  <a:lumOff val="50000"/>
                </a:schemeClr>
              </a:solidFill>
              <a:latin typeface="微软雅黑" panose="020B0503020204020204" charset="-122"/>
              <a:ea typeface="微软雅黑" panose="020B0503020204020204" charset="-122"/>
            </a:endParaRPr>
          </a:p>
        </p:txBody>
      </p:sp>
      <p:sp>
        <p:nvSpPr>
          <p:cNvPr id="27" name="TextBox 40"/>
          <p:cNvSpPr txBox="1"/>
          <p:nvPr/>
        </p:nvSpPr>
        <p:spPr>
          <a:xfrm>
            <a:off x="7289939" y="5737590"/>
            <a:ext cx="3891964" cy="1079314"/>
          </a:xfrm>
          <a:prstGeom prst="rect">
            <a:avLst/>
          </a:prstGeom>
          <a:noFill/>
        </p:spPr>
        <p:txBody>
          <a:bodyPr wrap="square" lIns="128568" tIns="64284" rIns="128568" bIns="64284" rtlCol="0">
            <a:spAutoFit/>
          </a:bodyPr>
          <a:lstStyle/>
          <a:p>
            <a:pPr>
              <a:lnSpc>
                <a:spcPct val="130000"/>
              </a:lnSpc>
              <a:defRPr/>
            </a:pPr>
            <a:r>
              <a:rPr lang="zh-CN" altLang="en-US" sz="1582" dirty="0">
                <a:solidFill>
                  <a:schemeClr val="tx1">
                    <a:lumMod val="50000"/>
                    <a:lumOff val="50000"/>
                  </a:schemeClr>
                </a:solidFill>
                <a:latin typeface="微软雅黑" panose="020B0503020204020204" charset="-122"/>
                <a:ea typeface="微软雅黑" panose="020B0503020204020204" charset="-122"/>
              </a:rPr>
              <a:t>指在服务升级或线上</a:t>
            </a:r>
            <a:r>
              <a:rPr lang="en-US" altLang="zh-CN" sz="1582" dirty="0">
                <a:solidFill>
                  <a:schemeClr val="tx1">
                    <a:lumMod val="50000"/>
                    <a:lumOff val="50000"/>
                  </a:schemeClr>
                </a:solidFill>
                <a:latin typeface="微软雅黑" panose="020B0503020204020204" charset="-122"/>
                <a:ea typeface="微软雅黑" panose="020B0503020204020204" charset="-122"/>
              </a:rPr>
              <a:t>bug</a:t>
            </a:r>
            <a:r>
              <a:rPr lang="zh-CN" altLang="en-US" sz="1582" dirty="0">
                <a:solidFill>
                  <a:schemeClr val="tx1">
                    <a:lumMod val="50000"/>
                    <a:lumOff val="50000"/>
                  </a:schemeClr>
                </a:solidFill>
                <a:latin typeface="微软雅黑" panose="020B0503020204020204" charset="-122"/>
                <a:ea typeface="微软雅黑" panose="020B0503020204020204" charset="-122"/>
              </a:rPr>
              <a:t>修复等场景下所需要的多版本管理，服务的提供者与消费者在发布引用时须指定版本号</a:t>
            </a:r>
          </a:p>
        </p:txBody>
      </p:sp>
      <p:sp>
        <p:nvSpPr>
          <p:cNvPr id="28" name="TextBox 41"/>
          <p:cNvSpPr txBox="1"/>
          <p:nvPr/>
        </p:nvSpPr>
        <p:spPr>
          <a:xfrm>
            <a:off x="8853104" y="4109168"/>
            <a:ext cx="1029089" cy="438241"/>
          </a:xfrm>
          <a:prstGeom prst="rect">
            <a:avLst/>
          </a:prstGeom>
          <a:noFill/>
        </p:spPr>
        <p:txBody>
          <a:bodyPr wrap="none" lIns="128568" tIns="64284" rIns="128568" bIns="64284" rtlCol="0">
            <a:spAutoFit/>
          </a:bodyPr>
          <a:lstStyle/>
          <a:p>
            <a:r>
              <a:rPr lang="zh-CN" altLang="en-US" sz="2004" b="1" dirty="0" smtClean="0">
                <a:solidFill>
                  <a:schemeClr val="tx1">
                    <a:lumMod val="50000"/>
                    <a:lumOff val="50000"/>
                  </a:schemeClr>
                </a:solidFill>
                <a:latin typeface="微软雅黑" panose="020B0503020204020204" charset="-122"/>
                <a:ea typeface="微软雅黑" panose="020B0503020204020204" charset="-122"/>
              </a:rPr>
              <a:t>集群化</a:t>
            </a:r>
            <a:endParaRPr lang="zh-CN" altLang="en-US" sz="2004" b="1" dirty="0">
              <a:solidFill>
                <a:schemeClr val="tx1">
                  <a:lumMod val="50000"/>
                  <a:lumOff val="50000"/>
                </a:schemeClr>
              </a:solidFill>
              <a:latin typeface="微软雅黑" panose="020B0503020204020204" charset="-122"/>
              <a:ea typeface="微软雅黑" panose="020B0503020204020204" charset="-122"/>
            </a:endParaRPr>
          </a:p>
        </p:txBody>
      </p:sp>
      <p:sp>
        <p:nvSpPr>
          <p:cNvPr id="29" name="TextBox 42"/>
          <p:cNvSpPr txBox="1"/>
          <p:nvPr/>
        </p:nvSpPr>
        <p:spPr>
          <a:xfrm>
            <a:off x="8498757" y="4502776"/>
            <a:ext cx="4032743" cy="446320"/>
          </a:xfrm>
          <a:prstGeom prst="rect">
            <a:avLst/>
          </a:prstGeom>
          <a:noFill/>
        </p:spPr>
        <p:txBody>
          <a:bodyPr wrap="square" lIns="128568" tIns="64284" rIns="128568" bIns="64284" rtlCol="0">
            <a:spAutoFit/>
          </a:bodyPr>
          <a:lstStyle/>
          <a:p>
            <a:pP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所有</a:t>
            </a:r>
            <a:r>
              <a:rPr lang="zh-CN" altLang="en-US" sz="1582" dirty="0">
                <a:solidFill>
                  <a:schemeClr val="tx1">
                    <a:lumMod val="50000"/>
                    <a:lumOff val="50000"/>
                  </a:schemeClr>
                </a:solidFill>
                <a:latin typeface="微软雅黑" panose="020B0503020204020204" charset="-122"/>
                <a:ea typeface="微软雅黑" panose="020B0503020204020204" charset="-122"/>
              </a:rPr>
              <a:t>微服务</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都可以</a:t>
            </a:r>
            <a:r>
              <a:rPr lang="zh-CN" altLang="en-US" sz="1582" dirty="0">
                <a:solidFill>
                  <a:schemeClr val="tx1">
                    <a:lumMod val="50000"/>
                    <a:lumOff val="50000"/>
                  </a:schemeClr>
                </a:solidFill>
                <a:latin typeface="微软雅黑" panose="020B0503020204020204" charset="-122"/>
                <a:ea typeface="微软雅黑" panose="020B0503020204020204" charset="-122"/>
              </a:rPr>
              <a:t>动态</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伸缩</a:t>
            </a:r>
            <a:endParaRPr lang="zh-CN" altLang="en-US" sz="1582" dirty="0">
              <a:solidFill>
                <a:schemeClr val="tx1">
                  <a:lumMod val="50000"/>
                  <a:lumOff val="50000"/>
                </a:schemeClr>
              </a:solidFill>
              <a:latin typeface="微软雅黑" panose="020B0503020204020204" charset="-122"/>
              <a:ea typeface="微软雅黑" panose="020B0503020204020204" charset="-122"/>
            </a:endParaRPr>
          </a:p>
        </p:txBody>
      </p:sp>
      <p:sp>
        <p:nvSpPr>
          <p:cNvPr id="30" name="TextBox 43"/>
          <p:cNvSpPr txBox="1"/>
          <p:nvPr/>
        </p:nvSpPr>
        <p:spPr>
          <a:xfrm>
            <a:off x="9486040" y="2314810"/>
            <a:ext cx="1029089" cy="438241"/>
          </a:xfrm>
          <a:prstGeom prst="rect">
            <a:avLst/>
          </a:prstGeom>
          <a:noFill/>
        </p:spPr>
        <p:txBody>
          <a:bodyPr wrap="none" lIns="128568" tIns="64284" rIns="128568" bIns="64284" rtlCol="0">
            <a:spAutoFit/>
          </a:bodyPr>
          <a:lstStyle/>
          <a:p>
            <a:r>
              <a:rPr lang="zh-CN" altLang="en-US" sz="2004" b="1" dirty="0" smtClean="0">
                <a:solidFill>
                  <a:schemeClr val="tx1">
                    <a:lumMod val="50000"/>
                    <a:lumOff val="50000"/>
                  </a:schemeClr>
                </a:solidFill>
                <a:latin typeface="微软雅黑" panose="020B0503020204020204" charset="-122"/>
                <a:ea typeface="微软雅黑" panose="020B0503020204020204" charset="-122"/>
              </a:rPr>
              <a:t>自动化</a:t>
            </a:r>
            <a:endParaRPr lang="zh-CN" altLang="en-US" sz="2004" b="1" dirty="0">
              <a:solidFill>
                <a:schemeClr val="tx1">
                  <a:lumMod val="50000"/>
                  <a:lumOff val="50000"/>
                </a:schemeClr>
              </a:solidFill>
              <a:latin typeface="微软雅黑" panose="020B0503020204020204" charset="-122"/>
              <a:ea typeface="微软雅黑" panose="020B0503020204020204" charset="-122"/>
            </a:endParaRPr>
          </a:p>
        </p:txBody>
      </p:sp>
      <p:sp>
        <p:nvSpPr>
          <p:cNvPr id="31" name="TextBox 44"/>
          <p:cNvSpPr txBox="1"/>
          <p:nvPr/>
        </p:nvSpPr>
        <p:spPr>
          <a:xfrm>
            <a:off x="9281123" y="2731943"/>
            <a:ext cx="3594109" cy="1079314"/>
          </a:xfrm>
          <a:prstGeom prst="rect">
            <a:avLst/>
          </a:prstGeom>
          <a:noFill/>
        </p:spPr>
        <p:txBody>
          <a:bodyPr wrap="square" lIns="128568" tIns="64284" rIns="128568" bIns="64284" rtlCol="0">
            <a:spAutoFit/>
          </a:bodyPr>
          <a:lstStyle/>
          <a:p>
            <a:pP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提高效率 减少错误率</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在整个开发 部署 测试 发布 部署 维护</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nSpc>
                <a:spcPct val="130000"/>
              </a:lnSpc>
              <a:defRPr/>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采用自动化工具完成</a:t>
            </a:r>
            <a:endParaRPr lang="zh-CN" altLang="en-US" sz="1582" dirty="0">
              <a:solidFill>
                <a:schemeClr val="tx1">
                  <a:lumMod val="50000"/>
                  <a:lumOff val="50000"/>
                </a:schemeClr>
              </a:solidFill>
              <a:latin typeface="微软雅黑" panose="020B0503020204020204" charset="-122"/>
              <a:ea typeface="微软雅黑" panose="020B0503020204020204" charset="-122"/>
            </a:endParaRPr>
          </a:p>
        </p:txBody>
      </p:sp>
      <p:grpSp>
        <p:nvGrpSpPr>
          <p:cNvPr id="32" name="组合 31"/>
          <p:cNvGrpSpPr/>
          <p:nvPr/>
        </p:nvGrpSpPr>
        <p:grpSpPr>
          <a:xfrm>
            <a:off x="5416742" y="1641841"/>
            <a:ext cx="1971701" cy="1971958"/>
            <a:chOff x="3851771" y="1163107"/>
            <a:chExt cx="1402358" cy="1402358"/>
          </a:xfrm>
        </p:grpSpPr>
        <p:grpSp>
          <p:nvGrpSpPr>
            <p:cNvPr id="33" name="组合 32"/>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grpSp>
        <p:sp>
          <p:nvSpPr>
            <p:cNvPr id="34" name="TextBox 21"/>
            <p:cNvSpPr txBox="1"/>
            <p:nvPr/>
          </p:nvSpPr>
          <p:spPr>
            <a:xfrm>
              <a:off x="4195047" y="1643157"/>
              <a:ext cx="788054" cy="459638"/>
            </a:xfrm>
            <a:prstGeom prst="rect">
              <a:avLst/>
            </a:prstGeom>
            <a:noFill/>
          </p:spPr>
          <p:txBody>
            <a:bodyPr wrap="none" rtlCol="0">
              <a:spAutoFit/>
            </a:bodyPr>
            <a:lstStyle/>
            <a:p>
              <a:pPr algn="ctr">
                <a:defRPr/>
              </a:pPr>
              <a:r>
                <a:rPr lang="zh-CN" altLang="en-US" sz="3600" b="1" dirty="0" smtClean="0">
                  <a:solidFill>
                    <a:schemeClr val="tx1">
                      <a:lumMod val="50000"/>
                      <a:lumOff val="50000"/>
                    </a:schemeClr>
                  </a:solidFill>
                  <a:latin typeface="微软雅黑" panose="020B0503020204020204" charset="-122"/>
                  <a:ea typeface="微软雅黑" panose="020B0503020204020204" charset="-122"/>
                </a:rPr>
                <a:t>原则</a:t>
              </a:r>
              <a:endParaRPr lang="zh-CN" altLang="en-US" sz="3600" b="1" dirty="0">
                <a:solidFill>
                  <a:schemeClr val="tx1">
                    <a:lumMod val="50000"/>
                    <a:lumOff val="50000"/>
                  </a:schemeClr>
                </a:solidFill>
                <a:latin typeface="微软雅黑" panose="020B0503020204020204" charset="-122"/>
                <a:ea typeface="微软雅黑" panose="020B0503020204020204" charset="-122"/>
              </a:endParaRPr>
            </a:p>
          </p:txBody>
        </p:sp>
      </p:grpSp>
    </p:spTree>
    <p:extLst>
      <p:ext uri="{BB962C8B-B14F-4D97-AF65-F5344CB8AC3E}">
        <p14:creationId xmlns:p14="http://schemas.microsoft.com/office/powerpoint/2010/main" val="404189711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4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8" presetClass="entr" presetSubtype="12"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trips(downLeft)">
                                          <p:cBhvr>
                                            <p:cTn id="18" dur="500"/>
                                            <p:tgtEl>
                                              <p:spTgt spid="11"/>
                                            </p:tgtEl>
                                          </p:cBhvr>
                                        </p:animEffect>
                                      </p:childTnLst>
                                    </p:cTn>
                                  </p:par>
                                  <p:par>
                                    <p:cTn id="19" presetID="18" presetClass="entr" presetSubtype="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Right)">
                                          <p:cBhvr>
                                            <p:cTn id="21" dur="500"/>
                                            <p:tgtEl>
                                              <p:spTgt spid="12"/>
                                            </p:tgtEl>
                                          </p:cBhvr>
                                        </p:animEffect>
                                      </p:childTnLst>
                                    </p:cTn>
                                  </p:par>
                                  <p:par>
                                    <p:cTn id="22" presetID="18" presetClass="entr" presetSubtype="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trips(downRight)">
                                          <p:cBhvr>
                                            <p:cTn id="24" dur="500"/>
                                            <p:tgtEl>
                                              <p:spTgt spid="13"/>
                                            </p:tgtEl>
                                          </p:cBhvr>
                                        </p:animEffect>
                                      </p:childTnLst>
                                    </p:cTn>
                                  </p:par>
                                  <p:par>
                                    <p:cTn id="25" presetID="18" presetClass="entr" presetSubtype="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Right)">
                                          <p:cBhvr>
                                            <p:cTn id="27" dur="500"/>
                                            <p:tgtEl>
                                              <p:spTgt spid="14"/>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childTnLst>
                              </p:cTn>
                            </p:par>
                            <p:par>
                              <p:cTn id="58" fill="hold">
                                <p:stCondLst>
                                  <p:cond delay="1300"/>
                                </p:stCondLst>
                                <p:childTnLst>
                                  <p:par>
                                    <p:cTn id="59" presetID="12" presetClass="entr" presetSubtype="2"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ppt_x</p:attrName>
                                            </p:attrNameLst>
                                          </p:cBhvr>
                                          <p:tavLst>
                                            <p:tav tm="0">
                                              <p:val>
                                                <p:strVal val="#ppt_x+#ppt_w*1.125000"/>
                                              </p:val>
                                            </p:tav>
                                            <p:tav tm="100000">
                                              <p:val>
                                                <p:strVal val="#ppt_x"/>
                                              </p:val>
                                            </p:tav>
                                          </p:tavLst>
                                        </p:anim>
                                        <p:animEffect transition="in" filter="wipe(left)">
                                          <p:cBhvr>
                                            <p:cTn id="62" dur="500"/>
                                            <p:tgtEl>
                                              <p:spTgt spid="8"/>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strips(upRight)">
                                          <p:cBhvr>
                                            <p:cTn id="65" dur="500"/>
                                            <p:tgtEl>
                                              <p:spTgt spid="21"/>
                                            </p:tgtEl>
                                          </p:cBhvr>
                                        </p:animEffect>
                                      </p:childTnLst>
                                    </p:cTn>
                                  </p:par>
                                </p:childTnLst>
                              </p:cTn>
                            </p:par>
                            <p:par>
                              <p:cTn id="66" fill="hold">
                                <p:stCondLst>
                                  <p:cond delay="1800"/>
                                </p:stCondLst>
                                <p:childTnLst>
                                  <p:par>
                                    <p:cTn id="67" presetID="12" presetClass="entr" presetSubtype="2"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p:tgtEl>
                                              <p:spTgt spid="22"/>
                                            </p:tgtEl>
                                            <p:attrNameLst>
                                              <p:attrName>ppt_x</p:attrName>
                                            </p:attrNameLst>
                                          </p:cBhvr>
                                          <p:tavLst>
                                            <p:tav tm="0">
                                              <p:val>
                                                <p:strVal val="#ppt_x+#ppt_w*1.125000"/>
                                              </p:val>
                                            </p:tav>
                                            <p:tav tm="100000">
                                              <p:val>
                                                <p:strVal val="#ppt_x"/>
                                              </p:val>
                                            </p:tav>
                                          </p:tavLst>
                                        </p:anim>
                                        <p:animEffect transition="in" filter="wipe(left)">
                                          <p:cBhvr>
                                            <p:cTn id="70" dur="500"/>
                                            <p:tgtEl>
                                              <p:spTgt spid="22"/>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strips(upRight)">
                                          <p:cBhvr>
                                            <p:cTn id="73" dur="500"/>
                                            <p:tgtEl>
                                              <p:spTgt spid="23"/>
                                            </p:tgtEl>
                                          </p:cBhvr>
                                        </p:animEffect>
                                      </p:childTnLst>
                                    </p:cTn>
                                  </p:par>
                                </p:childTnLst>
                              </p:cTn>
                            </p:par>
                            <p:par>
                              <p:cTn id="74" fill="hold">
                                <p:stCondLst>
                                  <p:cond delay="2300"/>
                                </p:stCondLst>
                                <p:childTnLst>
                                  <p:par>
                                    <p:cTn id="75" presetID="12" presetClass="entr" presetSubtype="2"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p:tgtEl>
                                              <p:spTgt spid="24"/>
                                            </p:tgtEl>
                                            <p:attrNameLst>
                                              <p:attrName>ppt_x</p:attrName>
                                            </p:attrNameLst>
                                          </p:cBhvr>
                                          <p:tavLst>
                                            <p:tav tm="0">
                                              <p:val>
                                                <p:strVal val="#ppt_x+#ppt_w*1.125000"/>
                                              </p:val>
                                            </p:tav>
                                            <p:tav tm="100000">
                                              <p:val>
                                                <p:strVal val="#ppt_x"/>
                                              </p:val>
                                            </p:tav>
                                          </p:tavLst>
                                        </p:anim>
                                        <p:animEffect transition="in" filter="wipe(left)">
                                          <p:cBhvr>
                                            <p:cTn id="78" dur="500"/>
                                            <p:tgtEl>
                                              <p:spTgt spid="24"/>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strips(upRight)">
                                          <p:cBhvr>
                                            <p:cTn id="81" dur="500"/>
                                            <p:tgtEl>
                                              <p:spTgt spid="25"/>
                                            </p:tgtEl>
                                          </p:cBhvr>
                                        </p:animEffect>
                                      </p:childTnLst>
                                    </p:cTn>
                                  </p:par>
                                </p:childTnLst>
                              </p:cTn>
                            </p:par>
                            <p:par>
                              <p:cTn id="82" fill="hold">
                                <p:stCondLst>
                                  <p:cond delay="2800"/>
                                </p:stCondLst>
                                <p:childTnLst>
                                  <p:par>
                                    <p:cTn id="83" presetID="12" presetClass="entr" presetSubtype="2"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p:tgtEl>
                                              <p:spTgt spid="26"/>
                                            </p:tgtEl>
                                            <p:attrNameLst>
                                              <p:attrName>ppt_x</p:attrName>
                                            </p:attrNameLst>
                                          </p:cBhvr>
                                          <p:tavLst>
                                            <p:tav tm="0">
                                              <p:val>
                                                <p:strVal val="#ppt_x+#ppt_w*1.125000"/>
                                              </p:val>
                                            </p:tav>
                                            <p:tav tm="100000">
                                              <p:val>
                                                <p:strVal val="#ppt_x"/>
                                              </p:val>
                                            </p:tav>
                                          </p:tavLst>
                                        </p:anim>
                                        <p:animEffect transition="in" filter="wipe(left)">
                                          <p:cBhvr>
                                            <p:cTn id="86" dur="500"/>
                                            <p:tgtEl>
                                              <p:spTgt spid="26"/>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strips(upRight)">
                                          <p:cBhvr>
                                            <p:cTn id="89" dur="500"/>
                                            <p:tgtEl>
                                              <p:spTgt spid="27"/>
                                            </p:tgtEl>
                                          </p:cBhvr>
                                        </p:animEffect>
                                      </p:childTnLst>
                                    </p:cTn>
                                  </p:par>
                                </p:childTnLst>
                              </p:cTn>
                            </p:par>
                            <p:par>
                              <p:cTn id="90" fill="hold">
                                <p:stCondLst>
                                  <p:cond delay="3300"/>
                                </p:stCondLst>
                                <p:childTnLst>
                                  <p:par>
                                    <p:cTn id="91" presetID="12" presetClass="entr" presetSubtype="2"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p:tgtEl>
                                              <p:spTgt spid="28"/>
                                            </p:tgtEl>
                                            <p:attrNameLst>
                                              <p:attrName>ppt_x</p:attrName>
                                            </p:attrNameLst>
                                          </p:cBhvr>
                                          <p:tavLst>
                                            <p:tav tm="0">
                                              <p:val>
                                                <p:strVal val="#ppt_x+#ppt_w*1.125000"/>
                                              </p:val>
                                            </p:tav>
                                            <p:tav tm="100000">
                                              <p:val>
                                                <p:strVal val="#ppt_x"/>
                                              </p:val>
                                            </p:tav>
                                          </p:tavLst>
                                        </p:anim>
                                        <p:animEffect transition="in" filter="wipe(left)">
                                          <p:cBhvr>
                                            <p:cTn id="94" dur="500"/>
                                            <p:tgtEl>
                                              <p:spTgt spid="28"/>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strips(upRight)">
                                          <p:cBhvr>
                                            <p:cTn id="97" dur="500"/>
                                            <p:tgtEl>
                                              <p:spTgt spid="29"/>
                                            </p:tgtEl>
                                          </p:cBhvr>
                                        </p:animEffect>
                                      </p:childTnLst>
                                    </p:cTn>
                                  </p:par>
                                </p:childTnLst>
                              </p:cTn>
                            </p:par>
                            <p:par>
                              <p:cTn id="98" fill="hold">
                                <p:stCondLst>
                                  <p:cond delay="3800"/>
                                </p:stCondLst>
                                <p:childTnLst>
                                  <p:par>
                                    <p:cTn id="99" presetID="12" presetClass="entr" presetSubtype="2" fill="hold" grpId="0" nodeType="after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p:tgtEl>
                                              <p:spTgt spid="30"/>
                                            </p:tgtEl>
                                            <p:attrNameLst>
                                              <p:attrName>ppt_x</p:attrName>
                                            </p:attrNameLst>
                                          </p:cBhvr>
                                          <p:tavLst>
                                            <p:tav tm="0">
                                              <p:val>
                                                <p:strVal val="#ppt_x+#ppt_w*1.125000"/>
                                              </p:val>
                                            </p:tav>
                                            <p:tav tm="100000">
                                              <p:val>
                                                <p:strVal val="#ppt_x"/>
                                              </p:val>
                                            </p:tav>
                                          </p:tavLst>
                                        </p:anim>
                                        <p:animEffect transition="in" filter="wipe(left)">
                                          <p:cBhvr>
                                            <p:cTn id="102" dur="500"/>
                                            <p:tgtEl>
                                              <p:spTgt spid="30"/>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strips(upRight)">
                                          <p:cBhvr>
                                            <p:cTn id="105" dur="500"/>
                                            <p:tgtEl>
                                              <p:spTgt spid="31"/>
                                            </p:tgtEl>
                                          </p:cBhvr>
                                        </p:animEffect>
                                      </p:childTnLst>
                                    </p:cTn>
                                  </p:par>
                                </p:childTnLst>
                              </p:cTn>
                            </p:par>
                            <p:par>
                              <p:cTn id="106" fill="hold">
                                <p:stCondLst>
                                  <p:cond delay="4300"/>
                                </p:stCondLst>
                                <p:childTnLst>
                                  <p:par>
                                    <p:cTn id="107" presetID="21" presetClass="entr" presetSubtype="1"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wheel(1)">
                                          <p:cBhvr>
                                            <p:cTn id="10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8" presetClass="entr" presetSubtype="12"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trips(downLeft)">
                                          <p:cBhvr>
                                            <p:cTn id="18" dur="500"/>
                                            <p:tgtEl>
                                              <p:spTgt spid="11"/>
                                            </p:tgtEl>
                                          </p:cBhvr>
                                        </p:animEffect>
                                      </p:childTnLst>
                                    </p:cTn>
                                  </p:par>
                                  <p:par>
                                    <p:cTn id="19" presetID="18" presetClass="entr" presetSubtype="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Right)">
                                          <p:cBhvr>
                                            <p:cTn id="21" dur="500"/>
                                            <p:tgtEl>
                                              <p:spTgt spid="12"/>
                                            </p:tgtEl>
                                          </p:cBhvr>
                                        </p:animEffect>
                                      </p:childTnLst>
                                    </p:cTn>
                                  </p:par>
                                  <p:par>
                                    <p:cTn id="22" presetID="18" presetClass="entr" presetSubtype="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trips(downRight)">
                                          <p:cBhvr>
                                            <p:cTn id="24" dur="500"/>
                                            <p:tgtEl>
                                              <p:spTgt spid="13"/>
                                            </p:tgtEl>
                                          </p:cBhvr>
                                        </p:animEffect>
                                      </p:childTnLst>
                                    </p:cTn>
                                  </p:par>
                                  <p:par>
                                    <p:cTn id="25" presetID="18" presetClass="entr" presetSubtype="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Right)">
                                          <p:cBhvr>
                                            <p:cTn id="27" dur="500"/>
                                            <p:tgtEl>
                                              <p:spTgt spid="14"/>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childTnLst>
                              </p:cTn>
                            </p:par>
                            <p:par>
                              <p:cTn id="58" fill="hold">
                                <p:stCondLst>
                                  <p:cond delay="1300"/>
                                </p:stCondLst>
                                <p:childTnLst>
                                  <p:par>
                                    <p:cTn id="59" presetID="12" presetClass="entr" presetSubtype="2"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ppt_x</p:attrName>
                                            </p:attrNameLst>
                                          </p:cBhvr>
                                          <p:tavLst>
                                            <p:tav tm="0">
                                              <p:val>
                                                <p:strVal val="#ppt_x+#ppt_w*1.125000"/>
                                              </p:val>
                                            </p:tav>
                                            <p:tav tm="100000">
                                              <p:val>
                                                <p:strVal val="#ppt_x"/>
                                              </p:val>
                                            </p:tav>
                                          </p:tavLst>
                                        </p:anim>
                                        <p:animEffect transition="in" filter="wipe(left)">
                                          <p:cBhvr>
                                            <p:cTn id="62" dur="500"/>
                                            <p:tgtEl>
                                              <p:spTgt spid="8"/>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strips(upRight)">
                                          <p:cBhvr>
                                            <p:cTn id="65" dur="500"/>
                                            <p:tgtEl>
                                              <p:spTgt spid="21"/>
                                            </p:tgtEl>
                                          </p:cBhvr>
                                        </p:animEffect>
                                      </p:childTnLst>
                                    </p:cTn>
                                  </p:par>
                                </p:childTnLst>
                              </p:cTn>
                            </p:par>
                            <p:par>
                              <p:cTn id="66" fill="hold">
                                <p:stCondLst>
                                  <p:cond delay="1800"/>
                                </p:stCondLst>
                                <p:childTnLst>
                                  <p:par>
                                    <p:cTn id="67" presetID="12" presetClass="entr" presetSubtype="2"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p:tgtEl>
                                              <p:spTgt spid="22"/>
                                            </p:tgtEl>
                                            <p:attrNameLst>
                                              <p:attrName>ppt_x</p:attrName>
                                            </p:attrNameLst>
                                          </p:cBhvr>
                                          <p:tavLst>
                                            <p:tav tm="0">
                                              <p:val>
                                                <p:strVal val="#ppt_x+#ppt_w*1.125000"/>
                                              </p:val>
                                            </p:tav>
                                            <p:tav tm="100000">
                                              <p:val>
                                                <p:strVal val="#ppt_x"/>
                                              </p:val>
                                            </p:tav>
                                          </p:tavLst>
                                        </p:anim>
                                        <p:animEffect transition="in" filter="wipe(left)">
                                          <p:cBhvr>
                                            <p:cTn id="70" dur="500"/>
                                            <p:tgtEl>
                                              <p:spTgt spid="22"/>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strips(upRight)">
                                          <p:cBhvr>
                                            <p:cTn id="73" dur="500"/>
                                            <p:tgtEl>
                                              <p:spTgt spid="23"/>
                                            </p:tgtEl>
                                          </p:cBhvr>
                                        </p:animEffect>
                                      </p:childTnLst>
                                    </p:cTn>
                                  </p:par>
                                </p:childTnLst>
                              </p:cTn>
                            </p:par>
                            <p:par>
                              <p:cTn id="74" fill="hold">
                                <p:stCondLst>
                                  <p:cond delay="2300"/>
                                </p:stCondLst>
                                <p:childTnLst>
                                  <p:par>
                                    <p:cTn id="75" presetID="12" presetClass="entr" presetSubtype="2"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p:tgtEl>
                                              <p:spTgt spid="24"/>
                                            </p:tgtEl>
                                            <p:attrNameLst>
                                              <p:attrName>ppt_x</p:attrName>
                                            </p:attrNameLst>
                                          </p:cBhvr>
                                          <p:tavLst>
                                            <p:tav tm="0">
                                              <p:val>
                                                <p:strVal val="#ppt_x+#ppt_w*1.125000"/>
                                              </p:val>
                                            </p:tav>
                                            <p:tav tm="100000">
                                              <p:val>
                                                <p:strVal val="#ppt_x"/>
                                              </p:val>
                                            </p:tav>
                                          </p:tavLst>
                                        </p:anim>
                                        <p:animEffect transition="in" filter="wipe(left)">
                                          <p:cBhvr>
                                            <p:cTn id="78" dur="500"/>
                                            <p:tgtEl>
                                              <p:spTgt spid="24"/>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strips(upRight)">
                                          <p:cBhvr>
                                            <p:cTn id="81" dur="500"/>
                                            <p:tgtEl>
                                              <p:spTgt spid="25"/>
                                            </p:tgtEl>
                                          </p:cBhvr>
                                        </p:animEffect>
                                      </p:childTnLst>
                                    </p:cTn>
                                  </p:par>
                                </p:childTnLst>
                              </p:cTn>
                            </p:par>
                            <p:par>
                              <p:cTn id="82" fill="hold">
                                <p:stCondLst>
                                  <p:cond delay="2800"/>
                                </p:stCondLst>
                                <p:childTnLst>
                                  <p:par>
                                    <p:cTn id="83" presetID="12" presetClass="entr" presetSubtype="2"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p:tgtEl>
                                              <p:spTgt spid="26"/>
                                            </p:tgtEl>
                                            <p:attrNameLst>
                                              <p:attrName>ppt_x</p:attrName>
                                            </p:attrNameLst>
                                          </p:cBhvr>
                                          <p:tavLst>
                                            <p:tav tm="0">
                                              <p:val>
                                                <p:strVal val="#ppt_x+#ppt_w*1.125000"/>
                                              </p:val>
                                            </p:tav>
                                            <p:tav tm="100000">
                                              <p:val>
                                                <p:strVal val="#ppt_x"/>
                                              </p:val>
                                            </p:tav>
                                          </p:tavLst>
                                        </p:anim>
                                        <p:animEffect transition="in" filter="wipe(left)">
                                          <p:cBhvr>
                                            <p:cTn id="86" dur="500"/>
                                            <p:tgtEl>
                                              <p:spTgt spid="26"/>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strips(upRight)">
                                          <p:cBhvr>
                                            <p:cTn id="89" dur="500"/>
                                            <p:tgtEl>
                                              <p:spTgt spid="27"/>
                                            </p:tgtEl>
                                          </p:cBhvr>
                                        </p:animEffect>
                                      </p:childTnLst>
                                    </p:cTn>
                                  </p:par>
                                </p:childTnLst>
                              </p:cTn>
                            </p:par>
                            <p:par>
                              <p:cTn id="90" fill="hold">
                                <p:stCondLst>
                                  <p:cond delay="3300"/>
                                </p:stCondLst>
                                <p:childTnLst>
                                  <p:par>
                                    <p:cTn id="91" presetID="12" presetClass="entr" presetSubtype="2"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p:tgtEl>
                                              <p:spTgt spid="28"/>
                                            </p:tgtEl>
                                            <p:attrNameLst>
                                              <p:attrName>ppt_x</p:attrName>
                                            </p:attrNameLst>
                                          </p:cBhvr>
                                          <p:tavLst>
                                            <p:tav tm="0">
                                              <p:val>
                                                <p:strVal val="#ppt_x+#ppt_w*1.125000"/>
                                              </p:val>
                                            </p:tav>
                                            <p:tav tm="100000">
                                              <p:val>
                                                <p:strVal val="#ppt_x"/>
                                              </p:val>
                                            </p:tav>
                                          </p:tavLst>
                                        </p:anim>
                                        <p:animEffect transition="in" filter="wipe(left)">
                                          <p:cBhvr>
                                            <p:cTn id="94" dur="500"/>
                                            <p:tgtEl>
                                              <p:spTgt spid="28"/>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strips(upRight)">
                                          <p:cBhvr>
                                            <p:cTn id="97" dur="500"/>
                                            <p:tgtEl>
                                              <p:spTgt spid="29"/>
                                            </p:tgtEl>
                                          </p:cBhvr>
                                        </p:animEffect>
                                      </p:childTnLst>
                                    </p:cTn>
                                  </p:par>
                                </p:childTnLst>
                              </p:cTn>
                            </p:par>
                            <p:par>
                              <p:cTn id="98" fill="hold">
                                <p:stCondLst>
                                  <p:cond delay="3800"/>
                                </p:stCondLst>
                                <p:childTnLst>
                                  <p:par>
                                    <p:cTn id="99" presetID="12" presetClass="entr" presetSubtype="2" fill="hold" grpId="0" nodeType="after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p:tgtEl>
                                              <p:spTgt spid="30"/>
                                            </p:tgtEl>
                                            <p:attrNameLst>
                                              <p:attrName>ppt_x</p:attrName>
                                            </p:attrNameLst>
                                          </p:cBhvr>
                                          <p:tavLst>
                                            <p:tav tm="0">
                                              <p:val>
                                                <p:strVal val="#ppt_x+#ppt_w*1.125000"/>
                                              </p:val>
                                            </p:tav>
                                            <p:tav tm="100000">
                                              <p:val>
                                                <p:strVal val="#ppt_x"/>
                                              </p:val>
                                            </p:tav>
                                          </p:tavLst>
                                        </p:anim>
                                        <p:animEffect transition="in" filter="wipe(left)">
                                          <p:cBhvr>
                                            <p:cTn id="102" dur="500"/>
                                            <p:tgtEl>
                                              <p:spTgt spid="30"/>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strips(upRight)">
                                          <p:cBhvr>
                                            <p:cTn id="105" dur="500"/>
                                            <p:tgtEl>
                                              <p:spTgt spid="31"/>
                                            </p:tgtEl>
                                          </p:cBhvr>
                                        </p:animEffect>
                                      </p:childTnLst>
                                    </p:cTn>
                                  </p:par>
                                </p:childTnLst>
                              </p:cTn>
                            </p:par>
                            <p:par>
                              <p:cTn id="106" fill="hold">
                                <p:stCondLst>
                                  <p:cond delay="4300"/>
                                </p:stCondLst>
                                <p:childTnLst>
                                  <p:par>
                                    <p:cTn id="107" presetID="21" presetClass="entr" presetSubtype="1"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wheel(1)">
                                          <p:cBhvr>
                                            <p:cTn id="10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p:bldP spid="31"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Implementation</a:t>
            </a: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落地方式</a:t>
            </a:r>
          </a:p>
        </p:txBody>
      </p:sp>
      <p:grpSp>
        <p:nvGrpSpPr>
          <p:cNvPr id="100" name="组合 99"/>
          <p:cNvGrpSpPr/>
          <p:nvPr/>
        </p:nvGrpSpPr>
        <p:grpSpPr>
          <a:xfrm>
            <a:off x="1535946" y="2032149"/>
            <a:ext cx="9405256" cy="3892242"/>
            <a:chOff x="1393373" y="1843242"/>
            <a:chExt cx="9405256" cy="3892242"/>
          </a:xfrm>
        </p:grpSpPr>
        <p:grpSp>
          <p:nvGrpSpPr>
            <p:cNvPr id="101" name="组合 100"/>
            <p:cNvGrpSpPr/>
            <p:nvPr/>
          </p:nvGrpSpPr>
          <p:grpSpPr>
            <a:xfrm>
              <a:off x="1393373" y="1843242"/>
              <a:ext cx="9405256" cy="3892242"/>
              <a:chOff x="2963863" y="2295525"/>
              <a:chExt cx="6264276" cy="2592388"/>
            </a:xfrm>
          </p:grpSpPr>
          <p:sp>
            <p:nvSpPr>
              <p:cNvPr id="115" name="MH_SubTitle_1"/>
              <p:cNvSpPr/>
              <p:nvPr>
                <p:custDataLst>
                  <p:tags r:id="rId1"/>
                </p:custDataLst>
              </p:nvPr>
            </p:nvSpPr>
            <p:spPr>
              <a:xfrm>
                <a:off x="2963863" y="2295525"/>
                <a:ext cx="3078162" cy="2592388"/>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ctr">
                <a:normAutofit/>
              </a:bodyPr>
              <a:lstStyle/>
              <a:p>
                <a:pPr algn="just">
                  <a:lnSpc>
                    <a:spcPct val="130000"/>
                  </a:lnSpc>
                  <a:defRPr/>
                </a:pPr>
                <a:endParaRPr lang="zh-CN" altLang="en-US" sz="1400" dirty="0">
                  <a:solidFill>
                    <a:srgbClr val="333333"/>
                  </a:solidFill>
                </a:endParaRPr>
              </a:p>
            </p:txBody>
          </p:sp>
          <p:sp>
            <p:nvSpPr>
              <p:cNvPr id="116" name="MH_SubTitle_2"/>
              <p:cNvSpPr/>
              <p:nvPr>
                <p:custDataLst>
                  <p:tags r:id="rId2"/>
                </p:custDataLst>
              </p:nvPr>
            </p:nvSpPr>
            <p:spPr>
              <a:xfrm>
                <a:off x="6149976" y="2295525"/>
                <a:ext cx="3078163" cy="2592388"/>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648000" tIns="90000" rIns="90000" bIns="90000" anchor="ctr">
                <a:normAutofit/>
              </a:bodyPr>
              <a:lstStyle/>
              <a:p>
                <a:pPr algn="just">
                  <a:lnSpc>
                    <a:spcPct val="130000"/>
                  </a:lnSpc>
                  <a:defRPr/>
                </a:pPr>
                <a:endParaRPr lang="en-US" altLang="zh-CN" sz="1400" dirty="0">
                  <a:solidFill>
                    <a:srgbClr val="333333"/>
                  </a:solidFill>
                </a:endParaRPr>
              </a:p>
            </p:txBody>
          </p:sp>
          <p:sp>
            <p:nvSpPr>
              <p:cNvPr id="117" name="MH_Other_1"/>
              <p:cNvSpPr/>
              <p:nvPr>
                <p:custDataLst>
                  <p:tags r:id="rId3"/>
                </p:custDataLst>
              </p:nvPr>
            </p:nvSpPr>
            <p:spPr>
              <a:xfrm>
                <a:off x="5529264" y="3024189"/>
                <a:ext cx="1133475" cy="1133475"/>
              </a:xfrm>
              <a:prstGeom prst="ellipse">
                <a:avLst/>
              </a:prstGeom>
              <a:solidFill>
                <a:srgbClr val="1F497D"/>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MH_Title_1"/>
              <p:cNvSpPr/>
              <p:nvPr>
                <p:custDataLst>
                  <p:tags r:id="rId4"/>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endParaRPr lang="zh-CN" altLang="en-US" sz="1600" b="1" dirty="0">
                  <a:solidFill>
                    <a:schemeClr val="accent1">
                      <a:lumMod val="75000"/>
                    </a:schemeClr>
                  </a:solidFill>
                </a:endParaRPr>
              </a:p>
            </p:txBody>
          </p:sp>
          <p:sp>
            <p:nvSpPr>
              <p:cNvPr id="119" name="MH_Other_2"/>
              <p:cNvSpPr/>
              <p:nvPr>
                <p:custDataLst>
                  <p:tags r:id="rId5"/>
                </p:custDataLst>
              </p:nvPr>
            </p:nvSpPr>
            <p:spPr>
              <a:xfrm>
                <a:off x="6179612" y="2443534"/>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0" name="MH_Other_3"/>
              <p:cNvSpPr/>
              <p:nvPr>
                <p:custDataLst>
                  <p:tags r:id="rId6"/>
                </p:custDataLst>
              </p:nvPr>
            </p:nvSpPr>
            <p:spPr>
              <a:xfrm>
                <a:off x="5926033" y="2447535"/>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1" name="MH_Other_4"/>
              <p:cNvSpPr/>
              <p:nvPr>
                <p:custDataLst>
                  <p:tags r:id="rId7"/>
                </p:custDataLst>
              </p:nvPr>
            </p:nvSpPr>
            <p:spPr>
              <a:xfrm>
                <a:off x="5961064" y="245745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2" name="MH_Other_5"/>
              <p:cNvSpPr/>
              <p:nvPr>
                <p:custDataLst>
                  <p:tags r:id="rId8"/>
                </p:custDataLst>
              </p:nvPr>
            </p:nvSpPr>
            <p:spPr>
              <a:xfrm>
                <a:off x="6179612" y="2618913"/>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3" name="MH_Other_6"/>
              <p:cNvSpPr/>
              <p:nvPr>
                <p:custDataLst>
                  <p:tags r:id="rId9"/>
                </p:custDataLst>
              </p:nvPr>
            </p:nvSpPr>
            <p:spPr>
              <a:xfrm>
                <a:off x="5926033" y="2622914"/>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4" name="MH_Other_7"/>
              <p:cNvSpPr/>
              <p:nvPr>
                <p:custDataLst>
                  <p:tags r:id="rId10"/>
                </p:custDataLst>
              </p:nvPr>
            </p:nvSpPr>
            <p:spPr>
              <a:xfrm>
                <a:off x="5961064" y="263207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5" name="MH_Other_8"/>
              <p:cNvSpPr/>
              <p:nvPr>
                <p:custDataLst>
                  <p:tags r:id="rId11"/>
                </p:custDataLst>
              </p:nvPr>
            </p:nvSpPr>
            <p:spPr>
              <a:xfrm>
                <a:off x="6179612" y="440111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6" name="MH_Other_9"/>
              <p:cNvSpPr/>
              <p:nvPr>
                <p:custDataLst>
                  <p:tags r:id="rId12"/>
                </p:custDataLst>
              </p:nvPr>
            </p:nvSpPr>
            <p:spPr>
              <a:xfrm>
                <a:off x="5926033" y="440511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7" name="MH_Other_10"/>
              <p:cNvSpPr/>
              <p:nvPr>
                <p:custDataLst>
                  <p:tags r:id="rId13"/>
                </p:custDataLst>
              </p:nvPr>
            </p:nvSpPr>
            <p:spPr>
              <a:xfrm>
                <a:off x="5961064" y="441483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8" name="MH_Other_11"/>
              <p:cNvSpPr/>
              <p:nvPr>
                <p:custDataLst>
                  <p:tags r:id="rId14"/>
                </p:custDataLst>
              </p:nvPr>
            </p:nvSpPr>
            <p:spPr>
              <a:xfrm>
                <a:off x="6179612" y="457648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9" name="MH_Other_12"/>
              <p:cNvSpPr/>
              <p:nvPr>
                <p:custDataLst>
                  <p:tags r:id="rId15"/>
                </p:custDataLst>
              </p:nvPr>
            </p:nvSpPr>
            <p:spPr>
              <a:xfrm>
                <a:off x="5926033" y="458049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30" name="MH_Other_13"/>
              <p:cNvSpPr/>
              <p:nvPr>
                <p:custDataLst>
                  <p:tags r:id="rId16"/>
                </p:custDataLst>
              </p:nvPr>
            </p:nvSpPr>
            <p:spPr>
              <a:xfrm>
                <a:off x="5961064" y="458946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102" name="组合 101"/>
            <p:cNvGrpSpPr/>
            <p:nvPr/>
          </p:nvGrpSpPr>
          <p:grpSpPr>
            <a:xfrm>
              <a:off x="1794564" y="2178139"/>
              <a:ext cx="4145339" cy="1251347"/>
              <a:chOff x="874713" y="3109729"/>
              <a:chExt cx="4145339" cy="1251347"/>
            </a:xfrm>
          </p:grpSpPr>
          <p:sp>
            <p:nvSpPr>
              <p:cNvPr id="113" name="矩形 112"/>
              <p:cNvSpPr/>
              <p:nvPr/>
            </p:nvSpPr>
            <p:spPr>
              <a:xfrm>
                <a:off x="874713" y="3677812"/>
                <a:ext cx="3288454"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确定微服务边界 </a:t>
                </a:r>
                <a:endPar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pPr>
                  <a:lnSpc>
                    <a:spcPct val="120000"/>
                  </a:lnSpc>
                </a:pPr>
                <a:r>
                  <a:rPr lang="zh-CN" altLang="en-US"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数据模型 领域划分</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14" name="矩形 113"/>
              <p:cNvSpPr/>
              <p:nvPr/>
            </p:nvSpPr>
            <p:spPr>
              <a:xfrm>
                <a:off x="874714" y="3109729"/>
                <a:ext cx="414533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先分离数据库、后分离服务</a:t>
                </a:r>
              </a:p>
            </p:txBody>
          </p:sp>
        </p:grpSp>
        <p:grpSp>
          <p:nvGrpSpPr>
            <p:cNvPr id="103" name="组合 102"/>
            <p:cNvGrpSpPr/>
            <p:nvPr/>
          </p:nvGrpSpPr>
          <p:grpSpPr>
            <a:xfrm>
              <a:off x="1794564" y="3955489"/>
              <a:ext cx="3288454" cy="1165673"/>
              <a:chOff x="874713" y="3195403"/>
              <a:chExt cx="3288454" cy="1165673"/>
            </a:xfrm>
          </p:grpSpPr>
          <p:sp>
            <p:nvSpPr>
              <p:cNvPr id="111" name="矩形 110"/>
              <p:cNvSpPr/>
              <p:nvPr/>
            </p:nvSpPr>
            <p:spPr>
              <a:xfrm>
                <a:off x="874713" y="3677812"/>
                <a:ext cx="3288454"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统一开发流程、日志规范、异常处理 </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12" name="矩形 111"/>
              <p:cNvSpPr/>
              <p:nvPr/>
            </p:nvSpPr>
            <p:spPr>
              <a:xfrm>
                <a:off x="874713" y="3195403"/>
                <a:ext cx="3114136"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建立</a:t>
                </a:r>
                <a:r>
                  <a:rPr lang="zh-CN" altLang="en-US" sz="2400" b="1" dirty="0" smtClean="0">
                    <a:solidFill>
                      <a:schemeClr val="tx1">
                        <a:lumMod val="65000"/>
                        <a:lumOff val="35000"/>
                      </a:schemeClr>
                    </a:solidFill>
                    <a:latin typeface="迷你简准圆" panose="03000509000000000000" pitchFamily="65" charset="-122"/>
                    <a:ea typeface="迷你简准圆" panose="03000509000000000000" pitchFamily="65" charset="-122"/>
                  </a:rPr>
                  <a:t>统一规范</a:t>
                </a:r>
                <a:endPar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endParaRPr>
              </a:p>
            </p:txBody>
          </p:sp>
        </p:grpSp>
        <p:grpSp>
          <p:nvGrpSpPr>
            <p:cNvPr id="104" name="组合 103"/>
            <p:cNvGrpSpPr/>
            <p:nvPr/>
          </p:nvGrpSpPr>
          <p:grpSpPr>
            <a:xfrm>
              <a:off x="7228541" y="2263813"/>
              <a:ext cx="3288454" cy="1461138"/>
              <a:chOff x="874713" y="3195403"/>
              <a:chExt cx="3288454" cy="1461138"/>
            </a:xfrm>
          </p:grpSpPr>
          <p:sp>
            <p:nvSpPr>
              <p:cNvPr id="109" name="矩形 108"/>
              <p:cNvSpPr/>
              <p:nvPr/>
            </p:nvSpPr>
            <p:spPr>
              <a:xfrm>
                <a:off x="874713" y="3677812"/>
                <a:ext cx="3288454"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在遗留系统外面增加新的功能做成微服务方式，而不是直接修改原有系统，逐步的实现对老系统替换</a:t>
                </a:r>
              </a:p>
            </p:txBody>
          </p:sp>
          <p:sp>
            <p:nvSpPr>
              <p:cNvPr id="110" name="矩形 109"/>
              <p:cNvSpPr/>
              <p:nvPr/>
            </p:nvSpPr>
            <p:spPr>
              <a:xfrm>
                <a:off x="1155667" y="3195403"/>
                <a:ext cx="3007500"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smtClean="0">
                    <a:solidFill>
                      <a:schemeClr val="tx1">
                        <a:lumMod val="65000"/>
                        <a:lumOff val="35000"/>
                      </a:schemeClr>
                    </a:solidFill>
                    <a:latin typeface="迷你简准圆" panose="03000509000000000000" pitchFamily="65" charset="-122"/>
                    <a:ea typeface="迷你简准圆" panose="03000509000000000000" pitchFamily="65" charset="-122"/>
                  </a:rPr>
                  <a:t>藤蔓式逐次替换</a:t>
                </a:r>
                <a:endPar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endParaRPr>
              </a:p>
            </p:txBody>
          </p:sp>
        </p:grpSp>
        <p:grpSp>
          <p:nvGrpSpPr>
            <p:cNvPr id="105" name="组合 104"/>
            <p:cNvGrpSpPr/>
            <p:nvPr/>
          </p:nvGrpSpPr>
          <p:grpSpPr>
            <a:xfrm>
              <a:off x="7228541" y="3955489"/>
              <a:ext cx="3288454" cy="1165673"/>
              <a:chOff x="874713" y="3195403"/>
              <a:chExt cx="3288454" cy="1165673"/>
            </a:xfrm>
          </p:grpSpPr>
          <p:sp>
            <p:nvSpPr>
              <p:cNvPr id="107" name="矩形 106"/>
              <p:cNvSpPr/>
              <p:nvPr/>
            </p:nvSpPr>
            <p:spPr>
              <a:xfrm>
                <a:off x="874713" y="3677812"/>
                <a:ext cx="3288454" cy="683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选择成熟框架</a:t>
                </a:r>
                <a:r>
                  <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a:t>
                </a:r>
                <a:r>
                  <a:rPr lang="zh-CN" altLang="en-US"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技术栈</a:t>
                </a:r>
                <a:endPar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pPr algn="r">
                  <a:lnSpc>
                    <a:spcPct val="120000"/>
                  </a:lnSpc>
                </a:pPr>
                <a:r>
                  <a:rPr lang="zh-CN" altLang="en-US" sz="1600" dirty="0" smtClean="0">
                    <a:solidFill>
                      <a:schemeClr val="tx1">
                        <a:lumMod val="50000"/>
                        <a:lumOff val="50000"/>
                      </a:schemeClr>
                    </a:solidFill>
                    <a:latin typeface="迷你简准圆" panose="03000509000000000000" pitchFamily="65" charset="-122"/>
                    <a:ea typeface="迷你简准圆" panose="03000509000000000000" pitchFamily="65" charset="-122"/>
                  </a:rPr>
                  <a:t>降低风险 加快任务推进速度 </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08" name="矩形 107"/>
              <p:cNvSpPr/>
              <p:nvPr/>
            </p:nvSpPr>
            <p:spPr>
              <a:xfrm>
                <a:off x="1921193"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选择成熟框架</a:t>
                </a:r>
              </a:p>
            </p:txBody>
          </p:sp>
        </p:grpSp>
        <p:sp>
          <p:nvSpPr>
            <p:cNvPr id="106" name="椭圆 5"/>
            <p:cNvSpPr/>
            <p:nvPr/>
          </p:nvSpPr>
          <p:spPr>
            <a:xfrm>
              <a:off x="5826790" y="3519096"/>
              <a:ext cx="685800" cy="68580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16560300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Business requirements and system goals</a:t>
            </a: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业务需求和系统目标</a:t>
            </a:r>
          </a:p>
        </p:txBody>
      </p:sp>
      <p:graphicFrame>
        <p:nvGraphicFramePr>
          <p:cNvPr id="7" name="表格 6"/>
          <p:cNvGraphicFramePr>
            <a:graphicFrameLocks noGrp="1"/>
          </p:cNvGraphicFramePr>
          <p:nvPr>
            <p:extLst>
              <p:ext uri="{D42A27DB-BD31-4B8C-83A1-F6EECF244321}">
                <p14:modId xmlns:p14="http://schemas.microsoft.com/office/powerpoint/2010/main" val="2671091011"/>
              </p:ext>
            </p:extLst>
          </p:nvPr>
        </p:nvGraphicFramePr>
        <p:xfrm>
          <a:off x="3044999" y="1511161"/>
          <a:ext cx="8712967" cy="5201520"/>
        </p:xfrm>
        <a:graphic>
          <a:graphicData uri="http://schemas.openxmlformats.org/drawingml/2006/table">
            <a:tbl>
              <a:tblPr>
                <a:tableStyleId>{5C22544A-7EE6-4342-B048-85BDC9FD1C3A}</a:tableStyleId>
              </a:tblPr>
              <a:tblGrid>
                <a:gridCol w="1927911">
                  <a:extLst>
                    <a:ext uri="{9D8B030D-6E8A-4147-A177-3AD203B41FA5}">
                      <a16:colId xmlns:a16="http://schemas.microsoft.com/office/drawing/2014/main" val="1007808113"/>
                    </a:ext>
                  </a:extLst>
                </a:gridCol>
                <a:gridCol w="1927911">
                  <a:extLst>
                    <a:ext uri="{9D8B030D-6E8A-4147-A177-3AD203B41FA5}">
                      <a16:colId xmlns:a16="http://schemas.microsoft.com/office/drawing/2014/main" val="2140088929"/>
                    </a:ext>
                  </a:extLst>
                </a:gridCol>
                <a:gridCol w="2211869">
                  <a:extLst>
                    <a:ext uri="{9D8B030D-6E8A-4147-A177-3AD203B41FA5}">
                      <a16:colId xmlns:a16="http://schemas.microsoft.com/office/drawing/2014/main" val="2026324493"/>
                    </a:ext>
                  </a:extLst>
                </a:gridCol>
                <a:gridCol w="2645276">
                  <a:extLst>
                    <a:ext uri="{9D8B030D-6E8A-4147-A177-3AD203B41FA5}">
                      <a16:colId xmlns:a16="http://schemas.microsoft.com/office/drawing/2014/main" val="883154433"/>
                    </a:ext>
                  </a:extLst>
                </a:gridCol>
              </a:tblGrid>
              <a:tr h="216730">
                <a:tc>
                  <a:txBody>
                    <a:bodyPr/>
                    <a:lstStyle/>
                    <a:p>
                      <a:pPr algn="l" fontAlgn="b"/>
                      <a:r>
                        <a:rPr lang="zh-CN" altLang="en-US" sz="1100" u="none" strike="noStrike">
                          <a:effectLst/>
                        </a:rPr>
                        <a:t>目标</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方面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dirty="0">
                          <a:effectLst/>
                        </a:rPr>
                        <a:t>要求</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量化指标</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521415838"/>
                  </a:ext>
                </a:extLst>
              </a:tr>
              <a:tr h="216730">
                <a:tc rowSpan="2">
                  <a:txBody>
                    <a:bodyPr/>
                    <a:lstStyle/>
                    <a:p>
                      <a:pPr algn="l" fontAlgn="ctr"/>
                      <a:r>
                        <a:rPr lang="zh-CN" altLang="en-US" sz="1100" u="none" strike="noStrike">
                          <a:effectLst/>
                        </a:rPr>
                        <a:t>业务目标</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050" u="none" strike="noStrike">
                          <a:effectLst/>
                        </a:rPr>
                        <a:t>快速响应业务需求</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平均响应时间</a:t>
                      </a:r>
                      <a:r>
                        <a:rPr lang="en-US" altLang="zh-CN" sz="1100" u="none" strike="noStrike">
                          <a:effectLst/>
                        </a:rPr>
                        <a:t>/</a:t>
                      </a:r>
                      <a:r>
                        <a:rPr lang="zh-CN" altLang="en-US" sz="1100" u="none" strike="noStrike">
                          <a:effectLst/>
                        </a:rPr>
                        <a:t>一周</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812214818"/>
                  </a:ext>
                </a:extLst>
              </a:tr>
              <a:tr h="216730">
                <a:tc vMerge="1">
                  <a:txBody>
                    <a:bodyPr/>
                    <a:lstStyle/>
                    <a:p>
                      <a:endParaRPr lang="zh-CN" altLang="en-US"/>
                    </a:p>
                  </a:txBody>
                  <a:tcPr/>
                </a:tc>
                <a:tc>
                  <a:txBody>
                    <a:bodyPr/>
                    <a:lstStyle/>
                    <a:p>
                      <a:pPr algn="l" fontAlgn="b"/>
                      <a:r>
                        <a:rPr lang="zh-CN" altLang="en-US" sz="1100" u="none" strike="noStrike">
                          <a:effectLst/>
                        </a:rPr>
                        <a:t>持续稳定的支撑业务发展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故障数量 严重</a:t>
                      </a:r>
                      <a:r>
                        <a:rPr lang="en-US" altLang="zh-CN" sz="1100" u="none" strike="noStrike">
                          <a:effectLst/>
                        </a:rPr>
                        <a:t>&lt;=2</a:t>
                      </a:r>
                      <a:r>
                        <a:rPr lang="zh-CN" altLang="en-US" sz="1100" u="none" strike="noStrike">
                          <a:effectLst/>
                        </a:rPr>
                        <a:t>起 轻度</a:t>
                      </a:r>
                      <a:r>
                        <a:rPr lang="en-US" altLang="zh-CN" sz="1100" u="none" strike="noStrike">
                          <a:effectLst/>
                        </a:rPr>
                        <a:t>&lt;=5</a:t>
                      </a:r>
                      <a:r>
                        <a:rPr lang="zh-CN" altLang="en-US" sz="1100" u="none" strike="noStrike">
                          <a:effectLst/>
                        </a:rPr>
                        <a:t>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118380259"/>
                  </a:ext>
                </a:extLst>
              </a:tr>
              <a:tr h="216730">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216649218"/>
                  </a:ext>
                </a:extLst>
              </a:tr>
              <a:tr h="216730">
                <a:tc rowSpan="20">
                  <a:txBody>
                    <a:bodyPr/>
                    <a:lstStyle/>
                    <a:p>
                      <a:pPr algn="l" fontAlgn="ctr"/>
                      <a:r>
                        <a:rPr lang="zh-CN" altLang="en-US" sz="1100" u="none" strike="noStrike" dirty="0" smtClean="0">
                          <a:effectLst/>
                        </a:rPr>
                        <a:t>系统</a:t>
                      </a:r>
                      <a:r>
                        <a:rPr lang="zh-CN" altLang="en-US" sz="1100" u="none" strike="noStrike" dirty="0">
                          <a:effectLst/>
                        </a:rPr>
                        <a:t>非功能需求</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rowSpan="3">
                  <a:txBody>
                    <a:bodyPr/>
                    <a:lstStyle/>
                    <a:p>
                      <a:pPr algn="l" fontAlgn="ctr"/>
                      <a:r>
                        <a:rPr lang="zh-CN" altLang="en-US" sz="1100" u="none" strike="noStrike">
                          <a:effectLst/>
                        </a:rPr>
                        <a:t>性能需求</a:t>
                      </a:r>
                      <a:r>
                        <a:rPr lang="en-US" altLang="zh-CN" sz="1100" u="none" strike="noStrike">
                          <a:effectLst/>
                        </a:rPr>
                        <a:t>/</a:t>
                      </a:r>
                      <a:r>
                        <a:rPr lang="zh-CN" altLang="en-US" sz="1100" u="none" strike="noStrike">
                          <a:effectLst/>
                        </a:rPr>
                        <a:t>容量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100" u="none" strike="noStrike">
                          <a:effectLst/>
                        </a:rPr>
                        <a:t>用户请求响应速度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en-US" sz="1100" u="none" strike="noStrike">
                          <a:effectLst/>
                        </a:rPr>
                        <a:t>100ms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021027818"/>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支持用户并发数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平时</a:t>
                      </a:r>
                      <a:r>
                        <a:rPr lang="en-US" altLang="zh-CN" sz="1100" u="none" strike="noStrike">
                          <a:effectLst/>
                        </a:rPr>
                        <a:t>3000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37520054"/>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服务资源低消耗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en-US" altLang="zh-CN" sz="1100" u="none" strike="noStrike">
                          <a:effectLst/>
                        </a:rPr>
                        <a:t>CPU,</a:t>
                      </a:r>
                      <a:r>
                        <a:rPr lang="zh-CN" altLang="en-US" sz="1100" u="none" strike="noStrike">
                          <a:effectLst/>
                        </a:rPr>
                        <a:t>内存</a:t>
                      </a:r>
                      <a:r>
                        <a:rPr lang="en-US" altLang="zh-CN" sz="1100" u="none" strike="noStrike">
                          <a:effectLst/>
                        </a:rPr>
                        <a:t>,</a:t>
                      </a:r>
                      <a:r>
                        <a:rPr lang="zh-CN" altLang="en-US" sz="1100" u="none" strike="noStrike">
                          <a:effectLst/>
                        </a:rPr>
                        <a:t>磁盘等利用率</a:t>
                      </a:r>
                      <a:r>
                        <a:rPr lang="en-US" altLang="zh-CN" sz="1100" u="none" strike="noStrike">
                          <a:effectLst/>
                        </a:rPr>
                        <a:t>50%~80%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477743576"/>
                  </a:ext>
                </a:extLst>
              </a:tr>
              <a:tr h="216730">
                <a:tc vMerge="1">
                  <a:txBody>
                    <a:bodyPr/>
                    <a:lstStyle/>
                    <a:p>
                      <a:endParaRPr lang="zh-CN" altLang="en-US"/>
                    </a:p>
                  </a:txBody>
                  <a:tcPr/>
                </a:tc>
                <a:tc rowSpan="3">
                  <a:txBody>
                    <a:bodyPr/>
                    <a:lstStyle/>
                    <a:p>
                      <a:pPr algn="l" fontAlgn="ctr"/>
                      <a:r>
                        <a:rPr lang="zh-CN" altLang="en-US" sz="1100" u="none" strike="noStrike">
                          <a:effectLst/>
                        </a:rPr>
                        <a:t>可靠性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100" u="none" strike="noStrike">
                          <a:effectLst/>
                        </a:rPr>
                        <a:t>服务失效率低</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接口错误率</a:t>
                      </a:r>
                      <a:r>
                        <a:rPr lang="en-US" altLang="zh-CN" sz="1100" u="none" strike="noStrike">
                          <a:effectLst/>
                        </a:rPr>
                        <a:t>&lt;=5%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860382139"/>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服务出错已恢复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故障错误恢复时间 </a:t>
                      </a:r>
                      <a:r>
                        <a:rPr lang="en-US" altLang="zh-CN" sz="1100" u="none" strike="noStrike">
                          <a:effectLst/>
                        </a:rPr>
                        <a:t>&lt;10min</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065618857"/>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全年故障时间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en-US" sz="1100" u="none" strike="noStrike">
                          <a:effectLst/>
                        </a:rPr>
                        <a:t>&lt;=10h</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223030598"/>
                  </a:ext>
                </a:extLst>
              </a:tr>
              <a:tr h="216730">
                <a:tc vMerge="1">
                  <a:txBody>
                    <a:bodyPr/>
                    <a:lstStyle/>
                    <a:p>
                      <a:endParaRPr lang="zh-CN" altLang="en-US"/>
                    </a:p>
                  </a:txBody>
                  <a:tcPr/>
                </a:tc>
                <a:tc rowSpan="4">
                  <a:txBody>
                    <a:bodyPr/>
                    <a:lstStyle/>
                    <a:p>
                      <a:pPr algn="l" fontAlgn="ctr"/>
                      <a:r>
                        <a:rPr lang="zh-CN" altLang="en-US" sz="1100" u="none" strike="noStrike">
                          <a:effectLst/>
                        </a:rPr>
                        <a:t>安全性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100" u="none" strike="noStrike">
                          <a:effectLst/>
                        </a:rPr>
                        <a:t>网络请求防篡改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83145007"/>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刷单检测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771158244"/>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跨站攻击</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5811386"/>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鉴权</a:t>
                      </a:r>
                      <a:r>
                        <a:rPr lang="en-US" altLang="zh-CN" sz="1100" u="none" strike="noStrike">
                          <a:effectLst/>
                        </a:rPr>
                        <a:t>/</a:t>
                      </a:r>
                      <a:r>
                        <a:rPr lang="zh-CN" altLang="en-US" sz="1100" u="none" strike="noStrike">
                          <a:effectLst/>
                        </a:rPr>
                        <a:t>授权</a:t>
                      </a:r>
                      <a:r>
                        <a:rPr lang="en-US" altLang="zh-CN" sz="1100" u="none" strike="noStrike">
                          <a:effectLst/>
                        </a:rPr>
                        <a:t>/</a:t>
                      </a:r>
                      <a:r>
                        <a:rPr lang="zh-CN" altLang="en-US" sz="1100" u="none" strike="noStrike">
                          <a:effectLst/>
                        </a:rPr>
                        <a:t>审计</a:t>
                      </a:r>
                      <a:r>
                        <a:rPr lang="en-US" altLang="zh-CN" sz="1100" u="none" strike="noStrike">
                          <a:effectLst/>
                        </a:rPr>
                        <a:t>/</a:t>
                      </a:r>
                      <a:r>
                        <a:rPr lang="zh-CN" altLang="en-US" sz="1100" u="none" strike="noStrike">
                          <a:effectLst/>
                        </a:rPr>
                        <a:t>身份认证</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544040708"/>
                  </a:ext>
                </a:extLst>
              </a:tr>
              <a:tr h="216730">
                <a:tc vMerge="1">
                  <a:txBody>
                    <a:bodyPr/>
                    <a:lstStyle/>
                    <a:p>
                      <a:endParaRPr lang="zh-CN" altLang="en-US"/>
                    </a:p>
                  </a:txBody>
                  <a:tcPr/>
                </a:tc>
                <a:tc rowSpan="3">
                  <a:txBody>
                    <a:bodyPr/>
                    <a:lstStyle/>
                    <a:p>
                      <a:pPr algn="l" fontAlgn="ctr"/>
                      <a:r>
                        <a:rPr lang="zh-CN" altLang="en-US" sz="1100" u="none" strike="noStrike">
                          <a:effectLst/>
                        </a:rPr>
                        <a:t>易用性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100" u="none" strike="noStrike">
                          <a:effectLst/>
                        </a:rPr>
                        <a:t>接口文档易于阅读</a:t>
                      </a:r>
                      <a:r>
                        <a:rPr lang="en-US" altLang="zh-CN" sz="1100" u="none" strike="noStrike">
                          <a:effectLst/>
                        </a:rPr>
                        <a:t>/</a:t>
                      </a:r>
                      <a:r>
                        <a:rPr lang="zh-CN" altLang="en-US" sz="1100" u="none" strike="noStrike">
                          <a:effectLst/>
                        </a:rPr>
                        <a:t>维护</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982664364"/>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编码规范统一</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3902075"/>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用户界面可操作性高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54361509"/>
                  </a:ext>
                </a:extLst>
              </a:tr>
              <a:tr h="216730">
                <a:tc vMerge="1">
                  <a:txBody>
                    <a:bodyPr/>
                    <a:lstStyle/>
                    <a:p>
                      <a:endParaRPr lang="zh-CN" altLang="en-US"/>
                    </a:p>
                  </a:txBody>
                  <a:tcPr/>
                </a:tc>
                <a:tc rowSpan="4">
                  <a:txBody>
                    <a:bodyPr/>
                    <a:lstStyle/>
                    <a:p>
                      <a:pPr algn="l" fontAlgn="ctr"/>
                      <a:r>
                        <a:rPr lang="zh-CN" altLang="en-US" sz="1100" u="none" strike="noStrike">
                          <a:effectLst/>
                        </a:rPr>
                        <a:t>可保障性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100" u="none" strike="noStrike">
                          <a:effectLst/>
                        </a:rPr>
                        <a:t>系统可配置型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525068398"/>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可扩展性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156980456"/>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易于维护</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005228497"/>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可移植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638334106"/>
                  </a:ext>
                </a:extLst>
              </a:tr>
              <a:tr h="216730">
                <a:tc vMerge="1">
                  <a:txBody>
                    <a:bodyPr/>
                    <a:lstStyle/>
                    <a:p>
                      <a:endParaRPr lang="zh-CN" altLang="en-US"/>
                    </a:p>
                  </a:txBody>
                  <a:tcPr/>
                </a:tc>
                <a:tc rowSpan="3">
                  <a:txBody>
                    <a:bodyPr/>
                    <a:lstStyle/>
                    <a:p>
                      <a:pPr algn="l" fontAlgn="ctr"/>
                      <a:r>
                        <a:rPr lang="zh-CN" altLang="en-US" sz="1100" u="none" strike="noStrike">
                          <a:effectLst/>
                        </a:rPr>
                        <a:t>可维护性</a:t>
                      </a:r>
                      <a:r>
                        <a:rPr lang="en-US" altLang="zh-CN" sz="1100" u="none" strike="noStrike">
                          <a:effectLst/>
                        </a:rPr>
                        <a:t>/</a:t>
                      </a:r>
                      <a:r>
                        <a:rPr lang="zh-CN" altLang="en-US" sz="1100" u="none" strike="noStrike">
                          <a:effectLst/>
                        </a:rPr>
                        <a:t>可管理性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b"/>
                      <a:r>
                        <a:rPr lang="zh-CN" altLang="en-US" sz="1100" u="none" strike="noStrike">
                          <a:effectLst/>
                        </a:rPr>
                        <a:t>易于排查错误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745441637"/>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易于升级</a:t>
                      </a:r>
                      <a:r>
                        <a:rPr lang="en-US" altLang="zh-CN" sz="1100" u="none" strike="noStrike">
                          <a:effectLst/>
                        </a:rPr>
                        <a:t>/</a:t>
                      </a:r>
                      <a:r>
                        <a:rPr lang="zh-CN" altLang="en-US" sz="1100" u="none" strike="noStrike">
                          <a:effectLst/>
                        </a:rPr>
                        <a:t>降级</a:t>
                      </a:r>
                      <a:r>
                        <a:rPr lang="en-US" altLang="zh-CN" sz="1100" u="none" strike="noStrike">
                          <a:effectLst/>
                        </a:rPr>
                        <a:t>/</a:t>
                      </a:r>
                      <a:r>
                        <a:rPr lang="zh-CN" altLang="en-US" sz="1100" u="none" strike="noStrike">
                          <a:effectLst/>
                        </a:rPr>
                        <a:t>备份</a:t>
                      </a:r>
                      <a:r>
                        <a:rPr lang="en-US" altLang="zh-CN" sz="1100" u="none" strike="noStrike">
                          <a:effectLst/>
                        </a:rPr>
                        <a:t>/</a:t>
                      </a:r>
                      <a:r>
                        <a:rPr lang="zh-CN" altLang="en-US" sz="1100" u="none" strike="noStrike">
                          <a:effectLst/>
                        </a:rPr>
                        <a:t>恢复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051500808"/>
                  </a:ext>
                </a:extLst>
              </a:tr>
              <a:tr h="216730">
                <a:tc vMerge="1">
                  <a:txBody>
                    <a:bodyPr/>
                    <a:lstStyle/>
                    <a:p>
                      <a:endParaRPr lang="zh-CN" altLang="en-US"/>
                    </a:p>
                  </a:txBody>
                  <a:tcPr/>
                </a:tc>
                <a:tc vMerge="1">
                  <a:txBody>
                    <a:bodyPr/>
                    <a:lstStyle/>
                    <a:p>
                      <a:endParaRPr lang="zh-CN" altLang="en-US"/>
                    </a:p>
                  </a:txBody>
                  <a:tcPr/>
                </a:tc>
                <a:tc>
                  <a:txBody>
                    <a:bodyPr/>
                    <a:lstStyle/>
                    <a:p>
                      <a:pPr algn="l" fontAlgn="b"/>
                      <a:r>
                        <a:rPr lang="zh-CN" altLang="en-US" sz="1100" u="none" strike="noStrike">
                          <a:effectLst/>
                        </a:rPr>
                        <a:t>易于错误预警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310916470"/>
                  </a:ext>
                </a:extLst>
              </a:tr>
            </a:tbl>
          </a:graphicData>
        </a:graphic>
      </p:graphicFrame>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424" y="2951830"/>
            <a:ext cx="2313888" cy="2320181"/>
          </a:xfrm>
          <a:prstGeom prst="rect">
            <a:avLst/>
          </a:prstGeom>
        </p:spPr>
      </p:pic>
    </p:spTree>
    <p:extLst>
      <p:ext uri="{BB962C8B-B14F-4D97-AF65-F5344CB8AC3E}">
        <p14:creationId xmlns:p14="http://schemas.microsoft.com/office/powerpoint/2010/main" val="123590738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连接符 9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01" name="直接连接符 10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0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System metrics</a:t>
            </a:r>
          </a:p>
        </p:txBody>
      </p:sp>
      <p:sp>
        <p:nvSpPr>
          <p:cNvPr id="10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系统度量标准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767" y="3328293"/>
            <a:ext cx="8915400" cy="24860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372" y="801990"/>
            <a:ext cx="4312017" cy="4243025"/>
          </a:xfrm>
          <a:prstGeom prst="rect">
            <a:avLst/>
          </a:prstGeom>
        </p:spPr>
      </p:pic>
      <p:sp>
        <p:nvSpPr>
          <p:cNvPr id="11" name="矩形 10"/>
          <p:cNvSpPr/>
          <p:nvPr/>
        </p:nvSpPr>
        <p:spPr>
          <a:xfrm>
            <a:off x="914729" y="1919269"/>
            <a:ext cx="7776864" cy="646331"/>
          </a:xfrm>
          <a:prstGeom prst="rect">
            <a:avLst/>
          </a:prstGeom>
        </p:spPr>
        <p:txBody>
          <a:bodyPr wrap="square">
            <a:spAutoFit/>
          </a:bodyPr>
          <a:lstStyle/>
          <a:p>
            <a:r>
              <a:rPr lang="zh-CN" altLang="en-US" dirty="0"/>
              <a:t>采用微服务架构风格实现的系统 也需要采用系统的度量标准来考察 评估。</a:t>
            </a:r>
          </a:p>
          <a:p>
            <a:r>
              <a:rPr lang="zh-CN" altLang="en-US" dirty="0"/>
              <a:t>系统非功能需求  平台品质属性</a:t>
            </a:r>
          </a:p>
        </p:txBody>
      </p:sp>
    </p:spTree>
    <p:extLst>
      <p:ext uri="{BB962C8B-B14F-4D97-AF65-F5344CB8AC3E}">
        <p14:creationId xmlns:p14="http://schemas.microsoft.com/office/powerpoint/2010/main" val="284608821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276244" y="3622331"/>
            <a:ext cx="9970397" cy="504056"/>
            <a:chOff x="1110802" y="3176972"/>
            <a:chExt cx="9970397" cy="504056"/>
          </a:xfrm>
          <a:effectLst>
            <a:outerShdw blurRad="50800" dist="38100" dir="8100000" algn="tr" rotWithShape="0">
              <a:prstClr val="black">
                <a:alpha val="40000"/>
              </a:prstClr>
            </a:outerShdw>
          </a:effectLst>
        </p:grpSpPr>
        <p:sp>
          <p:nvSpPr>
            <p:cNvPr id="23" name="圆角矩形 22"/>
            <p:cNvSpPr/>
            <p:nvPr/>
          </p:nvSpPr>
          <p:spPr bwMode="auto">
            <a:xfrm>
              <a:off x="1110802" y="3176972"/>
              <a:ext cx="2160240" cy="504056"/>
            </a:xfrm>
            <a:prstGeom prst="roundRect">
              <a:avLst>
                <a:gd name="adj" fmla="val 50000"/>
              </a:avLst>
            </a:prstGeom>
            <a:solidFill>
              <a:srgbClr val="37609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ahoma" panose="020B0604030504040204" pitchFamily="34" charset="0"/>
              </a:endParaRPr>
            </a:p>
          </p:txBody>
        </p:sp>
        <p:sp>
          <p:nvSpPr>
            <p:cNvPr id="24" name="任意多边形 23"/>
            <p:cNvSpPr/>
            <p:nvPr/>
          </p:nvSpPr>
          <p:spPr bwMode="auto">
            <a:xfrm>
              <a:off x="3278135" y="3176972"/>
              <a:ext cx="1945446" cy="504056"/>
            </a:xfrm>
            <a:custGeom>
              <a:avLst/>
              <a:gdLst>
                <a:gd name="connsiteX0" fmla="*/ 37234 w 1945446"/>
                <a:gd name="connsiteY0" fmla="*/ 0 h 504056"/>
                <a:gd name="connsiteX1" fmla="*/ 1693418 w 1945446"/>
                <a:gd name="connsiteY1" fmla="*/ 0 h 504056"/>
                <a:gd name="connsiteX2" fmla="*/ 1945446 w 1945446"/>
                <a:gd name="connsiteY2" fmla="*/ 252028 h 504056"/>
                <a:gd name="connsiteX3" fmla="*/ 1693418 w 1945446"/>
                <a:gd name="connsiteY3" fmla="*/ 504056 h 504056"/>
                <a:gd name="connsiteX4" fmla="*/ 37234 w 1945446"/>
                <a:gd name="connsiteY4" fmla="*/ 504056 h 504056"/>
                <a:gd name="connsiteX5" fmla="*/ 0 w 1945446"/>
                <a:gd name="connsiteY5" fmla="*/ 500303 h 504056"/>
                <a:gd name="connsiteX6" fmla="*/ 16019 w 1945446"/>
                <a:gd name="connsiteY6" fmla="*/ 498688 h 504056"/>
                <a:gd name="connsiteX7" fmla="*/ 217254 w 1945446"/>
                <a:gd name="connsiteY7" fmla="*/ 251780 h 504056"/>
                <a:gd name="connsiteX8" fmla="*/ 16019 w 1945446"/>
                <a:gd name="connsiteY8" fmla="*/ 4872 h 504056"/>
                <a:gd name="connsiteX9" fmla="*/ 2460 w 1945446"/>
                <a:gd name="connsiteY9" fmla="*/ 3506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5446" h="504056">
                  <a:moveTo>
                    <a:pt x="37234" y="0"/>
                  </a:moveTo>
                  <a:lnTo>
                    <a:pt x="1693418" y="0"/>
                  </a:lnTo>
                  <a:cubicBezTo>
                    <a:pt x="1832609" y="0"/>
                    <a:pt x="1945446" y="112837"/>
                    <a:pt x="1945446" y="252028"/>
                  </a:cubicBezTo>
                  <a:cubicBezTo>
                    <a:pt x="1945446" y="391219"/>
                    <a:pt x="1832609" y="504056"/>
                    <a:pt x="1693418" y="504056"/>
                  </a:cubicBezTo>
                  <a:lnTo>
                    <a:pt x="37234" y="504056"/>
                  </a:lnTo>
                  <a:lnTo>
                    <a:pt x="0" y="500303"/>
                  </a:lnTo>
                  <a:lnTo>
                    <a:pt x="16019" y="498688"/>
                  </a:lnTo>
                  <a:cubicBezTo>
                    <a:pt x="130863" y="475187"/>
                    <a:pt x="217254" y="373572"/>
                    <a:pt x="217254" y="251780"/>
                  </a:cubicBezTo>
                  <a:cubicBezTo>
                    <a:pt x="217254" y="129988"/>
                    <a:pt x="130863" y="28373"/>
                    <a:pt x="16019" y="4872"/>
                  </a:cubicBezTo>
                  <a:lnTo>
                    <a:pt x="2460" y="3506"/>
                  </a:lnTo>
                  <a:close/>
                </a:path>
              </a:pathLst>
            </a:custGeom>
            <a:solidFill>
              <a:schemeClr val="tx1">
                <a:lumMod val="50000"/>
                <a:lumOff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sp>
          <p:nvSpPr>
            <p:cNvPr id="29" name="任意多边形 28"/>
            <p:cNvSpPr/>
            <p:nvPr/>
          </p:nvSpPr>
          <p:spPr bwMode="auto">
            <a:xfrm>
              <a:off x="7183213" y="3176972"/>
              <a:ext cx="1945446" cy="504056"/>
            </a:xfrm>
            <a:custGeom>
              <a:avLst/>
              <a:gdLst>
                <a:gd name="connsiteX0" fmla="*/ 37234 w 1945446"/>
                <a:gd name="connsiteY0" fmla="*/ 0 h 504056"/>
                <a:gd name="connsiteX1" fmla="*/ 1693418 w 1945446"/>
                <a:gd name="connsiteY1" fmla="*/ 0 h 504056"/>
                <a:gd name="connsiteX2" fmla="*/ 1945446 w 1945446"/>
                <a:gd name="connsiteY2" fmla="*/ 252028 h 504056"/>
                <a:gd name="connsiteX3" fmla="*/ 1693418 w 1945446"/>
                <a:gd name="connsiteY3" fmla="*/ 504056 h 504056"/>
                <a:gd name="connsiteX4" fmla="*/ 37234 w 1945446"/>
                <a:gd name="connsiteY4" fmla="*/ 504056 h 504056"/>
                <a:gd name="connsiteX5" fmla="*/ 0 w 1945446"/>
                <a:gd name="connsiteY5" fmla="*/ 500303 h 504056"/>
                <a:gd name="connsiteX6" fmla="*/ 16019 w 1945446"/>
                <a:gd name="connsiteY6" fmla="*/ 498688 h 504056"/>
                <a:gd name="connsiteX7" fmla="*/ 217254 w 1945446"/>
                <a:gd name="connsiteY7" fmla="*/ 251780 h 504056"/>
                <a:gd name="connsiteX8" fmla="*/ 16019 w 1945446"/>
                <a:gd name="connsiteY8" fmla="*/ 4872 h 504056"/>
                <a:gd name="connsiteX9" fmla="*/ 2460 w 1945446"/>
                <a:gd name="connsiteY9" fmla="*/ 3506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5446" h="504056">
                  <a:moveTo>
                    <a:pt x="37234" y="0"/>
                  </a:moveTo>
                  <a:lnTo>
                    <a:pt x="1693418" y="0"/>
                  </a:lnTo>
                  <a:cubicBezTo>
                    <a:pt x="1832609" y="0"/>
                    <a:pt x="1945446" y="112837"/>
                    <a:pt x="1945446" y="252028"/>
                  </a:cubicBezTo>
                  <a:cubicBezTo>
                    <a:pt x="1945446" y="391219"/>
                    <a:pt x="1832609" y="504056"/>
                    <a:pt x="1693418" y="504056"/>
                  </a:cubicBezTo>
                  <a:lnTo>
                    <a:pt x="37234" y="504056"/>
                  </a:lnTo>
                  <a:lnTo>
                    <a:pt x="0" y="500303"/>
                  </a:lnTo>
                  <a:lnTo>
                    <a:pt x="16019" y="498688"/>
                  </a:lnTo>
                  <a:cubicBezTo>
                    <a:pt x="130863" y="475187"/>
                    <a:pt x="217254" y="373572"/>
                    <a:pt x="217254" y="251780"/>
                  </a:cubicBezTo>
                  <a:cubicBezTo>
                    <a:pt x="217254" y="129988"/>
                    <a:pt x="130863" y="28373"/>
                    <a:pt x="16019" y="4872"/>
                  </a:cubicBezTo>
                  <a:lnTo>
                    <a:pt x="2460" y="3506"/>
                  </a:lnTo>
                  <a:close/>
                </a:path>
              </a:pathLst>
            </a:custGeom>
            <a:solidFill>
              <a:schemeClr val="tx1">
                <a:lumMod val="75000"/>
                <a:lumOff val="2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sp>
          <p:nvSpPr>
            <p:cNvPr id="30" name="任意多边形 29"/>
            <p:cNvSpPr/>
            <p:nvPr/>
          </p:nvSpPr>
          <p:spPr bwMode="auto">
            <a:xfrm>
              <a:off x="5230674" y="3176972"/>
              <a:ext cx="1945446" cy="504056"/>
            </a:xfrm>
            <a:custGeom>
              <a:avLst/>
              <a:gdLst>
                <a:gd name="connsiteX0" fmla="*/ 37234 w 1945446"/>
                <a:gd name="connsiteY0" fmla="*/ 0 h 504056"/>
                <a:gd name="connsiteX1" fmla="*/ 1693418 w 1945446"/>
                <a:gd name="connsiteY1" fmla="*/ 0 h 504056"/>
                <a:gd name="connsiteX2" fmla="*/ 1945446 w 1945446"/>
                <a:gd name="connsiteY2" fmla="*/ 252028 h 504056"/>
                <a:gd name="connsiteX3" fmla="*/ 1693418 w 1945446"/>
                <a:gd name="connsiteY3" fmla="*/ 504056 h 504056"/>
                <a:gd name="connsiteX4" fmla="*/ 37234 w 1945446"/>
                <a:gd name="connsiteY4" fmla="*/ 504056 h 504056"/>
                <a:gd name="connsiteX5" fmla="*/ 0 w 1945446"/>
                <a:gd name="connsiteY5" fmla="*/ 500303 h 504056"/>
                <a:gd name="connsiteX6" fmla="*/ 16019 w 1945446"/>
                <a:gd name="connsiteY6" fmla="*/ 498688 h 504056"/>
                <a:gd name="connsiteX7" fmla="*/ 217254 w 1945446"/>
                <a:gd name="connsiteY7" fmla="*/ 251780 h 504056"/>
                <a:gd name="connsiteX8" fmla="*/ 16019 w 1945446"/>
                <a:gd name="connsiteY8" fmla="*/ 4872 h 504056"/>
                <a:gd name="connsiteX9" fmla="*/ 2460 w 1945446"/>
                <a:gd name="connsiteY9" fmla="*/ 3506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5446" h="504056">
                  <a:moveTo>
                    <a:pt x="37234" y="0"/>
                  </a:moveTo>
                  <a:lnTo>
                    <a:pt x="1693418" y="0"/>
                  </a:lnTo>
                  <a:cubicBezTo>
                    <a:pt x="1832609" y="0"/>
                    <a:pt x="1945446" y="112837"/>
                    <a:pt x="1945446" y="252028"/>
                  </a:cubicBezTo>
                  <a:cubicBezTo>
                    <a:pt x="1945446" y="391219"/>
                    <a:pt x="1832609" y="504056"/>
                    <a:pt x="1693418" y="504056"/>
                  </a:cubicBezTo>
                  <a:lnTo>
                    <a:pt x="37234" y="504056"/>
                  </a:lnTo>
                  <a:lnTo>
                    <a:pt x="0" y="500303"/>
                  </a:lnTo>
                  <a:lnTo>
                    <a:pt x="16019" y="498688"/>
                  </a:lnTo>
                  <a:cubicBezTo>
                    <a:pt x="130863" y="475187"/>
                    <a:pt x="217254" y="373572"/>
                    <a:pt x="217254" y="251780"/>
                  </a:cubicBezTo>
                  <a:cubicBezTo>
                    <a:pt x="217254" y="129988"/>
                    <a:pt x="130863" y="28373"/>
                    <a:pt x="16019" y="4872"/>
                  </a:cubicBezTo>
                  <a:lnTo>
                    <a:pt x="2460" y="3506"/>
                  </a:lnTo>
                  <a:close/>
                </a:path>
              </a:pathLst>
            </a:custGeom>
            <a:solidFill>
              <a:schemeClr val="tx1">
                <a:lumMod val="65000"/>
                <a:lumOff val="3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sp>
          <p:nvSpPr>
            <p:cNvPr id="31" name="任意多边形 30"/>
            <p:cNvSpPr/>
            <p:nvPr/>
          </p:nvSpPr>
          <p:spPr bwMode="auto">
            <a:xfrm>
              <a:off x="9135753" y="3176972"/>
              <a:ext cx="1945446" cy="504056"/>
            </a:xfrm>
            <a:custGeom>
              <a:avLst/>
              <a:gdLst>
                <a:gd name="connsiteX0" fmla="*/ 37234 w 1945446"/>
                <a:gd name="connsiteY0" fmla="*/ 0 h 504056"/>
                <a:gd name="connsiteX1" fmla="*/ 1693418 w 1945446"/>
                <a:gd name="connsiteY1" fmla="*/ 0 h 504056"/>
                <a:gd name="connsiteX2" fmla="*/ 1945446 w 1945446"/>
                <a:gd name="connsiteY2" fmla="*/ 252028 h 504056"/>
                <a:gd name="connsiteX3" fmla="*/ 1693418 w 1945446"/>
                <a:gd name="connsiteY3" fmla="*/ 504056 h 504056"/>
                <a:gd name="connsiteX4" fmla="*/ 37234 w 1945446"/>
                <a:gd name="connsiteY4" fmla="*/ 504056 h 504056"/>
                <a:gd name="connsiteX5" fmla="*/ 0 w 1945446"/>
                <a:gd name="connsiteY5" fmla="*/ 500303 h 504056"/>
                <a:gd name="connsiteX6" fmla="*/ 16019 w 1945446"/>
                <a:gd name="connsiteY6" fmla="*/ 498688 h 504056"/>
                <a:gd name="connsiteX7" fmla="*/ 217254 w 1945446"/>
                <a:gd name="connsiteY7" fmla="*/ 251780 h 504056"/>
                <a:gd name="connsiteX8" fmla="*/ 16019 w 1945446"/>
                <a:gd name="connsiteY8" fmla="*/ 4872 h 504056"/>
                <a:gd name="connsiteX9" fmla="*/ 2460 w 1945446"/>
                <a:gd name="connsiteY9" fmla="*/ 3506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5446" h="504056">
                  <a:moveTo>
                    <a:pt x="37234" y="0"/>
                  </a:moveTo>
                  <a:lnTo>
                    <a:pt x="1693418" y="0"/>
                  </a:lnTo>
                  <a:cubicBezTo>
                    <a:pt x="1832609" y="0"/>
                    <a:pt x="1945446" y="112837"/>
                    <a:pt x="1945446" y="252028"/>
                  </a:cubicBezTo>
                  <a:cubicBezTo>
                    <a:pt x="1945446" y="391219"/>
                    <a:pt x="1832609" y="504056"/>
                    <a:pt x="1693418" y="504056"/>
                  </a:cubicBezTo>
                  <a:lnTo>
                    <a:pt x="37234" y="504056"/>
                  </a:lnTo>
                  <a:lnTo>
                    <a:pt x="0" y="500303"/>
                  </a:lnTo>
                  <a:lnTo>
                    <a:pt x="16019" y="498688"/>
                  </a:lnTo>
                  <a:cubicBezTo>
                    <a:pt x="130863" y="475187"/>
                    <a:pt x="217254" y="373572"/>
                    <a:pt x="217254" y="251780"/>
                  </a:cubicBezTo>
                  <a:cubicBezTo>
                    <a:pt x="217254" y="129988"/>
                    <a:pt x="130863" y="28373"/>
                    <a:pt x="16019" y="4872"/>
                  </a:cubicBezTo>
                  <a:lnTo>
                    <a:pt x="2460" y="3506"/>
                  </a:lnTo>
                  <a:close/>
                </a:path>
              </a:pathLst>
            </a:custGeom>
            <a:solidFill>
              <a:schemeClr val="bg1">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grpSp>
      <p:grpSp>
        <p:nvGrpSpPr>
          <p:cNvPr id="32" name="组合 31"/>
          <p:cNvGrpSpPr/>
          <p:nvPr/>
        </p:nvGrpSpPr>
        <p:grpSpPr>
          <a:xfrm>
            <a:off x="1924316" y="2137659"/>
            <a:ext cx="864096" cy="1518822"/>
            <a:chOff x="1775520" y="1692300"/>
            <a:chExt cx="864096" cy="1518822"/>
          </a:xfrm>
        </p:grpSpPr>
        <p:cxnSp>
          <p:nvCxnSpPr>
            <p:cNvPr id="33" name="直接连接符 32"/>
            <p:cNvCxnSpPr/>
            <p:nvPr/>
          </p:nvCxnSpPr>
          <p:spPr bwMode="auto">
            <a:xfrm>
              <a:off x="2248131" y="2581052"/>
              <a:ext cx="0" cy="6300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椭圆 33"/>
            <p:cNvSpPr/>
            <p:nvPr/>
          </p:nvSpPr>
          <p:spPr bwMode="auto">
            <a:xfrm>
              <a:off x="1775520" y="1692300"/>
              <a:ext cx="864096" cy="864096"/>
            </a:xfrm>
            <a:prstGeom prst="ellipse">
              <a:avLst/>
            </a:prstGeom>
            <a:noFill/>
            <a:ln w="12700" cap="flat" cmpd="sng" algn="ctr">
              <a:solidFill>
                <a:schemeClr val="accent4">
                  <a:lumMod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grpSp>
      <p:grpSp>
        <p:nvGrpSpPr>
          <p:cNvPr id="36" name="组合 35"/>
          <p:cNvGrpSpPr/>
          <p:nvPr/>
        </p:nvGrpSpPr>
        <p:grpSpPr>
          <a:xfrm>
            <a:off x="5936791" y="2162315"/>
            <a:ext cx="864096" cy="1484672"/>
            <a:chOff x="1775520" y="1692300"/>
            <a:chExt cx="864096" cy="1484672"/>
          </a:xfrm>
        </p:grpSpPr>
        <p:cxnSp>
          <p:nvCxnSpPr>
            <p:cNvPr id="37" name="直接连接符 36"/>
            <p:cNvCxnSpPr/>
            <p:nvPr/>
          </p:nvCxnSpPr>
          <p:spPr bwMode="auto">
            <a:xfrm flipH="1">
              <a:off x="2190922" y="2546902"/>
              <a:ext cx="16646" cy="6300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p:cNvSpPr/>
            <p:nvPr/>
          </p:nvSpPr>
          <p:spPr bwMode="auto">
            <a:xfrm>
              <a:off x="1775520" y="1692300"/>
              <a:ext cx="864096" cy="864096"/>
            </a:xfrm>
            <a:prstGeom prst="ellipse">
              <a:avLst/>
            </a:prstGeom>
            <a:noFill/>
            <a:ln w="12700" cap="flat" cmpd="sng" algn="ctr">
              <a:solidFill>
                <a:schemeClr val="accent4">
                  <a:lumMod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grpSp>
      <p:cxnSp>
        <p:nvCxnSpPr>
          <p:cNvPr id="41" name="直接连接符 40"/>
          <p:cNvCxnSpPr/>
          <p:nvPr/>
        </p:nvCxnSpPr>
        <p:spPr bwMode="auto">
          <a:xfrm flipH="1">
            <a:off x="10257272" y="2992261"/>
            <a:ext cx="16646" cy="6300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flipH="1" flipV="1">
            <a:off x="4399654" y="4117879"/>
            <a:ext cx="16646" cy="6300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flipH="1" flipV="1">
            <a:off x="8304732" y="4117879"/>
            <a:ext cx="16646" cy="6300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4" name="组合 43"/>
          <p:cNvGrpSpPr/>
          <p:nvPr/>
        </p:nvGrpSpPr>
        <p:grpSpPr>
          <a:xfrm>
            <a:off x="1961626" y="2174969"/>
            <a:ext cx="789476" cy="789476"/>
            <a:chOff x="8146877" y="3053648"/>
            <a:chExt cx="2938738" cy="2938738"/>
          </a:xfrm>
          <a:effectLst>
            <a:outerShdw blurRad="241300" dist="38100" dir="8940000" sx="103000" sy="103000" algn="tr" rotWithShape="0">
              <a:prstClr val="black">
                <a:alpha val="40000"/>
              </a:prstClr>
            </a:outerShdw>
          </a:effectLst>
        </p:grpSpPr>
        <p:sp>
          <p:nvSpPr>
            <p:cNvPr id="45" name="椭圆 44"/>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46" name="椭圆 45"/>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grpSp>
        <p:nvGrpSpPr>
          <p:cNvPr id="47" name="组合 46"/>
          <p:cNvGrpSpPr/>
          <p:nvPr/>
        </p:nvGrpSpPr>
        <p:grpSpPr>
          <a:xfrm>
            <a:off x="5974100" y="2199625"/>
            <a:ext cx="789476" cy="789476"/>
            <a:chOff x="8146877" y="3053648"/>
            <a:chExt cx="2938738" cy="2938738"/>
          </a:xfrm>
          <a:effectLst>
            <a:outerShdw blurRad="241300" dist="38100" dir="8940000" sx="103000" sy="103000" algn="tr" rotWithShape="0">
              <a:prstClr val="black">
                <a:alpha val="40000"/>
              </a:prstClr>
            </a:outerShdw>
          </a:effectLst>
        </p:grpSpPr>
        <p:sp>
          <p:nvSpPr>
            <p:cNvPr id="48" name="椭圆 47"/>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49" name="椭圆 48"/>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grpSp>
        <p:nvGrpSpPr>
          <p:cNvPr id="50" name="组合 49"/>
          <p:cNvGrpSpPr/>
          <p:nvPr/>
        </p:nvGrpSpPr>
        <p:grpSpPr>
          <a:xfrm>
            <a:off x="9828808" y="2137659"/>
            <a:ext cx="864096" cy="864096"/>
            <a:chOff x="9663366" y="1692300"/>
            <a:chExt cx="864096" cy="864096"/>
          </a:xfrm>
        </p:grpSpPr>
        <p:sp>
          <p:nvSpPr>
            <p:cNvPr id="51" name="椭圆 50"/>
            <p:cNvSpPr/>
            <p:nvPr/>
          </p:nvSpPr>
          <p:spPr bwMode="auto">
            <a:xfrm>
              <a:off x="9663366" y="1692300"/>
              <a:ext cx="864096" cy="864096"/>
            </a:xfrm>
            <a:prstGeom prst="ellipse">
              <a:avLst/>
            </a:prstGeom>
            <a:noFill/>
            <a:ln w="12700" cap="flat" cmpd="sng" algn="ctr">
              <a:solidFill>
                <a:schemeClr val="accent4">
                  <a:lumMod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grpSp>
          <p:nvGrpSpPr>
            <p:cNvPr id="52" name="组合 51"/>
            <p:cNvGrpSpPr/>
            <p:nvPr/>
          </p:nvGrpSpPr>
          <p:grpSpPr>
            <a:xfrm>
              <a:off x="9700676" y="1729610"/>
              <a:ext cx="789476" cy="789476"/>
              <a:chOff x="8146877" y="3053648"/>
              <a:chExt cx="2938738" cy="2938738"/>
            </a:xfrm>
            <a:effectLst>
              <a:outerShdw blurRad="241300" dist="38100" dir="8940000" sx="103000" sy="103000" algn="tr" rotWithShape="0">
                <a:prstClr val="black">
                  <a:alpha val="40000"/>
                </a:prstClr>
              </a:outerShdw>
            </a:effectLst>
          </p:grpSpPr>
          <p:sp>
            <p:nvSpPr>
              <p:cNvPr id="53" name="椭圆 52"/>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54" name="椭圆 53"/>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grpSp>
      <p:grpSp>
        <p:nvGrpSpPr>
          <p:cNvPr id="55" name="组合 54"/>
          <p:cNvGrpSpPr/>
          <p:nvPr/>
        </p:nvGrpSpPr>
        <p:grpSpPr>
          <a:xfrm>
            <a:off x="7872684" y="4747949"/>
            <a:ext cx="864096" cy="864096"/>
            <a:chOff x="9663366" y="1692300"/>
            <a:chExt cx="864096" cy="864096"/>
          </a:xfrm>
        </p:grpSpPr>
        <p:sp>
          <p:nvSpPr>
            <p:cNvPr id="56" name="椭圆 55"/>
            <p:cNvSpPr/>
            <p:nvPr/>
          </p:nvSpPr>
          <p:spPr bwMode="auto">
            <a:xfrm>
              <a:off x="9663366" y="1692300"/>
              <a:ext cx="864096" cy="864096"/>
            </a:xfrm>
            <a:prstGeom prst="ellipse">
              <a:avLst/>
            </a:prstGeom>
            <a:noFill/>
            <a:ln w="12700" cap="flat" cmpd="sng" algn="ctr">
              <a:solidFill>
                <a:schemeClr val="accent4">
                  <a:lumMod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grpSp>
          <p:nvGrpSpPr>
            <p:cNvPr id="57" name="组合 56"/>
            <p:cNvGrpSpPr/>
            <p:nvPr/>
          </p:nvGrpSpPr>
          <p:grpSpPr>
            <a:xfrm>
              <a:off x="9700676" y="1729610"/>
              <a:ext cx="789476" cy="789476"/>
              <a:chOff x="8146877" y="3053648"/>
              <a:chExt cx="2938738" cy="2938738"/>
            </a:xfrm>
            <a:effectLst>
              <a:outerShdw blurRad="241300" dist="38100" dir="8940000" sx="103000" sy="103000" algn="tr" rotWithShape="0">
                <a:prstClr val="black">
                  <a:alpha val="40000"/>
                </a:prstClr>
              </a:outerShdw>
            </a:effectLst>
          </p:grpSpPr>
          <p:sp>
            <p:nvSpPr>
              <p:cNvPr id="58" name="椭圆 57"/>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59" name="椭圆 58"/>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grpSp>
      <p:grpSp>
        <p:nvGrpSpPr>
          <p:cNvPr id="60" name="组合 59"/>
          <p:cNvGrpSpPr/>
          <p:nvPr/>
        </p:nvGrpSpPr>
        <p:grpSpPr>
          <a:xfrm>
            <a:off x="3967606" y="4747949"/>
            <a:ext cx="864096" cy="864096"/>
            <a:chOff x="9663366" y="1692300"/>
            <a:chExt cx="864096" cy="864096"/>
          </a:xfrm>
        </p:grpSpPr>
        <p:sp>
          <p:nvSpPr>
            <p:cNvPr id="61" name="椭圆 60"/>
            <p:cNvSpPr/>
            <p:nvPr/>
          </p:nvSpPr>
          <p:spPr bwMode="auto">
            <a:xfrm>
              <a:off x="9663366" y="1692300"/>
              <a:ext cx="864096" cy="864096"/>
            </a:xfrm>
            <a:prstGeom prst="ellipse">
              <a:avLst/>
            </a:prstGeom>
            <a:noFill/>
            <a:ln w="12700" cap="flat" cmpd="sng" algn="ctr">
              <a:solidFill>
                <a:schemeClr val="accent4">
                  <a:lumMod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ndParaRPr>
            </a:p>
          </p:txBody>
        </p:sp>
        <p:grpSp>
          <p:nvGrpSpPr>
            <p:cNvPr id="62" name="组合 61"/>
            <p:cNvGrpSpPr/>
            <p:nvPr/>
          </p:nvGrpSpPr>
          <p:grpSpPr>
            <a:xfrm>
              <a:off x="9700676" y="1729610"/>
              <a:ext cx="789476" cy="789476"/>
              <a:chOff x="8146877" y="3053648"/>
              <a:chExt cx="2938738" cy="2938738"/>
            </a:xfrm>
            <a:effectLst>
              <a:outerShdw blurRad="241300" dist="38100" dir="8940000" sx="103000" sy="103000" algn="tr" rotWithShape="0">
                <a:prstClr val="black">
                  <a:alpha val="40000"/>
                </a:prstClr>
              </a:outerShdw>
            </a:effectLst>
          </p:grpSpPr>
          <p:sp>
            <p:nvSpPr>
              <p:cNvPr id="63" name="椭圆 62"/>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64" name="椭圆 63"/>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grpSp>
      <p:grpSp>
        <p:nvGrpSpPr>
          <p:cNvPr id="65" name="组合 64"/>
          <p:cNvGrpSpPr/>
          <p:nvPr/>
        </p:nvGrpSpPr>
        <p:grpSpPr>
          <a:xfrm>
            <a:off x="1275549" y="4323099"/>
            <a:ext cx="2009739" cy="1237808"/>
            <a:chOff x="1323913" y="4377472"/>
            <a:chExt cx="2919910" cy="1237808"/>
          </a:xfrm>
        </p:grpSpPr>
        <p:sp>
          <p:nvSpPr>
            <p:cNvPr id="66" name="文本框 65"/>
            <p:cNvSpPr txBox="1"/>
            <p:nvPr/>
          </p:nvSpPr>
          <p:spPr>
            <a:xfrm>
              <a:off x="2053697" y="4377472"/>
              <a:ext cx="1629303" cy="369332"/>
            </a:xfrm>
            <a:prstGeom prst="rect">
              <a:avLst/>
            </a:prstGeom>
            <a:noFill/>
          </p:spPr>
          <p:txBody>
            <a:bodyPr wrap="square" rtlCol="0">
              <a:spAutoFit/>
            </a:bodyPr>
            <a:lstStyle/>
            <a:p>
              <a:pPr algn="ctr"/>
              <a:r>
                <a:rPr lang="zh-CN" altLang="en-US" b="1" dirty="0">
                  <a:solidFill>
                    <a:srgbClr val="1C4670"/>
                  </a:solidFill>
                  <a:latin typeface="微软雅黑" panose="020B0503020204020204" pitchFamily="34" charset="-122"/>
                  <a:ea typeface="微软雅黑" panose="020B0503020204020204" pitchFamily="34" charset="-122"/>
                </a:rPr>
                <a:t>发展背景</a:t>
              </a:r>
            </a:p>
          </p:txBody>
        </p:sp>
        <p:sp>
          <p:nvSpPr>
            <p:cNvPr id="67" name="矩形 66"/>
            <p:cNvSpPr/>
            <p:nvPr/>
          </p:nvSpPr>
          <p:spPr>
            <a:xfrm>
              <a:off x="1323913" y="4691950"/>
              <a:ext cx="2919910" cy="923330"/>
            </a:xfrm>
            <a:prstGeom prst="rect">
              <a:avLst/>
            </a:prstGeom>
          </p:spPr>
          <p:txBody>
            <a:bodyPr wrap="square">
              <a:spAutoFit/>
            </a:bodyPr>
            <a:lstStyle/>
            <a:p>
              <a:pPr marL="171450" indent="-171450" algn="ctr">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人口增长</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gn="ctr">
                <a:lnSpc>
                  <a:spcPct val="150000"/>
                </a:lnSpc>
                <a:buFont typeface="Wingdings" panose="05000000000000000000" pitchFamily="2" charset="2"/>
                <a:buChar char="l"/>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经济</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发展  </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gn="ctr">
                <a:lnSpc>
                  <a:spcPct val="150000"/>
                </a:lnSpc>
                <a:buFont typeface="Wingdings" panose="05000000000000000000" pitchFamily="2" charset="2"/>
                <a:buChar char="l"/>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科技</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发展</a:t>
              </a:r>
            </a:p>
          </p:txBody>
        </p:sp>
      </p:grpSp>
      <p:grpSp>
        <p:nvGrpSpPr>
          <p:cNvPr id="68" name="组合 67"/>
          <p:cNvGrpSpPr/>
          <p:nvPr/>
        </p:nvGrpSpPr>
        <p:grpSpPr>
          <a:xfrm>
            <a:off x="9335458" y="4246012"/>
            <a:ext cx="2442303" cy="1280821"/>
            <a:chOff x="1783124" y="4377770"/>
            <a:chExt cx="1931258" cy="1280821"/>
          </a:xfrm>
        </p:grpSpPr>
        <p:sp>
          <p:nvSpPr>
            <p:cNvPr id="69" name="文本框 68"/>
            <p:cNvSpPr txBox="1"/>
            <p:nvPr/>
          </p:nvSpPr>
          <p:spPr>
            <a:xfrm>
              <a:off x="1783124" y="4377770"/>
              <a:ext cx="1854005" cy="369332"/>
            </a:xfrm>
            <a:prstGeom prst="rect">
              <a:avLst/>
            </a:prstGeom>
            <a:noFill/>
          </p:spPr>
          <p:txBody>
            <a:bodyPr wrap="square" rtlCol="0">
              <a:spAutoFit/>
            </a:bodyPr>
            <a:lstStyle/>
            <a:p>
              <a:pPr algn="ctr"/>
              <a:r>
                <a:rPr lang="zh-CN" altLang="en-US" b="1" dirty="0">
                  <a:solidFill>
                    <a:srgbClr val="1C4670"/>
                  </a:solidFill>
                  <a:latin typeface="微软雅黑" panose="020B0503020204020204" pitchFamily="34" charset="-122"/>
                  <a:ea typeface="微软雅黑" panose="020B0503020204020204" pitchFamily="34" charset="-122"/>
                </a:rPr>
                <a:t>面临挑战</a:t>
              </a:r>
            </a:p>
          </p:txBody>
        </p:sp>
        <p:sp>
          <p:nvSpPr>
            <p:cNvPr id="70" name="矩形 69"/>
            <p:cNvSpPr/>
            <p:nvPr/>
          </p:nvSpPr>
          <p:spPr>
            <a:xfrm>
              <a:off x="1892913" y="4735261"/>
              <a:ext cx="1821469" cy="923330"/>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是否稳定支撑现有业务</a:t>
              </a:r>
              <a:endParaRPr lang="en-US" altLang="zh-CN" sz="1200" spc="12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是否能快速交付新需求</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是否能承受</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高并发</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486269" y="2135924"/>
            <a:ext cx="1949846" cy="1260323"/>
            <a:chOff x="1568393" y="4377027"/>
            <a:chExt cx="1791637" cy="1260323"/>
          </a:xfrm>
        </p:grpSpPr>
        <p:sp>
          <p:nvSpPr>
            <p:cNvPr id="72" name="文本框 71"/>
            <p:cNvSpPr txBox="1"/>
            <p:nvPr/>
          </p:nvSpPr>
          <p:spPr>
            <a:xfrm>
              <a:off x="1638239" y="4377027"/>
              <a:ext cx="1629303" cy="369332"/>
            </a:xfrm>
            <a:prstGeom prst="rect">
              <a:avLst/>
            </a:prstGeom>
            <a:noFill/>
          </p:spPr>
          <p:txBody>
            <a:bodyPr wrap="square" rtlCol="0">
              <a:spAutoFit/>
            </a:bodyPr>
            <a:lstStyle/>
            <a:p>
              <a:pPr algn="ctr"/>
              <a:r>
                <a:rPr lang="zh-CN" altLang="en-US" b="1" dirty="0">
                  <a:solidFill>
                    <a:srgbClr val="1C4670"/>
                  </a:solidFill>
                  <a:latin typeface="微软雅黑" panose="020B0503020204020204" pitchFamily="34" charset="-122"/>
                  <a:ea typeface="微软雅黑" panose="020B0503020204020204" pitchFamily="34" charset="-122"/>
                </a:rPr>
                <a:t>竞争加剧</a:t>
              </a:r>
            </a:p>
          </p:txBody>
        </p:sp>
        <p:sp>
          <p:nvSpPr>
            <p:cNvPr id="73" name="矩形 72"/>
            <p:cNvSpPr/>
            <p:nvPr/>
          </p:nvSpPr>
          <p:spPr>
            <a:xfrm>
              <a:off x="1568393" y="4714020"/>
              <a:ext cx="1791637" cy="923330"/>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互联网</a:t>
              </a: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技术成熟度</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高</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创业成本低 </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产品周期短</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5396116" y="4296073"/>
            <a:ext cx="2204964" cy="1226492"/>
            <a:chOff x="1685150" y="4395459"/>
            <a:chExt cx="1992411" cy="1226492"/>
          </a:xfrm>
        </p:grpSpPr>
        <p:sp>
          <p:nvSpPr>
            <p:cNvPr id="75" name="文本框 74"/>
            <p:cNvSpPr txBox="1"/>
            <p:nvPr/>
          </p:nvSpPr>
          <p:spPr>
            <a:xfrm>
              <a:off x="1827434" y="4395459"/>
              <a:ext cx="1629303" cy="369332"/>
            </a:xfrm>
            <a:prstGeom prst="rect">
              <a:avLst/>
            </a:prstGeom>
            <a:noFill/>
          </p:spPr>
          <p:txBody>
            <a:bodyPr wrap="square" rtlCol="0">
              <a:spAutoFit/>
            </a:bodyPr>
            <a:lstStyle/>
            <a:p>
              <a:r>
                <a:rPr lang="zh-CN" altLang="en-US" b="1" dirty="0">
                  <a:solidFill>
                    <a:srgbClr val="1C4670"/>
                  </a:solidFill>
                  <a:latin typeface="微软雅黑" panose="020B0503020204020204" pitchFamily="34" charset="-122"/>
                  <a:ea typeface="微软雅黑" panose="020B0503020204020204" pitchFamily="34" charset="-122"/>
                </a:rPr>
                <a:t>生活方式变化</a:t>
              </a:r>
            </a:p>
          </p:txBody>
        </p:sp>
        <p:sp>
          <p:nvSpPr>
            <p:cNvPr id="76" name="矩形 75"/>
            <p:cNvSpPr/>
            <p:nvPr/>
          </p:nvSpPr>
          <p:spPr>
            <a:xfrm>
              <a:off x="1685150" y="4698621"/>
              <a:ext cx="1992411" cy="923330"/>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生活习惯改变 需求变化</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形成多维社群需求各异</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追求优质 个性化服务</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80" name="invoice_154934"/>
          <p:cNvSpPr>
            <a:spLocks noChangeAspect="1"/>
          </p:cNvSpPr>
          <p:nvPr/>
        </p:nvSpPr>
        <p:spPr bwMode="auto">
          <a:xfrm>
            <a:off x="4299883" y="5067189"/>
            <a:ext cx="232834" cy="225616"/>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376092"/>
          </a:solidFill>
          <a:ln>
            <a:noFill/>
          </a:ln>
        </p:spPr>
        <p:txBody>
          <a:bodyPr/>
          <a:lstStyle/>
          <a:p>
            <a:endParaRPr lang="zh-CN" altLang="en-US"/>
          </a:p>
        </p:txBody>
      </p:sp>
      <p:sp>
        <p:nvSpPr>
          <p:cNvPr id="81" name="paper_124520"/>
          <p:cNvSpPr>
            <a:spLocks noChangeAspect="1"/>
          </p:cNvSpPr>
          <p:nvPr/>
        </p:nvSpPr>
        <p:spPr bwMode="auto">
          <a:xfrm>
            <a:off x="2288061" y="2472917"/>
            <a:ext cx="232834" cy="199413"/>
          </a:xfrm>
          <a:custGeom>
            <a:avLst/>
            <a:gdLst>
              <a:gd name="connsiteX0" fmla="*/ 106484 w 331788"/>
              <a:gd name="connsiteY0" fmla="*/ 220663 h 284163"/>
              <a:gd name="connsiteX1" fmla="*/ 177678 w 331788"/>
              <a:gd name="connsiteY1" fmla="*/ 220663 h 284163"/>
              <a:gd name="connsiteX2" fmla="*/ 184150 w 331788"/>
              <a:gd name="connsiteY2" fmla="*/ 228457 h 284163"/>
              <a:gd name="connsiteX3" fmla="*/ 177678 w 331788"/>
              <a:gd name="connsiteY3" fmla="*/ 234951 h 284163"/>
              <a:gd name="connsiteX4" fmla="*/ 106484 w 331788"/>
              <a:gd name="connsiteY4" fmla="*/ 234951 h 284163"/>
              <a:gd name="connsiteX5" fmla="*/ 100012 w 331788"/>
              <a:gd name="connsiteY5" fmla="*/ 228457 h 284163"/>
              <a:gd name="connsiteX6" fmla="*/ 106484 w 331788"/>
              <a:gd name="connsiteY6" fmla="*/ 220663 h 284163"/>
              <a:gd name="connsiteX7" fmla="*/ 269875 w 331788"/>
              <a:gd name="connsiteY7" fmla="*/ 201613 h 284163"/>
              <a:gd name="connsiteX8" fmla="*/ 269875 w 331788"/>
              <a:gd name="connsiteY8" fmla="*/ 239978 h 284163"/>
              <a:gd name="connsiteX9" fmla="*/ 279400 w 331788"/>
              <a:gd name="connsiteY9" fmla="*/ 249238 h 284163"/>
              <a:gd name="connsiteX10" fmla="*/ 288925 w 331788"/>
              <a:gd name="connsiteY10" fmla="*/ 239978 h 284163"/>
              <a:gd name="connsiteX11" fmla="*/ 288925 w 331788"/>
              <a:gd name="connsiteY11" fmla="*/ 201613 h 284163"/>
              <a:gd name="connsiteX12" fmla="*/ 269875 w 331788"/>
              <a:gd name="connsiteY12" fmla="*/ 201613 h 284163"/>
              <a:gd name="connsiteX13" fmla="*/ 47496 w 331788"/>
              <a:gd name="connsiteY13" fmla="*/ 133350 h 284163"/>
              <a:gd name="connsiteX14" fmla="*/ 177643 w 331788"/>
              <a:gd name="connsiteY14" fmla="*/ 133350 h 284163"/>
              <a:gd name="connsiteX15" fmla="*/ 184150 w 331788"/>
              <a:gd name="connsiteY15" fmla="*/ 141144 h 284163"/>
              <a:gd name="connsiteX16" fmla="*/ 177643 w 331788"/>
              <a:gd name="connsiteY16" fmla="*/ 147638 h 284163"/>
              <a:gd name="connsiteX17" fmla="*/ 47496 w 331788"/>
              <a:gd name="connsiteY17" fmla="*/ 147638 h 284163"/>
              <a:gd name="connsiteX18" fmla="*/ 39687 w 331788"/>
              <a:gd name="connsiteY18" fmla="*/ 141144 h 284163"/>
              <a:gd name="connsiteX19" fmla="*/ 47496 w 331788"/>
              <a:gd name="connsiteY19" fmla="*/ 133350 h 284163"/>
              <a:gd name="connsiteX20" fmla="*/ 47496 w 331788"/>
              <a:gd name="connsiteY20" fmla="*/ 100013 h 284163"/>
              <a:gd name="connsiteX21" fmla="*/ 177643 w 331788"/>
              <a:gd name="connsiteY21" fmla="*/ 100013 h 284163"/>
              <a:gd name="connsiteX22" fmla="*/ 184150 w 331788"/>
              <a:gd name="connsiteY22" fmla="*/ 107807 h 284163"/>
              <a:gd name="connsiteX23" fmla="*/ 177643 w 331788"/>
              <a:gd name="connsiteY23" fmla="*/ 114301 h 284163"/>
              <a:gd name="connsiteX24" fmla="*/ 47496 w 331788"/>
              <a:gd name="connsiteY24" fmla="*/ 114301 h 284163"/>
              <a:gd name="connsiteX25" fmla="*/ 39687 w 331788"/>
              <a:gd name="connsiteY25" fmla="*/ 107807 h 284163"/>
              <a:gd name="connsiteX26" fmla="*/ 47496 w 331788"/>
              <a:gd name="connsiteY26" fmla="*/ 100013 h 284163"/>
              <a:gd name="connsiteX27" fmla="*/ 47496 w 331788"/>
              <a:gd name="connsiteY27" fmla="*/ 66675 h 284163"/>
              <a:gd name="connsiteX28" fmla="*/ 177643 w 331788"/>
              <a:gd name="connsiteY28" fmla="*/ 66675 h 284163"/>
              <a:gd name="connsiteX29" fmla="*/ 184150 w 331788"/>
              <a:gd name="connsiteY29" fmla="*/ 74468 h 284163"/>
              <a:gd name="connsiteX30" fmla="*/ 177643 w 331788"/>
              <a:gd name="connsiteY30" fmla="*/ 80963 h 284163"/>
              <a:gd name="connsiteX31" fmla="*/ 47496 w 331788"/>
              <a:gd name="connsiteY31" fmla="*/ 80963 h 284163"/>
              <a:gd name="connsiteX32" fmla="*/ 39687 w 331788"/>
              <a:gd name="connsiteY32" fmla="*/ 74468 h 284163"/>
              <a:gd name="connsiteX33" fmla="*/ 47496 w 331788"/>
              <a:gd name="connsiteY33" fmla="*/ 66675 h 284163"/>
              <a:gd name="connsiteX34" fmla="*/ 269875 w 331788"/>
              <a:gd name="connsiteY34" fmla="*/ 60325 h 284163"/>
              <a:gd name="connsiteX35" fmla="*/ 269875 w 331788"/>
              <a:gd name="connsiteY35" fmla="*/ 187325 h 284163"/>
              <a:gd name="connsiteX36" fmla="*/ 288925 w 331788"/>
              <a:gd name="connsiteY36" fmla="*/ 187325 h 284163"/>
              <a:gd name="connsiteX37" fmla="*/ 288925 w 331788"/>
              <a:gd name="connsiteY37" fmla="*/ 60325 h 284163"/>
              <a:gd name="connsiteX38" fmla="*/ 269875 w 331788"/>
              <a:gd name="connsiteY38" fmla="*/ 22225 h 284163"/>
              <a:gd name="connsiteX39" fmla="*/ 269875 w 331788"/>
              <a:gd name="connsiteY39" fmla="*/ 46038 h 284163"/>
              <a:gd name="connsiteX40" fmla="*/ 288925 w 331788"/>
              <a:gd name="connsiteY40" fmla="*/ 46038 h 284163"/>
              <a:gd name="connsiteX41" fmla="*/ 288925 w 331788"/>
              <a:gd name="connsiteY41" fmla="*/ 22225 h 284163"/>
              <a:gd name="connsiteX42" fmla="*/ 20637 w 331788"/>
              <a:gd name="connsiteY42" fmla="*/ 22225 h 284163"/>
              <a:gd name="connsiteX43" fmla="*/ 20637 w 331788"/>
              <a:gd name="connsiteY43" fmla="*/ 263525 h 284163"/>
              <a:gd name="connsiteX44" fmla="*/ 203200 w 331788"/>
              <a:gd name="connsiteY44" fmla="*/ 263525 h 284163"/>
              <a:gd name="connsiteX45" fmla="*/ 203200 w 331788"/>
              <a:gd name="connsiteY45" fmla="*/ 22225 h 284163"/>
              <a:gd name="connsiteX46" fmla="*/ 258167 w 331788"/>
              <a:gd name="connsiteY46" fmla="*/ 0 h 284163"/>
              <a:gd name="connsiteX47" fmla="*/ 298922 w 331788"/>
              <a:gd name="connsiteY47" fmla="*/ 0 h 284163"/>
              <a:gd name="connsiteX48" fmla="*/ 309439 w 331788"/>
              <a:gd name="connsiteY48" fmla="*/ 10359 h 284163"/>
              <a:gd name="connsiteX49" fmla="*/ 309439 w 331788"/>
              <a:gd name="connsiteY49" fmla="*/ 46615 h 284163"/>
              <a:gd name="connsiteX50" fmla="*/ 331788 w 331788"/>
              <a:gd name="connsiteY50" fmla="*/ 76398 h 284163"/>
              <a:gd name="connsiteX51" fmla="*/ 331788 w 331788"/>
              <a:gd name="connsiteY51" fmla="*/ 141142 h 284163"/>
              <a:gd name="connsiteX52" fmla="*/ 325215 w 331788"/>
              <a:gd name="connsiteY52" fmla="*/ 147616 h 284163"/>
              <a:gd name="connsiteX53" fmla="*/ 317327 w 331788"/>
              <a:gd name="connsiteY53" fmla="*/ 141142 h 284163"/>
              <a:gd name="connsiteX54" fmla="*/ 317327 w 331788"/>
              <a:gd name="connsiteY54" fmla="*/ 76398 h 284163"/>
              <a:gd name="connsiteX55" fmla="*/ 309439 w 331788"/>
              <a:gd name="connsiteY55" fmla="*/ 62154 h 284163"/>
              <a:gd name="connsiteX56" fmla="*/ 309439 w 331788"/>
              <a:gd name="connsiteY56" fmla="*/ 239552 h 284163"/>
              <a:gd name="connsiteX57" fmla="*/ 285775 w 331788"/>
              <a:gd name="connsiteY57" fmla="*/ 269334 h 284163"/>
              <a:gd name="connsiteX58" fmla="*/ 285775 w 331788"/>
              <a:gd name="connsiteY58" fmla="*/ 274514 h 284163"/>
              <a:gd name="connsiteX59" fmla="*/ 279202 w 331788"/>
              <a:gd name="connsiteY59" fmla="*/ 280988 h 284163"/>
              <a:gd name="connsiteX60" fmla="*/ 271314 w 331788"/>
              <a:gd name="connsiteY60" fmla="*/ 274514 h 284163"/>
              <a:gd name="connsiteX61" fmla="*/ 271314 w 331788"/>
              <a:gd name="connsiteY61" fmla="*/ 269334 h 284163"/>
              <a:gd name="connsiteX62" fmla="*/ 247650 w 331788"/>
              <a:gd name="connsiteY62" fmla="*/ 239552 h 284163"/>
              <a:gd name="connsiteX63" fmla="*/ 247650 w 331788"/>
              <a:gd name="connsiteY63" fmla="*/ 10359 h 284163"/>
              <a:gd name="connsiteX64" fmla="*/ 258167 w 331788"/>
              <a:gd name="connsiteY64" fmla="*/ 0 h 284163"/>
              <a:gd name="connsiteX65" fmla="*/ 10364 w 331788"/>
              <a:gd name="connsiteY65" fmla="*/ 0 h 284163"/>
              <a:gd name="connsiteX66" fmla="*/ 213765 w 331788"/>
              <a:gd name="connsiteY66" fmla="*/ 0 h 284163"/>
              <a:gd name="connsiteX67" fmla="*/ 225425 w 331788"/>
              <a:gd name="connsiteY67" fmla="*/ 10333 h 284163"/>
              <a:gd name="connsiteX68" fmla="*/ 225425 w 331788"/>
              <a:gd name="connsiteY68" fmla="*/ 273830 h 284163"/>
              <a:gd name="connsiteX69" fmla="*/ 213765 w 331788"/>
              <a:gd name="connsiteY69" fmla="*/ 284163 h 284163"/>
              <a:gd name="connsiteX70" fmla="*/ 10364 w 331788"/>
              <a:gd name="connsiteY70" fmla="*/ 284163 h 284163"/>
              <a:gd name="connsiteX71" fmla="*/ 0 w 331788"/>
              <a:gd name="connsiteY71" fmla="*/ 273830 h 284163"/>
              <a:gd name="connsiteX72" fmla="*/ 0 w 331788"/>
              <a:gd name="connsiteY72" fmla="*/ 10333 h 284163"/>
              <a:gd name="connsiteX73" fmla="*/ 10364 w 331788"/>
              <a:gd name="connsiteY73" fmla="*/ 0 h 2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31788" h="284163">
                <a:moveTo>
                  <a:pt x="106484" y="220663"/>
                </a:moveTo>
                <a:cubicBezTo>
                  <a:pt x="106484" y="220663"/>
                  <a:pt x="106484" y="220663"/>
                  <a:pt x="177678" y="220663"/>
                </a:cubicBezTo>
                <a:cubicBezTo>
                  <a:pt x="181561" y="220663"/>
                  <a:pt x="184150" y="224560"/>
                  <a:pt x="184150" y="228457"/>
                </a:cubicBezTo>
                <a:cubicBezTo>
                  <a:pt x="184150" y="232353"/>
                  <a:pt x="181561" y="234951"/>
                  <a:pt x="177678" y="234951"/>
                </a:cubicBezTo>
                <a:cubicBezTo>
                  <a:pt x="177678" y="234951"/>
                  <a:pt x="177678" y="234951"/>
                  <a:pt x="106484" y="234951"/>
                </a:cubicBezTo>
                <a:cubicBezTo>
                  <a:pt x="102601" y="234951"/>
                  <a:pt x="100012" y="232353"/>
                  <a:pt x="100012" y="228457"/>
                </a:cubicBezTo>
                <a:cubicBezTo>
                  <a:pt x="100012" y="224560"/>
                  <a:pt x="102601" y="220663"/>
                  <a:pt x="106484" y="220663"/>
                </a:cubicBezTo>
                <a:close/>
                <a:moveTo>
                  <a:pt x="269875" y="201613"/>
                </a:moveTo>
                <a:cubicBezTo>
                  <a:pt x="269875" y="201613"/>
                  <a:pt x="269875" y="201613"/>
                  <a:pt x="269875" y="239978"/>
                </a:cubicBezTo>
                <a:cubicBezTo>
                  <a:pt x="269875" y="245269"/>
                  <a:pt x="273957" y="249238"/>
                  <a:pt x="279400" y="249238"/>
                </a:cubicBezTo>
                <a:cubicBezTo>
                  <a:pt x="284843" y="249238"/>
                  <a:pt x="288925" y="245269"/>
                  <a:pt x="288925" y="239978"/>
                </a:cubicBezTo>
                <a:cubicBezTo>
                  <a:pt x="288925" y="239978"/>
                  <a:pt x="288925" y="239978"/>
                  <a:pt x="288925" y="201613"/>
                </a:cubicBezTo>
                <a:cubicBezTo>
                  <a:pt x="288925" y="201613"/>
                  <a:pt x="288925" y="201613"/>
                  <a:pt x="269875" y="201613"/>
                </a:cubicBezTo>
                <a:close/>
                <a:moveTo>
                  <a:pt x="47496" y="133350"/>
                </a:moveTo>
                <a:cubicBezTo>
                  <a:pt x="47496" y="133350"/>
                  <a:pt x="47496" y="133350"/>
                  <a:pt x="177643" y="133350"/>
                </a:cubicBezTo>
                <a:cubicBezTo>
                  <a:pt x="181547" y="133350"/>
                  <a:pt x="184150" y="137247"/>
                  <a:pt x="184150" y="141144"/>
                </a:cubicBezTo>
                <a:cubicBezTo>
                  <a:pt x="184150" y="145040"/>
                  <a:pt x="181547" y="147638"/>
                  <a:pt x="177643" y="147638"/>
                </a:cubicBezTo>
                <a:cubicBezTo>
                  <a:pt x="177643" y="147638"/>
                  <a:pt x="177643" y="147638"/>
                  <a:pt x="47496" y="147638"/>
                </a:cubicBezTo>
                <a:cubicBezTo>
                  <a:pt x="43592" y="147638"/>
                  <a:pt x="39687" y="145040"/>
                  <a:pt x="39687" y="141144"/>
                </a:cubicBezTo>
                <a:cubicBezTo>
                  <a:pt x="39687" y="137247"/>
                  <a:pt x="43592" y="133350"/>
                  <a:pt x="47496" y="133350"/>
                </a:cubicBezTo>
                <a:close/>
                <a:moveTo>
                  <a:pt x="47496" y="100013"/>
                </a:moveTo>
                <a:cubicBezTo>
                  <a:pt x="47496" y="100013"/>
                  <a:pt x="47496" y="100013"/>
                  <a:pt x="177643" y="100013"/>
                </a:cubicBezTo>
                <a:cubicBezTo>
                  <a:pt x="181547" y="100013"/>
                  <a:pt x="184150" y="103910"/>
                  <a:pt x="184150" y="107807"/>
                </a:cubicBezTo>
                <a:cubicBezTo>
                  <a:pt x="184150" y="111703"/>
                  <a:pt x="181547" y="114301"/>
                  <a:pt x="177643" y="114301"/>
                </a:cubicBezTo>
                <a:cubicBezTo>
                  <a:pt x="177643" y="114301"/>
                  <a:pt x="177643" y="114301"/>
                  <a:pt x="47496" y="114301"/>
                </a:cubicBezTo>
                <a:cubicBezTo>
                  <a:pt x="43592" y="114301"/>
                  <a:pt x="39687" y="111703"/>
                  <a:pt x="39687" y="107807"/>
                </a:cubicBezTo>
                <a:cubicBezTo>
                  <a:pt x="39687" y="103910"/>
                  <a:pt x="43592" y="100013"/>
                  <a:pt x="47496" y="100013"/>
                </a:cubicBezTo>
                <a:close/>
                <a:moveTo>
                  <a:pt x="47496" y="66675"/>
                </a:moveTo>
                <a:cubicBezTo>
                  <a:pt x="47496" y="66675"/>
                  <a:pt x="47496" y="66675"/>
                  <a:pt x="177643" y="66675"/>
                </a:cubicBezTo>
                <a:cubicBezTo>
                  <a:pt x="181547" y="66675"/>
                  <a:pt x="184150" y="69273"/>
                  <a:pt x="184150" y="74468"/>
                </a:cubicBezTo>
                <a:cubicBezTo>
                  <a:pt x="184150" y="78365"/>
                  <a:pt x="181547" y="80963"/>
                  <a:pt x="177643" y="80963"/>
                </a:cubicBezTo>
                <a:cubicBezTo>
                  <a:pt x="177643" y="80963"/>
                  <a:pt x="177643" y="80963"/>
                  <a:pt x="47496" y="80963"/>
                </a:cubicBezTo>
                <a:cubicBezTo>
                  <a:pt x="43592" y="80963"/>
                  <a:pt x="39687" y="78365"/>
                  <a:pt x="39687" y="74468"/>
                </a:cubicBezTo>
                <a:cubicBezTo>
                  <a:pt x="39687" y="69273"/>
                  <a:pt x="43592" y="66675"/>
                  <a:pt x="47496" y="66675"/>
                </a:cubicBezTo>
                <a:close/>
                <a:moveTo>
                  <a:pt x="269875" y="60325"/>
                </a:moveTo>
                <a:lnTo>
                  <a:pt x="269875" y="187325"/>
                </a:lnTo>
                <a:lnTo>
                  <a:pt x="288925" y="187325"/>
                </a:lnTo>
                <a:lnTo>
                  <a:pt x="288925" y="60325"/>
                </a:lnTo>
                <a:close/>
                <a:moveTo>
                  <a:pt x="269875" y="22225"/>
                </a:moveTo>
                <a:lnTo>
                  <a:pt x="269875" y="46038"/>
                </a:lnTo>
                <a:lnTo>
                  <a:pt x="288925" y="46038"/>
                </a:lnTo>
                <a:lnTo>
                  <a:pt x="288925" y="22225"/>
                </a:lnTo>
                <a:close/>
                <a:moveTo>
                  <a:pt x="20637" y="22225"/>
                </a:moveTo>
                <a:lnTo>
                  <a:pt x="20637" y="263525"/>
                </a:lnTo>
                <a:lnTo>
                  <a:pt x="203200" y="263525"/>
                </a:lnTo>
                <a:lnTo>
                  <a:pt x="203200" y="22225"/>
                </a:lnTo>
                <a:close/>
                <a:moveTo>
                  <a:pt x="258167" y="0"/>
                </a:moveTo>
                <a:cubicBezTo>
                  <a:pt x="258167" y="0"/>
                  <a:pt x="258167" y="0"/>
                  <a:pt x="298922" y="0"/>
                </a:cubicBezTo>
                <a:cubicBezTo>
                  <a:pt x="304180" y="0"/>
                  <a:pt x="309439" y="5179"/>
                  <a:pt x="309439" y="10359"/>
                </a:cubicBezTo>
                <a:cubicBezTo>
                  <a:pt x="309439" y="10359"/>
                  <a:pt x="309439" y="10359"/>
                  <a:pt x="309439" y="46615"/>
                </a:cubicBezTo>
                <a:cubicBezTo>
                  <a:pt x="322586" y="50500"/>
                  <a:pt x="331788" y="62154"/>
                  <a:pt x="331788" y="76398"/>
                </a:cubicBezTo>
                <a:cubicBezTo>
                  <a:pt x="331788" y="76398"/>
                  <a:pt x="331788" y="76398"/>
                  <a:pt x="331788" y="141142"/>
                </a:cubicBezTo>
                <a:cubicBezTo>
                  <a:pt x="331788" y="145026"/>
                  <a:pt x="329159" y="147616"/>
                  <a:pt x="325215" y="147616"/>
                </a:cubicBezTo>
                <a:cubicBezTo>
                  <a:pt x="321271" y="147616"/>
                  <a:pt x="317327" y="145026"/>
                  <a:pt x="317327" y="141142"/>
                </a:cubicBezTo>
                <a:cubicBezTo>
                  <a:pt x="317327" y="141142"/>
                  <a:pt x="317327" y="141142"/>
                  <a:pt x="317327" y="76398"/>
                </a:cubicBezTo>
                <a:cubicBezTo>
                  <a:pt x="317327" y="71218"/>
                  <a:pt x="314698" y="64744"/>
                  <a:pt x="309439" y="62154"/>
                </a:cubicBezTo>
                <a:cubicBezTo>
                  <a:pt x="309439" y="62154"/>
                  <a:pt x="309439" y="62154"/>
                  <a:pt x="309439" y="239552"/>
                </a:cubicBezTo>
                <a:cubicBezTo>
                  <a:pt x="309439" y="253796"/>
                  <a:pt x="298922" y="266745"/>
                  <a:pt x="285775" y="269334"/>
                </a:cubicBezTo>
                <a:cubicBezTo>
                  <a:pt x="285775" y="269334"/>
                  <a:pt x="285775" y="269334"/>
                  <a:pt x="285775" y="274514"/>
                </a:cubicBezTo>
                <a:cubicBezTo>
                  <a:pt x="285775" y="278398"/>
                  <a:pt x="283146" y="280988"/>
                  <a:pt x="279202" y="280988"/>
                </a:cubicBezTo>
                <a:cubicBezTo>
                  <a:pt x="275258" y="280988"/>
                  <a:pt x="271314" y="278398"/>
                  <a:pt x="271314" y="274514"/>
                </a:cubicBezTo>
                <a:cubicBezTo>
                  <a:pt x="271314" y="274514"/>
                  <a:pt x="271314" y="274514"/>
                  <a:pt x="271314" y="269334"/>
                </a:cubicBezTo>
                <a:cubicBezTo>
                  <a:pt x="258167" y="266745"/>
                  <a:pt x="247650" y="253796"/>
                  <a:pt x="247650" y="239552"/>
                </a:cubicBezTo>
                <a:cubicBezTo>
                  <a:pt x="247650" y="239552"/>
                  <a:pt x="247650" y="239552"/>
                  <a:pt x="247650" y="10359"/>
                </a:cubicBezTo>
                <a:cubicBezTo>
                  <a:pt x="247650" y="5179"/>
                  <a:pt x="252909" y="0"/>
                  <a:pt x="258167" y="0"/>
                </a:cubicBezTo>
                <a:close/>
                <a:moveTo>
                  <a:pt x="10364" y="0"/>
                </a:moveTo>
                <a:cubicBezTo>
                  <a:pt x="10364" y="0"/>
                  <a:pt x="10364" y="0"/>
                  <a:pt x="213765" y="0"/>
                </a:cubicBezTo>
                <a:cubicBezTo>
                  <a:pt x="220243" y="0"/>
                  <a:pt x="225425" y="5166"/>
                  <a:pt x="225425" y="10333"/>
                </a:cubicBezTo>
                <a:cubicBezTo>
                  <a:pt x="225425" y="10333"/>
                  <a:pt x="225425" y="10333"/>
                  <a:pt x="225425" y="273830"/>
                </a:cubicBezTo>
                <a:cubicBezTo>
                  <a:pt x="225425" y="278997"/>
                  <a:pt x="220243" y="284163"/>
                  <a:pt x="213765" y="284163"/>
                </a:cubicBezTo>
                <a:cubicBezTo>
                  <a:pt x="213765" y="284163"/>
                  <a:pt x="213765" y="284163"/>
                  <a:pt x="10364" y="284163"/>
                </a:cubicBezTo>
                <a:cubicBezTo>
                  <a:pt x="5182" y="284163"/>
                  <a:pt x="0" y="278997"/>
                  <a:pt x="0" y="273830"/>
                </a:cubicBezTo>
                <a:cubicBezTo>
                  <a:pt x="0" y="273830"/>
                  <a:pt x="0" y="273830"/>
                  <a:pt x="0" y="10333"/>
                </a:cubicBezTo>
                <a:cubicBezTo>
                  <a:pt x="0" y="5166"/>
                  <a:pt x="5182" y="0"/>
                  <a:pt x="10364" y="0"/>
                </a:cubicBezTo>
                <a:close/>
              </a:path>
            </a:pathLst>
          </a:custGeom>
          <a:solidFill>
            <a:srgbClr val="376092"/>
          </a:solidFill>
          <a:ln>
            <a:noFill/>
          </a:ln>
        </p:spPr>
      </p:sp>
      <p:sp>
        <p:nvSpPr>
          <p:cNvPr id="82" name="seo-report_48643"/>
          <p:cNvSpPr>
            <a:spLocks noChangeAspect="1"/>
          </p:cNvSpPr>
          <p:nvPr/>
        </p:nvSpPr>
        <p:spPr bwMode="auto">
          <a:xfrm>
            <a:off x="10157500" y="2472917"/>
            <a:ext cx="232834" cy="232834"/>
          </a:xfrm>
          <a:custGeom>
            <a:avLst/>
            <a:gdLst>
              <a:gd name="connsiteX0" fmla="*/ 119063 w 331788"/>
              <a:gd name="connsiteY0" fmla="*/ 230188 h 331788"/>
              <a:gd name="connsiteX1" fmla="*/ 184264 w 331788"/>
              <a:gd name="connsiteY1" fmla="*/ 230188 h 331788"/>
              <a:gd name="connsiteX2" fmla="*/ 192088 w 331788"/>
              <a:gd name="connsiteY2" fmla="*/ 249238 h 331788"/>
              <a:gd name="connsiteX3" fmla="*/ 119063 w 331788"/>
              <a:gd name="connsiteY3" fmla="*/ 249238 h 331788"/>
              <a:gd name="connsiteX4" fmla="*/ 119063 w 331788"/>
              <a:gd name="connsiteY4" fmla="*/ 230188 h 331788"/>
              <a:gd name="connsiteX5" fmla="*/ 69574 w 331788"/>
              <a:gd name="connsiteY5" fmla="*/ 223838 h 331788"/>
              <a:gd name="connsiteX6" fmla="*/ 68263 w 331788"/>
              <a:gd name="connsiteY6" fmla="*/ 225149 h 331788"/>
              <a:gd name="connsiteX7" fmla="*/ 68263 w 331788"/>
              <a:gd name="connsiteY7" fmla="*/ 252690 h 331788"/>
              <a:gd name="connsiteX8" fmla="*/ 69574 w 331788"/>
              <a:gd name="connsiteY8" fmla="*/ 254001 h 331788"/>
              <a:gd name="connsiteX9" fmla="*/ 97115 w 331788"/>
              <a:gd name="connsiteY9" fmla="*/ 254001 h 331788"/>
              <a:gd name="connsiteX10" fmla="*/ 98426 w 331788"/>
              <a:gd name="connsiteY10" fmla="*/ 252690 h 331788"/>
              <a:gd name="connsiteX11" fmla="*/ 98426 w 331788"/>
              <a:gd name="connsiteY11" fmla="*/ 225149 h 331788"/>
              <a:gd name="connsiteX12" fmla="*/ 97115 w 331788"/>
              <a:gd name="connsiteY12" fmla="*/ 223838 h 331788"/>
              <a:gd name="connsiteX13" fmla="*/ 69574 w 331788"/>
              <a:gd name="connsiteY13" fmla="*/ 223838 h 331788"/>
              <a:gd name="connsiteX14" fmla="*/ 69901 w 331788"/>
              <a:gd name="connsiteY14" fmla="*/ 217488 h 331788"/>
              <a:gd name="connsiteX15" fmla="*/ 96787 w 331788"/>
              <a:gd name="connsiteY15" fmla="*/ 217488 h 331788"/>
              <a:gd name="connsiteX16" fmla="*/ 103188 w 331788"/>
              <a:gd name="connsiteY16" fmla="*/ 224145 h 331788"/>
              <a:gd name="connsiteX17" fmla="*/ 103188 w 331788"/>
              <a:gd name="connsiteY17" fmla="*/ 252106 h 331788"/>
              <a:gd name="connsiteX18" fmla="*/ 96787 w 331788"/>
              <a:gd name="connsiteY18" fmla="*/ 258763 h 331788"/>
              <a:gd name="connsiteX19" fmla="*/ 69901 w 331788"/>
              <a:gd name="connsiteY19" fmla="*/ 258763 h 331788"/>
              <a:gd name="connsiteX20" fmla="*/ 63500 w 331788"/>
              <a:gd name="connsiteY20" fmla="*/ 252106 h 331788"/>
              <a:gd name="connsiteX21" fmla="*/ 63500 w 331788"/>
              <a:gd name="connsiteY21" fmla="*/ 224145 h 331788"/>
              <a:gd name="connsiteX22" fmla="*/ 69901 w 331788"/>
              <a:gd name="connsiteY22" fmla="*/ 217488 h 331788"/>
              <a:gd name="connsiteX23" fmla="*/ 120650 w 331788"/>
              <a:gd name="connsiteY23" fmla="*/ 157163 h 331788"/>
              <a:gd name="connsiteX24" fmla="*/ 193675 w 331788"/>
              <a:gd name="connsiteY24" fmla="*/ 157163 h 331788"/>
              <a:gd name="connsiteX25" fmla="*/ 187155 w 331788"/>
              <a:gd name="connsiteY25" fmla="*/ 176213 h 331788"/>
              <a:gd name="connsiteX26" fmla="*/ 120650 w 331788"/>
              <a:gd name="connsiteY26" fmla="*/ 176213 h 331788"/>
              <a:gd name="connsiteX27" fmla="*/ 120650 w 331788"/>
              <a:gd name="connsiteY27" fmla="*/ 157163 h 331788"/>
              <a:gd name="connsiteX28" fmla="*/ 69901 w 331788"/>
              <a:gd name="connsiteY28" fmla="*/ 146050 h 331788"/>
              <a:gd name="connsiteX29" fmla="*/ 96787 w 331788"/>
              <a:gd name="connsiteY29" fmla="*/ 146050 h 331788"/>
              <a:gd name="connsiteX30" fmla="*/ 103188 w 331788"/>
              <a:gd name="connsiteY30" fmla="*/ 152451 h 331788"/>
              <a:gd name="connsiteX31" fmla="*/ 103188 w 331788"/>
              <a:gd name="connsiteY31" fmla="*/ 179337 h 331788"/>
              <a:gd name="connsiteX32" fmla="*/ 96787 w 331788"/>
              <a:gd name="connsiteY32" fmla="*/ 185738 h 331788"/>
              <a:gd name="connsiteX33" fmla="*/ 69901 w 331788"/>
              <a:gd name="connsiteY33" fmla="*/ 185738 h 331788"/>
              <a:gd name="connsiteX34" fmla="*/ 63500 w 331788"/>
              <a:gd name="connsiteY34" fmla="*/ 179337 h 331788"/>
              <a:gd name="connsiteX35" fmla="*/ 63500 w 331788"/>
              <a:gd name="connsiteY35" fmla="*/ 152451 h 331788"/>
              <a:gd name="connsiteX36" fmla="*/ 69901 w 331788"/>
              <a:gd name="connsiteY36" fmla="*/ 146050 h 331788"/>
              <a:gd name="connsiteX37" fmla="*/ 256454 w 331788"/>
              <a:gd name="connsiteY37" fmla="*/ 138113 h 331788"/>
              <a:gd name="connsiteX38" fmla="*/ 252588 w 331788"/>
              <a:gd name="connsiteY38" fmla="*/ 142006 h 331788"/>
              <a:gd name="connsiteX39" fmla="*/ 252588 w 331788"/>
              <a:gd name="connsiteY39" fmla="*/ 148496 h 331788"/>
              <a:gd name="connsiteX40" fmla="*/ 262897 w 331788"/>
              <a:gd name="connsiteY40" fmla="*/ 156282 h 331788"/>
              <a:gd name="connsiteX41" fmla="*/ 271916 w 331788"/>
              <a:gd name="connsiteY41" fmla="*/ 171856 h 331788"/>
              <a:gd name="connsiteX42" fmla="*/ 271916 w 331788"/>
              <a:gd name="connsiteY42" fmla="*/ 195217 h 331788"/>
              <a:gd name="connsiteX43" fmla="*/ 274494 w 331788"/>
              <a:gd name="connsiteY43" fmla="*/ 197812 h 331788"/>
              <a:gd name="connsiteX44" fmla="*/ 277071 w 331788"/>
              <a:gd name="connsiteY44" fmla="*/ 208195 h 331788"/>
              <a:gd name="connsiteX45" fmla="*/ 273205 w 331788"/>
              <a:gd name="connsiteY45" fmla="*/ 217279 h 331788"/>
              <a:gd name="connsiteX46" fmla="*/ 271916 w 331788"/>
              <a:gd name="connsiteY46" fmla="*/ 219875 h 331788"/>
              <a:gd name="connsiteX47" fmla="*/ 262897 w 331788"/>
              <a:gd name="connsiteY47" fmla="*/ 243236 h 331788"/>
              <a:gd name="connsiteX48" fmla="*/ 261608 w 331788"/>
              <a:gd name="connsiteY48" fmla="*/ 247129 h 331788"/>
              <a:gd name="connsiteX49" fmla="*/ 261608 w 331788"/>
              <a:gd name="connsiteY49" fmla="*/ 260107 h 331788"/>
              <a:gd name="connsiteX50" fmla="*/ 262897 w 331788"/>
              <a:gd name="connsiteY50" fmla="*/ 262703 h 331788"/>
              <a:gd name="connsiteX51" fmla="*/ 268051 w 331788"/>
              <a:gd name="connsiteY51" fmla="*/ 267894 h 331788"/>
              <a:gd name="connsiteX52" fmla="*/ 274494 w 331788"/>
              <a:gd name="connsiteY52" fmla="*/ 280872 h 331788"/>
              <a:gd name="connsiteX53" fmla="*/ 300104 w 331788"/>
              <a:gd name="connsiteY53" fmla="*/ 288821 h 331788"/>
              <a:gd name="connsiteX54" fmla="*/ 311151 w 331788"/>
              <a:gd name="connsiteY54" fmla="*/ 292821 h 331788"/>
              <a:gd name="connsiteX55" fmla="*/ 311151 w 331788"/>
              <a:gd name="connsiteY55" fmla="*/ 300831 h 331788"/>
              <a:gd name="connsiteX56" fmla="*/ 299479 w 331788"/>
              <a:gd name="connsiteY56" fmla="*/ 311150 h 331788"/>
              <a:gd name="connsiteX57" fmla="*/ 144272 w 331788"/>
              <a:gd name="connsiteY57" fmla="*/ 311150 h 331788"/>
              <a:gd name="connsiteX58" fmla="*/ 132277 w 331788"/>
              <a:gd name="connsiteY58" fmla="*/ 311150 h 331788"/>
              <a:gd name="connsiteX59" fmla="*/ 135329 w 331788"/>
              <a:gd name="connsiteY59" fmla="*/ 304233 h 331788"/>
              <a:gd name="connsiteX60" fmla="*/ 145638 w 331788"/>
              <a:gd name="connsiteY60" fmla="*/ 297744 h 331788"/>
              <a:gd name="connsiteX61" fmla="*/ 194603 w 331788"/>
              <a:gd name="connsiteY61" fmla="*/ 278277 h 331788"/>
              <a:gd name="connsiteX62" fmla="*/ 201046 w 331788"/>
              <a:gd name="connsiteY62" fmla="*/ 266596 h 331788"/>
              <a:gd name="connsiteX63" fmla="*/ 204911 w 331788"/>
              <a:gd name="connsiteY63" fmla="*/ 261405 h 331788"/>
              <a:gd name="connsiteX64" fmla="*/ 207489 w 331788"/>
              <a:gd name="connsiteY64" fmla="*/ 258809 h 331788"/>
              <a:gd name="connsiteX65" fmla="*/ 208777 w 331788"/>
              <a:gd name="connsiteY65" fmla="*/ 245831 h 331788"/>
              <a:gd name="connsiteX66" fmla="*/ 207489 w 331788"/>
              <a:gd name="connsiteY66" fmla="*/ 241938 h 331788"/>
              <a:gd name="connsiteX67" fmla="*/ 199757 w 331788"/>
              <a:gd name="connsiteY67" fmla="*/ 218577 h 331788"/>
              <a:gd name="connsiteX68" fmla="*/ 197180 w 331788"/>
              <a:gd name="connsiteY68" fmla="*/ 215982 h 331788"/>
              <a:gd name="connsiteX69" fmla="*/ 194603 w 331788"/>
              <a:gd name="connsiteY69" fmla="*/ 205599 h 331788"/>
              <a:gd name="connsiteX70" fmla="*/ 195891 w 331788"/>
              <a:gd name="connsiteY70" fmla="*/ 196514 h 331788"/>
              <a:gd name="connsiteX71" fmla="*/ 198469 w 331788"/>
              <a:gd name="connsiteY71" fmla="*/ 195217 h 331788"/>
              <a:gd name="connsiteX72" fmla="*/ 198469 w 331788"/>
              <a:gd name="connsiteY72" fmla="*/ 171856 h 331788"/>
              <a:gd name="connsiteX73" fmla="*/ 208777 w 331788"/>
              <a:gd name="connsiteY73" fmla="*/ 153687 h 331788"/>
              <a:gd name="connsiteX74" fmla="*/ 235837 w 331788"/>
              <a:gd name="connsiteY74" fmla="*/ 142006 h 331788"/>
              <a:gd name="connsiteX75" fmla="*/ 256454 w 331788"/>
              <a:gd name="connsiteY75" fmla="*/ 138113 h 331788"/>
              <a:gd name="connsiteX76" fmla="*/ 119063 w 331788"/>
              <a:gd name="connsiteY76" fmla="*/ 84138 h 331788"/>
              <a:gd name="connsiteX77" fmla="*/ 268288 w 331788"/>
              <a:gd name="connsiteY77" fmla="*/ 84138 h 331788"/>
              <a:gd name="connsiteX78" fmla="*/ 268288 w 331788"/>
              <a:gd name="connsiteY78" fmla="*/ 104776 h 331788"/>
              <a:gd name="connsiteX79" fmla="*/ 119063 w 331788"/>
              <a:gd name="connsiteY79" fmla="*/ 104776 h 331788"/>
              <a:gd name="connsiteX80" fmla="*/ 69901 w 331788"/>
              <a:gd name="connsiteY80" fmla="*/ 73025 h 331788"/>
              <a:gd name="connsiteX81" fmla="*/ 96787 w 331788"/>
              <a:gd name="connsiteY81" fmla="*/ 73025 h 331788"/>
              <a:gd name="connsiteX82" fmla="*/ 103188 w 331788"/>
              <a:gd name="connsiteY82" fmla="*/ 79426 h 331788"/>
              <a:gd name="connsiteX83" fmla="*/ 103188 w 331788"/>
              <a:gd name="connsiteY83" fmla="*/ 106312 h 331788"/>
              <a:gd name="connsiteX84" fmla="*/ 96787 w 331788"/>
              <a:gd name="connsiteY84" fmla="*/ 112713 h 331788"/>
              <a:gd name="connsiteX85" fmla="*/ 69901 w 331788"/>
              <a:gd name="connsiteY85" fmla="*/ 112713 h 331788"/>
              <a:gd name="connsiteX86" fmla="*/ 63500 w 331788"/>
              <a:gd name="connsiteY86" fmla="*/ 106312 h 331788"/>
              <a:gd name="connsiteX87" fmla="*/ 63500 w 331788"/>
              <a:gd name="connsiteY87" fmla="*/ 79426 h 331788"/>
              <a:gd name="connsiteX88" fmla="*/ 69901 w 331788"/>
              <a:gd name="connsiteY88" fmla="*/ 73025 h 331788"/>
              <a:gd name="connsiteX89" fmla="*/ 31014 w 331788"/>
              <a:gd name="connsiteY89" fmla="*/ 22225 h 331788"/>
              <a:gd name="connsiteX90" fmla="*/ 20638 w 331788"/>
              <a:gd name="connsiteY90" fmla="*/ 32544 h 331788"/>
              <a:gd name="connsiteX91" fmla="*/ 20638 w 331788"/>
              <a:gd name="connsiteY91" fmla="*/ 300831 h 331788"/>
              <a:gd name="connsiteX92" fmla="*/ 31014 w 331788"/>
              <a:gd name="connsiteY92" fmla="*/ 311150 h 331788"/>
              <a:gd name="connsiteX93" fmla="*/ 96557 w 331788"/>
              <a:gd name="connsiteY93" fmla="*/ 311150 h 331788"/>
              <a:gd name="connsiteX94" fmla="*/ 132277 w 331788"/>
              <a:gd name="connsiteY94" fmla="*/ 311150 h 331788"/>
              <a:gd name="connsiteX95" fmla="*/ 130819 w 331788"/>
              <a:gd name="connsiteY95" fmla="*/ 314453 h 331788"/>
              <a:gd name="connsiteX96" fmla="*/ 130175 w 331788"/>
              <a:gd name="connsiteY96" fmla="*/ 315913 h 331788"/>
              <a:gd name="connsiteX97" fmla="*/ 323459 w 331788"/>
              <a:gd name="connsiteY97" fmla="*/ 315913 h 331788"/>
              <a:gd name="connsiteX98" fmla="*/ 328613 w 331788"/>
              <a:gd name="connsiteY98" fmla="*/ 301637 h 331788"/>
              <a:gd name="connsiteX99" fmla="*/ 324747 w 331788"/>
              <a:gd name="connsiteY99" fmla="*/ 297744 h 331788"/>
              <a:gd name="connsiteX100" fmla="*/ 311151 w 331788"/>
              <a:gd name="connsiteY100" fmla="*/ 292821 h 331788"/>
              <a:gd name="connsiteX101" fmla="*/ 311151 w 331788"/>
              <a:gd name="connsiteY101" fmla="*/ 32544 h 331788"/>
              <a:gd name="connsiteX102" fmla="*/ 300776 w 331788"/>
              <a:gd name="connsiteY102" fmla="*/ 22225 h 331788"/>
              <a:gd name="connsiteX103" fmla="*/ 31014 w 331788"/>
              <a:gd name="connsiteY103" fmla="*/ 22225 h 331788"/>
              <a:gd name="connsiteX104" fmla="*/ 31105 w 331788"/>
              <a:gd name="connsiteY104" fmla="*/ 0 h 331788"/>
              <a:gd name="connsiteX105" fmla="*/ 300683 w 331788"/>
              <a:gd name="connsiteY105" fmla="*/ 0 h 331788"/>
              <a:gd name="connsiteX106" fmla="*/ 331788 w 331788"/>
              <a:gd name="connsiteY106" fmla="*/ 31105 h 331788"/>
              <a:gd name="connsiteX107" fmla="*/ 331788 w 331788"/>
              <a:gd name="connsiteY107" fmla="*/ 300683 h 331788"/>
              <a:gd name="connsiteX108" fmla="*/ 300683 w 331788"/>
              <a:gd name="connsiteY108" fmla="*/ 331788 h 331788"/>
              <a:gd name="connsiteX109" fmla="*/ 31105 w 331788"/>
              <a:gd name="connsiteY109" fmla="*/ 331788 h 331788"/>
              <a:gd name="connsiteX110" fmla="*/ 0 w 331788"/>
              <a:gd name="connsiteY110" fmla="*/ 300683 h 331788"/>
              <a:gd name="connsiteX111" fmla="*/ 0 w 331788"/>
              <a:gd name="connsiteY111" fmla="*/ 31105 h 331788"/>
              <a:gd name="connsiteX112" fmla="*/ 31105 w 331788"/>
              <a:gd name="connsiteY112"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31788" h="331788">
                <a:moveTo>
                  <a:pt x="119063" y="230188"/>
                </a:moveTo>
                <a:lnTo>
                  <a:pt x="184264" y="230188"/>
                </a:lnTo>
                <a:cubicBezTo>
                  <a:pt x="185568" y="240348"/>
                  <a:pt x="192088" y="249238"/>
                  <a:pt x="192088" y="249238"/>
                </a:cubicBezTo>
                <a:cubicBezTo>
                  <a:pt x="192088" y="249238"/>
                  <a:pt x="192088" y="249238"/>
                  <a:pt x="119063" y="249238"/>
                </a:cubicBezTo>
                <a:cubicBezTo>
                  <a:pt x="119063" y="249238"/>
                  <a:pt x="119063" y="249238"/>
                  <a:pt x="119063" y="230188"/>
                </a:cubicBezTo>
                <a:close/>
                <a:moveTo>
                  <a:pt x="69574" y="223838"/>
                </a:moveTo>
                <a:cubicBezTo>
                  <a:pt x="69574" y="223838"/>
                  <a:pt x="68263" y="223838"/>
                  <a:pt x="68263" y="225149"/>
                </a:cubicBezTo>
                <a:cubicBezTo>
                  <a:pt x="68263" y="225149"/>
                  <a:pt x="68263" y="225149"/>
                  <a:pt x="68263" y="252690"/>
                </a:cubicBezTo>
                <a:cubicBezTo>
                  <a:pt x="68263" y="252690"/>
                  <a:pt x="68263" y="254001"/>
                  <a:pt x="69574" y="254001"/>
                </a:cubicBezTo>
                <a:cubicBezTo>
                  <a:pt x="69574" y="254001"/>
                  <a:pt x="69574" y="254001"/>
                  <a:pt x="97115" y="254001"/>
                </a:cubicBezTo>
                <a:cubicBezTo>
                  <a:pt x="97115" y="254001"/>
                  <a:pt x="98426" y="254001"/>
                  <a:pt x="98426" y="252690"/>
                </a:cubicBezTo>
                <a:lnTo>
                  <a:pt x="98426" y="225149"/>
                </a:lnTo>
                <a:cubicBezTo>
                  <a:pt x="98426" y="225149"/>
                  <a:pt x="98426" y="223838"/>
                  <a:pt x="97115" y="223838"/>
                </a:cubicBezTo>
                <a:cubicBezTo>
                  <a:pt x="97115" y="223838"/>
                  <a:pt x="97115" y="223838"/>
                  <a:pt x="69574" y="223838"/>
                </a:cubicBezTo>
                <a:close/>
                <a:moveTo>
                  <a:pt x="69901" y="217488"/>
                </a:moveTo>
                <a:cubicBezTo>
                  <a:pt x="69901" y="217488"/>
                  <a:pt x="69901" y="217488"/>
                  <a:pt x="96787" y="217488"/>
                </a:cubicBezTo>
                <a:cubicBezTo>
                  <a:pt x="100628" y="217488"/>
                  <a:pt x="103188" y="220151"/>
                  <a:pt x="103188" y="224145"/>
                </a:cubicBezTo>
                <a:cubicBezTo>
                  <a:pt x="103188" y="224145"/>
                  <a:pt x="103188" y="224145"/>
                  <a:pt x="103188" y="252106"/>
                </a:cubicBezTo>
                <a:cubicBezTo>
                  <a:pt x="103188" y="256100"/>
                  <a:pt x="100628" y="258763"/>
                  <a:pt x="96787" y="258763"/>
                </a:cubicBezTo>
                <a:cubicBezTo>
                  <a:pt x="96787" y="258763"/>
                  <a:pt x="96787" y="258763"/>
                  <a:pt x="69901" y="258763"/>
                </a:cubicBezTo>
                <a:cubicBezTo>
                  <a:pt x="66061" y="258763"/>
                  <a:pt x="63500" y="257432"/>
                  <a:pt x="63500" y="252106"/>
                </a:cubicBezTo>
                <a:cubicBezTo>
                  <a:pt x="63500" y="252106"/>
                  <a:pt x="63500" y="252106"/>
                  <a:pt x="63500" y="224145"/>
                </a:cubicBezTo>
                <a:cubicBezTo>
                  <a:pt x="63500" y="220151"/>
                  <a:pt x="64780" y="217488"/>
                  <a:pt x="69901" y="217488"/>
                </a:cubicBezTo>
                <a:close/>
                <a:moveTo>
                  <a:pt x="120650" y="157163"/>
                </a:moveTo>
                <a:cubicBezTo>
                  <a:pt x="120650" y="157163"/>
                  <a:pt x="120650" y="157163"/>
                  <a:pt x="193675" y="157163"/>
                </a:cubicBezTo>
                <a:cubicBezTo>
                  <a:pt x="185851" y="163513"/>
                  <a:pt x="185851" y="173673"/>
                  <a:pt x="187155" y="176213"/>
                </a:cubicBezTo>
                <a:cubicBezTo>
                  <a:pt x="187155" y="176213"/>
                  <a:pt x="187155" y="176213"/>
                  <a:pt x="120650" y="176213"/>
                </a:cubicBezTo>
                <a:cubicBezTo>
                  <a:pt x="120650" y="176213"/>
                  <a:pt x="120650" y="176213"/>
                  <a:pt x="120650" y="157163"/>
                </a:cubicBezTo>
                <a:close/>
                <a:moveTo>
                  <a:pt x="69901" y="146050"/>
                </a:moveTo>
                <a:cubicBezTo>
                  <a:pt x="69901" y="146050"/>
                  <a:pt x="69901" y="146050"/>
                  <a:pt x="96787" y="146050"/>
                </a:cubicBezTo>
                <a:cubicBezTo>
                  <a:pt x="100627" y="146050"/>
                  <a:pt x="103188" y="148611"/>
                  <a:pt x="103188" y="152451"/>
                </a:cubicBezTo>
                <a:cubicBezTo>
                  <a:pt x="103188" y="152451"/>
                  <a:pt x="103188" y="152451"/>
                  <a:pt x="103188" y="179337"/>
                </a:cubicBezTo>
                <a:cubicBezTo>
                  <a:pt x="103188" y="183178"/>
                  <a:pt x="100627" y="185738"/>
                  <a:pt x="96787" y="185738"/>
                </a:cubicBezTo>
                <a:cubicBezTo>
                  <a:pt x="96787" y="185738"/>
                  <a:pt x="96787" y="185738"/>
                  <a:pt x="69901" y="185738"/>
                </a:cubicBezTo>
                <a:cubicBezTo>
                  <a:pt x="66061" y="185738"/>
                  <a:pt x="63500" y="184458"/>
                  <a:pt x="63500" y="179337"/>
                </a:cubicBezTo>
                <a:cubicBezTo>
                  <a:pt x="63500" y="179337"/>
                  <a:pt x="63500" y="179337"/>
                  <a:pt x="63500" y="152451"/>
                </a:cubicBezTo>
                <a:cubicBezTo>
                  <a:pt x="63500" y="148611"/>
                  <a:pt x="64780" y="146050"/>
                  <a:pt x="69901" y="146050"/>
                </a:cubicBezTo>
                <a:close/>
                <a:moveTo>
                  <a:pt x="256454" y="138113"/>
                </a:moveTo>
                <a:cubicBezTo>
                  <a:pt x="256454" y="139411"/>
                  <a:pt x="253877" y="140709"/>
                  <a:pt x="252588" y="142006"/>
                </a:cubicBezTo>
                <a:cubicBezTo>
                  <a:pt x="251300" y="144602"/>
                  <a:pt x="251300" y="147198"/>
                  <a:pt x="252588" y="148496"/>
                </a:cubicBezTo>
                <a:cubicBezTo>
                  <a:pt x="256454" y="151091"/>
                  <a:pt x="257742" y="152389"/>
                  <a:pt x="262897" y="156282"/>
                </a:cubicBezTo>
                <a:cubicBezTo>
                  <a:pt x="266762" y="158878"/>
                  <a:pt x="271916" y="164069"/>
                  <a:pt x="271916" y="171856"/>
                </a:cubicBezTo>
                <a:cubicBezTo>
                  <a:pt x="271916" y="171856"/>
                  <a:pt x="271916" y="171856"/>
                  <a:pt x="271916" y="195217"/>
                </a:cubicBezTo>
                <a:cubicBezTo>
                  <a:pt x="271916" y="197812"/>
                  <a:pt x="271916" y="199110"/>
                  <a:pt x="274494" y="197812"/>
                </a:cubicBezTo>
                <a:cubicBezTo>
                  <a:pt x="278359" y="197812"/>
                  <a:pt x="277071" y="205599"/>
                  <a:pt x="277071" y="208195"/>
                </a:cubicBezTo>
                <a:cubicBezTo>
                  <a:pt x="275782" y="212088"/>
                  <a:pt x="274494" y="213386"/>
                  <a:pt x="273205" y="217279"/>
                </a:cubicBezTo>
                <a:cubicBezTo>
                  <a:pt x="271916" y="221173"/>
                  <a:pt x="271916" y="219875"/>
                  <a:pt x="271916" y="219875"/>
                </a:cubicBezTo>
                <a:cubicBezTo>
                  <a:pt x="270628" y="225066"/>
                  <a:pt x="269339" y="235449"/>
                  <a:pt x="262897" y="243236"/>
                </a:cubicBezTo>
                <a:cubicBezTo>
                  <a:pt x="261608" y="244533"/>
                  <a:pt x="261608" y="245831"/>
                  <a:pt x="261608" y="247129"/>
                </a:cubicBezTo>
                <a:cubicBezTo>
                  <a:pt x="261608" y="247129"/>
                  <a:pt x="261608" y="252320"/>
                  <a:pt x="261608" y="260107"/>
                </a:cubicBezTo>
                <a:cubicBezTo>
                  <a:pt x="261608" y="262703"/>
                  <a:pt x="261608" y="262703"/>
                  <a:pt x="262897" y="262703"/>
                </a:cubicBezTo>
                <a:cubicBezTo>
                  <a:pt x="266762" y="262703"/>
                  <a:pt x="268051" y="265298"/>
                  <a:pt x="268051" y="267894"/>
                </a:cubicBezTo>
                <a:cubicBezTo>
                  <a:pt x="268051" y="276979"/>
                  <a:pt x="273205" y="279574"/>
                  <a:pt x="274494" y="280872"/>
                </a:cubicBezTo>
                <a:cubicBezTo>
                  <a:pt x="283513" y="284117"/>
                  <a:pt x="291889" y="286388"/>
                  <a:pt x="300104" y="288821"/>
                </a:cubicBezTo>
                <a:lnTo>
                  <a:pt x="311151" y="292821"/>
                </a:lnTo>
                <a:lnTo>
                  <a:pt x="311151" y="300831"/>
                </a:lnTo>
                <a:cubicBezTo>
                  <a:pt x="311151" y="307281"/>
                  <a:pt x="308557" y="311150"/>
                  <a:pt x="299479" y="311150"/>
                </a:cubicBezTo>
                <a:cubicBezTo>
                  <a:pt x="232362" y="311150"/>
                  <a:pt x="182025" y="311150"/>
                  <a:pt x="144272" y="311150"/>
                </a:cubicBezTo>
                <a:lnTo>
                  <a:pt x="132277" y="311150"/>
                </a:lnTo>
                <a:lnTo>
                  <a:pt x="135329" y="304233"/>
                </a:lnTo>
                <a:cubicBezTo>
                  <a:pt x="137906" y="301637"/>
                  <a:pt x="137906" y="299042"/>
                  <a:pt x="145638" y="297744"/>
                </a:cubicBezTo>
                <a:cubicBezTo>
                  <a:pt x="155946" y="293850"/>
                  <a:pt x="186872" y="284766"/>
                  <a:pt x="194603" y="278277"/>
                </a:cubicBezTo>
                <a:cubicBezTo>
                  <a:pt x="197180" y="278277"/>
                  <a:pt x="201046" y="273085"/>
                  <a:pt x="201046" y="266596"/>
                </a:cubicBezTo>
                <a:cubicBezTo>
                  <a:pt x="201046" y="264001"/>
                  <a:pt x="201046" y="261405"/>
                  <a:pt x="204911" y="261405"/>
                </a:cubicBezTo>
                <a:cubicBezTo>
                  <a:pt x="206200" y="261405"/>
                  <a:pt x="207489" y="260107"/>
                  <a:pt x="207489" y="258809"/>
                </a:cubicBezTo>
                <a:cubicBezTo>
                  <a:pt x="207489" y="254916"/>
                  <a:pt x="207489" y="249725"/>
                  <a:pt x="208777" y="245831"/>
                </a:cubicBezTo>
                <a:cubicBezTo>
                  <a:pt x="208777" y="244533"/>
                  <a:pt x="208777" y="243236"/>
                  <a:pt x="207489" y="241938"/>
                </a:cubicBezTo>
                <a:cubicBezTo>
                  <a:pt x="203623" y="236747"/>
                  <a:pt x="199757" y="225066"/>
                  <a:pt x="199757" y="218577"/>
                </a:cubicBezTo>
                <a:cubicBezTo>
                  <a:pt x="199757" y="218577"/>
                  <a:pt x="198469" y="219875"/>
                  <a:pt x="197180" y="215982"/>
                </a:cubicBezTo>
                <a:cubicBezTo>
                  <a:pt x="195891" y="212088"/>
                  <a:pt x="194603" y="210790"/>
                  <a:pt x="194603" y="205599"/>
                </a:cubicBezTo>
                <a:cubicBezTo>
                  <a:pt x="194603" y="205599"/>
                  <a:pt x="190737" y="195217"/>
                  <a:pt x="195891" y="196514"/>
                </a:cubicBezTo>
                <a:cubicBezTo>
                  <a:pt x="198469" y="197812"/>
                  <a:pt x="198469" y="196514"/>
                  <a:pt x="198469" y="195217"/>
                </a:cubicBezTo>
                <a:cubicBezTo>
                  <a:pt x="198469" y="195217"/>
                  <a:pt x="198469" y="195217"/>
                  <a:pt x="198469" y="171856"/>
                </a:cubicBezTo>
                <a:cubicBezTo>
                  <a:pt x="198469" y="164069"/>
                  <a:pt x="203623" y="158878"/>
                  <a:pt x="208777" y="153687"/>
                </a:cubicBezTo>
                <a:cubicBezTo>
                  <a:pt x="216508" y="147198"/>
                  <a:pt x="225528" y="143304"/>
                  <a:pt x="235837" y="142006"/>
                </a:cubicBezTo>
                <a:cubicBezTo>
                  <a:pt x="240991" y="140709"/>
                  <a:pt x="255165" y="138113"/>
                  <a:pt x="256454" y="138113"/>
                </a:cubicBezTo>
                <a:close/>
                <a:moveTo>
                  <a:pt x="119063" y="84138"/>
                </a:moveTo>
                <a:lnTo>
                  <a:pt x="268288" y="84138"/>
                </a:lnTo>
                <a:lnTo>
                  <a:pt x="268288" y="104776"/>
                </a:lnTo>
                <a:lnTo>
                  <a:pt x="119063" y="104776"/>
                </a:lnTo>
                <a:close/>
                <a:moveTo>
                  <a:pt x="69901" y="73025"/>
                </a:moveTo>
                <a:cubicBezTo>
                  <a:pt x="69901" y="73025"/>
                  <a:pt x="69901" y="73025"/>
                  <a:pt x="96787" y="73025"/>
                </a:cubicBezTo>
                <a:cubicBezTo>
                  <a:pt x="100627" y="73025"/>
                  <a:pt x="103188" y="75585"/>
                  <a:pt x="103188" y="79426"/>
                </a:cubicBezTo>
                <a:cubicBezTo>
                  <a:pt x="103188" y="79426"/>
                  <a:pt x="103188" y="79426"/>
                  <a:pt x="103188" y="106312"/>
                </a:cubicBezTo>
                <a:cubicBezTo>
                  <a:pt x="103188" y="110152"/>
                  <a:pt x="100627" y="112713"/>
                  <a:pt x="96787" y="112713"/>
                </a:cubicBezTo>
                <a:cubicBezTo>
                  <a:pt x="96787" y="112713"/>
                  <a:pt x="96787" y="112713"/>
                  <a:pt x="69901" y="112713"/>
                </a:cubicBezTo>
                <a:cubicBezTo>
                  <a:pt x="66061" y="112713"/>
                  <a:pt x="63500" y="111433"/>
                  <a:pt x="63500" y="106312"/>
                </a:cubicBezTo>
                <a:cubicBezTo>
                  <a:pt x="63500" y="106312"/>
                  <a:pt x="63500" y="106312"/>
                  <a:pt x="63500" y="79426"/>
                </a:cubicBezTo>
                <a:cubicBezTo>
                  <a:pt x="63500" y="75585"/>
                  <a:pt x="64780" y="73025"/>
                  <a:pt x="69901" y="73025"/>
                </a:cubicBezTo>
                <a:close/>
                <a:moveTo>
                  <a:pt x="31014" y="22225"/>
                </a:moveTo>
                <a:cubicBezTo>
                  <a:pt x="24529" y="22225"/>
                  <a:pt x="20638" y="26094"/>
                  <a:pt x="20638" y="32544"/>
                </a:cubicBezTo>
                <a:cubicBezTo>
                  <a:pt x="20638" y="32544"/>
                  <a:pt x="20638" y="32544"/>
                  <a:pt x="20638" y="300831"/>
                </a:cubicBezTo>
                <a:cubicBezTo>
                  <a:pt x="20638" y="307281"/>
                  <a:pt x="24529" y="311150"/>
                  <a:pt x="31014" y="311150"/>
                </a:cubicBezTo>
                <a:cubicBezTo>
                  <a:pt x="31014" y="311150"/>
                  <a:pt x="31014" y="311150"/>
                  <a:pt x="96557" y="311150"/>
                </a:cubicBezTo>
                <a:lnTo>
                  <a:pt x="132277" y="311150"/>
                </a:lnTo>
                <a:lnTo>
                  <a:pt x="130819" y="314453"/>
                </a:lnTo>
                <a:cubicBezTo>
                  <a:pt x="130175" y="315913"/>
                  <a:pt x="130175" y="315913"/>
                  <a:pt x="130175" y="315913"/>
                </a:cubicBezTo>
                <a:cubicBezTo>
                  <a:pt x="323459" y="315913"/>
                  <a:pt x="323459" y="315913"/>
                  <a:pt x="323459" y="315913"/>
                </a:cubicBezTo>
                <a:lnTo>
                  <a:pt x="328613" y="301637"/>
                </a:lnTo>
                <a:cubicBezTo>
                  <a:pt x="327324" y="297744"/>
                  <a:pt x="328613" y="299042"/>
                  <a:pt x="324747" y="297744"/>
                </a:cubicBezTo>
                <a:lnTo>
                  <a:pt x="311151" y="292821"/>
                </a:lnTo>
                <a:lnTo>
                  <a:pt x="311151" y="32544"/>
                </a:lnTo>
                <a:cubicBezTo>
                  <a:pt x="311151" y="26094"/>
                  <a:pt x="307260" y="22225"/>
                  <a:pt x="300776" y="22225"/>
                </a:cubicBezTo>
                <a:cubicBezTo>
                  <a:pt x="300776" y="22225"/>
                  <a:pt x="300776" y="22225"/>
                  <a:pt x="31014" y="22225"/>
                </a:cubicBezTo>
                <a:close/>
                <a:moveTo>
                  <a:pt x="31105" y="0"/>
                </a:moveTo>
                <a:cubicBezTo>
                  <a:pt x="31105" y="0"/>
                  <a:pt x="31105" y="0"/>
                  <a:pt x="300683" y="0"/>
                </a:cubicBezTo>
                <a:cubicBezTo>
                  <a:pt x="318828" y="0"/>
                  <a:pt x="331788" y="12960"/>
                  <a:pt x="331788" y="31105"/>
                </a:cubicBezTo>
                <a:cubicBezTo>
                  <a:pt x="331788" y="31105"/>
                  <a:pt x="331788" y="31105"/>
                  <a:pt x="331788" y="300683"/>
                </a:cubicBezTo>
                <a:cubicBezTo>
                  <a:pt x="331788" y="318828"/>
                  <a:pt x="318828" y="331788"/>
                  <a:pt x="300683" y="331788"/>
                </a:cubicBezTo>
                <a:cubicBezTo>
                  <a:pt x="300683" y="331788"/>
                  <a:pt x="300683" y="331788"/>
                  <a:pt x="31105" y="331788"/>
                </a:cubicBezTo>
                <a:cubicBezTo>
                  <a:pt x="12961" y="331788"/>
                  <a:pt x="0" y="318828"/>
                  <a:pt x="0" y="300683"/>
                </a:cubicBezTo>
                <a:cubicBezTo>
                  <a:pt x="0" y="300683"/>
                  <a:pt x="0" y="300683"/>
                  <a:pt x="0" y="31105"/>
                </a:cubicBezTo>
                <a:cubicBezTo>
                  <a:pt x="0" y="12960"/>
                  <a:pt x="12961" y="0"/>
                  <a:pt x="31105" y="0"/>
                </a:cubicBezTo>
                <a:close/>
              </a:path>
            </a:pathLst>
          </a:custGeom>
          <a:solidFill>
            <a:srgbClr val="376092"/>
          </a:solidFill>
          <a:ln>
            <a:noFill/>
          </a:ln>
        </p:spPr>
      </p:sp>
      <p:sp>
        <p:nvSpPr>
          <p:cNvPr id="83" name="monitoring_115755"/>
          <p:cNvSpPr>
            <a:spLocks noChangeAspect="1"/>
          </p:cNvSpPr>
          <p:nvPr/>
        </p:nvSpPr>
        <p:spPr bwMode="auto">
          <a:xfrm>
            <a:off x="6250449" y="2496185"/>
            <a:ext cx="232834" cy="169029"/>
          </a:xfrm>
          <a:custGeom>
            <a:avLst/>
            <a:gdLst>
              <a:gd name="connsiteX0" fmla="*/ 119062 w 330200"/>
              <a:gd name="connsiteY0" fmla="*/ 219075 h 239713"/>
              <a:gd name="connsiteX1" fmla="*/ 111125 w 330200"/>
              <a:gd name="connsiteY1" fmla="*/ 228600 h 239713"/>
              <a:gd name="connsiteX2" fmla="*/ 219075 w 330200"/>
              <a:gd name="connsiteY2" fmla="*/ 228600 h 239713"/>
              <a:gd name="connsiteX3" fmla="*/ 209550 w 330200"/>
              <a:gd name="connsiteY3" fmla="*/ 219075 h 239713"/>
              <a:gd name="connsiteX4" fmla="*/ 11113 w 330200"/>
              <a:gd name="connsiteY4" fmla="*/ 200025 h 239713"/>
              <a:gd name="connsiteX5" fmla="*/ 24053 w 330200"/>
              <a:gd name="connsiteY5" fmla="*/ 207963 h 239713"/>
              <a:gd name="connsiteX6" fmla="*/ 306148 w 330200"/>
              <a:gd name="connsiteY6" fmla="*/ 207963 h 239713"/>
              <a:gd name="connsiteX7" fmla="*/ 319088 w 330200"/>
              <a:gd name="connsiteY7" fmla="*/ 200025 h 239713"/>
              <a:gd name="connsiteX8" fmla="*/ 11113 w 330200"/>
              <a:gd name="connsiteY8" fmla="*/ 200025 h 239713"/>
              <a:gd name="connsiteX9" fmla="*/ 200025 w 330200"/>
              <a:gd name="connsiteY9" fmla="*/ 138112 h 239713"/>
              <a:gd name="connsiteX10" fmla="*/ 194945 w 330200"/>
              <a:gd name="connsiteY10" fmla="*/ 140710 h 239713"/>
              <a:gd name="connsiteX11" fmla="*/ 194945 w 330200"/>
              <a:gd name="connsiteY11" fmla="*/ 149802 h 239713"/>
              <a:gd name="connsiteX12" fmla="*/ 203835 w 330200"/>
              <a:gd name="connsiteY12" fmla="*/ 149802 h 239713"/>
              <a:gd name="connsiteX13" fmla="*/ 203835 w 330200"/>
              <a:gd name="connsiteY13" fmla="*/ 140710 h 239713"/>
              <a:gd name="connsiteX14" fmla="*/ 200025 w 330200"/>
              <a:gd name="connsiteY14" fmla="*/ 138112 h 239713"/>
              <a:gd name="connsiteX15" fmla="*/ 61768 w 330200"/>
              <a:gd name="connsiteY15" fmla="*/ 138112 h 239713"/>
              <a:gd name="connsiteX16" fmla="*/ 56573 w 330200"/>
              <a:gd name="connsiteY16" fmla="*/ 140710 h 239713"/>
              <a:gd name="connsiteX17" fmla="*/ 56573 w 330200"/>
              <a:gd name="connsiteY17" fmla="*/ 149802 h 239713"/>
              <a:gd name="connsiteX18" fmla="*/ 65665 w 330200"/>
              <a:gd name="connsiteY18" fmla="*/ 149802 h 239713"/>
              <a:gd name="connsiteX19" fmla="*/ 65665 w 330200"/>
              <a:gd name="connsiteY19" fmla="*/ 140710 h 239713"/>
              <a:gd name="connsiteX20" fmla="*/ 61768 w 330200"/>
              <a:gd name="connsiteY20" fmla="*/ 138112 h 239713"/>
              <a:gd name="connsiteX21" fmla="*/ 268605 w 330200"/>
              <a:gd name="connsiteY21" fmla="*/ 79375 h 239713"/>
              <a:gd name="connsiteX22" fmla="*/ 264795 w 330200"/>
              <a:gd name="connsiteY22" fmla="*/ 81973 h 239713"/>
              <a:gd name="connsiteX23" fmla="*/ 263525 w 330200"/>
              <a:gd name="connsiteY23" fmla="*/ 85870 h 239713"/>
              <a:gd name="connsiteX24" fmla="*/ 264795 w 330200"/>
              <a:gd name="connsiteY24" fmla="*/ 91065 h 239713"/>
              <a:gd name="connsiteX25" fmla="*/ 273685 w 330200"/>
              <a:gd name="connsiteY25" fmla="*/ 91065 h 239713"/>
              <a:gd name="connsiteX26" fmla="*/ 273685 w 330200"/>
              <a:gd name="connsiteY26" fmla="*/ 81973 h 239713"/>
              <a:gd name="connsiteX27" fmla="*/ 268605 w 330200"/>
              <a:gd name="connsiteY27" fmla="*/ 79375 h 239713"/>
              <a:gd name="connsiteX28" fmla="*/ 130175 w 330200"/>
              <a:gd name="connsiteY28" fmla="*/ 79375 h 239713"/>
              <a:gd name="connsiteX29" fmla="*/ 126365 w 330200"/>
              <a:gd name="connsiteY29" fmla="*/ 81973 h 239713"/>
              <a:gd name="connsiteX30" fmla="*/ 126365 w 330200"/>
              <a:gd name="connsiteY30" fmla="*/ 91065 h 239713"/>
              <a:gd name="connsiteX31" fmla="*/ 135255 w 330200"/>
              <a:gd name="connsiteY31" fmla="*/ 91065 h 239713"/>
              <a:gd name="connsiteX32" fmla="*/ 135255 w 330200"/>
              <a:gd name="connsiteY32" fmla="*/ 81973 h 239713"/>
              <a:gd name="connsiteX33" fmla="*/ 130175 w 330200"/>
              <a:gd name="connsiteY33" fmla="*/ 79375 h 239713"/>
              <a:gd name="connsiteX34" fmla="*/ 129987 w 330200"/>
              <a:gd name="connsiteY34" fmla="*/ 68606 h 239713"/>
              <a:gd name="connsiteX35" fmla="*/ 142290 w 330200"/>
              <a:gd name="connsiteY35" fmla="*/ 74398 h 239713"/>
              <a:gd name="connsiteX36" fmla="*/ 146175 w 330200"/>
              <a:gd name="connsiteY36" fmla="*/ 93705 h 239713"/>
              <a:gd name="connsiteX37" fmla="*/ 190208 w 330200"/>
              <a:gd name="connsiteY37" fmla="*/ 128459 h 239713"/>
              <a:gd name="connsiteX38" fmla="*/ 207044 w 330200"/>
              <a:gd name="connsiteY38" fmla="*/ 128459 h 239713"/>
              <a:gd name="connsiteX39" fmla="*/ 252371 w 330200"/>
              <a:gd name="connsiteY39" fmla="*/ 93705 h 239713"/>
              <a:gd name="connsiteX40" fmla="*/ 251076 w 330200"/>
              <a:gd name="connsiteY40" fmla="*/ 85982 h 239713"/>
              <a:gd name="connsiteX41" fmla="*/ 256256 w 330200"/>
              <a:gd name="connsiteY41" fmla="*/ 74398 h 239713"/>
              <a:gd name="connsiteX42" fmla="*/ 280863 w 330200"/>
              <a:gd name="connsiteY42" fmla="*/ 74398 h 239713"/>
              <a:gd name="connsiteX43" fmla="*/ 280863 w 330200"/>
              <a:gd name="connsiteY43" fmla="*/ 98854 h 239713"/>
              <a:gd name="connsiteX44" fmla="*/ 267912 w 330200"/>
              <a:gd name="connsiteY44" fmla="*/ 104003 h 239713"/>
              <a:gd name="connsiteX45" fmla="*/ 260141 w 330200"/>
              <a:gd name="connsiteY45" fmla="*/ 101428 h 239713"/>
              <a:gd name="connsiteX46" fmla="*/ 214814 w 330200"/>
              <a:gd name="connsiteY46" fmla="*/ 137469 h 239713"/>
              <a:gd name="connsiteX47" fmla="*/ 210929 w 330200"/>
              <a:gd name="connsiteY47" fmla="*/ 156776 h 239713"/>
              <a:gd name="connsiteX48" fmla="*/ 199273 w 330200"/>
              <a:gd name="connsiteY48" fmla="*/ 161925 h 239713"/>
              <a:gd name="connsiteX49" fmla="*/ 186323 w 330200"/>
              <a:gd name="connsiteY49" fmla="*/ 156776 h 239713"/>
              <a:gd name="connsiteX50" fmla="*/ 182437 w 330200"/>
              <a:gd name="connsiteY50" fmla="*/ 137469 h 239713"/>
              <a:gd name="connsiteX51" fmla="*/ 138405 w 330200"/>
              <a:gd name="connsiteY51" fmla="*/ 101428 h 239713"/>
              <a:gd name="connsiteX52" fmla="*/ 129340 w 330200"/>
              <a:gd name="connsiteY52" fmla="*/ 104003 h 239713"/>
              <a:gd name="connsiteX53" fmla="*/ 121569 w 330200"/>
              <a:gd name="connsiteY53" fmla="*/ 101428 h 239713"/>
              <a:gd name="connsiteX54" fmla="*/ 76242 w 330200"/>
              <a:gd name="connsiteY54" fmla="*/ 137469 h 239713"/>
              <a:gd name="connsiteX55" fmla="*/ 72357 w 330200"/>
              <a:gd name="connsiteY55" fmla="*/ 156776 h 239713"/>
              <a:gd name="connsiteX56" fmla="*/ 60701 w 330200"/>
              <a:gd name="connsiteY56" fmla="*/ 161925 h 239713"/>
              <a:gd name="connsiteX57" fmla="*/ 47750 w 330200"/>
              <a:gd name="connsiteY57" fmla="*/ 156776 h 239713"/>
              <a:gd name="connsiteX58" fmla="*/ 47750 w 330200"/>
              <a:gd name="connsiteY58" fmla="*/ 132320 h 239713"/>
              <a:gd name="connsiteX59" fmla="*/ 68471 w 330200"/>
              <a:gd name="connsiteY59" fmla="*/ 128459 h 239713"/>
              <a:gd name="connsiteX60" fmla="*/ 113799 w 330200"/>
              <a:gd name="connsiteY60" fmla="*/ 93705 h 239713"/>
              <a:gd name="connsiteX61" fmla="*/ 117684 w 330200"/>
              <a:gd name="connsiteY61" fmla="*/ 74398 h 239713"/>
              <a:gd name="connsiteX62" fmla="*/ 129987 w 330200"/>
              <a:gd name="connsiteY62" fmla="*/ 68606 h 239713"/>
              <a:gd name="connsiteX63" fmla="*/ 11113 w 330200"/>
              <a:gd name="connsiteY63" fmla="*/ 30162 h 239713"/>
              <a:gd name="connsiteX64" fmla="*/ 11113 w 330200"/>
              <a:gd name="connsiteY64" fmla="*/ 188912 h 239713"/>
              <a:gd name="connsiteX65" fmla="*/ 319088 w 330200"/>
              <a:gd name="connsiteY65" fmla="*/ 188912 h 239713"/>
              <a:gd name="connsiteX66" fmla="*/ 319088 w 330200"/>
              <a:gd name="connsiteY66" fmla="*/ 30162 h 239713"/>
              <a:gd name="connsiteX67" fmla="*/ 24053 w 330200"/>
              <a:gd name="connsiteY67" fmla="*/ 11112 h 239713"/>
              <a:gd name="connsiteX68" fmla="*/ 11113 w 330200"/>
              <a:gd name="connsiteY68" fmla="*/ 19050 h 239713"/>
              <a:gd name="connsiteX69" fmla="*/ 319088 w 330200"/>
              <a:gd name="connsiteY69" fmla="*/ 19050 h 239713"/>
              <a:gd name="connsiteX70" fmla="*/ 306148 w 330200"/>
              <a:gd name="connsiteY70" fmla="*/ 11112 h 239713"/>
              <a:gd name="connsiteX71" fmla="*/ 24053 w 330200"/>
              <a:gd name="connsiteY71" fmla="*/ 11112 h 239713"/>
              <a:gd name="connsiteX72" fmla="*/ 24507 w 330200"/>
              <a:gd name="connsiteY72" fmla="*/ 0 h 239713"/>
              <a:gd name="connsiteX73" fmla="*/ 305693 w 330200"/>
              <a:gd name="connsiteY73" fmla="*/ 0 h 239713"/>
              <a:gd name="connsiteX74" fmla="*/ 330200 w 330200"/>
              <a:gd name="connsiteY74" fmla="*/ 24487 h 239713"/>
              <a:gd name="connsiteX75" fmla="*/ 330200 w 330200"/>
              <a:gd name="connsiteY75" fmla="*/ 194606 h 239713"/>
              <a:gd name="connsiteX76" fmla="*/ 305693 w 330200"/>
              <a:gd name="connsiteY76" fmla="*/ 219093 h 239713"/>
              <a:gd name="connsiteX77" fmla="*/ 225723 w 330200"/>
              <a:gd name="connsiteY77" fmla="*/ 219093 h 239713"/>
              <a:gd name="connsiteX78" fmla="*/ 234751 w 330200"/>
              <a:gd name="connsiteY78" fmla="*/ 228114 h 239713"/>
              <a:gd name="connsiteX79" fmla="*/ 248940 w 330200"/>
              <a:gd name="connsiteY79" fmla="*/ 228114 h 239713"/>
              <a:gd name="connsiteX80" fmla="*/ 254099 w 330200"/>
              <a:gd name="connsiteY80" fmla="*/ 234558 h 239713"/>
              <a:gd name="connsiteX81" fmla="*/ 248940 w 330200"/>
              <a:gd name="connsiteY81" fmla="*/ 239713 h 239713"/>
              <a:gd name="connsiteX82" fmla="*/ 81260 w 330200"/>
              <a:gd name="connsiteY82" fmla="*/ 239713 h 239713"/>
              <a:gd name="connsiteX83" fmla="*/ 76101 w 330200"/>
              <a:gd name="connsiteY83" fmla="*/ 234558 h 239713"/>
              <a:gd name="connsiteX84" fmla="*/ 81260 w 330200"/>
              <a:gd name="connsiteY84" fmla="*/ 228114 h 239713"/>
              <a:gd name="connsiteX85" fmla="*/ 95448 w 330200"/>
              <a:gd name="connsiteY85" fmla="*/ 228114 h 239713"/>
              <a:gd name="connsiteX86" fmla="*/ 104477 w 330200"/>
              <a:gd name="connsiteY86" fmla="*/ 219093 h 239713"/>
              <a:gd name="connsiteX87" fmla="*/ 24507 w 330200"/>
              <a:gd name="connsiteY87" fmla="*/ 219093 h 239713"/>
              <a:gd name="connsiteX88" fmla="*/ 0 w 330200"/>
              <a:gd name="connsiteY88" fmla="*/ 194606 h 239713"/>
              <a:gd name="connsiteX89" fmla="*/ 0 w 330200"/>
              <a:gd name="connsiteY89" fmla="*/ 24487 h 239713"/>
              <a:gd name="connsiteX90" fmla="*/ 24507 w 330200"/>
              <a:gd name="connsiteY9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30200" h="239713">
                <a:moveTo>
                  <a:pt x="119062" y="219075"/>
                </a:moveTo>
                <a:lnTo>
                  <a:pt x="111125" y="228600"/>
                </a:lnTo>
                <a:lnTo>
                  <a:pt x="219075" y="228600"/>
                </a:lnTo>
                <a:lnTo>
                  <a:pt x="209550" y="219075"/>
                </a:lnTo>
                <a:close/>
                <a:moveTo>
                  <a:pt x="11113" y="200025"/>
                </a:moveTo>
                <a:cubicBezTo>
                  <a:pt x="13701" y="203994"/>
                  <a:pt x="18877" y="207963"/>
                  <a:pt x="24053" y="207963"/>
                </a:cubicBezTo>
                <a:cubicBezTo>
                  <a:pt x="24053" y="207963"/>
                  <a:pt x="24053" y="207963"/>
                  <a:pt x="306148" y="207963"/>
                </a:cubicBezTo>
                <a:cubicBezTo>
                  <a:pt x="311324" y="207963"/>
                  <a:pt x="316500" y="203994"/>
                  <a:pt x="319088" y="200025"/>
                </a:cubicBezTo>
                <a:cubicBezTo>
                  <a:pt x="319088" y="200025"/>
                  <a:pt x="319088" y="200025"/>
                  <a:pt x="11113" y="200025"/>
                </a:cubicBezTo>
                <a:close/>
                <a:moveTo>
                  <a:pt x="200025" y="138112"/>
                </a:moveTo>
                <a:cubicBezTo>
                  <a:pt x="198755" y="138112"/>
                  <a:pt x="196215" y="139411"/>
                  <a:pt x="194945" y="140710"/>
                </a:cubicBezTo>
                <a:cubicBezTo>
                  <a:pt x="193675" y="143308"/>
                  <a:pt x="193675" y="147204"/>
                  <a:pt x="194945" y="149802"/>
                </a:cubicBezTo>
                <a:cubicBezTo>
                  <a:pt x="197485" y="152400"/>
                  <a:pt x="201295" y="152400"/>
                  <a:pt x="203835" y="149802"/>
                </a:cubicBezTo>
                <a:cubicBezTo>
                  <a:pt x="206375" y="147204"/>
                  <a:pt x="206375" y="143308"/>
                  <a:pt x="203835" y="140710"/>
                </a:cubicBezTo>
                <a:cubicBezTo>
                  <a:pt x="202565" y="139411"/>
                  <a:pt x="201295" y="138112"/>
                  <a:pt x="200025" y="138112"/>
                </a:cubicBezTo>
                <a:close/>
                <a:moveTo>
                  <a:pt x="61768" y="138112"/>
                </a:moveTo>
                <a:cubicBezTo>
                  <a:pt x="59171" y="138112"/>
                  <a:pt x="57872" y="139411"/>
                  <a:pt x="56573" y="140710"/>
                </a:cubicBezTo>
                <a:cubicBezTo>
                  <a:pt x="53975" y="143308"/>
                  <a:pt x="53975" y="147204"/>
                  <a:pt x="56573" y="149802"/>
                </a:cubicBezTo>
                <a:cubicBezTo>
                  <a:pt x="59171" y="152400"/>
                  <a:pt x="63067" y="152400"/>
                  <a:pt x="65665" y="149802"/>
                </a:cubicBezTo>
                <a:cubicBezTo>
                  <a:pt x="68263" y="147204"/>
                  <a:pt x="68263" y="143308"/>
                  <a:pt x="65665" y="140710"/>
                </a:cubicBezTo>
                <a:cubicBezTo>
                  <a:pt x="64366" y="139411"/>
                  <a:pt x="63067" y="138112"/>
                  <a:pt x="61768" y="138112"/>
                </a:cubicBezTo>
                <a:close/>
                <a:moveTo>
                  <a:pt x="268605" y="79375"/>
                </a:moveTo>
                <a:cubicBezTo>
                  <a:pt x="267335" y="79375"/>
                  <a:pt x="266065" y="80674"/>
                  <a:pt x="264795" y="81973"/>
                </a:cubicBezTo>
                <a:cubicBezTo>
                  <a:pt x="263525" y="83272"/>
                  <a:pt x="263525" y="84571"/>
                  <a:pt x="263525" y="85870"/>
                </a:cubicBezTo>
                <a:cubicBezTo>
                  <a:pt x="263525" y="88467"/>
                  <a:pt x="263525" y="89766"/>
                  <a:pt x="264795" y="91065"/>
                </a:cubicBezTo>
                <a:cubicBezTo>
                  <a:pt x="267335" y="93663"/>
                  <a:pt x="271145" y="93663"/>
                  <a:pt x="273685" y="91065"/>
                </a:cubicBezTo>
                <a:cubicBezTo>
                  <a:pt x="276225" y="88467"/>
                  <a:pt x="276225" y="84571"/>
                  <a:pt x="273685" y="81973"/>
                </a:cubicBezTo>
                <a:cubicBezTo>
                  <a:pt x="272415" y="80674"/>
                  <a:pt x="271145" y="79375"/>
                  <a:pt x="268605" y="79375"/>
                </a:cubicBezTo>
                <a:close/>
                <a:moveTo>
                  <a:pt x="130175" y="79375"/>
                </a:moveTo>
                <a:cubicBezTo>
                  <a:pt x="128905" y="79375"/>
                  <a:pt x="127635" y="80674"/>
                  <a:pt x="126365" y="81973"/>
                </a:cubicBezTo>
                <a:cubicBezTo>
                  <a:pt x="123825" y="84571"/>
                  <a:pt x="123825" y="88467"/>
                  <a:pt x="126365" y="91065"/>
                </a:cubicBezTo>
                <a:cubicBezTo>
                  <a:pt x="128905" y="93663"/>
                  <a:pt x="132715" y="93663"/>
                  <a:pt x="135255" y="91065"/>
                </a:cubicBezTo>
                <a:cubicBezTo>
                  <a:pt x="136525" y="88467"/>
                  <a:pt x="136525" y="84571"/>
                  <a:pt x="135255" y="81973"/>
                </a:cubicBezTo>
                <a:cubicBezTo>
                  <a:pt x="133985" y="80674"/>
                  <a:pt x="131445" y="79375"/>
                  <a:pt x="130175" y="79375"/>
                </a:cubicBezTo>
                <a:close/>
                <a:moveTo>
                  <a:pt x="129987" y="68606"/>
                </a:moveTo>
                <a:cubicBezTo>
                  <a:pt x="134520" y="68606"/>
                  <a:pt x="139053" y="70536"/>
                  <a:pt x="142290" y="74398"/>
                </a:cubicBezTo>
                <a:cubicBezTo>
                  <a:pt x="147470" y="79547"/>
                  <a:pt x="148766" y="87270"/>
                  <a:pt x="146175" y="93705"/>
                </a:cubicBezTo>
                <a:cubicBezTo>
                  <a:pt x="146175" y="93705"/>
                  <a:pt x="146175" y="93705"/>
                  <a:pt x="190208" y="128459"/>
                </a:cubicBezTo>
                <a:cubicBezTo>
                  <a:pt x="195388" y="125884"/>
                  <a:pt x="201863" y="125884"/>
                  <a:pt x="207044" y="128459"/>
                </a:cubicBezTo>
                <a:cubicBezTo>
                  <a:pt x="207044" y="128459"/>
                  <a:pt x="207044" y="128459"/>
                  <a:pt x="252371" y="93705"/>
                </a:cubicBezTo>
                <a:cubicBezTo>
                  <a:pt x="251076" y="91131"/>
                  <a:pt x="251076" y="88557"/>
                  <a:pt x="251076" y="85982"/>
                </a:cubicBezTo>
                <a:cubicBezTo>
                  <a:pt x="251076" y="82121"/>
                  <a:pt x="252371" y="76972"/>
                  <a:pt x="256256" y="74398"/>
                </a:cubicBezTo>
                <a:cubicBezTo>
                  <a:pt x="262732" y="66675"/>
                  <a:pt x="274387" y="66675"/>
                  <a:pt x="280863" y="74398"/>
                </a:cubicBezTo>
                <a:cubicBezTo>
                  <a:pt x="287338" y="80834"/>
                  <a:pt x="287338" y="92418"/>
                  <a:pt x="280863" y="98854"/>
                </a:cubicBezTo>
                <a:cubicBezTo>
                  <a:pt x="276978" y="101428"/>
                  <a:pt x="273092" y="104003"/>
                  <a:pt x="267912" y="104003"/>
                </a:cubicBezTo>
                <a:cubicBezTo>
                  <a:pt x="265322" y="104003"/>
                  <a:pt x="262732" y="102716"/>
                  <a:pt x="260141" y="101428"/>
                </a:cubicBezTo>
                <a:cubicBezTo>
                  <a:pt x="260141" y="101428"/>
                  <a:pt x="260141" y="101428"/>
                  <a:pt x="214814" y="137469"/>
                </a:cubicBezTo>
                <a:cubicBezTo>
                  <a:pt x="217404" y="143905"/>
                  <a:pt x="216109" y="151628"/>
                  <a:pt x="210929" y="156776"/>
                </a:cubicBezTo>
                <a:cubicBezTo>
                  <a:pt x="208339" y="159351"/>
                  <a:pt x="203158" y="161925"/>
                  <a:pt x="199273" y="161925"/>
                </a:cubicBezTo>
                <a:cubicBezTo>
                  <a:pt x="194093" y="161925"/>
                  <a:pt x="190208" y="159351"/>
                  <a:pt x="186323" y="156776"/>
                </a:cubicBezTo>
                <a:cubicBezTo>
                  <a:pt x="181142" y="151628"/>
                  <a:pt x="179847" y="143905"/>
                  <a:pt x="182437" y="137469"/>
                </a:cubicBezTo>
                <a:cubicBezTo>
                  <a:pt x="182437" y="137469"/>
                  <a:pt x="182437" y="137469"/>
                  <a:pt x="138405" y="101428"/>
                </a:cubicBezTo>
                <a:cubicBezTo>
                  <a:pt x="135815" y="102716"/>
                  <a:pt x="131930" y="104003"/>
                  <a:pt x="129340" y="104003"/>
                </a:cubicBezTo>
                <a:cubicBezTo>
                  <a:pt x="126749" y="104003"/>
                  <a:pt x="124159" y="102716"/>
                  <a:pt x="121569" y="101428"/>
                </a:cubicBezTo>
                <a:cubicBezTo>
                  <a:pt x="121569" y="101428"/>
                  <a:pt x="121569" y="101428"/>
                  <a:pt x="76242" y="137469"/>
                </a:cubicBezTo>
                <a:cubicBezTo>
                  <a:pt x="78832" y="143905"/>
                  <a:pt x="77537" y="151628"/>
                  <a:pt x="72357" y="156776"/>
                </a:cubicBezTo>
                <a:cubicBezTo>
                  <a:pt x="69766" y="159351"/>
                  <a:pt x="64586" y="161925"/>
                  <a:pt x="60701" y="161925"/>
                </a:cubicBezTo>
                <a:cubicBezTo>
                  <a:pt x="55521" y="161925"/>
                  <a:pt x="51635" y="159351"/>
                  <a:pt x="47750" y="156776"/>
                </a:cubicBezTo>
                <a:cubicBezTo>
                  <a:pt x="41275" y="150341"/>
                  <a:pt x="41275" y="138756"/>
                  <a:pt x="47750" y="132320"/>
                </a:cubicBezTo>
                <a:cubicBezTo>
                  <a:pt x="52930" y="125884"/>
                  <a:pt x="61996" y="125884"/>
                  <a:pt x="68471" y="128459"/>
                </a:cubicBezTo>
                <a:cubicBezTo>
                  <a:pt x="68471" y="128459"/>
                  <a:pt x="68471" y="128459"/>
                  <a:pt x="113799" y="93705"/>
                </a:cubicBezTo>
                <a:cubicBezTo>
                  <a:pt x="111209" y="87270"/>
                  <a:pt x="112504" y="79547"/>
                  <a:pt x="117684" y="74398"/>
                </a:cubicBezTo>
                <a:cubicBezTo>
                  <a:pt x="120922" y="70536"/>
                  <a:pt x="125454" y="68606"/>
                  <a:pt x="129987" y="68606"/>
                </a:cubicBezTo>
                <a:close/>
                <a:moveTo>
                  <a:pt x="11113" y="30162"/>
                </a:moveTo>
                <a:lnTo>
                  <a:pt x="11113" y="188912"/>
                </a:lnTo>
                <a:lnTo>
                  <a:pt x="319088" y="188912"/>
                </a:lnTo>
                <a:lnTo>
                  <a:pt x="319088" y="30162"/>
                </a:lnTo>
                <a:close/>
                <a:moveTo>
                  <a:pt x="24053" y="11112"/>
                </a:moveTo>
                <a:cubicBezTo>
                  <a:pt x="18877" y="11112"/>
                  <a:pt x="13701" y="13758"/>
                  <a:pt x="11113" y="19050"/>
                </a:cubicBezTo>
                <a:cubicBezTo>
                  <a:pt x="11113" y="19050"/>
                  <a:pt x="11113" y="19050"/>
                  <a:pt x="319088" y="19050"/>
                </a:cubicBezTo>
                <a:cubicBezTo>
                  <a:pt x="316500" y="13758"/>
                  <a:pt x="311324" y="11112"/>
                  <a:pt x="306148" y="11112"/>
                </a:cubicBezTo>
                <a:cubicBezTo>
                  <a:pt x="306148" y="11112"/>
                  <a:pt x="306148" y="11112"/>
                  <a:pt x="24053" y="11112"/>
                </a:cubicBezTo>
                <a:close/>
                <a:moveTo>
                  <a:pt x="24507" y="0"/>
                </a:moveTo>
                <a:cubicBezTo>
                  <a:pt x="24507" y="0"/>
                  <a:pt x="24507" y="0"/>
                  <a:pt x="305693" y="0"/>
                </a:cubicBezTo>
                <a:cubicBezTo>
                  <a:pt x="319881" y="0"/>
                  <a:pt x="330200" y="10310"/>
                  <a:pt x="330200" y="24487"/>
                </a:cubicBezTo>
                <a:cubicBezTo>
                  <a:pt x="330200" y="24487"/>
                  <a:pt x="330200" y="24487"/>
                  <a:pt x="330200" y="194606"/>
                </a:cubicBezTo>
                <a:cubicBezTo>
                  <a:pt x="330200" y="207494"/>
                  <a:pt x="319881" y="219093"/>
                  <a:pt x="305693" y="219093"/>
                </a:cubicBezTo>
                <a:cubicBezTo>
                  <a:pt x="305693" y="219093"/>
                  <a:pt x="305693" y="219093"/>
                  <a:pt x="225723" y="219093"/>
                </a:cubicBezTo>
                <a:cubicBezTo>
                  <a:pt x="225723" y="219093"/>
                  <a:pt x="225723" y="219093"/>
                  <a:pt x="234751" y="228114"/>
                </a:cubicBezTo>
                <a:cubicBezTo>
                  <a:pt x="234751" y="228114"/>
                  <a:pt x="234751" y="228114"/>
                  <a:pt x="248940" y="228114"/>
                </a:cubicBezTo>
                <a:cubicBezTo>
                  <a:pt x="251519" y="228114"/>
                  <a:pt x="254099" y="230692"/>
                  <a:pt x="254099" y="234558"/>
                </a:cubicBezTo>
                <a:cubicBezTo>
                  <a:pt x="254099" y="237135"/>
                  <a:pt x="251519" y="239713"/>
                  <a:pt x="248940" y="239713"/>
                </a:cubicBezTo>
                <a:cubicBezTo>
                  <a:pt x="248940" y="239713"/>
                  <a:pt x="248940" y="239713"/>
                  <a:pt x="81260" y="239713"/>
                </a:cubicBezTo>
                <a:cubicBezTo>
                  <a:pt x="78680" y="239713"/>
                  <a:pt x="76101" y="237135"/>
                  <a:pt x="76101" y="234558"/>
                </a:cubicBezTo>
                <a:cubicBezTo>
                  <a:pt x="76101" y="230692"/>
                  <a:pt x="78680" y="228114"/>
                  <a:pt x="81260" y="228114"/>
                </a:cubicBezTo>
                <a:cubicBezTo>
                  <a:pt x="81260" y="228114"/>
                  <a:pt x="81260" y="228114"/>
                  <a:pt x="95448" y="228114"/>
                </a:cubicBezTo>
                <a:cubicBezTo>
                  <a:pt x="95448" y="228114"/>
                  <a:pt x="95448" y="228114"/>
                  <a:pt x="104477" y="219093"/>
                </a:cubicBezTo>
                <a:cubicBezTo>
                  <a:pt x="104477" y="219093"/>
                  <a:pt x="104477" y="219093"/>
                  <a:pt x="24507" y="219093"/>
                </a:cubicBezTo>
                <a:cubicBezTo>
                  <a:pt x="10319" y="219093"/>
                  <a:pt x="0" y="207494"/>
                  <a:pt x="0" y="194606"/>
                </a:cubicBezTo>
                <a:cubicBezTo>
                  <a:pt x="0" y="194606"/>
                  <a:pt x="0" y="194606"/>
                  <a:pt x="0" y="24487"/>
                </a:cubicBezTo>
                <a:cubicBezTo>
                  <a:pt x="0" y="10310"/>
                  <a:pt x="10319" y="0"/>
                  <a:pt x="24507" y="0"/>
                </a:cubicBezTo>
                <a:close/>
              </a:path>
            </a:pathLst>
          </a:custGeom>
          <a:solidFill>
            <a:srgbClr val="376092"/>
          </a:solidFill>
          <a:ln>
            <a:noFill/>
          </a:ln>
        </p:spPr>
      </p:sp>
      <p:sp>
        <p:nvSpPr>
          <p:cNvPr id="84" name="write_46014"/>
          <p:cNvSpPr>
            <a:spLocks noChangeAspect="1"/>
          </p:cNvSpPr>
          <p:nvPr/>
        </p:nvSpPr>
        <p:spPr bwMode="auto">
          <a:xfrm>
            <a:off x="8205873" y="5031527"/>
            <a:ext cx="286611" cy="277727"/>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376092"/>
          </a:solidFill>
          <a:ln>
            <a:noFill/>
          </a:ln>
        </p:spPr>
      </p:sp>
      <p:cxnSp>
        <p:nvCxnSpPr>
          <p:cNvPr id="85" name="直接连接符 8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86" name="直接连接符 8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8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dirty="0">
                <a:solidFill>
                  <a:srgbClr val="1F497D"/>
                </a:solidFill>
                <a:latin typeface="+mn-ea"/>
              </a:rPr>
              <a:t> </a:t>
            </a:r>
            <a:r>
              <a:rPr lang="zh-CN" altLang="en-US" sz="4000" dirty="0">
                <a:solidFill>
                  <a:srgbClr val="1F497D"/>
                </a:solidFill>
                <a:latin typeface="+mn-ea"/>
              </a:rPr>
              <a:t>背景</a:t>
            </a:r>
          </a:p>
        </p:txBody>
      </p:sp>
      <p:grpSp>
        <p:nvGrpSpPr>
          <p:cNvPr id="2" name="组合 1"/>
          <p:cNvGrpSpPr/>
          <p:nvPr/>
        </p:nvGrpSpPr>
        <p:grpSpPr>
          <a:xfrm>
            <a:off x="3410952" y="2120741"/>
            <a:ext cx="2255859" cy="1330876"/>
            <a:chOff x="3263858" y="2146702"/>
            <a:chExt cx="2255859" cy="1330876"/>
          </a:xfrm>
        </p:grpSpPr>
        <p:grpSp>
          <p:nvGrpSpPr>
            <p:cNvPr id="77" name="组合 76"/>
            <p:cNvGrpSpPr/>
            <p:nvPr/>
          </p:nvGrpSpPr>
          <p:grpSpPr>
            <a:xfrm>
              <a:off x="3306546" y="2146702"/>
              <a:ext cx="1859169" cy="1330876"/>
              <a:chOff x="1907608" y="4393701"/>
              <a:chExt cx="1682420" cy="667221"/>
            </a:xfrm>
          </p:grpSpPr>
          <p:sp>
            <p:nvSpPr>
              <p:cNvPr id="78" name="文本框 77"/>
              <p:cNvSpPr txBox="1"/>
              <p:nvPr/>
            </p:nvSpPr>
            <p:spPr>
              <a:xfrm>
                <a:off x="1932495" y="4393701"/>
                <a:ext cx="1629303" cy="369332"/>
              </a:xfrm>
              <a:prstGeom prst="rect">
                <a:avLst/>
              </a:prstGeom>
              <a:noFill/>
            </p:spPr>
            <p:txBody>
              <a:bodyPr wrap="square" rtlCol="0">
                <a:spAutoFit/>
              </a:bodyPr>
              <a:lstStyle/>
              <a:p>
                <a:pPr algn="ctr"/>
                <a:r>
                  <a:rPr lang="zh-CN" altLang="en-US" b="1" dirty="0">
                    <a:solidFill>
                      <a:srgbClr val="1C4670"/>
                    </a:solidFill>
                    <a:latin typeface="微软雅黑" panose="020B0503020204020204" pitchFamily="34" charset="-122"/>
                    <a:ea typeface="微软雅黑" panose="020B0503020204020204" pitchFamily="34" charset="-122"/>
                  </a:rPr>
                  <a:t>用户增长</a:t>
                </a:r>
              </a:p>
            </p:txBody>
          </p:sp>
          <p:sp>
            <p:nvSpPr>
              <p:cNvPr id="79" name="矩形 78"/>
              <p:cNvSpPr/>
              <p:nvPr/>
            </p:nvSpPr>
            <p:spPr>
              <a:xfrm>
                <a:off x="1907608" y="4724227"/>
                <a:ext cx="1682420" cy="336695"/>
              </a:xfrm>
              <a:prstGeom prst="rect">
                <a:avLst/>
              </a:prstGeom>
            </p:spPr>
            <p:txBody>
              <a:bodyPr wrap="square">
                <a:spAutoFit/>
              </a:bodyPr>
              <a:lstStyle/>
              <a:p>
                <a:pPr>
                  <a:lnSpc>
                    <a:spcPct val="150000"/>
                  </a:lnSpc>
                </a:pP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91" name="矩形 90"/>
            <p:cNvSpPr/>
            <p:nvPr/>
          </p:nvSpPr>
          <p:spPr>
            <a:xfrm>
              <a:off x="3263858" y="2554247"/>
              <a:ext cx="2255859" cy="923330"/>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航旅互联网</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用户增加</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航旅类</a:t>
              </a:r>
              <a:r>
                <a:rPr lang="zh-CN" altLang="en-US" sz="1200" spc="120" dirty="0" smtClean="0">
                  <a:solidFill>
                    <a:schemeClr val="tx1">
                      <a:lumMod val="65000"/>
                      <a:lumOff val="35000"/>
                    </a:schemeClr>
                  </a:solidFill>
                  <a:latin typeface="微软雅黑" panose="020B0503020204020204" pitchFamily="34" charset="-122"/>
                  <a:ea typeface="微软雅黑" panose="020B0503020204020204" pitchFamily="34" charset="-122"/>
                </a:rPr>
                <a:t>消费水品频次迅速增涨</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858391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a:spLocks noChangeArrowheads="1"/>
          </p:cNvSpPr>
          <p:nvPr/>
        </p:nvSpPr>
        <p:spPr bwMode="auto">
          <a:xfrm>
            <a:off x="5565279" y="3428647"/>
            <a:ext cx="4031873" cy="15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a:t>
            </a:r>
          </a:p>
          <a:p>
            <a:r>
              <a:rPr lang="zh-CN" altLang="en-US" sz="60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微服务价值</a:t>
            </a:r>
          </a:p>
        </p:txBody>
      </p:sp>
      <p:sp>
        <p:nvSpPr>
          <p:cNvPr id="8" name="矩形 10"/>
          <p:cNvSpPr>
            <a:spLocks noChangeArrowheads="1"/>
          </p:cNvSpPr>
          <p:nvPr/>
        </p:nvSpPr>
        <p:spPr bwMode="auto">
          <a:xfrm>
            <a:off x="5565279" y="2708266"/>
            <a:ext cx="3870162"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 The value of </a:t>
            </a:r>
            <a:r>
              <a:rPr lang="en-US" sz="2002" dirty="0" err="1">
                <a:solidFill>
                  <a:srgbClr val="1F497D"/>
                </a:solidFill>
                <a:latin typeface="Arial" panose="020B0604020202020204" pitchFamily="34" charset="0"/>
                <a:ea typeface="方正正粗黑简体" panose="02000000000000000000" pitchFamily="2" charset="-122"/>
                <a:sym typeface="Arial" panose="020B0604020202020204" pitchFamily="34" charset="0"/>
              </a:rPr>
              <a:t>microservices</a:t>
            </a:r>
            <a:endParaRPr lang="zh-CN" alt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9" name="直接连接符 11"/>
          <p:cNvSpPr>
            <a:spLocks noChangeShapeType="1"/>
          </p:cNvSpPr>
          <p:nvPr/>
        </p:nvSpPr>
        <p:spPr bwMode="auto">
          <a:xfrm>
            <a:off x="5781303" y="3189177"/>
            <a:ext cx="4536504" cy="0"/>
          </a:xfrm>
          <a:prstGeom prst="line">
            <a:avLst/>
          </a:prstGeom>
          <a:noFill/>
          <a:ln w="6350" cap="flat" cmpd="sng">
            <a:solidFill>
              <a:srgbClr val="1F497D"/>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0" name="Text Box 3"/>
          <p:cNvSpPr>
            <a:spLocks noChangeArrowheads="1"/>
          </p:cNvSpPr>
          <p:nvPr/>
        </p:nvSpPr>
        <p:spPr bwMode="auto">
          <a:xfrm>
            <a:off x="2396927" y="2191662"/>
            <a:ext cx="3021981" cy="315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19897"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05</a:t>
            </a:r>
            <a:endParaRPr lang="zh-CN" altLang="en-US" sz="19897"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203425049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500" autoRev="1" fill="hold">
                                          <p:stCondLst>
                                            <p:cond delay="0"/>
                                          </p:stCondLst>
                                        </p:cTn>
                                        <p:tgtEl>
                                          <p:spTgt spid="8"/>
                                        </p:tgtEl>
                                        <p:attrNameLst>
                                          <p:attrName>ppt_w</p:attrName>
                                        </p:attrNameLst>
                                      </p:cBhvr>
                                    </p:anim>
                                    <p:anim by="(#ppt_w*0.50)" calcmode="lin" valueType="num">
                                      <p:cBhvr>
                                        <p:cTn id="21" dur="500" decel="50000" autoRev="1" fill="hold">
                                          <p:stCondLst>
                                            <p:cond delay="0"/>
                                          </p:stCondLst>
                                        </p:cTn>
                                        <p:tgtEl>
                                          <p:spTgt spid="8"/>
                                        </p:tgtEl>
                                        <p:attrNameLst>
                                          <p:attrName>ppt_x</p:attrName>
                                        </p:attrNameLst>
                                      </p:cBhvr>
                                    </p:anim>
                                    <p:anim from="(-#ppt_h/2)" to="(#ppt_y)" calcmode="lin" valueType="num">
                                      <p:cBhvr>
                                        <p:cTn id="22" dur="1000" fill="hold">
                                          <p:stCondLst>
                                            <p:cond delay="0"/>
                                          </p:stCondLst>
                                        </p:cTn>
                                        <p:tgtEl>
                                          <p:spTgt spid="8"/>
                                        </p:tgtEl>
                                        <p:attrNameLst>
                                          <p:attrName>ppt_y</p:attrName>
                                        </p:attrNameLst>
                                      </p:cBhvr>
                                    </p:anim>
                                    <p:animRot by="21600000">
                                      <p:cBhvr>
                                        <p:cTn id="23"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The value of </a:t>
            </a:r>
            <a:r>
              <a:rPr lang="en-US" altLang="zh-CN" sz="1600" dirty="0" err="1">
                <a:solidFill>
                  <a:srgbClr val="1F497D"/>
                </a:solidFill>
                <a:latin typeface="思源黑体 CN ExtraLight" panose="020B0200000000000000" pitchFamily="34" charset="-122"/>
              </a:rPr>
              <a:t>microservices</a:t>
            </a:r>
            <a:endParaRPr lang="en-US" altLang="zh-CN" sz="1600" dirty="0">
              <a:solidFill>
                <a:srgbClr val="1F497D"/>
              </a:solidFill>
              <a:latin typeface="思源黑体 CN ExtraLight" panose="020B0200000000000000" pitchFamily="34" charset="-122"/>
            </a:endParaRP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smtClean="0">
                <a:solidFill>
                  <a:srgbClr val="1F497D"/>
                </a:solidFill>
                <a:latin typeface="+mn-ea"/>
              </a:rPr>
              <a:t>微服务价值</a:t>
            </a:r>
            <a:endParaRPr lang="zh-CN" altLang="en-US" sz="2800" dirty="0">
              <a:solidFill>
                <a:srgbClr val="1F497D"/>
              </a:solidFill>
              <a:latin typeface="+mn-ea"/>
            </a:endParaRPr>
          </a:p>
        </p:txBody>
      </p:sp>
      <p:grpSp>
        <p:nvGrpSpPr>
          <p:cNvPr id="28" name="组合 27"/>
          <p:cNvGrpSpPr/>
          <p:nvPr/>
        </p:nvGrpSpPr>
        <p:grpSpPr>
          <a:xfrm>
            <a:off x="2556442" y="2610579"/>
            <a:ext cx="0" cy="955525"/>
            <a:chOff x="1246610" y="1440872"/>
            <a:chExt cx="0" cy="955525"/>
          </a:xfrm>
        </p:grpSpPr>
        <p:cxnSp>
          <p:nvCxnSpPr>
            <p:cNvPr id="29" name="直接连接符 28"/>
            <p:cNvCxnSpPr/>
            <p:nvPr/>
          </p:nvCxnSpPr>
          <p:spPr>
            <a:xfrm flipV="1">
              <a:off x="1246610" y="1907384"/>
              <a:ext cx="0" cy="489013"/>
            </a:xfrm>
            <a:prstGeom prst="line">
              <a:avLst/>
            </a:prstGeom>
            <a:ln w="12700">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246610" y="1440872"/>
              <a:ext cx="0" cy="489013"/>
            </a:xfrm>
            <a:prstGeom prst="line">
              <a:avLst/>
            </a:prstGeom>
            <a:ln w="44450">
              <a:solidFill>
                <a:srgbClr val="28A0B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507027" y="2599292"/>
            <a:ext cx="0" cy="955525"/>
            <a:chOff x="4375887" y="1440872"/>
            <a:chExt cx="0" cy="955525"/>
          </a:xfrm>
        </p:grpSpPr>
        <p:cxnSp>
          <p:nvCxnSpPr>
            <p:cNvPr id="32" name="直接连接符 31"/>
            <p:cNvCxnSpPr/>
            <p:nvPr/>
          </p:nvCxnSpPr>
          <p:spPr>
            <a:xfrm flipV="1">
              <a:off x="4375887" y="1907384"/>
              <a:ext cx="0" cy="489013"/>
            </a:xfrm>
            <a:prstGeom prst="line">
              <a:avLst/>
            </a:prstGeom>
            <a:ln w="12700">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4375887" y="1440872"/>
              <a:ext cx="0" cy="489013"/>
            </a:xfrm>
            <a:prstGeom prst="line">
              <a:avLst/>
            </a:prstGeom>
            <a:ln w="44450">
              <a:solidFill>
                <a:srgbClr val="28A0B4"/>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524235" y="4494591"/>
            <a:ext cx="45719" cy="1254033"/>
            <a:chOff x="2806749" y="3318922"/>
            <a:chExt cx="0" cy="957026"/>
          </a:xfrm>
        </p:grpSpPr>
        <p:cxnSp>
          <p:nvCxnSpPr>
            <p:cNvPr id="35" name="直接连接符 34"/>
            <p:cNvCxnSpPr/>
            <p:nvPr/>
          </p:nvCxnSpPr>
          <p:spPr>
            <a:xfrm>
              <a:off x="2806749" y="3318922"/>
              <a:ext cx="0" cy="490513"/>
            </a:xfrm>
            <a:prstGeom prst="line">
              <a:avLst/>
            </a:prstGeom>
            <a:ln w="12700">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806749" y="3786935"/>
              <a:ext cx="0" cy="489013"/>
            </a:xfrm>
            <a:prstGeom prst="line">
              <a:avLst/>
            </a:prstGeom>
            <a:ln w="44450">
              <a:solidFill>
                <a:srgbClr val="28A0B4"/>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8436409" y="4477342"/>
            <a:ext cx="0" cy="957026"/>
            <a:chOff x="5942025" y="3318922"/>
            <a:chExt cx="0" cy="957026"/>
          </a:xfrm>
        </p:grpSpPr>
        <p:cxnSp>
          <p:nvCxnSpPr>
            <p:cNvPr id="38" name="直接连接符 37"/>
            <p:cNvCxnSpPr/>
            <p:nvPr/>
          </p:nvCxnSpPr>
          <p:spPr>
            <a:xfrm>
              <a:off x="5942025" y="3318922"/>
              <a:ext cx="0" cy="490513"/>
            </a:xfrm>
            <a:prstGeom prst="line">
              <a:avLst/>
            </a:prstGeom>
            <a:ln w="12700">
              <a:solidFill>
                <a:srgbClr val="28A0B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942025" y="3786935"/>
              <a:ext cx="0" cy="489013"/>
            </a:xfrm>
            <a:prstGeom prst="line">
              <a:avLst/>
            </a:prstGeom>
            <a:ln w="44450">
              <a:solidFill>
                <a:srgbClr val="28A0B4"/>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2607972" y="2589684"/>
            <a:ext cx="1978675" cy="817522"/>
          </a:xfrm>
          <a:prstGeom prst="rect">
            <a:avLst/>
          </a:prstGeom>
        </p:spPr>
        <p:txBody>
          <a:bodyPr lIns="86404" tIns="43202" rIns="86404" bIns="43202"/>
          <a:lstStyle/>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单一能力 设计简单</a:t>
            </a:r>
            <a:endParaRPr lang="en-US" altLang="zh-CN" sz="1300" dirty="0" smtClean="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独立发布 部署 升级</a:t>
            </a:r>
            <a:endParaRPr lang="en-US" altLang="zh-CN" sz="1300" dirty="0" smtClean="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自动化基础设施</a:t>
            </a:r>
            <a:endParaRPr lang="en-US" altLang="zh-CN" sz="1300" dirty="0">
              <a:solidFill>
                <a:srgbClr val="28A0B4"/>
              </a:solidFill>
              <a:latin typeface="微软雅黑" panose="020B0503020204020204" pitchFamily="34" charset="-122"/>
              <a:ea typeface="微软雅黑" panose="020B0503020204020204" pitchFamily="34" charset="-122"/>
            </a:endParaRPr>
          </a:p>
        </p:txBody>
      </p:sp>
      <p:sp>
        <p:nvSpPr>
          <p:cNvPr id="41" name="矩形 40"/>
          <p:cNvSpPr/>
          <p:nvPr/>
        </p:nvSpPr>
        <p:spPr>
          <a:xfrm>
            <a:off x="6590956" y="2518290"/>
            <a:ext cx="1978675" cy="817522"/>
          </a:xfrm>
          <a:prstGeom prst="rect">
            <a:avLst/>
          </a:prstGeom>
        </p:spPr>
        <p:txBody>
          <a:bodyPr lIns="86404" tIns="43202" rIns="86404" bIns="43202"/>
          <a:lstStyle/>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接口、服务器、中间件</a:t>
            </a:r>
            <a:endParaRPr lang="en-US" altLang="zh-CN" sz="1300" dirty="0" smtClean="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a:solidFill>
                  <a:srgbClr val="28A0B4"/>
                </a:solidFill>
                <a:latin typeface="微软雅黑" panose="020B0503020204020204" pitchFamily="34" charset="-122"/>
                <a:ea typeface="微软雅黑" panose="020B0503020204020204" pitchFamily="34" charset="-122"/>
              </a:rPr>
              <a:t>活跃</a:t>
            </a:r>
            <a:r>
              <a:rPr lang="zh-CN" altLang="en-US" sz="1300" dirty="0" smtClean="0">
                <a:solidFill>
                  <a:srgbClr val="28A0B4"/>
                </a:solidFill>
                <a:latin typeface="微软雅黑" panose="020B0503020204020204" pitchFamily="34" charset="-122"/>
                <a:ea typeface="微软雅黑" panose="020B0503020204020204" pitchFamily="34" charset="-122"/>
              </a:rPr>
              <a:t>状态</a:t>
            </a:r>
            <a:endParaRPr lang="en-US" altLang="zh-CN" sz="1300" dirty="0" smtClean="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日志分析 异常预警</a:t>
            </a:r>
            <a:endParaRPr lang="en-US" altLang="zh-CN" sz="1300" dirty="0">
              <a:solidFill>
                <a:srgbClr val="28A0B4"/>
              </a:solidFill>
              <a:latin typeface="微软雅黑" panose="020B0503020204020204" pitchFamily="34" charset="-122"/>
              <a:ea typeface="微软雅黑" panose="020B0503020204020204" pitchFamily="34" charset="-122"/>
            </a:endParaRPr>
          </a:p>
        </p:txBody>
      </p:sp>
      <p:sp>
        <p:nvSpPr>
          <p:cNvPr id="42" name="矩形 41"/>
          <p:cNvSpPr/>
          <p:nvPr/>
        </p:nvSpPr>
        <p:spPr>
          <a:xfrm>
            <a:off x="4596127" y="4712847"/>
            <a:ext cx="1978675" cy="817523"/>
          </a:xfrm>
          <a:prstGeom prst="rect">
            <a:avLst/>
          </a:prstGeom>
        </p:spPr>
        <p:txBody>
          <a:bodyPr lIns="86404" tIns="43202" rIns="86404" bIns="43202" anchor="b"/>
          <a:lstStyle/>
          <a:p>
            <a:pPr>
              <a:lnSpc>
                <a:spcPct val="120000"/>
              </a:lnSpc>
              <a:defRPr/>
            </a:pPr>
            <a:endParaRPr lang="en-US" altLang="zh-CN" sz="1300"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2548943" y="3555604"/>
            <a:ext cx="1468630" cy="9675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smtClean="0">
                <a:solidFill>
                  <a:schemeClr val="accent2"/>
                </a:solidFill>
                <a:latin typeface="微软雅黑" panose="020B0503020204020204" pitchFamily="34" charset="-122"/>
                <a:ea typeface="微软雅黑" panose="020B0503020204020204" pitchFamily="34" charset="-122"/>
              </a:rPr>
              <a:t>快速交付</a:t>
            </a:r>
            <a:endParaRPr lang="zh-CN" altLang="en-US" sz="2300" dirty="0">
              <a:solidFill>
                <a:schemeClr val="accent2"/>
              </a:solidFill>
              <a:latin typeface="微软雅黑" panose="020B0503020204020204" pitchFamily="34" charset="-122"/>
              <a:ea typeface="微软雅黑" panose="020B0503020204020204" pitchFamily="34" charset="-122"/>
            </a:endParaRPr>
          </a:p>
        </p:txBody>
      </p:sp>
      <p:sp>
        <p:nvSpPr>
          <p:cNvPr id="45" name="矩形 44"/>
          <p:cNvSpPr/>
          <p:nvPr/>
        </p:nvSpPr>
        <p:spPr>
          <a:xfrm>
            <a:off x="4524235" y="3544317"/>
            <a:ext cx="1468630" cy="96752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smtClean="0">
                <a:solidFill>
                  <a:schemeClr val="accent2"/>
                </a:solidFill>
                <a:latin typeface="微软雅黑" panose="020B0503020204020204" pitchFamily="34" charset="-122"/>
                <a:ea typeface="微软雅黑" panose="020B0503020204020204" pitchFamily="34" charset="-122"/>
              </a:rPr>
              <a:t>平稳支撑</a:t>
            </a:r>
            <a:endParaRPr lang="zh-CN" altLang="en-US" sz="2300" dirty="0">
              <a:solidFill>
                <a:schemeClr val="accent2"/>
              </a:solidFill>
              <a:latin typeface="微软雅黑" panose="020B0503020204020204" pitchFamily="34" charset="-122"/>
              <a:ea typeface="微软雅黑" panose="020B0503020204020204" pitchFamily="34" charset="-122"/>
            </a:endParaRPr>
          </a:p>
        </p:txBody>
      </p:sp>
      <p:sp>
        <p:nvSpPr>
          <p:cNvPr id="46" name="矩形 45"/>
          <p:cNvSpPr/>
          <p:nvPr/>
        </p:nvSpPr>
        <p:spPr>
          <a:xfrm>
            <a:off x="6499527" y="3544317"/>
            <a:ext cx="1468630" cy="967525"/>
          </a:xfrm>
          <a:prstGeom prst="rect">
            <a:avLst/>
          </a:prstGeom>
          <a:solidFill>
            <a:srgbClr val="28A0B4"/>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smtClean="0">
                <a:solidFill>
                  <a:schemeClr val="accent2"/>
                </a:solidFill>
                <a:latin typeface="微软雅黑" panose="020B0503020204020204" pitchFamily="34" charset="-122"/>
                <a:ea typeface="微软雅黑" panose="020B0503020204020204" pitchFamily="34" charset="-122"/>
              </a:rPr>
              <a:t>全链路</a:t>
            </a:r>
            <a:endParaRPr lang="en-US" altLang="zh-CN" sz="2300" dirty="0" smtClean="0">
              <a:solidFill>
                <a:schemeClr val="accent2"/>
              </a:solidFill>
              <a:latin typeface="微软雅黑" panose="020B0503020204020204" pitchFamily="34" charset="-122"/>
              <a:ea typeface="微软雅黑" panose="020B0503020204020204" pitchFamily="34" charset="-122"/>
            </a:endParaRPr>
          </a:p>
          <a:p>
            <a:pPr algn="ctr">
              <a:defRPr/>
            </a:pPr>
            <a:r>
              <a:rPr lang="zh-CN" altLang="en-US" sz="2300" dirty="0" smtClean="0">
                <a:solidFill>
                  <a:schemeClr val="accent2"/>
                </a:solidFill>
                <a:latin typeface="微软雅黑" panose="020B0503020204020204" pitchFamily="34" charset="-122"/>
                <a:ea typeface="微软雅黑" panose="020B0503020204020204" pitchFamily="34" charset="-122"/>
              </a:rPr>
              <a:t>监控</a:t>
            </a:r>
            <a:endParaRPr lang="zh-CN" altLang="en-US" sz="2300" dirty="0">
              <a:solidFill>
                <a:schemeClr val="accent2"/>
              </a:solidFill>
              <a:latin typeface="微软雅黑" panose="020B0503020204020204" pitchFamily="34" charset="-122"/>
              <a:ea typeface="微软雅黑" panose="020B0503020204020204" pitchFamily="34" charset="-122"/>
            </a:endParaRPr>
          </a:p>
        </p:txBody>
      </p:sp>
      <p:sp>
        <p:nvSpPr>
          <p:cNvPr id="47" name="矩形 46"/>
          <p:cNvSpPr/>
          <p:nvPr/>
        </p:nvSpPr>
        <p:spPr>
          <a:xfrm>
            <a:off x="8427408" y="3544317"/>
            <a:ext cx="1468630" cy="967525"/>
          </a:xfrm>
          <a:prstGeom prst="rect">
            <a:avLst/>
          </a:prstGeom>
          <a:solidFill>
            <a:srgbClr val="639CD3"/>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smtClean="0">
                <a:solidFill>
                  <a:schemeClr val="accent2"/>
                </a:solidFill>
                <a:latin typeface="微软雅黑" panose="020B0503020204020204" pitchFamily="34" charset="-122"/>
                <a:ea typeface="微软雅黑" panose="020B0503020204020204" pitchFamily="34" charset="-122"/>
              </a:rPr>
              <a:t>兼容并包</a:t>
            </a:r>
            <a:endParaRPr lang="zh-CN" altLang="en-US" sz="2300" dirty="0">
              <a:solidFill>
                <a:schemeClr val="accent2"/>
              </a:solidFill>
              <a:latin typeface="微软雅黑" panose="020B0503020204020204" pitchFamily="34" charset="-122"/>
              <a:ea typeface="微软雅黑" panose="020B0503020204020204" pitchFamily="34" charset="-122"/>
            </a:endParaRPr>
          </a:p>
        </p:txBody>
      </p:sp>
      <p:sp>
        <p:nvSpPr>
          <p:cNvPr id="49" name="矩形 48"/>
          <p:cNvSpPr/>
          <p:nvPr/>
        </p:nvSpPr>
        <p:spPr>
          <a:xfrm>
            <a:off x="8468704" y="4807071"/>
            <a:ext cx="2187590" cy="660521"/>
          </a:xfrm>
          <a:prstGeom prst="rect">
            <a:avLst/>
          </a:prstGeom>
        </p:spPr>
        <p:txBody>
          <a:bodyPr lIns="86404" tIns="43202" rIns="86404" bIns="43202"/>
          <a:lstStyle/>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自由技术选型</a:t>
            </a:r>
            <a:endParaRPr lang="en-US" altLang="zh-CN" sz="1300" dirty="0" smtClean="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smtClean="0">
                <a:solidFill>
                  <a:srgbClr val="28A0B4"/>
                </a:solidFill>
                <a:latin typeface="微软雅黑" panose="020B0503020204020204" pitchFamily="34" charset="-122"/>
                <a:ea typeface="微软雅黑" panose="020B0503020204020204" pitchFamily="34" charset="-122"/>
              </a:rPr>
              <a:t>快速实现试错新技术</a:t>
            </a:r>
            <a:endParaRPr lang="en-US" altLang="zh-CN" sz="1300" dirty="0">
              <a:solidFill>
                <a:srgbClr val="28A0B4"/>
              </a:solidFill>
              <a:latin typeface="微软雅黑" panose="020B0503020204020204" pitchFamily="34" charset="-122"/>
              <a:ea typeface="微软雅黑" panose="020B0503020204020204" pitchFamily="34" charset="-122"/>
            </a:endParaRPr>
          </a:p>
        </p:txBody>
      </p:sp>
      <p:sp>
        <p:nvSpPr>
          <p:cNvPr id="50" name="矩形 49"/>
          <p:cNvSpPr/>
          <p:nvPr/>
        </p:nvSpPr>
        <p:spPr>
          <a:xfrm>
            <a:off x="4597981" y="4804428"/>
            <a:ext cx="1978675" cy="1081479"/>
          </a:xfrm>
          <a:prstGeom prst="rect">
            <a:avLst/>
          </a:prstGeom>
        </p:spPr>
        <p:txBody>
          <a:bodyPr lIns="86404" tIns="43202" rIns="86404" bIns="43202"/>
          <a:lstStyle/>
          <a:p>
            <a:pPr>
              <a:lnSpc>
                <a:spcPct val="120000"/>
              </a:lnSpc>
              <a:defRPr/>
            </a:pPr>
            <a:r>
              <a:rPr lang="zh-CN" altLang="en-US" sz="1300" dirty="0">
                <a:solidFill>
                  <a:srgbClr val="28A0B4"/>
                </a:solidFill>
                <a:latin typeface="微软雅黑" panose="020B0503020204020204" pitchFamily="34" charset="-122"/>
                <a:ea typeface="微软雅黑" panose="020B0503020204020204" pitchFamily="34" charset="-122"/>
              </a:rPr>
              <a:t>弹性扩容</a:t>
            </a:r>
            <a:endParaRPr lang="en-US" altLang="zh-CN" sz="1300" dirty="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a:solidFill>
                  <a:srgbClr val="28A0B4"/>
                </a:solidFill>
                <a:latin typeface="微软雅黑" panose="020B0503020204020204" pitchFamily="34" charset="-122"/>
                <a:ea typeface="微软雅黑" panose="020B0503020204020204" pitchFamily="34" charset="-122"/>
              </a:rPr>
              <a:t>分布式部署 高可用</a:t>
            </a:r>
            <a:endParaRPr lang="en-US" altLang="zh-CN" sz="1300" dirty="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a:solidFill>
                  <a:srgbClr val="28A0B4"/>
                </a:solidFill>
                <a:latin typeface="微软雅黑" panose="020B0503020204020204" pitchFamily="34" charset="-122"/>
                <a:ea typeface="微软雅黑" panose="020B0503020204020204" pitchFamily="34" charset="-122"/>
              </a:rPr>
              <a:t>容错机制 自动恢复</a:t>
            </a:r>
            <a:endParaRPr lang="en-US" altLang="zh-CN" sz="1300" dirty="0">
              <a:solidFill>
                <a:srgbClr val="28A0B4"/>
              </a:solidFill>
              <a:latin typeface="微软雅黑" panose="020B0503020204020204" pitchFamily="34" charset="-122"/>
              <a:ea typeface="微软雅黑" panose="020B0503020204020204" pitchFamily="34" charset="-122"/>
            </a:endParaRPr>
          </a:p>
          <a:p>
            <a:pPr>
              <a:lnSpc>
                <a:spcPct val="120000"/>
              </a:lnSpc>
              <a:defRPr/>
            </a:pPr>
            <a:r>
              <a:rPr lang="zh-CN" altLang="en-US" sz="1300" dirty="0">
                <a:solidFill>
                  <a:srgbClr val="28A0B4"/>
                </a:solidFill>
                <a:latin typeface="微软雅黑" panose="020B0503020204020204" pitchFamily="34" charset="-122"/>
                <a:ea typeface="微软雅黑" panose="020B0503020204020204" pitchFamily="34" charset="-122"/>
              </a:rPr>
              <a:t>故障隔离</a:t>
            </a:r>
            <a:endParaRPr lang="en-US" altLang="zh-CN" sz="1300" dirty="0">
              <a:solidFill>
                <a:srgbClr val="28A0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91496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ppt_x"/>
                                          </p:val>
                                        </p:tav>
                                        <p:tav tm="100000">
                                          <p:val>
                                            <p:strVal val="#ppt_x"/>
                                          </p:val>
                                        </p:tav>
                                      </p:tavLst>
                                    </p:anim>
                                    <p:anim calcmode="lin" valueType="num">
                                      <p:cBhvr additive="base">
                                        <p:cTn id="21" dur="500" fill="hold"/>
                                        <p:tgtEl>
                                          <p:spTgt spid="45"/>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500"/>
                                        <p:tgtEl>
                                          <p:spTgt spid="42"/>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par>
                          <p:cTn id="34" fill="hold">
                            <p:stCondLst>
                              <p:cond delay="3500"/>
                            </p:stCondLst>
                            <p:childTnLst>
                              <p:par>
                                <p:cTn id="35" presetID="2" presetClass="entr" presetSubtype="4"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childTnLst>
                          </p:cTn>
                        </p:par>
                        <p:par>
                          <p:cTn id="47" fill="hold">
                            <p:stCondLst>
                              <p:cond delay="5000"/>
                            </p:stCondLst>
                            <p:childTnLst>
                              <p:par>
                                <p:cTn id="48" presetID="2" presetClass="entr" presetSubtype="1"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500" fill="hold"/>
                                        <p:tgtEl>
                                          <p:spTgt spid="47"/>
                                        </p:tgtEl>
                                        <p:attrNameLst>
                                          <p:attrName>ppt_x</p:attrName>
                                        </p:attrNameLst>
                                      </p:cBhvr>
                                      <p:tavLst>
                                        <p:tav tm="0">
                                          <p:val>
                                            <p:strVal val="#ppt_x"/>
                                          </p:val>
                                        </p:tav>
                                        <p:tav tm="100000">
                                          <p:val>
                                            <p:strVal val="#ppt_x"/>
                                          </p:val>
                                        </p:tav>
                                      </p:tavLst>
                                    </p:anim>
                                    <p:anim calcmode="lin" valueType="num">
                                      <p:cBhvr additive="base">
                                        <p:cTn id="51" dur="500" fill="hold"/>
                                        <p:tgtEl>
                                          <p:spTgt spid="47"/>
                                        </p:tgtEl>
                                        <p:attrNameLst>
                                          <p:attrName>ppt_y</p:attrName>
                                        </p:attrNameLst>
                                      </p:cBhvr>
                                      <p:tavLst>
                                        <p:tav tm="0">
                                          <p:val>
                                            <p:strVal val="0-#ppt_h/2"/>
                                          </p:val>
                                        </p:tav>
                                        <p:tav tm="100000">
                                          <p:val>
                                            <p:strVal val="#ppt_y"/>
                                          </p:val>
                                        </p:tav>
                                      </p:tavLst>
                                    </p:anim>
                                  </p:childTnLst>
                                </p:cTn>
                              </p:par>
                            </p:childTnLst>
                          </p:cTn>
                        </p:par>
                        <p:par>
                          <p:cTn id="52" fill="hold">
                            <p:stCondLst>
                              <p:cond delay="5500"/>
                            </p:stCondLst>
                            <p:childTnLst>
                              <p:par>
                                <p:cTn id="53" presetID="22" presetClass="entr" presetSubtype="1"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4" grpId="0" animBg="1"/>
      <p:bldP spid="45" grpId="0" animBg="1"/>
      <p:bldP spid="46" grpId="0" animBg="1"/>
      <p:bldP spid="47" grpId="0" animBg="1"/>
      <p:bldP spid="49" grpId="0"/>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a:spLocks noChangeArrowheads="1"/>
          </p:cNvSpPr>
          <p:nvPr/>
        </p:nvSpPr>
        <p:spPr bwMode="auto">
          <a:xfrm>
            <a:off x="5565279" y="3428647"/>
            <a:ext cx="4801314" cy="15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a:t>
            </a:r>
          </a:p>
          <a:p>
            <a:r>
              <a:rPr lang="zh-CN" altLang="en-US" sz="60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未来演进方向</a:t>
            </a:r>
          </a:p>
        </p:txBody>
      </p:sp>
      <p:sp>
        <p:nvSpPr>
          <p:cNvPr id="8" name="矩形 10"/>
          <p:cNvSpPr>
            <a:spLocks noChangeArrowheads="1"/>
          </p:cNvSpPr>
          <p:nvPr/>
        </p:nvSpPr>
        <p:spPr bwMode="auto">
          <a:xfrm>
            <a:off x="5561454" y="2669011"/>
            <a:ext cx="3988592"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 Future direction of evolution</a:t>
            </a:r>
            <a:endParaRPr lang="zh-CN" alt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9" name="直接连接符 11"/>
          <p:cNvSpPr>
            <a:spLocks noChangeShapeType="1"/>
          </p:cNvSpPr>
          <p:nvPr/>
        </p:nvSpPr>
        <p:spPr bwMode="auto">
          <a:xfrm>
            <a:off x="5781303" y="3189177"/>
            <a:ext cx="4536504" cy="0"/>
          </a:xfrm>
          <a:prstGeom prst="line">
            <a:avLst/>
          </a:prstGeom>
          <a:noFill/>
          <a:ln w="6350" cap="flat" cmpd="sng">
            <a:solidFill>
              <a:srgbClr val="1F497D"/>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0" name="Text Box 3"/>
          <p:cNvSpPr>
            <a:spLocks noChangeArrowheads="1"/>
          </p:cNvSpPr>
          <p:nvPr/>
        </p:nvSpPr>
        <p:spPr bwMode="auto">
          <a:xfrm>
            <a:off x="2396927" y="2191662"/>
            <a:ext cx="3021981" cy="315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19897"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06</a:t>
            </a:r>
            <a:endParaRPr lang="zh-CN" altLang="en-US" sz="19897"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268879340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500" autoRev="1" fill="hold">
                                          <p:stCondLst>
                                            <p:cond delay="0"/>
                                          </p:stCondLst>
                                        </p:cTn>
                                        <p:tgtEl>
                                          <p:spTgt spid="8"/>
                                        </p:tgtEl>
                                        <p:attrNameLst>
                                          <p:attrName>ppt_w</p:attrName>
                                        </p:attrNameLst>
                                      </p:cBhvr>
                                    </p:anim>
                                    <p:anim by="(#ppt_w*0.50)" calcmode="lin" valueType="num">
                                      <p:cBhvr>
                                        <p:cTn id="21" dur="500" decel="50000" autoRev="1" fill="hold">
                                          <p:stCondLst>
                                            <p:cond delay="0"/>
                                          </p:stCondLst>
                                        </p:cTn>
                                        <p:tgtEl>
                                          <p:spTgt spid="8"/>
                                        </p:tgtEl>
                                        <p:attrNameLst>
                                          <p:attrName>ppt_x</p:attrName>
                                        </p:attrNameLst>
                                      </p:cBhvr>
                                    </p:anim>
                                    <p:anim from="(-#ppt_h/2)" to="(#ppt_y)" calcmode="lin" valueType="num">
                                      <p:cBhvr>
                                        <p:cTn id="22" dur="1000" fill="hold">
                                          <p:stCondLst>
                                            <p:cond delay="0"/>
                                          </p:stCondLst>
                                        </p:cTn>
                                        <p:tgtEl>
                                          <p:spTgt spid="8"/>
                                        </p:tgtEl>
                                        <p:attrNameLst>
                                          <p:attrName>ppt_y</p:attrName>
                                        </p:attrNameLst>
                                      </p:cBhvr>
                                    </p:anim>
                                    <p:animRot by="21600000">
                                      <p:cBhvr>
                                        <p:cTn id="23"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 name="直接连接符 62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626" name="直接连接符 62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627"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Future</a:t>
            </a:r>
            <a:endParaRPr lang="en-US" altLang="zh-CN" sz="1600" dirty="0">
              <a:solidFill>
                <a:srgbClr val="1F497D"/>
              </a:solidFill>
              <a:latin typeface="思源黑体 CN ExtraLight" panose="020B0200000000000000" pitchFamily="34" charset="-122"/>
            </a:endParaRPr>
          </a:p>
        </p:txBody>
      </p:sp>
      <p:sp>
        <p:nvSpPr>
          <p:cNvPr id="628"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未来演进方向</a:t>
            </a:r>
          </a:p>
        </p:txBody>
      </p:sp>
      <p:cxnSp>
        <p:nvCxnSpPr>
          <p:cNvPr id="14" name="直接连接符 13"/>
          <p:cNvCxnSpPr/>
          <p:nvPr/>
        </p:nvCxnSpPr>
        <p:spPr>
          <a:xfrm flipV="1">
            <a:off x="2804032" y="4380287"/>
            <a:ext cx="1896585" cy="1321174"/>
          </a:xfrm>
          <a:prstGeom prst="line">
            <a:avLst/>
          </a:prstGeom>
          <a:ln w="76200">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00619" y="4380288"/>
            <a:ext cx="2553375" cy="898225"/>
          </a:xfrm>
          <a:prstGeom prst="line">
            <a:avLst/>
          </a:prstGeom>
          <a:ln w="76200">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253994" y="3274800"/>
            <a:ext cx="2554437" cy="2003713"/>
          </a:xfrm>
          <a:prstGeom prst="line">
            <a:avLst/>
          </a:prstGeom>
          <a:ln w="76200">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244490" y="5074700"/>
            <a:ext cx="1176164" cy="1176317"/>
            <a:chOff x="1566862" y="4055810"/>
            <a:chExt cx="827056" cy="827056"/>
          </a:xfrm>
        </p:grpSpPr>
        <p:grpSp>
          <p:nvGrpSpPr>
            <p:cNvPr id="18" name="组合 17"/>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1" name="椭圆 20"/>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grpSp>
        <p:sp>
          <p:nvSpPr>
            <p:cNvPr id="19" name="TextBox 7"/>
            <p:cNvSpPr txBox="1"/>
            <p:nvPr/>
          </p:nvSpPr>
          <p:spPr>
            <a:xfrm>
              <a:off x="1644772" y="4319059"/>
              <a:ext cx="730851" cy="281764"/>
            </a:xfrm>
            <a:prstGeom prst="rect">
              <a:avLst/>
            </a:prstGeom>
            <a:noFill/>
            <a:ln>
              <a:noFill/>
            </a:ln>
          </p:spPr>
          <p:txBody>
            <a:bodyPr wrap="square" rtlCol="0">
              <a:spAutoFit/>
            </a:bodyPr>
            <a:lstStyle/>
            <a:p>
              <a:pPr algn="ctr"/>
              <a:r>
                <a:rPr lang="zh-CN" altLang="en-US" sz="2004" dirty="0" smtClean="0">
                  <a:solidFill>
                    <a:schemeClr val="accent3"/>
                  </a:solidFill>
                  <a:latin typeface="微软雅黑" panose="020B0503020204020204" charset="-122"/>
                  <a:ea typeface="微软雅黑" panose="020B0503020204020204" charset="-122"/>
                </a:rPr>
                <a:t>大数据</a:t>
              </a:r>
              <a:endParaRPr lang="zh-CN" altLang="en-US" sz="2004" dirty="0">
                <a:solidFill>
                  <a:schemeClr val="accent3"/>
                </a:solidFill>
                <a:latin typeface="微软雅黑" panose="020B0503020204020204" charset="-122"/>
                <a:ea typeface="微软雅黑" panose="020B0503020204020204" charset="-122"/>
              </a:endParaRPr>
            </a:p>
          </p:txBody>
        </p:sp>
      </p:grpSp>
      <p:grpSp>
        <p:nvGrpSpPr>
          <p:cNvPr id="22" name="组合 21"/>
          <p:cNvGrpSpPr/>
          <p:nvPr/>
        </p:nvGrpSpPr>
        <p:grpSpPr>
          <a:xfrm>
            <a:off x="3965612" y="3739931"/>
            <a:ext cx="1429476" cy="1429661"/>
            <a:chOff x="2781516" y="3097105"/>
            <a:chExt cx="1016704" cy="1016704"/>
          </a:xfrm>
          <a:effectLst/>
        </p:grpSpPr>
        <p:grpSp>
          <p:nvGrpSpPr>
            <p:cNvPr id="23" name="组合 22"/>
            <p:cNvGrpSpPr/>
            <p:nvPr/>
          </p:nvGrpSpPr>
          <p:grpSpPr>
            <a:xfrm>
              <a:off x="2781516" y="3097105"/>
              <a:ext cx="1016704" cy="1016704"/>
              <a:chOff x="304800" y="673100"/>
              <a:chExt cx="4000500" cy="4000500"/>
            </a:xfrm>
            <a:effectLst>
              <a:outerShdw blurRad="584200" dist="520700" dir="8100000" algn="tr" rotWithShape="0">
                <a:prstClr val="black">
                  <a:alpha val="35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6" name="椭圆 25"/>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grpSp>
        <p:sp>
          <p:nvSpPr>
            <p:cNvPr id="24" name="TextBox 12"/>
            <p:cNvSpPr txBox="1"/>
            <p:nvPr/>
          </p:nvSpPr>
          <p:spPr>
            <a:xfrm>
              <a:off x="2891671" y="3475524"/>
              <a:ext cx="788054" cy="328313"/>
            </a:xfrm>
            <a:prstGeom prst="rect">
              <a:avLst/>
            </a:prstGeom>
            <a:noFill/>
            <a:ln>
              <a:noFill/>
            </a:ln>
          </p:spPr>
          <p:txBody>
            <a:bodyPr wrap="none" rtlCol="0">
              <a:spAutoFit/>
            </a:bodyPr>
            <a:lstStyle/>
            <a:p>
              <a:pPr algn="ctr"/>
              <a:r>
                <a:rPr lang="zh-CN" altLang="en-US" sz="2400" dirty="0" smtClean="0">
                  <a:solidFill>
                    <a:schemeClr val="accent2"/>
                  </a:solidFill>
                  <a:latin typeface="微软雅黑" panose="020B0503020204020204" charset="-122"/>
                  <a:ea typeface="微软雅黑" panose="020B0503020204020204" charset="-122"/>
                </a:rPr>
                <a:t>元数据</a:t>
              </a:r>
              <a:endParaRPr lang="zh-CN" altLang="en-US" sz="2400" dirty="0">
                <a:solidFill>
                  <a:schemeClr val="accent2"/>
                </a:solidFill>
                <a:latin typeface="微软雅黑" panose="020B0503020204020204" charset="-122"/>
                <a:ea typeface="微软雅黑" panose="020B0503020204020204" charset="-122"/>
              </a:endParaRPr>
            </a:p>
          </p:txBody>
        </p:sp>
      </p:grpSp>
      <p:grpSp>
        <p:nvGrpSpPr>
          <p:cNvPr id="27" name="组合 26"/>
          <p:cNvGrpSpPr/>
          <p:nvPr/>
        </p:nvGrpSpPr>
        <p:grpSpPr>
          <a:xfrm>
            <a:off x="6422241" y="4412509"/>
            <a:ext cx="1764662" cy="1742800"/>
            <a:chOff x="4464548" y="3511181"/>
            <a:chExt cx="1320146" cy="1303621"/>
          </a:xfrm>
        </p:grpSpPr>
        <p:grpSp>
          <p:nvGrpSpPr>
            <p:cNvPr id="28" name="组合 27"/>
            <p:cNvGrpSpPr/>
            <p:nvPr/>
          </p:nvGrpSpPr>
          <p:grpSpPr>
            <a:xfrm>
              <a:off x="4464548" y="3511181"/>
              <a:ext cx="1303621" cy="1303621"/>
              <a:chOff x="304800" y="673100"/>
              <a:chExt cx="4000500" cy="4000500"/>
            </a:xfrm>
            <a:effectLst>
              <a:outerShdw blurRad="584200" dist="520700" dir="8100000" algn="tr" rotWithShape="0">
                <a:prstClr val="black">
                  <a:alpha val="35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31" name="椭圆 30"/>
              <p:cNvSpPr/>
              <p:nvPr/>
            </p:nvSpPr>
            <p:spPr>
              <a:xfrm>
                <a:off x="404596" y="772896"/>
                <a:ext cx="3800908" cy="380090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grpSp>
        <p:sp>
          <p:nvSpPr>
            <p:cNvPr id="29" name="TextBox 17"/>
            <p:cNvSpPr txBox="1"/>
            <p:nvPr/>
          </p:nvSpPr>
          <p:spPr>
            <a:xfrm>
              <a:off x="4578050" y="3958504"/>
              <a:ext cx="1206644" cy="408973"/>
            </a:xfrm>
            <a:prstGeom prst="rect">
              <a:avLst/>
            </a:prstGeom>
            <a:noFill/>
            <a:ln>
              <a:noFill/>
            </a:ln>
          </p:spPr>
          <p:txBody>
            <a:bodyPr wrap="none" rtlCol="0">
              <a:spAutoFit/>
            </a:bodyPr>
            <a:lstStyle/>
            <a:p>
              <a:pPr algn="ctr"/>
              <a:r>
                <a:rPr lang="en-US" altLang="zh-CN" sz="2953" dirty="0">
                  <a:solidFill>
                    <a:schemeClr val="accent1"/>
                  </a:solidFill>
                  <a:latin typeface="微软雅黑" panose="020B0503020204020204" charset="-122"/>
                  <a:ea typeface="微软雅黑" panose="020B0503020204020204" charset="-122"/>
                </a:rPr>
                <a:t>DevOps</a:t>
              </a:r>
              <a:endParaRPr lang="zh-CN" altLang="en-US" sz="2953" dirty="0">
                <a:solidFill>
                  <a:schemeClr val="accent1"/>
                </a:solidFill>
                <a:latin typeface="微软雅黑" panose="020B0503020204020204" charset="-122"/>
                <a:ea typeface="微软雅黑" panose="020B0503020204020204" charset="-122"/>
              </a:endParaRPr>
            </a:p>
          </p:txBody>
        </p:sp>
      </p:grpSp>
      <p:grpSp>
        <p:nvGrpSpPr>
          <p:cNvPr id="32" name="组合 31"/>
          <p:cNvGrpSpPr/>
          <p:nvPr/>
        </p:nvGrpSpPr>
        <p:grpSpPr>
          <a:xfrm>
            <a:off x="8823553" y="2167042"/>
            <a:ext cx="2045642" cy="2045909"/>
            <a:chOff x="6075122" y="1932896"/>
            <a:chExt cx="1688526" cy="1688526"/>
          </a:xfrm>
        </p:grpSpPr>
        <p:grpSp>
          <p:nvGrpSpPr>
            <p:cNvPr id="33" name="组合 32"/>
            <p:cNvGrpSpPr/>
            <p:nvPr/>
          </p:nvGrpSpPr>
          <p:grpSpPr>
            <a:xfrm>
              <a:off x="6075122" y="1932896"/>
              <a:ext cx="1688526" cy="1688526"/>
              <a:chOff x="304800" y="673100"/>
              <a:chExt cx="4000500" cy="4000500"/>
            </a:xfrm>
            <a:effectLst>
              <a:outerShdw blurRad="584200" dist="520700" dir="8100000" algn="tr" rotWithShape="0">
                <a:prstClr val="black">
                  <a:alpha val="35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36" name="椭圆 35"/>
              <p:cNvSpPr/>
              <p:nvPr/>
            </p:nvSpPr>
            <p:spPr>
              <a:xfrm>
                <a:off x="411027" y="779327"/>
                <a:ext cx="3788049" cy="378804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grpSp>
        <p:sp>
          <p:nvSpPr>
            <p:cNvPr id="34" name="TextBox 22"/>
            <p:cNvSpPr txBox="1"/>
            <p:nvPr/>
          </p:nvSpPr>
          <p:spPr>
            <a:xfrm>
              <a:off x="6379599" y="2389564"/>
              <a:ext cx="1224188" cy="933500"/>
            </a:xfrm>
            <a:prstGeom prst="rect">
              <a:avLst/>
            </a:prstGeom>
            <a:noFill/>
            <a:ln>
              <a:noFill/>
            </a:ln>
          </p:spPr>
          <p:txBody>
            <a:bodyPr wrap="none" rtlCol="0">
              <a:spAutoFit/>
            </a:bodyPr>
            <a:lstStyle/>
            <a:p>
              <a:pPr algn="ctr"/>
              <a:r>
                <a:rPr lang="zh-CN" altLang="en-US" sz="3375" dirty="0" smtClean="0">
                  <a:solidFill>
                    <a:schemeClr val="tx2"/>
                  </a:solidFill>
                  <a:latin typeface="微软雅黑" panose="020B0503020204020204" charset="-122"/>
                  <a:ea typeface="微软雅黑" panose="020B0503020204020204" charset="-122"/>
                </a:rPr>
                <a:t>云计算</a:t>
              </a:r>
              <a:endParaRPr lang="en-US" altLang="zh-CN" sz="3375" dirty="0" smtClean="0">
                <a:solidFill>
                  <a:schemeClr val="tx2"/>
                </a:solidFill>
                <a:latin typeface="微软雅黑" panose="020B0503020204020204" charset="-122"/>
                <a:ea typeface="微软雅黑" panose="020B0503020204020204" charset="-122"/>
              </a:endParaRPr>
            </a:p>
            <a:p>
              <a:pPr algn="ctr"/>
              <a:r>
                <a:rPr lang="zh-CN" altLang="en-US" sz="3375" dirty="0" smtClean="0">
                  <a:solidFill>
                    <a:schemeClr val="tx2"/>
                  </a:solidFill>
                  <a:latin typeface="微软雅黑" panose="020B0503020204020204" charset="-122"/>
                  <a:ea typeface="微软雅黑" panose="020B0503020204020204" charset="-122"/>
                </a:rPr>
                <a:t>化</a:t>
              </a:r>
              <a:endParaRPr lang="zh-CN" altLang="en-US" sz="3375" dirty="0">
                <a:solidFill>
                  <a:schemeClr val="tx2"/>
                </a:solidFill>
                <a:latin typeface="微软雅黑" panose="020B0503020204020204" charset="-122"/>
                <a:ea typeface="微软雅黑" panose="020B0503020204020204" charset="-122"/>
              </a:endParaRPr>
            </a:p>
          </p:txBody>
        </p:sp>
      </p:grpSp>
      <p:sp>
        <p:nvSpPr>
          <p:cNvPr id="37" name="TextBox 29"/>
          <p:cNvSpPr txBox="1"/>
          <p:nvPr/>
        </p:nvSpPr>
        <p:spPr>
          <a:xfrm>
            <a:off x="3101799" y="2572065"/>
            <a:ext cx="3442246" cy="1079314"/>
          </a:xfrm>
          <a:prstGeom prst="rect">
            <a:avLst/>
          </a:prstGeom>
          <a:noFill/>
        </p:spPr>
        <p:txBody>
          <a:bodyPr wrap="square" lIns="128568" tIns="64284" rIns="128568" bIns="64284" rtlCol="0">
            <a:spAutoFit/>
          </a:bodyPr>
          <a:lstStyle/>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统一管理微服务元数据包含</a:t>
            </a:r>
            <a:r>
              <a:rPr lang="en-US" altLang="zh-CN" sz="1582" dirty="0" smtClean="0">
                <a:solidFill>
                  <a:schemeClr val="tx1">
                    <a:lumMod val="50000"/>
                    <a:lumOff val="50000"/>
                  </a:schemeClr>
                </a:solidFill>
                <a:latin typeface="微软雅黑" panose="020B0503020204020204" charset="-122"/>
                <a:ea typeface="微软雅黑" panose="020B0503020204020204" charset="-122"/>
              </a:rPr>
              <a:t>:</a:t>
            </a:r>
          </a:p>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业务信息、功能信息、数据信息</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管理信息、逻辑信息</a:t>
            </a:r>
            <a:endParaRPr lang="en-US" altLang="zh-CN" sz="1582" dirty="0">
              <a:solidFill>
                <a:schemeClr val="tx1">
                  <a:lumMod val="50000"/>
                  <a:lumOff val="50000"/>
                </a:schemeClr>
              </a:solidFill>
              <a:latin typeface="微软雅黑" panose="020B0503020204020204" charset="-122"/>
              <a:ea typeface="微软雅黑" panose="020B0503020204020204" charset="-122"/>
            </a:endParaRPr>
          </a:p>
        </p:txBody>
      </p:sp>
      <p:sp>
        <p:nvSpPr>
          <p:cNvPr id="38" name="TextBox 30"/>
          <p:cNvSpPr txBox="1"/>
          <p:nvPr/>
        </p:nvSpPr>
        <p:spPr>
          <a:xfrm>
            <a:off x="420424" y="3974152"/>
            <a:ext cx="3442246" cy="1079314"/>
          </a:xfrm>
          <a:prstGeom prst="rect">
            <a:avLst/>
          </a:prstGeom>
          <a:noFill/>
        </p:spPr>
        <p:txBody>
          <a:bodyPr wrap="square" lIns="128568" tIns="64284" rIns="128568" bIns="64284" rtlCol="0">
            <a:spAutoFit/>
          </a:bodyPr>
          <a:lstStyle/>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网关安全分析</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系统日志 业务日志分析</a:t>
            </a:r>
            <a:endParaRPr lang="en-US" altLang="zh-CN" sz="1582" dirty="0" smtClean="0">
              <a:solidFill>
                <a:schemeClr val="tx1">
                  <a:lumMod val="50000"/>
                  <a:lumOff val="50000"/>
                </a:schemeClr>
              </a:solidFill>
              <a:latin typeface="微软雅黑" panose="020B0503020204020204" charset="-122"/>
              <a:ea typeface="微软雅黑" panose="020B0503020204020204" charset="-122"/>
            </a:endParaRPr>
          </a:p>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报表生成 预警</a:t>
            </a:r>
            <a:endParaRPr lang="en-US" altLang="zh-CN" sz="1582" dirty="0">
              <a:solidFill>
                <a:schemeClr val="tx1">
                  <a:lumMod val="50000"/>
                  <a:lumOff val="50000"/>
                </a:schemeClr>
              </a:solidFill>
              <a:latin typeface="微软雅黑" panose="020B0503020204020204" charset="-122"/>
              <a:ea typeface="微软雅黑" panose="020B0503020204020204" charset="-122"/>
            </a:endParaRPr>
          </a:p>
        </p:txBody>
      </p:sp>
      <p:sp>
        <p:nvSpPr>
          <p:cNvPr id="39" name="TextBox 31"/>
          <p:cNvSpPr txBox="1"/>
          <p:nvPr/>
        </p:nvSpPr>
        <p:spPr>
          <a:xfrm>
            <a:off x="8531211" y="5478535"/>
            <a:ext cx="3442246" cy="762817"/>
          </a:xfrm>
          <a:prstGeom prst="rect">
            <a:avLst/>
          </a:prstGeom>
          <a:noFill/>
        </p:spPr>
        <p:txBody>
          <a:bodyPr wrap="square" lIns="128568" tIns="64284" rIns="128568" bIns="64284" rtlCol="0">
            <a:spAutoFit/>
          </a:bodyPr>
          <a:lstStyle/>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持续集成</a:t>
            </a:r>
            <a:r>
              <a:rPr lang="en-US" altLang="zh-CN" sz="1582" dirty="0" smtClean="0">
                <a:solidFill>
                  <a:schemeClr val="tx1">
                    <a:lumMod val="50000"/>
                    <a:lumOff val="50000"/>
                  </a:schemeClr>
                </a:solidFill>
                <a:latin typeface="微软雅黑" panose="020B0503020204020204" charset="-122"/>
                <a:ea typeface="微软雅黑" panose="020B0503020204020204" charset="-122"/>
              </a:rPr>
              <a:t>(CI)</a:t>
            </a:r>
          </a:p>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持续交付</a:t>
            </a:r>
            <a:r>
              <a:rPr lang="en-US" altLang="zh-CN" sz="1582" dirty="0" smtClean="0">
                <a:solidFill>
                  <a:schemeClr val="tx1">
                    <a:lumMod val="50000"/>
                    <a:lumOff val="50000"/>
                  </a:schemeClr>
                </a:solidFill>
                <a:latin typeface="微软雅黑" panose="020B0503020204020204" charset="-122"/>
                <a:ea typeface="微软雅黑" panose="020B0503020204020204" charset="-122"/>
              </a:rPr>
              <a:t>(CD)</a:t>
            </a:r>
            <a:endParaRPr lang="en-US" altLang="zh-CN" sz="1582" dirty="0">
              <a:solidFill>
                <a:schemeClr val="tx1">
                  <a:lumMod val="50000"/>
                  <a:lumOff val="50000"/>
                </a:schemeClr>
              </a:solidFill>
              <a:latin typeface="微软雅黑" panose="020B0503020204020204" charset="-122"/>
              <a:ea typeface="微软雅黑" panose="020B0503020204020204" charset="-122"/>
            </a:endParaRPr>
          </a:p>
        </p:txBody>
      </p:sp>
      <p:sp>
        <p:nvSpPr>
          <p:cNvPr id="40" name="TextBox 32"/>
          <p:cNvSpPr txBox="1"/>
          <p:nvPr/>
        </p:nvSpPr>
        <p:spPr>
          <a:xfrm>
            <a:off x="7724125" y="1171622"/>
            <a:ext cx="3442246" cy="762817"/>
          </a:xfrm>
          <a:prstGeom prst="rect">
            <a:avLst/>
          </a:prstGeom>
          <a:noFill/>
        </p:spPr>
        <p:txBody>
          <a:bodyPr wrap="square" lIns="128568" tIns="64284" rIns="128568" bIns="64284" rtlCol="0">
            <a:spAutoFit/>
          </a:bodyPr>
          <a:lstStyle/>
          <a:p>
            <a:pPr>
              <a:lnSpc>
                <a:spcPct val="130000"/>
              </a:lnSpc>
            </a:pPr>
            <a:r>
              <a:rPr lang="zh-CN" altLang="en-US" sz="1582" dirty="0" smtClean="0">
                <a:solidFill>
                  <a:schemeClr val="tx1">
                    <a:lumMod val="50000"/>
                    <a:lumOff val="50000"/>
                  </a:schemeClr>
                </a:solidFill>
                <a:latin typeface="微软雅黑" panose="020B0503020204020204" charset="-122"/>
                <a:ea typeface="微软雅黑" panose="020B0503020204020204" charset="-122"/>
              </a:rPr>
              <a:t>基础设施</a:t>
            </a:r>
            <a:r>
              <a:rPr lang="en-US" altLang="zh-CN" sz="1582" dirty="0" smtClean="0">
                <a:solidFill>
                  <a:schemeClr val="tx1">
                    <a:lumMod val="50000"/>
                    <a:lumOff val="50000"/>
                  </a:schemeClr>
                </a:solidFill>
                <a:latin typeface="微软雅黑" panose="020B0503020204020204" charset="-122"/>
                <a:ea typeface="微软雅黑" panose="020B0503020204020204" charset="-122"/>
              </a:rPr>
              <a:t>IaaS</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与</a:t>
            </a:r>
            <a:r>
              <a:rPr lang="en-US" altLang="zh-CN" sz="1582" dirty="0" smtClean="0">
                <a:solidFill>
                  <a:schemeClr val="tx1">
                    <a:lumMod val="50000"/>
                    <a:lumOff val="50000"/>
                  </a:schemeClr>
                </a:solidFill>
                <a:latin typeface="微软雅黑" panose="020B0503020204020204" charset="-122"/>
                <a:ea typeface="微软雅黑" panose="020B0503020204020204" charset="-122"/>
              </a:rPr>
              <a:t>PaaS</a:t>
            </a:r>
            <a:r>
              <a:rPr lang="zh-CN" altLang="en-US" sz="1582" dirty="0" smtClean="0">
                <a:solidFill>
                  <a:schemeClr val="tx1">
                    <a:lumMod val="50000"/>
                    <a:lumOff val="50000"/>
                  </a:schemeClr>
                </a:solidFill>
                <a:latin typeface="微软雅黑" panose="020B0503020204020204" charset="-122"/>
                <a:ea typeface="微软雅黑" panose="020B0503020204020204" charset="-122"/>
              </a:rPr>
              <a:t>分别对服务器资源管理来支撑微服务架构</a:t>
            </a:r>
            <a:endParaRPr lang="en-US" altLang="zh-CN" sz="1582" dirty="0">
              <a:solidFill>
                <a:schemeClr val="tx1">
                  <a:lumMod val="50000"/>
                  <a:lumOff val="50000"/>
                </a:schemeClr>
              </a:solidFill>
              <a:latin typeface="微软雅黑" panose="020B0503020204020204" charset="-122"/>
              <a:ea typeface="微软雅黑" panose="020B0503020204020204" charset="-122"/>
            </a:endParaRPr>
          </a:p>
        </p:txBody>
      </p:sp>
      <p:grpSp>
        <p:nvGrpSpPr>
          <p:cNvPr id="41" name="组合 40"/>
          <p:cNvGrpSpPr/>
          <p:nvPr/>
        </p:nvGrpSpPr>
        <p:grpSpPr>
          <a:xfrm>
            <a:off x="3123804" y="5710994"/>
            <a:ext cx="628521" cy="628602"/>
            <a:chOff x="2246286" y="4230035"/>
            <a:chExt cx="525513" cy="525513"/>
          </a:xfrm>
        </p:grpSpPr>
        <p:sp>
          <p:nvSpPr>
            <p:cNvPr id="46" name="椭圆 45"/>
            <p:cNvSpPr/>
            <p:nvPr/>
          </p:nvSpPr>
          <p:spPr>
            <a:xfrm>
              <a:off x="2246286" y="4230035"/>
              <a:ext cx="525513" cy="525513"/>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49" dirty="0">
                <a:solidFill>
                  <a:schemeClr val="bg1"/>
                </a:solidFill>
              </a:endParaRPr>
            </a:p>
          </p:txBody>
        </p:sp>
        <p:sp>
          <p:nvSpPr>
            <p:cNvPr id="47" name="TextBox 40"/>
            <p:cNvSpPr txBox="1"/>
            <p:nvPr/>
          </p:nvSpPr>
          <p:spPr>
            <a:xfrm>
              <a:off x="2290215" y="4410054"/>
              <a:ext cx="433392" cy="176359"/>
            </a:xfrm>
            <a:prstGeom prst="rect">
              <a:avLst/>
            </a:prstGeom>
            <a:noFill/>
          </p:spPr>
          <p:txBody>
            <a:bodyPr wrap="square" lIns="0" tIns="0" rIns="0" bIns="0" rtlCol="0">
              <a:spAutoFit/>
            </a:bodyPr>
            <a:lstStyle/>
            <a:p>
              <a:pPr algn="ctr"/>
              <a:endParaRPr lang="zh-CN" altLang="en-US" sz="1371" b="1" dirty="0">
                <a:solidFill>
                  <a:schemeClr val="bg1"/>
                </a:solidFill>
                <a:latin typeface="微软雅黑" panose="020B0503020204020204" charset="-122"/>
                <a:ea typeface="微软雅黑" panose="020B0503020204020204" charset="-122"/>
              </a:endParaRPr>
            </a:p>
          </p:txBody>
        </p:sp>
      </p:grpSp>
      <p:grpSp>
        <p:nvGrpSpPr>
          <p:cNvPr id="48" name="组合 47"/>
          <p:cNvGrpSpPr/>
          <p:nvPr/>
        </p:nvGrpSpPr>
        <p:grpSpPr>
          <a:xfrm>
            <a:off x="7807086" y="5483233"/>
            <a:ext cx="628522" cy="628602"/>
            <a:chOff x="2246285" y="4230035"/>
            <a:chExt cx="525514" cy="525513"/>
          </a:xfrm>
          <a:solidFill>
            <a:schemeClr val="accent1"/>
          </a:solidFill>
        </p:grpSpPr>
        <p:sp>
          <p:nvSpPr>
            <p:cNvPr id="49" name="椭圆 48"/>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49" dirty="0">
                <a:solidFill>
                  <a:schemeClr val="bg1"/>
                </a:solidFill>
              </a:endParaRPr>
            </a:p>
          </p:txBody>
        </p:sp>
        <p:sp>
          <p:nvSpPr>
            <p:cNvPr id="54" name="TextBox 50"/>
            <p:cNvSpPr txBox="1"/>
            <p:nvPr/>
          </p:nvSpPr>
          <p:spPr>
            <a:xfrm>
              <a:off x="2246285" y="4324595"/>
              <a:ext cx="525513" cy="162851"/>
            </a:xfrm>
            <a:prstGeom prst="rect">
              <a:avLst/>
            </a:prstGeom>
            <a:noFill/>
          </p:spPr>
          <p:txBody>
            <a:bodyPr wrap="square" lIns="0" tIns="0" rIns="0" bIns="0" rtlCol="0">
              <a:spAutoFit/>
            </a:bodyPr>
            <a:lstStyle/>
            <a:p>
              <a:pPr algn="ctr"/>
              <a:endParaRPr lang="zh-CN" altLang="en-US" sz="1266" b="1" dirty="0">
                <a:solidFill>
                  <a:schemeClr val="bg1"/>
                </a:solidFill>
                <a:latin typeface="微软雅黑" panose="020B0503020204020204" charset="-122"/>
                <a:ea typeface="微软雅黑" panose="020B0503020204020204" charset="-122"/>
              </a:endParaRPr>
            </a:p>
          </p:txBody>
        </p:sp>
      </p:grpSp>
      <p:grpSp>
        <p:nvGrpSpPr>
          <p:cNvPr id="55" name="组合 54"/>
          <p:cNvGrpSpPr/>
          <p:nvPr/>
        </p:nvGrpSpPr>
        <p:grpSpPr>
          <a:xfrm>
            <a:off x="4918287" y="4685041"/>
            <a:ext cx="628522" cy="628602"/>
            <a:chOff x="2246285" y="4230035"/>
            <a:chExt cx="525514" cy="525513"/>
          </a:xfrm>
        </p:grpSpPr>
        <p:sp>
          <p:nvSpPr>
            <p:cNvPr id="56" name="椭圆 55"/>
            <p:cNvSpPr/>
            <p:nvPr/>
          </p:nvSpPr>
          <p:spPr>
            <a:xfrm>
              <a:off x="2246286" y="4230035"/>
              <a:ext cx="525513" cy="525513"/>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49" dirty="0">
                <a:solidFill>
                  <a:schemeClr val="bg1"/>
                </a:solidFill>
              </a:endParaRPr>
            </a:p>
          </p:txBody>
        </p:sp>
        <p:sp>
          <p:nvSpPr>
            <p:cNvPr id="57" name="TextBox 53"/>
            <p:cNvSpPr txBox="1"/>
            <p:nvPr/>
          </p:nvSpPr>
          <p:spPr>
            <a:xfrm>
              <a:off x="2246285" y="4415895"/>
              <a:ext cx="525513" cy="162851"/>
            </a:xfrm>
            <a:prstGeom prst="rect">
              <a:avLst/>
            </a:prstGeom>
            <a:noFill/>
          </p:spPr>
          <p:txBody>
            <a:bodyPr wrap="square" lIns="0" tIns="0" rIns="0" bIns="0" rtlCol="0">
              <a:spAutoFit/>
            </a:bodyPr>
            <a:lstStyle/>
            <a:p>
              <a:pPr algn="ctr"/>
              <a:endParaRPr lang="zh-CN" altLang="en-US" sz="1266" b="1" dirty="0">
                <a:solidFill>
                  <a:schemeClr val="bg1"/>
                </a:solidFill>
                <a:latin typeface="微软雅黑" panose="020B0503020204020204" charset="-122"/>
                <a:ea typeface="微软雅黑" panose="020B0503020204020204" charset="-122"/>
              </a:endParaRPr>
            </a:p>
          </p:txBody>
        </p:sp>
      </p:grpSp>
      <p:grpSp>
        <p:nvGrpSpPr>
          <p:cNvPr id="58" name="组合 57"/>
          <p:cNvGrpSpPr/>
          <p:nvPr/>
        </p:nvGrpSpPr>
        <p:grpSpPr>
          <a:xfrm>
            <a:off x="10443435" y="3483368"/>
            <a:ext cx="628522" cy="628602"/>
            <a:chOff x="2246285" y="4230035"/>
            <a:chExt cx="525514" cy="525513"/>
          </a:xfrm>
        </p:grpSpPr>
        <p:sp>
          <p:nvSpPr>
            <p:cNvPr id="59" name="椭圆 58"/>
            <p:cNvSpPr/>
            <p:nvPr/>
          </p:nvSpPr>
          <p:spPr>
            <a:xfrm>
              <a:off x="2246286" y="4230035"/>
              <a:ext cx="525513" cy="525513"/>
            </a:xfrm>
            <a:prstGeom prst="ellipse">
              <a:avLst/>
            </a:prstGeom>
            <a:solidFill>
              <a:schemeClr val="tx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49" dirty="0">
                <a:solidFill>
                  <a:schemeClr val="bg1"/>
                </a:solidFill>
              </a:endParaRPr>
            </a:p>
          </p:txBody>
        </p:sp>
        <p:sp>
          <p:nvSpPr>
            <p:cNvPr id="60" name="TextBox 56"/>
            <p:cNvSpPr txBox="1"/>
            <p:nvPr/>
          </p:nvSpPr>
          <p:spPr>
            <a:xfrm>
              <a:off x="2246285" y="4415895"/>
              <a:ext cx="525513" cy="162851"/>
            </a:xfrm>
            <a:prstGeom prst="rect">
              <a:avLst/>
            </a:prstGeom>
            <a:noFill/>
          </p:spPr>
          <p:txBody>
            <a:bodyPr wrap="square" lIns="0" tIns="0" rIns="0" bIns="0" rtlCol="0">
              <a:spAutoFit/>
            </a:bodyPr>
            <a:lstStyle/>
            <a:p>
              <a:pPr algn="ctr"/>
              <a:endParaRPr lang="zh-CN" altLang="en-US" sz="1266" b="1" dirty="0">
                <a:solidFill>
                  <a:schemeClr val="bg1"/>
                </a:solidFill>
                <a:latin typeface="微软雅黑" panose="020B0503020204020204" charset="-122"/>
                <a:ea typeface="微软雅黑" panose="020B0503020204020204" charset="-122"/>
              </a:endParaRPr>
            </a:p>
          </p:txBody>
        </p:sp>
      </p:grpSp>
      <p:sp>
        <p:nvSpPr>
          <p:cNvPr id="61" name="椭圆 60"/>
          <p:cNvSpPr/>
          <p:nvPr/>
        </p:nvSpPr>
        <p:spPr>
          <a:xfrm>
            <a:off x="6080486" y="4504178"/>
            <a:ext cx="193167" cy="19319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2" name="椭圆 61"/>
          <p:cNvSpPr/>
          <p:nvPr/>
        </p:nvSpPr>
        <p:spPr>
          <a:xfrm>
            <a:off x="5711936" y="5371987"/>
            <a:ext cx="386334" cy="38638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3" name="椭圆 62"/>
          <p:cNvSpPr/>
          <p:nvPr/>
        </p:nvSpPr>
        <p:spPr>
          <a:xfrm>
            <a:off x="5905105" y="6192019"/>
            <a:ext cx="193167" cy="19319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4" name="椭圆 63"/>
          <p:cNvSpPr/>
          <p:nvPr/>
        </p:nvSpPr>
        <p:spPr>
          <a:xfrm>
            <a:off x="3853762" y="5854968"/>
            <a:ext cx="386334" cy="386384"/>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5" name="椭圆 64"/>
          <p:cNvSpPr/>
          <p:nvPr/>
        </p:nvSpPr>
        <p:spPr>
          <a:xfrm>
            <a:off x="4664068" y="5209374"/>
            <a:ext cx="193167" cy="19319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6" name="椭圆 65"/>
          <p:cNvSpPr/>
          <p:nvPr/>
        </p:nvSpPr>
        <p:spPr>
          <a:xfrm>
            <a:off x="8338044" y="4491848"/>
            <a:ext cx="386334" cy="386384"/>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7" name="椭圆 66"/>
          <p:cNvSpPr/>
          <p:nvPr/>
        </p:nvSpPr>
        <p:spPr>
          <a:xfrm>
            <a:off x="10313732" y="4380286"/>
            <a:ext cx="235115" cy="235145"/>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8" name="椭圆 67"/>
          <p:cNvSpPr/>
          <p:nvPr/>
        </p:nvSpPr>
        <p:spPr>
          <a:xfrm>
            <a:off x="9192425" y="4245654"/>
            <a:ext cx="193167" cy="193192"/>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69" name="椭圆 68"/>
          <p:cNvSpPr/>
          <p:nvPr/>
        </p:nvSpPr>
        <p:spPr>
          <a:xfrm>
            <a:off x="7222309" y="3756374"/>
            <a:ext cx="386334" cy="386384"/>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70" name="椭圆 69"/>
          <p:cNvSpPr/>
          <p:nvPr/>
        </p:nvSpPr>
        <p:spPr>
          <a:xfrm>
            <a:off x="11253374" y="3111442"/>
            <a:ext cx="386334" cy="386384"/>
          </a:xfrm>
          <a:prstGeom prst="ellipse">
            <a:avLst/>
          </a:prstGeom>
          <a:solidFill>
            <a:schemeClr val="tx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71" name="椭圆 70"/>
          <p:cNvSpPr/>
          <p:nvPr/>
        </p:nvSpPr>
        <p:spPr>
          <a:xfrm>
            <a:off x="11287995" y="2669565"/>
            <a:ext cx="214273" cy="214301"/>
          </a:xfrm>
          <a:prstGeom prst="ellipse">
            <a:avLst/>
          </a:prstGeom>
          <a:solidFill>
            <a:schemeClr val="tx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
        <p:nvSpPr>
          <p:cNvPr id="72" name="椭圆 71"/>
          <p:cNvSpPr/>
          <p:nvPr/>
        </p:nvSpPr>
        <p:spPr>
          <a:xfrm>
            <a:off x="1323984" y="5913504"/>
            <a:ext cx="233615" cy="233646"/>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tx1">
                  <a:lumMod val="50000"/>
                  <a:lumOff val="50000"/>
                </a:schemeClr>
              </a:solidFill>
            </a:endParaRPr>
          </a:p>
        </p:txBody>
      </p:sp>
    </p:spTree>
    <p:extLst>
      <p:ext uri="{BB962C8B-B14F-4D97-AF65-F5344CB8AC3E}">
        <p14:creationId xmlns:p14="http://schemas.microsoft.com/office/powerpoint/2010/main" val="382353822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00" fill="hold"/>
                                        <p:tgtEl>
                                          <p:spTgt spid="17"/>
                                        </p:tgtEl>
                                        <p:attrNameLst>
                                          <p:attrName>ppt_w</p:attrName>
                                        </p:attrNameLst>
                                      </p:cBhvr>
                                      <p:tavLst>
                                        <p:tav tm="0">
                                          <p:val>
                                            <p:fltVal val="0"/>
                                          </p:val>
                                        </p:tav>
                                        <p:tav tm="100000">
                                          <p:val>
                                            <p:strVal val="#ppt_w"/>
                                          </p:val>
                                        </p:tav>
                                      </p:tavLst>
                                    </p:anim>
                                    <p:anim calcmode="lin" valueType="num">
                                      <p:cBhvr>
                                        <p:cTn id="8" dur="300" fill="hold"/>
                                        <p:tgtEl>
                                          <p:spTgt spid="17"/>
                                        </p:tgtEl>
                                        <p:attrNameLst>
                                          <p:attrName>ppt_h</p:attrName>
                                        </p:attrNameLst>
                                      </p:cBhvr>
                                      <p:tavLst>
                                        <p:tav tm="0">
                                          <p:val>
                                            <p:fltVal val="0"/>
                                          </p:val>
                                        </p:tav>
                                        <p:tav tm="100000">
                                          <p:val>
                                            <p:strVal val="#ppt_h"/>
                                          </p:val>
                                        </p:tav>
                                      </p:tavLst>
                                    </p:anim>
                                    <p:animEffect transition="in" filter="fade">
                                      <p:cBhvr>
                                        <p:cTn id="9" dur="300"/>
                                        <p:tgtEl>
                                          <p:spTgt spid="17"/>
                                        </p:tgtEl>
                                      </p:cBhvr>
                                    </p:animEffect>
                                  </p:childTnLst>
                                </p:cTn>
                              </p:par>
                              <p:par>
                                <p:cTn id="10" presetID="2" presetClass="entr" presetSubtype="4"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300" fill="hold"/>
                                        <p:tgtEl>
                                          <p:spTgt spid="41"/>
                                        </p:tgtEl>
                                        <p:attrNameLst>
                                          <p:attrName>ppt_x</p:attrName>
                                        </p:attrNameLst>
                                      </p:cBhvr>
                                      <p:tavLst>
                                        <p:tav tm="0">
                                          <p:val>
                                            <p:strVal val="#ppt_x"/>
                                          </p:val>
                                        </p:tav>
                                        <p:tav tm="100000">
                                          <p:val>
                                            <p:strVal val="#ppt_x"/>
                                          </p:val>
                                        </p:tav>
                                      </p:tavLst>
                                    </p:anim>
                                    <p:anim calcmode="lin" valueType="num">
                                      <p:cBhvr additive="base">
                                        <p:cTn id="13" dur="300" fill="hold"/>
                                        <p:tgtEl>
                                          <p:spTgt spid="41"/>
                                        </p:tgtEl>
                                        <p:attrNameLst>
                                          <p:attrName>ppt_y</p:attrName>
                                        </p:attrNameLst>
                                      </p:cBhvr>
                                      <p:tavLst>
                                        <p:tav tm="0">
                                          <p:val>
                                            <p:strVal val="1+#ppt_h/2"/>
                                          </p:val>
                                        </p:tav>
                                        <p:tav tm="100000">
                                          <p:val>
                                            <p:strVal val="#ppt_y"/>
                                          </p:val>
                                        </p:tav>
                                      </p:tavLst>
                                    </p:anim>
                                  </p:childTnLst>
                                </p:cTn>
                              </p:par>
                            </p:childTnLst>
                          </p:cTn>
                        </p:par>
                        <p:par>
                          <p:cTn id="14" fill="hold">
                            <p:stCondLst>
                              <p:cond delay="300"/>
                            </p:stCondLst>
                            <p:childTnLst>
                              <p:par>
                                <p:cTn id="15" presetID="18" presetClass="entr" presetSubtype="3"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upRight)">
                                      <p:cBhvr>
                                        <p:cTn id="17" dur="300"/>
                                        <p:tgtEl>
                                          <p:spTgt spid="14"/>
                                        </p:tgtEl>
                                      </p:cBhvr>
                                    </p:animEffect>
                                  </p:childTnLst>
                                </p:cTn>
                              </p:par>
                            </p:childTnLst>
                          </p:cTn>
                        </p:par>
                        <p:par>
                          <p:cTn id="18" fill="hold">
                            <p:stCondLst>
                              <p:cond delay="600"/>
                            </p:stCondLst>
                            <p:childTnLst>
                              <p:par>
                                <p:cTn id="19" presetID="53" presetClass="entr" presetSubtype="1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300" fill="hold"/>
                                        <p:tgtEl>
                                          <p:spTgt spid="22"/>
                                        </p:tgtEl>
                                        <p:attrNameLst>
                                          <p:attrName>ppt_w</p:attrName>
                                        </p:attrNameLst>
                                      </p:cBhvr>
                                      <p:tavLst>
                                        <p:tav tm="0">
                                          <p:val>
                                            <p:fltVal val="0"/>
                                          </p:val>
                                        </p:tav>
                                        <p:tav tm="100000">
                                          <p:val>
                                            <p:strVal val="#ppt_w"/>
                                          </p:val>
                                        </p:tav>
                                      </p:tavLst>
                                    </p:anim>
                                    <p:anim calcmode="lin" valueType="num">
                                      <p:cBhvr>
                                        <p:cTn id="22" dur="300" fill="hold"/>
                                        <p:tgtEl>
                                          <p:spTgt spid="22"/>
                                        </p:tgtEl>
                                        <p:attrNameLst>
                                          <p:attrName>ppt_h</p:attrName>
                                        </p:attrNameLst>
                                      </p:cBhvr>
                                      <p:tavLst>
                                        <p:tav tm="0">
                                          <p:val>
                                            <p:fltVal val="0"/>
                                          </p:val>
                                        </p:tav>
                                        <p:tav tm="100000">
                                          <p:val>
                                            <p:strVal val="#ppt_h"/>
                                          </p:val>
                                        </p:tav>
                                      </p:tavLst>
                                    </p:anim>
                                    <p:animEffect transition="in" filter="fade">
                                      <p:cBhvr>
                                        <p:cTn id="23" dur="300"/>
                                        <p:tgtEl>
                                          <p:spTgt spid="22"/>
                                        </p:tgtEl>
                                      </p:cBhvr>
                                    </p:animEffect>
                                  </p:childTnLst>
                                </p:cTn>
                              </p:par>
                              <p:par>
                                <p:cTn id="24" presetID="2" presetClass="entr" presetSubtype="4"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 calcmode="lin" valueType="num">
                                      <p:cBhvr additive="base">
                                        <p:cTn id="26" dur="300" fill="hold"/>
                                        <p:tgtEl>
                                          <p:spTgt spid="55"/>
                                        </p:tgtEl>
                                        <p:attrNameLst>
                                          <p:attrName>ppt_x</p:attrName>
                                        </p:attrNameLst>
                                      </p:cBhvr>
                                      <p:tavLst>
                                        <p:tav tm="0">
                                          <p:val>
                                            <p:strVal val="#ppt_x"/>
                                          </p:val>
                                        </p:tav>
                                        <p:tav tm="100000">
                                          <p:val>
                                            <p:strVal val="#ppt_x"/>
                                          </p:val>
                                        </p:tav>
                                      </p:tavLst>
                                    </p:anim>
                                    <p:anim calcmode="lin" valueType="num">
                                      <p:cBhvr additive="base">
                                        <p:cTn id="27" dur="300" fill="hold"/>
                                        <p:tgtEl>
                                          <p:spTgt spid="55"/>
                                        </p:tgtEl>
                                        <p:attrNameLst>
                                          <p:attrName>ppt_y</p:attrName>
                                        </p:attrNameLst>
                                      </p:cBhvr>
                                      <p:tavLst>
                                        <p:tav tm="0">
                                          <p:val>
                                            <p:strVal val="1+#ppt_h/2"/>
                                          </p:val>
                                        </p:tav>
                                        <p:tav tm="100000">
                                          <p:val>
                                            <p:strVal val="#ppt_y"/>
                                          </p:val>
                                        </p:tav>
                                      </p:tavLst>
                                    </p:anim>
                                  </p:childTnLst>
                                </p:cTn>
                              </p:par>
                            </p:childTnLst>
                          </p:cTn>
                        </p:par>
                        <p:par>
                          <p:cTn id="28" fill="hold">
                            <p:stCondLst>
                              <p:cond delay="900"/>
                            </p:stCondLst>
                            <p:childTnLst>
                              <p:par>
                                <p:cTn id="29" presetID="18" presetClass="entr" presetSubtype="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trips(downRight)">
                                      <p:cBhvr>
                                        <p:cTn id="31" dur="300"/>
                                        <p:tgtEl>
                                          <p:spTgt spid="15"/>
                                        </p:tgtEl>
                                      </p:cBhvr>
                                    </p:animEffect>
                                  </p:childTnLst>
                                </p:cTn>
                              </p:par>
                            </p:childTnLst>
                          </p:cTn>
                        </p:par>
                        <p:par>
                          <p:cTn id="32" fill="hold">
                            <p:stCondLst>
                              <p:cond delay="1200"/>
                            </p:stCondLst>
                            <p:childTnLst>
                              <p:par>
                                <p:cTn id="33" presetID="53" presetClass="entr" presetSubtype="16"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300" fill="hold"/>
                                        <p:tgtEl>
                                          <p:spTgt spid="27"/>
                                        </p:tgtEl>
                                        <p:attrNameLst>
                                          <p:attrName>ppt_w</p:attrName>
                                        </p:attrNameLst>
                                      </p:cBhvr>
                                      <p:tavLst>
                                        <p:tav tm="0">
                                          <p:val>
                                            <p:fltVal val="0"/>
                                          </p:val>
                                        </p:tav>
                                        <p:tav tm="100000">
                                          <p:val>
                                            <p:strVal val="#ppt_w"/>
                                          </p:val>
                                        </p:tav>
                                      </p:tavLst>
                                    </p:anim>
                                    <p:anim calcmode="lin" valueType="num">
                                      <p:cBhvr>
                                        <p:cTn id="36" dur="300" fill="hold"/>
                                        <p:tgtEl>
                                          <p:spTgt spid="27"/>
                                        </p:tgtEl>
                                        <p:attrNameLst>
                                          <p:attrName>ppt_h</p:attrName>
                                        </p:attrNameLst>
                                      </p:cBhvr>
                                      <p:tavLst>
                                        <p:tav tm="0">
                                          <p:val>
                                            <p:fltVal val="0"/>
                                          </p:val>
                                        </p:tav>
                                        <p:tav tm="100000">
                                          <p:val>
                                            <p:strVal val="#ppt_h"/>
                                          </p:val>
                                        </p:tav>
                                      </p:tavLst>
                                    </p:anim>
                                    <p:animEffect transition="in" filter="fade">
                                      <p:cBhvr>
                                        <p:cTn id="37" dur="300"/>
                                        <p:tgtEl>
                                          <p:spTgt spid="27"/>
                                        </p:tgtEl>
                                      </p:cBhvr>
                                    </p:animEffect>
                                  </p:childTnLst>
                                </p:cTn>
                              </p:par>
                              <p:par>
                                <p:cTn id="38" presetID="2" presetClass="entr" presetSubtype="4" fill="hold" nodeType="with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300" fill="hold"/>
                                        <p:tgtEl>
                                          <p:spTgt spid="48"/>
                                        </p:tgtEl>
                                        <p:attrNameLst>
                                          <p:attrName>ppt_x</p:attrName>
                                        </p:attrNameLst>
                                      </p:cBhvr>
                                      <p:tavLst>
                                        <p:tav tm="0">
                                          <p:val>
                                            <p:strVal val="#ppt_x"/>
                                          </p:val>
                                        </p:tav>
                                        <p:tav tm="100000">
                                          <p:val>
                                            <p:strVal val="#ppt_x"/>
                                          </p:val>
                                        </p:tav>
                                      </p:tavLst>
                                    </p:anim>
                                    <p:anim calcmode="lin" valueType="num">
                                      <p:cBhvr additive="base">
                                        <p:cTn id="41" dur="300" fill="hold"/>
                                        <p:tgtEl>
                                          <p:spTgt spid="48"/>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18" presetClass="entr" presetSubtype="3"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trips(upRight)">
                                      <p:cBhvr>
                                        <p:cTn id="45" dur="300"/>
                                        <p:tgtEl>
                                          <p:spTgt spid="16"/>
                                        </p:tgtEl>
                                      </p:cBhvr>
                                    </p:animEffect>
                                  </p:childTnLst>
                                </p:cTn>
                              </p:par>
                            </p:childTnLst>
                          </p:cTn>
                        </p:par>
                        <p:par>
                          <p:cTn id="46" fill="hold">
                            <p:stCondLst>
                              <p:cond delay="1800"/>
                            </p:stCondLst>
                            <p:childTnLst>
                              <p:par>
                                <p:cTn id="47" presetID="53" presetClass="entr" presetSubtype="16"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300" fill="hold"/>
                                        <p:tgtEl>
                                          <p:spTgt spid="32"/>
                                        </p:tgtEl>
                                        <p:attrNameLst>
                                          <p:attrName>ppt_w</p:attrName>
                                        </p:attrNameLst>
                                      </p:cBhvr>
                                      <p:tavLst>
                                        <p:tav tm="0">
                                          <p:val>
                                            <p:fltVal val="0"/>
                                          </p:val>
                                        </p:tav>
                                        <p:tav tm="100000">
                                          <p:val>
                                            <p:strVal val="#ppt_w"/>
                                          </p:val>
                                        </p:tav>
                                      </p:tavLst>
                                    </p:anim>
                                    <p:anim calcmode="lin" valueType="num">
                                      <p:cBhvr>
                                        <p:cTn id="50" dur="300" fill="hold"/>
                                        <p:tgtEl>
                                          <p:spTgt spid="32"/>
                                        </p:tgtEl>
                                        <p:attrNameLst>
                                          <p:attrName>ppt_h</p:attrName>
                                        </p:attrNameLst>
                                      </p:cBhvr>
                                      <p:tavLst>
                                        <p:tav tm="0">
                                          <p:val>
                                            <p:fltVal val="0"/>
                                          </p:val>
                                        </p:tav>
                                        <p:tav tm="100000">
                                          <p:val>
                                            <p:strVal val="#ppt_h"/>
                                          </p:val>
                                        </p:tav>
                                      </p:tavLst>
                                    </p:anim>
                                    <p:animEffect transition="in" filter="fade">
                                      <p:cBhvr>
                                        <p:cTn id="51" dur="300"/>
                                        <p:tgtEl>
                                          <p:spTgt spid="32"/>
                                        </p:tgtEl>
                                      </p:cBhvr>
                                    </p:animEffect>
                                  </p:childTnLst>
                                </p:cTn>
                              </p:par>
                              <p:par>
                                <p:cTn id="52" presetID="2" presetClass="entr" presetSubtype="4"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additive="base">
                                        <p:cTn id="54" dur="300" fill="hold"/>
                                        <p:tgtEl>
                                          <p:spTgt spid="58"/>
                                        </p:tgtEl>
                                        <p:attrNameLst>
                                          <p:attrName>ppt_x</p:attrName>
                                        </p:attrNameLst>
                                      </p:cBhvr>
                                      <p:tavLst>
                                        <p:tav tm="0">
                                          <p:val>
                                            <p:strVal val="#ppt_x"/>
                                          </p:val>
                                        </p:tav>
                                        <p:tav tm="100000">
                                          <p:val>
                                            <p:strVal val="#ppt_x"/>
                                          </p:val>
                                        </p:tav>
                                      </p:tavLst>
                                    </p:anim>
                                    <p:anim calcmode="lin" valueType="num">
                                      <p:cBhvr additive="base">
                                        <p:cTn id="55" dur="300" fill="hold"/>
                                        <p:tgtEl>
                                          <p:spTgt spid="58"/>
                                        </p:tgtEl>
                                        <p:attrNameLst>
                                          <p:attrName>ppt_y</p:attrName>
                                        </p:attrNameLst>
                                      </p:cBhvr>
                                      <p:tavLst>
                                        <p:tav tm="0">
                                          <p:val>
                                            <p:strVal val="1+#ppt_h/2"/>
                                          </p:val>
                                        </p:tav>
                                        <p:tav tm="100000">
                                          <p:val>
                                            <p:strVal val="#ppt_y"/>
                                          </p:val>
                                        </p:tav>
                                      </p:tavLst>
                                    </p:anim>
                                  </p:childTnLst>
                                </p:cTn>
                              </p:par>
                            </p:childTnLst>
                          </p:cTn>
                        </p:par>
                        <p:par>
                          <p:cTn id="56" fill="hold">
                            <p:stCondLst>
                              <p:cond delay="2100"/>
                            </p:stCondLst>
                            <p:childTnLst>
                              <p:par>
                                <p:cTn id="57" presetID="22" presetClass="entr" presetSubtype="1"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childTnLst>
                          </p:cTn>
                        </p:par>
                        <p:par>
                          <p:cTn id="60" fill="hold">
                            <p:stCondLst>
                              <p:cond delay="2600"/>
                            </p:stCondLst>
                            <p:childTnLst>
                              <p:par>
                                <p:cTn id="61" presetID="22" presetClass="entr" presetSubtype="1"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childTnLst>
                          </p:cTn>
                        </p:par>
                        <p:par>
                          <p:cTn id="64" fill="hold">
                            <p:stCondLst>
                              <p:cond delay="3100"/>
                            </p:stCondLst>
                            <p:childTnLst>
                              <p:par>
                                <p:cTn id="65" presetID="22" presetClass="entr" presetSubtype="1"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up)">
                                      <p:cBhvr>
                                        <p:cTn id="67" dur="500"/>
                                        <p:tgtEl>
                                          <p:spTgt spid="39"/>
                                        </p:tgtEl>
                                      </p:cBhvr>
                                    </p:animEffect>
                                  </p:childTnLst>
                                </p:cTn>
                              </p:par>
                            </p:childTnLst>
                          </p:cTn>
                        </p:par>
                        <p:par>
                          <p:cTn id="68" fill="hold">
                            <p:stCondLst>
                              <p:cond delay="3600"/>
                            </p:stCondLst>
                            <p:childTnLst>
                              <p:par>
                                <p:cTn id="69" presetID="22" presetClass="entr" presetSubtype="1"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500"/>
                                        <p:tgtEl>
                                          <p:spTgt spid="40"/>
                                        </p:tgtEl>
                                      </p:cBhvr>
                                    </p:animEffect>
                                  </p:childTnLst>
                                </p:cTn>
                              </p:par>
                            </p:childTnLst>
                          </p:cTn>
                        </p:par>
                        <p:par>
                          <p:cTn id="72" fill="hold">
                            <p:stCondLst>
                              <p:cond delay="4100"/>
                            </p:stCondLst>
                            <p:childTnLst>
                              <p:par>
                                <p:cTn id="73" presetID="2" presetClass="entr" presetSubtype="12"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700" fill="hold"/>
                                        <p:tgtEl>
                                          <p:spTgt spid="61"/>
                                        </p:tgtEl>
                                        <p:attrNameLst>
                                          <p:attrName>ppt_x</p:attrName>
                                        </p:attrNameLst>
                                      </p:cBhvr>
                                      <p:tavLst>
                                        <p:tav tm="0">
                                          <p:val>
                                            <p:strVal val="0-#ppt_w/2"/>
                                          </p:val>
                                        </p:tav>
                                        <p:tav tm="100000">
                                          <p:val>
                                            <p:strVal val="#ppt_x"/>
                                          </p:val>
                                        </p:tav>
                                      </p:tavLst>
                                    </p:anim>
                                    <p:anim calcmode="lin" valueType="num">
                                      <p:cBhvr additive="base">
                                        <p:cTn id="76" dur="700" fill="hold"/>
                                        <p:tgtEl>
                                          <p:spTgt spid="61"/>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30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fill="hold"/>
                                        <p:tgtEl>
                                          <p:spTgt spid="62"/>
                                        </p:tgtEl>
                                        <p:attrNameLst>
                                          <p:attrName>ppt_x</p:attrName>
                                        </p:attrNameLst>
                                      </p:cBhvr>
                                      <p:tavLst>
                                        <p:tav tm="0">
                                          <p:val>
                                            <p:strVal val="0-#ppt_w/2"/>
                                          </p:val>
                                        </p:tav>
                                        <p:tav tm="100000">
                                          <p:val>
                                            <p:strVal val="#ppt_x"/>
                                          </p:val>
                                        </p:tav>
                                      </p:tavLst>
                                    </p:anim>
                                    <p:anim calcmode="lin" valueType="num">
                                      <p:cBhvr additive="base">
                                        <p:cTn id="80" dur="500" fill="hold"/>
                                        <p:tgtEl>
                                          <p:spTgt spid="62"/>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30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600" fill="hold"/>
                                        <p:tgtEl>
                                          <p:spTgt spid="63"/>
                                        </p:tgtEl>
                                        <p:attrNameLst>
                                          <p:attrName>ppt_x</p:attrName>
                                        </p:attrNameLst>
                                      </p:cBhvr>
                                      <p:tavLst>
                                        <p:tav tm="0">
                                          <p:val>
                                            <p:strVal val="0-#ppt_w/2"/>
                                          </p:val>
                                        </p:tav>
                                        <p:tav tm="100000">
                                          <p:val>
                                            <p:strVal val="#ppt_x"/>
                                          </p:val>
                                        </p:tav>
                                      </p:tavLst>
                                    </p:anim>
                                    <p:anim calcmode="lin" valueType="num">
                                      <p:cBhvr additive="base">
                                        <p:cTn id="84" dur="600" fill="hold"/>
                                        <p:tgtEl>
                                          <p:spTgt spid="63"/>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20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400" fill="hold"/>
                                        <p:tgtEl>
                                          <p:spTgt spid="64"/>
                                        </p:tgtEl>
                                        <p:attrNameLst>
                                          <p:attrName>ppt_x</p:attrName>
                                        </p:attrNameLst>
                                      </p:cBhvr>
                                      <p:tavLst>
                                        <p:tav tm="0">
                                          <p:val>
                                            <p:strVal val="0-#ppt_w/2"/>
                                          </p:val>
                                        </p:tav>
                                        <p:tav tm="100000">
                                          <p:val>
                                            <p:strVal val="#ppt_x"/>
                                          </p:val>
                                        </p:tav>
                                      </p:tavLst>
                                    </p:anim>
                                    <p:anim calcmode="lin" valueType="num">
                                      <p:cBhvr additive="base">
                                        <p:cTn id="88" dur="400" fill="hold"/>
                                        <p:tgtEl>
                                          <p:spTgt spid="64"/>
                                        </p:tgtEl>
                                        <p:attrNameLst>
                                          <p:attrName>ppt_y</p:attrName>
                                        </p:attrNameLst>
                                      </p:cBhvr>
                                      <p:tavLst>
                                        <p:tav tm="0">
                                          <p:val>
                                            <p:strVal val="1+#ppt_h/2"/>
                                          </p:val>
                                        </p:tav>
                                        <p:tav tm="100000">
                                          <p:val>
                                            <p:strVal val="#ppt_y"/>
                                          </p:val>
                                        </p:tav>
                                      </p:tavLst>
                                    </p:anim>
                                  </p:childTnLst>
                                </p:cTn>
                              </p:par>
                              <p:par>
                                <p:cTn id="89" presetID="2" presetClass="entr" presetSubtype="12"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500" fill="hold"/>
                                        <p:tgtEl>
                                          <p:spTgt spid="65"/>
                                        </p:tgtEl>
                                        <p:attrNameLst>
                                          <p:attrName>ppt_x</p:attrName>
                                        </p:attrNameLst>
                                      </p:cBhvr>
                                      <p:tavLst>
                                        <p:tav tm="0">
                                          <p:val>
                                            <p:strVal val="0-#ppt_w/2"/>
                                          </p:val>
                                        </p:tav>
                                        <p:tav tm="100000">
                                          <p:val>
                                            <p:strVal val="#ppt_x"/>
                                          </p:val>
                                        </p:tav>
                                      </p:tavLst>
                                    </p:anim>
                                    <p:anim calcmode="lin" valueType="num">
                                      <p:cBhvr additive="base">
                                        <p:cTn id="92" dur="500" fill="hold"/>
                                        <p:tgtEl>
                                          <p:spTgt spid="65"/>
                                        </p:tgtEl>
                                        <p:attrNameLst>
                                          <p:attrName>ppt_y</p:attrName>
                                        </p:attrNameLst>
                                      </p:cBhvr>
                                      <p:tavLst>
                                        <p:tav tm="0">
                                          <p:val>
                                            <p:strVal val="1+#ppt_h/2"/>
                                          </p:val>
                                        </p:tav>
                                        <p:tav tm="100000">
                                          <p:val>
                                            <p:strVal val="#ppt_y"/>
                                          </p:val>
                                        </p:tav>
                                      </p:tavLst>
                                    </p:anim>
                                  </p:childTnLst>
                                </p:cTn>
                              </p:par>
                              <p:par>
                                <p:cTn id="93" presetID="2" presetClass="entr" presetSubtype="12" fill="hold" grpId="0" nodeType="withEffect">
                                  <p:stCondLst>
                                    <p:cond delay="200"/>
                                  </p:stCondLst>
                                  <p:childTnLst>
                                    <p:set>
                                      <p:cBhvr>
                                        <p:cTn id="94" dur="1" fill="hold">
                                          <p:stCondLst>
                                            <p:cond delay="0"/>
                                          </p:stCondLst>
                                        </p:cTn>
                                        <p:tgtEl>
                                          <p:spTgt spid="66"/>
                                        </p:tgtEl>
                                        <p:attrNameLst>
                                          <p:attrName>style.visibility</p:attrName>
                                        </p:attrNameLst>
                                      </p:cBhvr>
                                      <p:to>
                                        <p:strVal val="visible"/>
                                      </p:to>
                                    </p:set>
                                    <p:anim calcmode="lin" valueType="num">
                                      <p:cBhvr additive="base">
                                        <p:cTn id="95" dur="800" fill="hold"/>
                                        <p:tgtEl>
                                          <p:spTgt spid="66"/>
                                        </p:tgtEl>
                                        <p:attrNameLst>
                                          <p:attrName>ppt_x</p:attrName>
                                        </p:attrNameLst>
                                      </p:cBhvr>
                                      <p:tavLst>
                                        <p:tav tm="0">
                                          <p:val>
                                            <p:strVal val="0-#ppt_w/2"/>
                                          </p:val>
                                        </p:tav>
                                        <p:tav tm="100000">
                                          <p:val>
                                            <p:strVal val="#ppt_x"/>
                                          </p:val>
                                        </p:tav>
                                      </p:tavLst>
                                    </p:anim>
                                    <p:anim calcmode="lin" valueType="num">
                                      <p:cBhvr additive="base">
                                        <p:cTn id="96" dur="800" fill="hold"/>
                                        <p:tgtEl>
                                          <p:spTgt spid="66"/>
                                        </p:tgtEl>
                                        <p:attrNameLst>
                                          <p:attrName>ppt_y</p:attrName>
                                        </p:attrNameLst>
                                      </p:cBhvr>
                                      <p:tavLst>
                                        <p:tav tm="0">
                                          <p:val>
                                            <p:strVal val="1+#ppt_h/2"/>
                                          </p:val>
                                        </p:tav>
                                        <p:tav tm="100000">
                                          <p:val>
                                            <p:strVal val="#ppt_y"/>
                                          </p:val>
                                        </p:tav>
                                      </p:tavLst>
                                    </p:anim>
                                  </p:childTnLst>
                                </p:cTn>
                              </p:par>
                              <p:par>
                                <p:cTn id="97" presetID="2" presetClass="entr" presetSubtype="12"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 calcmode="lin" valueType="num">
                                      <p:cBhvr additive="base">
                                        <p:cTn id="99" dur="500" fill="hold"/>
                                        <p:tgtEl>
                                          <p:spTgt spid="67"/>
                                        </p:tgtEl>
                                        <p:attrNameLst>
                                          <p:attrName>ppt_x</p:attrName>
                                        </p:attrNameLst>
                                      </p:cBhvr>
                                      <p:tavLst>
                                        <p:tav tm="0">
                                          <p:val>
                                            <p:strVal val="0-#ppt_w/2"/>
                                          </p:val>
                                        </p:tav>
                                        <p:tav tm="100000">
                                          <p:val>
                                            <p:strVal val="#ppt_x"/>
                                          </p:val>
                                        </p:tav>
                                      </p:tavLst>
                                    </p:anim>
                                    <p:anim calcmode="lin" valueType="num">
                                      <p:cBhvr additive="base">
                                        <p:cTn id="100" dur="500" fill="hold"/>
                                        <p:tgtEl>
                                          <p:spTgt spid="67"/>
                                        </p:tgtEl>
                                        <p:attrNameLst>
                                          <p:attrName>ppt_y</p:attrName>
                                        </p:attrNameLst>
                                      </p:cBhvr>
                                      <p:tavLst>
                                        <p:tav tm="0">
                                          <p:val>
                                            <p:strVal val="1+#ppt_h/2"/>
                                          </p:val>
                                        </p:tav>
                                        <p:tav tm="100000">
                                          <p:val>
                                            <p:strVal val="#ppt_y"/>
                                          </p:val>
                                        </p:tav>
                                      </p:tavLst>
                                    </p:anim>
                                  </p:childTnLst>
                                </p:cTn>
                              </p:par>
                              <p:par>
                                <p:cTn id="101" presetID="2" presetClass="entr" presetSubtype="12" fill="hold" grpId="0" nodeType="withEffect">
                                  <p:stCondLst>
                                    <p:cond delay="200"/>
                                  </p:stCondLst>
                                  <p:childTnLst>
                                    <p:set>
                                      <p:cBhvr>
                                        <p:cTn id="102" dur="1" fill="hold">
                                          <p:stCondLst>
                                            <p:cond delay="0"/>
                                          </p:stCondLst>
                                        </p:cTn>
                                        <p:tgtEl>
                                          <p:spTgt spid="68"/>
                                        </p:tgtEl>
                                        <p:attrNameLst>
                                          <p:attrName>style.visibility</p:attrName>
                                        </p:attrNameLst>
                                      </p:cBhvr>
                                      <p:to>
                                        <p:strVal val="visible"/>
                                      </p:to>
                                    </p:set>
                                    <p:anim calcmode="lin" valueType="num">
                                      <p:cBhvr additive="base">
                                        <p:cTn id="103" dur="500" fill="hold"/>
                                        <p:tgtEl>
                                          <p:spTgt spid="68"/>
                                        </p:tgtEl>
                                        <p:attrNameLst>
                                          <p:attrName>ppt_x</p:attrName>
                                        </p:attrNameLst>
                                      </p:cBhvr>
                                      <p:tavLst>
                                        <p:tav tm="0">
                                          <p:val>
                                            <p:strVal val="0-#ppt_w/2"/>
                                          </p:val>
                                        </p:tav>
                                        <p:tav tm="100000">
                                          <p:val>
                                            <p:strVal val="#ppt_x"/>
                                          </p:val>
                                        </p:tav>
                                      </p:tavLst>
                                    </p:anim>
                                    <p:anim calcmode="lin" valueType="num">
                                      <p:cBhvr additive="base">
                                        <p:cTn id="104" dur="500" fill="hold"/>
                                        <p:tgtEl>
                                          <p:spTgt spid="68"/>
                                        </p:tgtEl>
                                        <p:attrNameLst>
                                          <p:attrName>ppt_y</p:attrName>
                                        </p:attrNameLst>
                                      </p:cBhvr>
                                      <p:tavLst>
                                        <p:tav tm="0">
                                          <p:val>
                                            <p:strVal val="1+#ppt_h/2"/>
                                          </p:val>
                                        </p:tav>
                                        <p:tav tm="100000">
                                          <p:val>
                                            <p:strVal val="#ppt_y"/>
                                          </p:val>
                                        </p:tav>
                                      </p:tavLst>
                                    </p:anim>
                                  </p:childTnLst>
                                </p:cTn>
                              </p:par>
                              <p:par>
                                <p:cTn id="105" presetID="2" presetClass="entr" presetSubtype="12"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 calcmode="lin" valueType="num">
                                      <p:cBhvr additive="base">
                                        <p:cTn id="107" dur="600" fill="hold"/>
                                        <p:tgtEl>
                                          <p:spTgt spid="69"/>
                                        </p:tgtEl>
                                        <p:attrNameLst>
                                          <p:attrName>ppt_x</p:attrName>
                                        </p:attrNameLst>
                                      </p:cBhvr>
                                      <p:tavLst>
                                        <p:tav tm="0">
                                          <p:val>
                                            <p:strVal val="0-#ppt_w/2"/>
                                          </p:val>
                                        </p:tav>
                                        <p:tav tm="100000">
                                          <p:val>
                                            <p:strVal val="#ppt_x"/>
                                          </p:val>
                                        </p:tav>
                                      </p:tavLst>
                                    </p:anim>
                                    <p:anim calcmode="lin" valueType="num">
                                      <p:cBhvr additive="base">
                                        <p:cTn id="108" dur="600" fill="hold"/>
                                        <p:tgtEl>
                                          <p:spTgt spid="69"/>
                                        </p:tgtEl>
                                        <p:attrNameLst>
                                          <p:attrName>ppt_y</p:attrName>
                                        </p:attrNameLst>
                                      </p:cBhvr>
                                      <p:tavLst>
                                        <p:tav tm="0">
                                          <p:val>
                                            <p:strVal val="1+#ppt_h/2"/>
                                          </p:val>
                                        </p:tav>
                                        <p:tav tm="100000">
                                          <p:val>
                                            <p:strVal val="#ppt_y"/>
                                          </p:val>
                                        </p:tav>
                                      </p:tavLst>
                                    </p:anim>
                                  </p:childTnLst>
                                </p:cTn>
                              </p:par>
                              <p:par>
                                <p:cTn id="109" presetID="2" presetClass="entr" presetSubtype="12" fill="hold" grpId="0" nodeType="withEffect">
                                  <p:stCondLst>
                                    <p:cond delay="0"/>
                                  </p:stCondLst>
                                  <p:childTnLst>
                                    <p:set>
                                      <p:cBhvr>
                                        <p:cTn id="110" dur="1" fill="hold">
                                          <p:stCondLst>
                                            <p:cond delay="0"/>
                                          </p:stCondLst>
                                        </p:cTn>
                                        <p:tgtEl>
                                          <p:spTgt spid="70"/>
                                        </p:tgtEl>
                                        <p:attrNameLst>
                                          <p:attrName>style.visibility</p:attrName>
                                        </p:attrNameLst>
                                      </p:cBhvr>
                                      <p:to>
                                        <p:strVal val="visible"/>
                                      </p:to>
                                    </p:set>
                                    <p:anim calcmode="lin" valueType="num">
                                      <p:cBhvr additive="base">
                                        <p:cTn id="111" dur="500" fill="hold"/>
                                        <p:tgtEl>
                                          <p:spTgt spid="70"/>
                                        </p:tgtEl>
                                        <p:attrNameLst>
                                          <p:attrName>ppt_x</p:attrName>
                                        </p:attrNameLst>
                                      </p:cBhvr>
                                      <p:tavLst>
                                        <p:tav tm="0">
                                          <p:val>
                                            <p:strVal val="0-#ppt_w/2"/>
                                          </p:val>
                                        </p:tav>
                                        <p:tav tm="100000">
                                          <p:val>
                                            <p:strVal val="#ppt_x"/>
                                          </p:val>
                                        </p:tav>
                                      </p:tavLst>
                                    </p:anim>
                                    <p:anim calcmode="lin" valueType="num">
                                      <p:cBhvr additive="base">
                                        <p:cTn id="112" dur="500" fill="hold"/>
                                        <p:tgtEl>
                                          <p:spTgt spid="70"/>
                                        </p:tgtEl>
                                        <p:attrNameLst>
                                          <p:attrName>ppt_y</p:attrName>
                                        </p:attrNameLst>
                                      </p:cBhvr>
                                      <p:tavLst>
                                        <p:tav tm="0">
                                          <p:val>
                                            <p:strVal val="1+#ppt_h/2"/>
                                          </p:val>
                                        </p:tav>
                                        <p:tav tm="100000">
                                          <p:val>
                                            <p:strVal val="#ppt_y"/>
                                          </p:val>
                                        </p:tav>
                                      </p:tavLst>
                                    </p:anim>
                                  </p:childTnLst>
                                </p:cTn>
                              </p:par>
                              <p:par>
                                <p:cTn id="113" presetID="2" presetClass="entr" presetSubtype="12" fill="hold" grpId="0" nodeType="withEffect">
                                  <p:stCondLst>
                                    <p:cond delay="300"/>
                                  </p:stCondLst>
                                  <p:childTnLst>
                                    <p:set>
                                      <p:cBhvr>
                                        <p:cTn id="114" dur="1" fill="hold">
                                          <p:stCondLst>
                                            <p:cond delay="0"/>
                                          </p:stCondLst>
                                        </p:cTn>
                                        <p:tgtEl>
                                          <p:spTgt spid="71"/>
                                        </p:tgtEl>
                                        <p:attrNameLst>
                                          <p:attrName>style.visibility</p:attrName>
                                        </p:attrNameLst>
                                      </p:cBhvr>
                                      <p:to>
                                        <p:strVal val="visible"/>
                                      </p:to>
                                    </p:set>
                                    <p:anim calcmode="lin" valueType="num">
                                      <p:cBhvr additive="base">
                                        <p:cTn id="115" dur="400" fill="hold"/>
                                        <p:tgtEl>
                                          <p:spTgt spid="71"/>
                                        </p:tgtEl>
                                        <p:attrNameLst>
                                          <p:attrName>ppt_x</p:attrName>
                                        </p:attrNameLst>
                                      </p:cBhvr>
                                      <p:tavLst>
                                        <p:tav tm="0">
                                          <p:val>
                                            <p:strVal val="0-#ppt_w/2"/>
                                          </p:val>
                                        </p:tav>
                                        <p:tav tm="100000">
                                          <p:val>
                                            <p:strVal val="#ppt_x"/>
                                          </p:val>
                                        </p:tav>
                                      </p:tavLst>
                                    </p:anim>
                                    <p:anim calcmode="lin" valueType="num">
                                      <p:cBhvr additive="base">
                                        <p:cTn id="116" dur="400" fill="hold"/>
                                        <p:tgtEl>
                                          <p:spTgt spid="71"/>
                                        </p:tgtEl>
                                        <p:attrNameLst>
                                          <p:attrName>ppt_y</p:attrName>
                                        </p:attrNameLst>
                                      </p:cBhvr>
                                      <p:tavLst>
                                        <p:tav tm="0">
                                          <p:val>
                                            <p:strVal val="1+#ppt_h/2"/>
                                          </p:val>
                                        </p:tav>
                                        <p:tav tm="100000">
                                          <p:val>
                                            <p:strVal val="#ppt_y"/>
                                          </p:val>
                                        </p:tav>
                                      </p:tavLst>
                                    </p:anim>
                                  </p:childTnLst>
                                </p:cTn>
                              </p:par>
                              <p:par>
                                <p:cTn id="117" presetID="2" presetClass="entr" presetSubtype="12"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0-#ppt_w/2"/>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59"/>
          <p:cNvSpPr>
            <a:spLocks noChangeArrowheads="1"/>
          </p:cNvSpPr>
          <p:nvPr/>
        </p:nvSpPr>
        <p:spPr bwMode="auto">
          <a:xfrm>
            <a:off x="2252911" y="3976365"/>
            <a:ext cx="8568952" cy="1107996"/>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7200" b="1" kern="5000" spc="600" dirty="0">
                <a:solidFill>
                  <a:srgbClr val="1F497D"/>
                </a:solidFill>
                <a:cs typeface="Arial" panose="020B0604020202020204" pitchFamily="34" charset="0"/>
              </a:rPr>
              <a:t>感谢您的聆听</a:t>
            </a:r>
          </a:p>
        </p:txBody>
      </p:sp>
      <p:sp>
        <p:nvSpPr>
          <p:cNvPr id="16" name="矩形 259"/>
          <p:cNvSpPr>
            <a:spLocks noChangeArrowheads="1"/>
          </p:cNvSpPr>
          <p:nvPr/>
        </p:nvSpPr>
        <p:spPr bwMode="auto">
          <a:xfrm>
            <a:off x="2612951" y="5272509"/>
            <a:ext cx="7814702" cy="307777"/>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dirty="0">
                <a:solidFill>
                  <a:srgbClr val="1F497D"/>
                </a:solidFill>
                <a:cs typeface="Arial" panose="020B0604020202020204" pitchFamily="34" charset="0"/>
              </a:rPr>
              <a:t>THANK  YOU </a:t>
            </a:r>
            <a:endParaRPr lang="zh-CN" altLang="en-US" sz="2000" dirty="0">
              <a:solidFill>
                <a:srgbClr val="1F497D"/>
              </a:solidFill>
              <a:cs typeface="Arial" panose="020B0604020202020204" pitchFamily="34" charset="0"/>
            </a:endParaRPr>
          </a:p>
        </p:txBody>
      </p:sp>
      <p:cxnSp>
        <p:nvCxnSpPr>
          <p:cNvPr id="19" name="直接连接符 18"/>
          <p:cNvCxnSpPr/>
          <p:nvPr/>
        </p:nvCxnSpPr>
        <p:spPr>
          <a:xfrm>
            <a:off x="2679123" y="5128493"/>
            <a:ext cx="77165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015358" y="663997"/>
            <a:ext cx="2828034" cy="2828034"/>
            <a:chOff x="1705099" y="2564904"/>
            <a:chExt cx="1800200" cy="1800200"/>
          </a:xfrm>
        </p:grpSpPr>
        <p:sp>
          <p:nvSpPr>
            <p:cNvPr id="9" name="椭圆 8"/>
            <p:cNvSpPr/>
            <p:nvPr/>
          </p:nvSpPr>
          <p:spPr>
            <a:xfrm>
              <a:off x="1705099" y="2564904"/>
              <a:ext cx="1800200" cy="1800200"/>
            </a:xfrm>
            <a:prstGeom prst="ellipse">
              <a:avLst/>
            </a:prstGeom>
            <a:solidFill>
              <a:srgbClr val="1F497D"/>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Impact MT Std" pitchFamily="34" charset="0"/>
              </a:endParaRPr>
            </a:p>
          </p:txBody>
        </p:sp>
        <p:sp>
          <p:nvSpPr>
            <p:cNvPr id="10" name="椭圆 9"/>
            <p:cNvSpPr/>
            <p:nvPr/>
          </p:nvSpPr>
          <p:spPr>
            <a:xfrm>
              <a:off x="1803050" y="2662855"/>
              <a:ext cx="1604298" cy="1604298"/>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Impact MT Std" pitchFamily="34" charset="0"/>
              </a:endParaRPr>
            </a:p>
          </p:txBody>
        </p:sp>
      </p:grpSp>
      <p:sp>
        <p:nvSpPr>
          <p:cNvPr id="12" name="椭圆 11"/>
          <p:cNvSpPr/>
          <p:nvPr/>
        </p:nvSpPr>
        <p:spPr>
          <a:xfrm flipH="1">
            <a:off x="3377380" y="2638054"/>
            <a:ext cx="417953" cy="417953"/>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3" name="椭圆 12"/>
          <p:cNvSpPr/>
          <p:nvPr/>
        </p:nvSpPr>
        <p:spPr>
          <a:xfrm flipH="1">
            <a:off x="4797192" y="2761804"/>
            <a:ext cx="275632" cy="275632"/>
          </a:xfrm>
          <a:prstGeom prst="ellipse">
            <a:avLst/>
          </a:prstGeom>
          <a:solidFill>
            <a:schemeClr val="bg1">
              <a:lumMod val="75000"/>
            </a:schemeClr>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5" name="椭圆 14"/>
          <p:cNvSpPr/>
          <p:nvPr/>
        </p:nvSpPr>
        <p:spPr>
          <a:xfrm flipH="1">
            <a:off x="2406627" y="2375543"/>
            <a:ext cx="344324" cy="344322"/>
          </a:xfrm>
          <a:prstGeom prst="ellipse">
            <a:avLst/>
          </a:prstGeom>
          <a:solidFill>
            <a:schemeClr val="bg1">
              <a:lumMod val="75000"/>
            </a:schemeClr>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7" name="椭圆 16"/>
          <p:cNvSpPr/>
          <p:nvPr/>
        </p:nvSpPr>
        <p:spPr>
          <a:xfrm flipH="1">
            <a:off x="8142121" y="2471531"/>
            <a:ext cx="580544" cy="580546"/>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8" name="椭圆 17"/>
          <p:cNvSpPr/>
          <p:nvPr/>
        </p:nvSpPr>
        <p:spPr>
          <a:xfrm flipH="1">
            <a:off x="4138780" y="2146251"/>
            <a:ext cx="564888" cy="564890"/>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0" name="椭圆 19"/>
          <p:cNvSpPr/>
          <p:nvPr/>
        </p:nvSpPr>
        <p:spPr>
          <a:xfrm flipH="1">
            <a:off x="8626501" y="2153960"/>
            <a:ext cx="275632" cy="275632"/>
          </a:xfrm>
          <a:prstGeom prst="ellipse">
            <a:avLst/>
          </a:prstGeom>
          <a:solidFill>
            <a:schemeClr val="bg1">
              <a:lumMod val="75000"/>
            </a:schemeClr>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1" name="椭圆 20"/>
          <p:cNvSpPr/>
          <p:nvPr/>
        </p:nvSpPr>
        <p:spPr>
          <a:xfrm flipH="1">
            <a:off x="7466705" y="3028800"/>
            <a:ext cx="275632" cy="275632"/>
          </a:xfrm>
          <a:prstGeom prst="ellipse">
            <a:avLst/>
          </a:prstGeom>
          <a:solidFill>
            <a:srgbClr val="1F497D"/>
          </a:solidFill>
          <a:ln w="28575" cap="flat">
            <a:solidFill>
              <a:schemeClr val="tx1">
                <a:alpha val="55000"/>
              </a:schemeClr>
            </a:soli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2" name="椭圆 21"/>
          <p:cNvSpPr/>
          <p:nvPr/>
        </p:nvSpPr>
        <p:spPr>
          <a:xfrm flipH="1">
            <a:off x="9548483" y="2569364"/>
            <a:ext cx="417953" cy="417953"/>
          </a:xfrm>
          <a:prstGeom prst="ellipse">
            <a:avLst/>
          </a:prstGeom>
          <a:solidFill>
            <a:srgbClr val="1F497D"/>
          </a:solid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5323" y="1163296"/>
            <a:ext cx="1835018" cy="1835018"/>
          </a:xfrm>
          <a:prstGeom prst="rect">
            <a:avLst/>
          </a:prstGeom>
        </p:spPr>
      </p:pic>
    </p:spTree>
    <p:extLst>
      <p:ext uri="{BB962C8B-B14F-4D97-AF65-F5344CB8AC3E}">
        <p14:creationId xmlns:p14="http://schemas.microsoft.com/office/powerpoint/2010/main" val="266622308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childTnLst>
                          </p:cTn>
                        </p:par>
                        <p:par>
                          <p:cTn id="19" fill="hold">
                            <p:stCondLst>
                              <p:cond delay="125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
                                        </p:tgtEl>
                                        <p:attrNameLst>
                                          <p:attrName>ppt_y</p:attrName>
                                        </p:attrNameLst>
                                      </p:cBhvr>
                                      <p:tavLst>
                                        <p:tav tm="0">
                                          <p:val>
                                            <p:strVal val="#ppt_y"/>
                                          </p:val>
                                        </p:tav>
                                        <p:tav tm="100000">
                                          <p:val>
                                            <p:strVal val="#ppt_y"/>
                                          </p:val>
                                        </p:tav>
                                      </p:tavLst>
                                    </p:anim>
                                    <p:anim calcmode="lin" valueType="num">
                                      <p:cBhvr>
                                        <p:cTn id="2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
                                        </p:tgtEl>
                                      </p:cBhvr>
                                    </p:animEffect>
                                  </p:childTnLst>
                                </p:cTn>
                              </p:par>
                            </p:childTnLst>
                          </p:cTn>
                        </p:par>
                        <p:par>
                          <p:cTn id="27" fill="hold">
                            <p:stCondLst>
                              <p:cond delay="21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6"/>
                                        </p:tgtEl>
                                      </p:cBhvr>
                                    </p:animEffect>
                                    <p:animScale>
                                      <p:cBhvr>
                                        <p:cTn id="30" dur="250" autoRev="1" fill="hold"/>
                                        <p:tgtEl>
                                          <p:spTgt spid="16"/>
                                        </p:tgtEl>
                                      </p:cBhvr>
                                      <p:by x="105000" y="105000"/>
                                    </p:animScale>
                                  </p:childTnLst>
                                </p:cTn>
                              </p:par>
                              <p:par>
                                <p:cTn id="31" presetID="45" presetClass="entr" presetSubtype="0" fill="hold" nodeType="withEffect">
                                  <p:stCondLst>
                                    <p:cond delay="5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10" presetClass="entr" presetSubtype="0" fill="hold" grpId="0" nodeType="withEffect">
                                  <p:stCondLst>
                                    <p:cond delay="1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22" presetClass="entr" presetSubtype="4" fill="hold" nodeType="withEffect">
                                  <p:stCondLst>
                                    <p:cond delay="10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par>
                                <p:cTn id="42" presetID="10" presetClass="entr" presetSubtype="0" fill="hold" grpId="0" nodeType="withEffect">
                                  <p:stCondLst>
                                    <p:cond delay="20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2" grpId="0" animBg="1"/>
      <p:bldP spid="13" grpId="0" animBg="1"/>
      <p:bldP spid="15" grpId="0" animBg="1"/>
      <p:bldP spid="17" grpId="0" animBg="1"/>
      <p:bldP spid="18"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a:off x="7599133" y="2405468"/>
            <a:ext cx="3875369" cy="916170"/>
            <a:chOff x="7280925" y="1412701"/>
            <a:chExt cx="3875369" cy="916170"/>
          </a:xfrm>
        </p:grpSpPr>
        <p:sp>
          <p:nvSpPr>
            <p:cNvPr id="102" name="文本框 101"/>
            <p:cNvSpPr txBox="1"/>
            <p:nvPr/>
          </p:nvSpPr>
          <p:spPr>
            <a:xfrm>
              <a:off x="7280925" y="1412701"/>
              <a:ext cx="2304256"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总体网民规模</a:t>
              </a:r>
            </a:p>
          </p:txBody>
        </p:sp>
        <p:sp>
          <p:nvSpPr>
            <p:cNvPr id="103" name="矩形 102"/>
            <p:cNvSpPr/>
            <p:nvPr/>
          </p:nvSpPr>
          <p:spPr>
            <a:xfrm>
              <a:off x="7280925" y="1682540"/>
              <a:ext cx="3875369" cy="646331"/>
            </a:xfrm>
            <a:prstGeom prst="rect">
              <a:avLst/>
            </a:prstGeom>
          </p:spPr>
          <p:txBody>
            <a:bodyPr wrap="square">
              <a:spAutoFit/>
            </a:bodyPr>
            <a:lstStyle/>
            <a:p>
              <a:pPr>
                <a:lnSpc>
                  <a:spcPct val="150000"/>
                </a:lnSpc>
              </a:pP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2017/06  </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共计</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:7.51</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亿</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半年新增</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1992</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万  </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相对于</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2016</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年低提升了</a:t>
              </a:r>
              <a:r>
                <a:rPr lang="en-US" altLang="zh-CN" sz="1200" spc="120" dirty="0">
                  <a:solidFill>
                    <a:srgbClr val="7030A0"/>
                  </a:solidFill>
                  <a:latin typeface="微软雅黑" panose="020B0503020204020204" pitchFamily="34" charset="-122"/>
                  <a:ea typeface="微软雅黑" panose="020B0503020204020204" pitchFamily="34" charset="-122"/>
                </a:rPr>
                <a:t>1.1%</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 </a:t>
              </a:r>
            </a:p>
          </p:txBody>
        </p:sp>
      </p:grpSp>
      <p:grpSp>
        <p:nvGrpSpPr>
          <p:cNvPr id="117" name="组合 116"/>
          <p:cNvGrpSpPr/>
          <p:nvPr/>
        </p:nvGrpSpPr>
        <p:grpSpPr>
          <a:xfrm>
            <a:off x="7609513" y="4064251"/>
            <a:ext cx="3875369" cy="916170"/>
            <a:chOff x="7280925" y="1412701"/>
            <a:chExt cx="3875369" cy="916170"/>
          </a:xfrm>
        </p:grpSpPr>
        <p:sp>
          <p:nvSpPr>
            <p:cNvPr id="118" name="文本框 117"/>
            <p:cNvSpPr txBox="1"/>
            <p:nvPr/>
          </p:nvSpPr>
          <p:spPr>
            <a:xfrm>
              <a:off x="7280925" y="1412701"/>
              <a:ext cx="2304256"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手机网民规模</a:t>
              </a:r>
            </a:p>
          </p:txBody>
        </p:sp>
        <p:sp>
          <p:nvSpPr>
            <p:cNvPr id="119" name="矩形 118"/>
            <p:cNvSpPr/>
            <p:nvPr/>
          </p:nvSpPr>
          <p:spPr>
            <a:xfrm>
              <a:off x="7280925" y="1682540"/>
              <a:ext cx="3875369" cy="646331"/>
            </a:xfrm>
            <a:prstGeom prst="rect">
              <a:avLst/>
            </a:prstGeom>
          </p:spPr>
          <p:txBody>
            <a:bodyPr wrap="square">
              <a:spAutoFit/>
            </a:bodyPr>
            <a:lstStyle/>
            <a:p>
              <a:pPr>
                <a:lnSpc>
                  <a:spcPct val="150000"/>
                </a:lnSpc>
              </a:pP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2017/06  </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共计</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:7.24</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亿</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半年新增</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2830</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万</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手机用户占比重</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2016</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年底</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95.1%</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提升至</a:t>
              </a:r>
              <a:r>
                <a:rPr lang="en-US" altLang="zh-CN" sz="1200" b="1" spc="120" dirty="0">
                  <a:solidFill>
                    <a:srgbClr val="7030A0"/>
                  </a:solidFill>
                  <a:latin typeface="微软雅黑" panose="020B0503020204020204" pitchFamily="34" charset="-122"/>
                  <a:ea typeface="微软雅黑" panose="020B0503020204020204" pitchFamily="34" charset="-122"/>
                </a:rPr>
                <a:t>96.3%</a:t>
              </a:r>
              <a:endParaRPr lang="zh-CN" altLang="en-US" sz="1200" b="1" spc="120" dirty="0">
                <a:solidFill>
                  <a:srgbClr val="7030A0"/>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6506909" y="4064251"/>
            <a:ext cx="886144" cy="886144"/>
            <a:chOff x="1539416" y="3980565"/>
            <a:chExt cx="886144" cy="886144"/>
          </a:xfrm>
        </p:grpSpPr>
        <p:grpSp>
          <p:nvGrpSpPr>
            <p:cNvPr id="121" name="组合 120"/>
            <p:cNvGrpSpPr/>
            <p:nvPr/>
          </p:nvGrpSpPr>
          <p:grpSpPr>
            <a:xfrm>
              <a:off x="1539416" y="3980565"/>
              <a:ext cx="886144" cy="886144"/>
              <a:chOff x="8146877" y="3053648"/>
              <a:chExt cx="2938738" cy="2938738"/>
            </a:xfrm>
            <a:effectLst>
              <a:outerShdw blurRad="241300" dist="38100" dir="8940000" sx="103000" sy="103000" algn="tr" rotWithShape="0">
                <a:prstClr val="black">
                  <a:alpha val="40000"/>
                </a:prstClr>
              </a:outerShdw>
            </a:effectLst>
          </p:grpSpPr>
          <p:sp>
            <p:nvSpPr>
              <p:cNvPr id="123" name="椭圆 122"/>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124" name="椭圆 123"/>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sp>
          <p:nvSpPr>
            <p:cNvPr id="122" name="file_156226"/>
            <p:cNvSpPr>
              <a:spLocks noChangeAspect="1"/>
            </p:cNvSpPr>
            <p:nvPr/>
          </p:nvSpPr>
          <p:spPr bwMode="auto">
            <a:xfrm>
              <a:off x="1865974" y="4271216"/>
              <a:ext cx="233029" cy="304843"/>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17375E"/>
            </a:solidFill>
            <a:ln>
              <a:noFill/>
            </a:ln>
          </p:spPr>
        </p:sp>
      </p:grpSp>
      <p:grpSp>
        <p:nvGrpSpPr>
          <p:cNvPr id="125" name="组合 124"/>
          <p:cNvGrpSpPr/>
          <p:nvPr/>
        </p:nvGrpSpPr>
        <p:grpSpPr>
          <a:xfrm>
            <a:off x="6508521" y="2435494"/>
            <a:ext cx="886144" cy="886144"/>
            <a:chOff x="1539416" y="1736414"/>
            <a:chExt cx="886144" cy="886144"/>
          </a:xfrm>
        </p:grpSpPr>
        <p:grpSp>
          <p:nvGrpSpPr>
            <p:cNvPr id="126" name="组合 125"/>
            <p:cNvGrpSpPr/>
            <p:nvPr/>
          </p:nvGrpSpPr>
          <p:grpSpPr>
            <a:xfrm>
              <a:off x="1539416" y="1736414"/>
              <a:ext cx="886144" cy="886144"/>
              <a:chOff x="8146877" y="3053648"/>
              <a:chExt cx="2938738" cy="2938738"/>
            </a:xfrm>
            <a:effectLst>
              <a:outerShdw blurRad="241300" dist="38100" dir="8940000" sx="103000" sy="103000" algn="tr" rotWithShape="0">
                <a:prstClr val="black">
                  <a:alpha val="40000"/>
                </a:prstClr>
              </a:outerShdw>
            </a:effectLst>
          </p:grpSpPr>
          <p:sp>
            <p:nvSpPr>
              <p:cNvPr id="128" name="椭圆 127"/>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129" name="椭圆 128"/>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sp>
          <p:nvSpPr>
            <p:cNvPr id="127" name="settings_156240"/>
            <p:cNvSpPr>
              <a:spLocks noChangeAspect="1"/>
            </p:cNvSpPr>
            <p:nvPr/>
          </p:nvSpPr>
          <p:spPr bwMode="auto">
            <a:xfrm>
              <a:off x="1836417" y="2036910"/>
              <a:ext cx="292142" cy="285152"/>
            </a:xfrm>
            <a:custGeom>
              <a:avLst/>
              <a:gdLst>
                <a:gd name="connsiteX0" fmla="*/ 166688 w 331788"/>
                <a:gd name="connsiteY0" fmla="*/ 168275 h 323850"/>
                <a:gd name="connsiteX1" fmla="*/ 166688 w 331788"/>
                <a:gd name="connsiteY1" fmla="*/ 198438 h 323850"/>
                <a:gd name="connsiteX2" fmla="*/ 175578 w 331788"/>
                <a:gd name="connsiteY2" fmla="*/ 193192 h 323850"/>
                <a:gd name="connsiteX3" fmla="*/ 179388 w 331788"/>
                <a:gd name="connsiteY3" fmla="*/ 184012 h 323850"/>
                <a:gd name="connsiteX4" fmla="*/ 176848 w 331788"/>
                <a:gd name="connsiteY4" fmla="*/ 174832 h 323850"/>
                <a:gd name="connsiteX5" fmla="*/ 166688 w 331788"/>
                <a:gd name="connsiteY5" fmla="*/ 168275 h 323850"/>
                <a:gd name="connsiteX6" fmla="*/ 155575 w 331788"/>
                <a:gd name="connsiteY6" fmla="*/ 119062 h 323850"/>
                <a:gd name="connsiteX7" fmla="*/ 148771 w 331788"/>
                <a:gd name="connsiteY7" fmla="*/ 124142 h 323850"/>
                <a:gd name="connsiteX8" fmla="*/ 146050 w 331788"/>
                <a:gd name="connsiteY8" fmla="*/ 131762 h 323850"/>
                <a:gd name="connsiteX9" fmla="*/ 147411 w 331788"/>
                <a:gd name="connsiteY9" fmla="*/ 139382 h 323850"/>
                <a:gd name="connsiteX10" fmla="*/ 155575 w 331788"/>
                <a:gd name="connsiteY10" fmla="*/ 144462 h 323850"/>
                <a:gd name="connsiteX11" fmla="*/ 155575 w 331788"/>
                <a:gd name="connsiteY11" fmla="*/ 119062 h 323850"/>
                <a:gd name="connsiteX12" fmla="*/ 155121 w 331788"/>
                <a:gd name="connsiteY12" fmla="*/ 93662 h 323850"/>
                <a:gd name="connsiteX13" fmla="*/ 165554 w 331788"/>
                <a:gd name="connsiteY13" fmla="*/ 93662 h 323850"/>
                <a:gd name="connsiteX14" fmla="*/ 165554 w 331788"/>
                <a:gd name="connsiteY14" fmla="*/ 101463 h 323850"/>
                <a:gd name="connsiteX15" fmla="*/ 185114 w 331788"/>
                <a:gd name="connsiteY15" fmla="*/ 109265 h 323850"/>
                <a:gd name="connsiteX16" fmla="*/ 192938 w 331788"/>
                <a:gd name="connsiteY16" fmla="*/ 127468 h 323850"/>
                <a:gd name="connsiteX17" fmla="*/ 174682 w 331788"/>
                <a:gd name="connsiteY17" fmla="*/ 130069 h 323850"/>
                <a:gd name="connsiteX18" fmla="*/ 165554 w 331788"/>
                <a:gd name="connsiteY18" fmla="*/ 118367 h 323850"/>
                <a:gd name="connsiteX19" fmla="*/ 165554 w 331788"/>
                <a:gd name="connsiteY19" fmla="*/ 148272 h 323850"/>
                <a:gd name="connsiteX20" fmla="*/ 190330 w 331788"/>
                <a:gd name="connsiteY20" fmla="*/ 161274 h 323850"/>
                <a:gd name="connsiteX21" fmla="*/ 196850 w 331788"/>
                <a:gd name="connsiteY21" fmla="*/ 180778 h 323850"/>
                <a:gd name="connsiteX22" fmla="*/ 189026 w 331788"/>
                <a:gd name="connsiteY22" fmla="*/ 204182 h 323850"/>
                <a:gd name="connsiteX23" fmla="*/ 165554 w 331788"/>
                <a:gd name="connsiteY23" fmla="*/ 215884 h 323850"/>
                <a:gd name="connsiteX24" fmla="*/ 165554 w 331788"/>
                <a:gd name="connsiteY24" fmla="*/ 230187 h 323850"/>
                <a:gd name="connsiteX25" fmla="*/ 155121 w 331788"/>
                <a:gd name="connsiteY25" fmla="*/ 230187 h 323850"/>
                <a:gd name="connsiteX26" fmla="*/ 155121 w 331788"/>
                <a:gd name="connsiteY26" fmla="*/ 217185 h 323850"/>
                <a:gd name="connsiteX27" fmla="*/ 134257 w 331788"/>
                <a:gd name="connsiteY27" fmla="*/ 206783 h 323850"/>
                <a:gd name="connsiteX28" fmla="*/ 123825 w 331788"/>
                <a:gd name="connsiteY28" fmla="*/ 183378 h 323850"/>
                <a:gd name="connsiteX29" fmla="*/ 143385 w 331788"/>
                <a:gd name="connsiteY29" fmla="*/ 180778 h 323850"/>
                <a:gd name="connsiteX30" fmla="*/ 147297 w 331788"/>
                <a:gd name="connsiteY30" fmla="*/ 192480 h 323850"/>
                <a:gd name="connsiteX31" fmla="*/ 155121 w 331788"/>
                <a:gd name="connsiteY31" fmla="*/ 197681 h 323850"/>
                <a:gd name="connsiteX32" fmla="*/ 155121 w 331788"/>
                <a:gd name="connsiteY32" fmla="*/ 166475 h 323850"/>
                <a:gd name="connsiteX33" fmla="*/ 134257 w 331788"/>
                <a:gd name="connsiteY33" fmla="*/ 153473 h 323850"/>
                <a:gd name="connsiteX34" fmla="*/ 126433 w 331788"/>
                <a:gd name="connsiteY34" fmla="*/ 132669 h 323850"/>
                <a:gd name="connsiteX35" fmla="*/ 134257 w 331788"/>
                <a:gd name="connsiteY35" fmla="*/ 110565 h 323850"/>
                <a:gd name="connsiteX36" fmla="*/ 155121 w 331788"/>
                <a:gd name="connsiteY36" fmla="*/ 101463 h 323850"/>
                <a:gd name="connsiteX37" fmla="*/ 155121 w 331788"/>
                <a:gd name="connsiteY37" fmla="*/ 93662 h 323850"/>
                <a:gd name="connsiteX38" fmla="*/ 151628 w 331788"/>
                <a:gd name="connsiteY38" fmla="*/ 20637 h 323850"/>
                <a:gd name="connsiteX39" fmla="*/ 146441 w 331788"/>
                <a:gd name="connsiteY39" fmla="*/ 68597 h 323850"/>
                <a:gd name="connsiteX40" fmla="*/ 139956 w 331788"/>
                <a:gd name="connsiteY40" fmla="*/ 69893 h 323850"/>
                <a:gd name="connsiteX41" fmla="*/ 116611 w 331788"/>
                <a:gd name="connsiteY41" fmla="*/ 78967 h 323850"/>
                <a:gd name="connsiteX42" fmla="*/ 110126 w 331788"/>
                <a:gd name="connsiteY42" fmla="*/ 81559 h 323850"/>
                <a:gd name="connsiteX43" fmla="*/ 72515 w 331788"/>
                <a:gd name="connsiteY43" fmla="*/ 51746 h 323850"/>
                <a:gd name="connsiteX44" fmla="*/ 53061 w 331788"/>
                <a:gd name="connsiteY44" fmla="*/ 71189 h 323850"/>
                <a:gd name="connsiteX45" fmla="*/ 82891 w 331788"/>
                <a:gd name="connsiteY45" fmla="*/ 106187 h 323850"/>
                <a:gd name="connsiteX46" fmla="*/ 79000 w 331788"/>
                <a:gd name="connsiteY46" fmla="*/ 112668 h 323850"/>
                <a:gd name="connsiteX47" fmla="*/ 67328 w 331788"/>
                <a:gd name="connsiteY47" fmla="*/ 137296 h 323850"/>
                <a:gd name="connsiteX48" fmla="*/ 66031 w 331788"/>
                <a:gd name="connsiteY48" fmla="*/ 143778 h 323850"/>
                <a:gd name="connsiteX49" fmla="*/ 20638 w 331788"/>
                <a:gd name="connsiteY49" fmla="*/ 148962 h 323850"/>
                <a:gd name="connsiteX50" fmla="*/ 20638 w 331788"/>
                <a:gd name="connsiteY50" fmla="*/ 174887 h 323850"/>
                <a:gd name="connsiteX51" fmla="*/ 66031 w 331788"/>
                <a:gd name="connsiteY51" fmla="*/ 180072 h 323850"/>
                <a:gd name="connsiteX52" fmla="*/ 67328 w 331788"/>
                <a:gd name="connsiteY52" fmla="*/ 186553 h 323850"/>
                <a:gd name="connsiteX53" fmla="*/ 79000 w 331788"/>
                <a:gd name="connsiteY53" fmla="*/ 211181 h 323850"/>
                <a:gd name="connsiteX54" fmla="*/ 82891 w 331788"/>
                <a:gd name="connsiteY54" fmla="*/ 217662 h 323850"/>
                <a:gd name="connsiteX55" fmla="*/ 53061 w 331788"/>
                <a:gd name="connsiteY55" fmla="*/ 252660 h 323850"/>
                <a:gd name="connsiteX56" fmla="*/ 72515 w 331788"/>
                <a:gd name="connsiteY56" fmla="*/ 272103 h 323850"/>
                <a:gd name="connsiteX57" fmla="*/ 110126 w 331788"/>
                <a:gd name="connsiteY57" fmla="*/ 242290 h 323850"/>
                <a:gd name="connsiteX58" fmla="*/ 116611 w 331788"/>
                <a:gd name="connsiteY58" fmla="*/ 244882 h 323850"/>
                <a:gd name="connsiteX59" fmla="*/ 139956 w 331788"/>
                <a:gd name="connsiteY59" fmla="*/ 253956 h 323850"/>
                <a:gd name="connsiteX60" fmla="*/ 146441 w 331788"/>
                <a:gd name="connsiteY60" fmla="*/ 255252 h 323850"/>
                <a:gd name="connsiteX61" fmla="*/ 151628 w 331788"/>
                <a:gd name="connsiteY61" fmla="*/ 303212 h 323850"/>
                <a:gd name="connsiteX62" fmla="*/ 180161 w 331788"/>
                <a:gd name="connsiteY62" fmla="*/ 303212 h 323850"/>
                <a:gd name="connsiteX63" fmla="*/ 185349 w 331788"/>
                <a:gd name="connsiteY63" fmla="*/ 253956 h 323850"/>
                <a:gd name="connsiteX64" fmla="*/ 191833 w 331788"/>
                <a:gd name="connsiteY64" fmla="*/ 251363 h 323850"/>
                <a:gd name="connsiteX65" fmla="*/ 211287 w 331788"/>
                <a:gd name="connsiteY65" fmla="*/ 242290 h 323850"/>
                <a:gd name="connsiteX66" fmla="*/ 217772 w 331788"/>
                <a:gd name="connsiteY66" fmla="*/ 238401 h 323850"/>
                <a:gd name="connsiteX67" fmla="*/ 259274 w 331788"/>
                <a:gd name="connsiteY67" fmla="*/ 272103 h 323850"/>
                <a:gd name="connsiteX68" fmla="*/ 278728 w 331788"/>
                <a:gd name="connsiteY68" fmla="*/ 252660 h 323850"/>
                <a:gd name="connsiteX69" fmla="*/ 243710 w 331788"/>
                <a:gd name="connsiteY69" fmla="*/ 211181 h 323850"/>
                <a:gd name="connsiteX70" fmla="*/ 246304 w 331788"/>
                <a:gd name="connsiteY70" fmla="*/ 204700 h 323850"/>
                <a:gd name="connsiteX71" fmla="*/ 254086 w 331788"/>
                <a:gd name="connsiteY71" fmla="*/ 187849 h 323850"/>
                <a:gd name="connsiteX72" fmla="*/ 255383 w 331788"/>
                <a:gd name="connsiteY72" fmla="*/ 180072 h 323850"/>
                <a:gd name="connsiteX73" fmla="*/ 311151 w 331788"/>
                <a:gd name="connsiteY73" fmla="*/ 174887 h 323850"/>
                <a:gd name="connsiteX74" fmla="*/ 311151 w 331788"/>
                <a:gd name="connsiteY74" fmla="*/ 148962 h 323850"/>
                <a:gd name="connsiteX75" fmla="*/ 255383 w 331788"/>
                <a:gd name="connsiteY75" fmla="*/ 142481 h 323850"/>
                <a:gd name="connsiteX76" fmla="*/ 254086 w 331788"/>
                <a:gd name="connsiteY76" fmla="*/ 136000 h 323850"/>
                <a:gd name="connsiteX77" fmla="*/ 246304 w 331788"/>
                <a:gd name="connsiteY77" fmla="*/ 119149 h 323850"/>
                <a:gd name="connsiteX78" fmla="*/ 243710 w 331788"/>
                <a:gd name="connsiteY78" fmla="*/ 112668 h 323850"/>
                <a:gd name="connsiteX79" fmla="*/ 278728 w 331788"/>
                <a:gd name="connsiteY79" fmla="*/ 71189 h 323850"/>
                <a:gd name="connsiteX80" fmla="*/ 259274 w 331788"/>
                <a:gd name="connsiteY80" fmla="*/ 51746 h 323850"/>
                <a:gd name="connsiteX81" fmla="*/ 217772 w 331788"/>
                <a:gd name="connsiteY81" fmla="*/ 85448 h 323850"/>
                <a:gd name="connsiteX82" fmla="*/ 211287 w 331788"/>
                <a:gd name="connsiteY82" fmla="*/ 81559 h 323850"/>
                <a:gd name="connsiteX83" fmla="*/ 191833 w 331788"/>
                <a:gd name="connsiteY83" fmla="*/ 72486 h 323850"/>
                <a:gd name="connsiteX84" fmla="*/ 185349 w 331788"/>
                <a:gd name="connsiteY84" fmla="*/ 69893 h 323850"/>
                <a:gd name="connsiteX85" fmla="*/ 180161 w 331788"/>
                <a:gd name="connsiteY85" fmla="*/ 20637 h 323850"/>
                <a:gd name="connsiteX86" fmla="*/ 151628 w 331788"/>
                <a:gd name="connsiteY86" fmla="*/ 20637 h 323850"/>
                <a:gd name="connsiteX87" fmla="*/ 133493 w 331788"/>
                <a:gd name="connsiteY87" fmla="*/ 0 h 323850"/>
                <a:gd name="connsiteX88" fmla="*/ 198295 w 331788"/>
                <a:gd name="connsiteY88" fmla="*/ 0 h 323850"/>
                <a:gd name="connsiteX89" fmla="*/ 204775 w 331788"/>
                <a:gd name="connsiteY89" fmla="*/ 55702 h 323850"/>
                <a:gd name="connsiteX90" fmla="*/ 215144 w 331788"/>
                <a:gd name="connsiteY90" fmla="*/ 59588 h 323850"/>
                <a:gd name="connsiteX91" fmla="*/ 260505 w 331788"/>
                <a:gd name="connsiteY91" fmla="*/ 24613 h 323850"/>
                <a:gd name="connsiteX92" fmla="*/ 305867 w 331788"/>
                <a:gd name="connsiteY92" fmla="*/ 69952 h 323850"/>
                <a:gd name="connsiteX93" fmla="*/ 268282 w 331788"/>
                <a:gd name="connsiteY93" fmla="*/ 115291 h 323850"/>
                <a:gd name="connsiteX94" fmla="*/ 272170 w 331788"/>
                <a:gd name="connsiteY94" fmla="*/ 124358 h 323850"/>
                <a:gd name="connsiteX95" fmla="*/ 331788 w 331788"/>
                <a:gd name="connsiteY95" fmla="*/ 129540 h 323850"/>
                <a:gd name="connsiteX96" fmla="*/ 331788 w 331788"/>
                <a:gd name="connsiteY96" fmla="*/ 194310 h 323850"/>
                <a:gd name="connsiteX97" fmla="*/ 272170 w 331788"/>
                <a:gd name="connsiteY97" fmla="*/ 199492 h 323850"/>
                <a:gd name="connsiteX98" fmla="*/ 268282 w 331788"/>
                <a:gd name="connsiteY98" fmla="*/ 208559 h 323850"/>
                <a:gd name="connsiteX99" fmla="*/ 305867 w 331788"/>
                <a:gd name="connsiteY99" fmla="*/ 253898 h 323850"/>
                <a:gd name="connsiteX100" fmla="*/ 260505 w 331788"/>
                <a:gd name="connsiteY100" fmla="*/ 299237 h 323850"/>
                <a:gd name="connsiteX101" fmla="*/ 215144 w 331788"/>
                <a:gd name="connsiteY101" fmla="*/ 264262 h 323850"/>
                <a:gd name="connsiteX102" fmla="*/ 204775 w 331788"/>
                <a:gd name="connsiteY102" fmla="*/ 268148 h 323850"/>
                <a:gd name="connsiteX103" fmla="*/ 198295 w 331788"/>
                <a:gd name="connsiteY103" fmla="*/ 323850 h 323850"/>
                <a:gd name="connsiteX104" fmla="*/ 133493 w 331788"/>
                <a:gd name="connsiteY104" fmla="*/ 323850 h 323850"/>
                <a:gd name="connsiteX105" fmla="*/ 128309 w 331788"/>
                <a:gd name="connsiteY105" fmla="*/ 272034 h 323850"/>
                <a:gd name="connsiteX106" fmla="*/ 112756 w 331788"/>
                <a:gd name="connsiteY106" fmla="*/ 266852 h 323850"/>
                <a:gd name="connsiteX107" fmla="*/ 71283 w 331788"/>
                <a:gd name="connsiteY107" fmla="*/ 299237 h 323850"/>
                <a:gd name="connsiteX108" fmla="*/ 25921 w 331788"/>
                <a:gd name="connsiteY108" fmla="*/ 253898 h 323850"/>
                <a:gd name="connsiteX109" fmla="*/ 57026 w 331788"/>
                <a:gd name="connsiteY109" fmla="*/ 215036 h 323850"/>
                <a:gd name="connsiteX110" fmla="*/ 50546 w 331788"/>
                <a:gd name="connsiteY110" fmla="*/ 199492 h 323850"/>
                <a:gd name="connsiteX111" fmla="*/ 0 w 331788"/>
                <a:gd name="connsiteY111" fmla="*/ 194310 h 323850"/>
                <a:gd name="connsiteX112" fmla="*/ 0 w 331788"/>
                <a:gd name="connsiteY112" fmla="*/ 129540 h 323850"/>
                <a:gd name="connsiteX113" fmla="*/ 50546 w 331788"/>
                <a:gd name="connsiteY113" fmla="*/ 124358 h 323850"/>
                <a:gd name="connsiteX114" fmla="*/ 57026 w 331788"/>
                <a:gd name="connsiteY114" fmla="*/ 108814 h 323850"/>
                <a:gd name="connsiteX115" fmla="*/ 25921 w 331788"/>
                <a:gd name="connsiteY115" fmla="*/ 69952 h 323850"/>
                <a:gd name="connsiteX116" fmla="*/ 71283 w 331788"/>
                <a:gd name="connsiteY116" fmla="*/ 24613 h 323850"/>
                <a:gd name="connsiteX117" fmla="*/ 112756 w 331788"/>
                <a:gd name="connsiteY117" fmla="*/ 56998 h 323850"/>
                <a:gd name="connsiteX118" fmla="*/ 128309 w 331788"/>
                <a:gd name="connsiteY118" fmla="*/ 51816 h 323850"/>
                <a:gd name="connsiteX119" fmla="*/ 133493 w 331788"/>
                <a:gd name="connsiteY119"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31788" h="323850">
                  <a:moveTo>
                    <a:pt x="166688" y="168275"/>
                  </a:moveTo>
                  <a:lnTo>
                    <a:pt x="166688" y="198438"/>
                  </a:lnTo>
                  <a:cubicBezTo>
                    <a:pt x="170498" y="198438"/>
                    <a:pt x="173038" y="195815"/>
                    <a:pt x="175578" y="193192"/>
                  </a:cubicBezTo>
                  <a:cubicBezTo>
                    <a:pt x="178118" y="190569"/>
                    <a:pt x="179388" y="186635"/>
                    <a:pt x="179388" y="184012"/>
                  </a:cubicBezTo>
                  <a:cubicBezTo>
                    <a:pt x="179388" y="180078"/>
                    <a:pt x="178118" y="177455"/>
                    <a:pt x="176848" y="174832"/>
                  </a:cubicBezTo>
                  <a:cubicBezTo>
                    <a:pt x="174308" y="172209"/>
                    <a:pt x="171768" y="169586"/>
                    <a:pt x="166688" y="168275"/>
                  </a:cubicBezTo>
                  <a:close/>
                  <a:moveTo>
                    <a:pt x="155575" y="119062"/>
                  </a:moveTo>
                  <a:cubicBezTo>
                    <a:pt x="152854" y="120332"/>
                    <a:pt x="150132" y="121602"/>
                    <a:pt x="148771" y="124142"/>
                  </a:cubicBezTo>
                  <a:cubicBezTo>
                    <a:pt x="146050" y="126682"/>
                    <a:pt x="146050" y="129222"/>
                    <a:pt x="146050" y="131762"/>
                  </a:cubicBezTo>
                  <a:cubicBezTo>
                    <a:pt x="146050" y="134302"/>
                    <a:pt x="146050" y="136842"/>
                    <a:pt x="147411" y="139382"/>
                  </a:cubicBezTo>
                  <a:cubicBezTo>
                    <a:pt x="150132" y="141922"/>
                    <a:pt x="151493" y="143192"/>
                    <a:pt x="155575" y="144462"/>
                  </a:cubicBezTo>
                  <a:cubicBezTo>
                    <a:pt x="155575" y="144462"/>
                    <a:pt x="155575" y="144462"/>
                    <a:pt x="155575" y="119062"/>
                  </a:cubicBezTo>
                  <a:close/>
                  <a:moveTo>
                    <a:pt x="155121" y="93662"/>
                  </a:moveTo>
                  <a:cubicBezTo>
                    <a:pt x="155121" y="93662"/>
                    <a:pt x="155121" y="93662"/>
                    <a:pt x="165554" y="93662"/>
                  </a:cubicBezTo>
                  <a:cubicBezTo>
                    <a:pt x="165554" y="93662"/>
                    <a:pt x="165554" y="93662"/>
                    <a:pt x="165554" y="101463"/>
                  </a:cubicBezTo>
                  <a:cubicBezTo>
                    <a:pt x="173378" y="102764"/>
                    <a:pt x="179898" y="105364"/>
                    <a:pt x="185114" y="109265"/>
                  </a:cubicBezTo>
                  <a:cubicBezTo>
                    <a:pt x="189026" y="114466"/>
                    <a:pt x="191634" y="120967"/>
                    <a:pt x="192938" y="127468"/>
                  </a:cubicBezTo>
                  <a:cubicBezTo>
                    <a:pt x="192938" y="127468"/>
                    <a:pt x="192938" y="127468"/>
                    <a:pt x="174682" y="130069"/>
                  </a:cubicBezTo>
                  <a:cubicBezTo>
                    <a:pt x="173378" y="124868"/>
                    <a:pt x="170770" y="120967"/>
                    <a:pt x="165554" y="118367"/>
                  </a:cubicBezTo>
                  <a:cubicBezTo>
                    <a:pt x="165554" y="118367"/>
                    <a:pt x="165554" y="118367"/>
                    <a:pt x="165554" y="148272"/>
                  </a:cubicBezTo>
                  <a:cubicBezTo>
                    <a:pt x="177290" y="150873"/>
                    <a:pt x="186418" y="156073"/>
                    <a:pt x="190330" y="161274"/>
                  </a:cubicBezTo>
                  <a:cubicBezTo>
                    <a:pt x="194242" y="166475"/>
                    <a:pt x="196850" y="172977"/>
                    <a:pt x="196850" y="180778"/>
                  </a:cubicBezTo>
                  <a:cubicBezTo>
                    <a:pt x="196850" y="191180"/>
                    <a:pt x="194242" y="198981"/>
                    <a:pt x="189026" y="204182"/>
                  </a:cubicBezTo>
                  <a:cubicBezTo>
                    <a:pt x="182506" y="210683"/>
                    <a:pt x="175986" y="214584"/>
                    <a:pt x="165554" y="215884"/>
                  </a:cubicBezTo>
                  <a:cubicBezTo>
                    <a:pt x="165554" y="215884"/>
                    <a:pt x="165554" y="215884"/>
                    <a:pt x="165554" y="230187"/>
                  </a:cubicBezTo>
                  <a:cubicBezTo>
                    <a:pt x="165554" y="230187"/>
                    <a:pt x="165554" y="230187"/>
                    <a:pt x="155121" y="230187"/>
                  </a:cubicBezTo>
                  <a:cubicBezTo>
                    <a:pt x="155121" y="230187"/>
                    <a:pt x="155121" y="230187"/>
                    <a:pt x="155121" y="217185"/>
                  </a:cubicBezTo>
                  <a:cubicBezTo>
                    <a:pt x="145993" y="215884"/>
                    <a:pt x="139473" y="211984"/>
                    <a:pt x="134257" y="206783"/>
                  </a:cubicBezTo>
                  <a:cubicBezTo>
                    <a:pt x="129041" y="201582"/>
                    <a:pt x="125129" y="193780"/>
                    <a:pt x="123825" y="183378"/>
                  </a:cubicBezTo>
                  <a:cubicBezTo>
                    <a:pt x="123825" y="183378"/>
                    <a:pt x="123825" y="183378"/>
                    <a:pt x="143385" y="180778"/>
                  </a:cubicBezTo>
                  <a:cubicBezTo>
                    <a:pt x="144689" y="185979"/>
                    <a:pt x="145993" y="188579"/>
                    <a:pt x="147297" y="192480"/>
                  </a:cubicBezTo>
                  <a:cubicBezTo>
                    <a:pt x="149905" y="195081"/>
                    <a:pt x="152513" y="196381"/>
                    <a:pt x="155121" y="197681"/>
                  </a:cubicBezTo>
                  <a:cubicBezTo>
                    <a:pt x="155121" y="197681"/>
                    <a:pt x="155121" y="197681"/>
                    <a:pt x="155121" y="166475"/>
                  </a:cubicBezTo>
                  <a:cubicBezTo>
                    <a:pt x="144689" y="163875"/>
                    <a:pt x="138169" y="158674"/>
                    <a:pt x="134257" y="153473"/>
                  </a:cubicBezTo>
                  <a:cubicBezTo>
                    <a:pt x="129041" y="146972"/>
                    <a:pt x="126433" y="140471"/>
                    <a:pt x="126433" y="132669"/>
                  </a:cubicBezTo>
                  <a:cubicBezTo>
                    <a:pt x="126433" y="123568"/>
                    <a:pt x="129041" y="117066"/>
                    <a:pt x="134257" y="110565"/>
                  </a:cubicBezTo>
                  <a:cubicBezTo>
                    <a:pt x="139473" y="105364"/>
                    <a:pt x="145993" y="102764"/>
                    <a:pt x="155121" y="101463"/>
                  </a:cubicBezTo>
                  <a:cubicBezTo>
                    <a:pt x="155121" y="101463"/>
                    <a:pt x="155121" y="101463"/>
                    <a:pt x="155121" y="93662"/>
                  </a:cubicBezTo>
                  <a:close/>
                  <a:moveTo>
                    <a:pt x="151628" y="20637"/>
                  </a:moveTo>
                  <a:cubicBezTo>
                    <a:pt x="151628" y="20637"/>
                    <a:pt x="151628" y="20637"/>
                    <a:pt x="146441" y="68597"/>
                  </a:cubicBezTo>
                  <a:cubicBezTo>
                    <a:pt x="146441" y="68597"/>
                    <a:pt x="146441" y="68597"/>
                    <a:pt x="139956" y="69893"/>
                  </a:cubicBezTo>
                  <a:cubicBezTo>
                    <a:pt x="130877" y="72486"/>
                    <a:pt x="123096" y="75078"/>
                    <a:pt x="116611" y="78967"/>
                  </a:cubicBezTo>
                  <a:cubicBezTo>
                    <a:pt x="116611" y="78967"/>
                    <a:pt x="116611" y="78967"/>
                    <a:pt x="110126" y="81559"/>
                  </a:cubicBezTo>
                  <a:cubicBezTo>
                    <a:pt x="110126" y="81559"/>
                    <a:pt x="110126" y="81559"/>
                    <a:pt x="72515" y="51746"/>
                  </a:cubicBezTo>
                  <a:cubicBezTo>
                    <a:pt x="72515" y="51746"/>
                    <a:pt x="72515" y="51746"/>
                    <a:pt x="53061" y="71189"/>
                  </a:cubicBezTo>
                  <a:cubicBezTo>
                    <a:pt x="53061" y="71189"/>
                    <a:pt x="53061" y="71189"/>
                    <a:pt x="82891" y="106187"/>
                  </a:cubicBezTo>
                  <a:cubicBezTo>
                    <a:pt x="82891" y="106187"/>
                    <a:pt x="82891" y="106187"/>
                    <a:pt x="79000" y="112668"/>
                  </a:cubicBezTo>
                  <a:cubicBezTo>
                    <a:pt x="73812" y="120446"/>
                    <a:pt x="69921" y="128223"/>
                    <a:pt x="67328" y="137296"/>
                  </a:cubicBezTo>
                  <a:cubicBezTo>
                    <a:pt x="67328" y="137296"/>
                    <a:pt x="67328" y="137296"/>
                    <a:pt x="66031" y="143778"/>
                  </a:cubicBezTo>
                  <a:cubicBezTo>
                    <a:pt x="66031" y="143778"/>
                    <a:pt x="66031" y="143778"/>
                    <a:pt x="20638" y="148962"/>
                  </a:cubicBezTo>
                  <a:cubicBezTo>
                    <a:pt x="20638" y="148962"/>
                    <a:pt x="20638" y="148962"/>
                    <a:pt x="20638" y="174887"/>
                  </a:cubicBezTo>
                  <a:cubicBezTo>
                    <a:pt x="20638" y="174887"/>
                    <a:pt x="20638" y="174887"/>
                    <a:pt x="66031" y="180072"/>
                  </a:cubicBezTo>
                  <a:cubicBezTo>
                    <a:pt x="66031" y="180072"/>
                    <a:pt x="66031" y="180072"/>
                    <a:pt x="67328" y="186553"/>
                  </a:cubicBezTo>
                  <a:cubicBezTo>
                    <a:pt x="69921" y="195626"/>
                    <a:pt x="73812" y="203403"/>
                    <a:pt x="79000" y="211181"/>
                  </a:cubicBezTo>
                  <a:cubicBezTo>
                    <a:pt x="79000" y="211181"/>
                    <a:pt x="79000" y="211181"/>
                    <a:pt x="82891" y="217662"/>
                  </a:cubicBezTo>
                  <a:cubicBezTo>
                    <a:pt x="82891" y="217662"/>
                    <a:pt x="82891" y="217662"/>
                    <a:pt x="53061" y="252660"/>
                  </a:cubicBezTo>
                  <a:cubicBezTo>
                    <a:pt x="53061" y="252660"/>
                    <a:pt x="53061" y="252660"/>
                    <a:pt x="72515" y="272103"/>
                  </a:cubicBezTo>
                  <a:cubicBezTo>
                    <a:pt x="72515" y="272103"/>
                    <a:pt x="72515" y="272103"/>
                    <a:pt x="110126" y="242290"/>
                  </a:cubicBezTo>
                  <a:cubicBezTo>
                    <a:pt x="110126" y="242290"/>
                    <a:pt x="110126" y="242290"/>
                    <a:pt x="116611" y="244882"/>
                  </a:cubicBezTo>
                  <a:cubicBezTo>
                    <a:pt x="123096" y="248771"/>
                    <a:pt x="130877" y="251363"/>
                    <a:pt x="139956" y="253956"/>
                  </a:cubicBezTo>
                  <a:cubicBezTo>
                    <a:pt x="139956" y="253956"/>
                    <a:pt x="139956" y="253956"/>
                    <a:pt x="146441" y="255252"/>
                  </a:cubicBezTo>
                  <a:cubicBezTo>
                    <a:pt x="146441" y="255252"/>
                    <a:pt x="146441" y="255252"/>
                    <a:pt x="151628" y="303212"/>
                  </a:cubicBezTo>
                  <a:cubicBezTo>
                    <a:pt x="151628" y="303212"/>
                    <a:pt x="151628" y="303212"/>
                    <a:pt x="180161" y="303212"/>
                  </a:cubicBezTo>
                  <a:cubicBezTo>
                    <a:pt x="180161" y="303212"/>
                    <a:pt x="180161" y="303212"/>
                    <a:pt x="185349" y="253956"/>
                  </a:cubicBezTo>
                  <a:cubicBezTo>
                    <a:pt x="185349" y="253956"/>
                    <a:pt x="185349" y="253956"/>
                    <a:pt x="191833" y="251363"/>
                  </a:cubicBezTo>
                  <a:cubicBezTo>
                    <a:pt x="198318" y="248771"/>
                    <a:pt x="204802" y="246179"/>
                    <a:pt x="211287" y="242290"/>
                  </a:cubicBezTo>
                  <a:cubicBezTo>
                    <a:pt x="211287" y="242290"/>
                    <a:pt x="211287" y="242290"/>
                    <a:pt x="217772" y="238401"/>
                  </a:cubicBezTo>
                  <a:cubicBezTo>
                    <a:pt x="217772" y="238401"/>
                    <a:pt x="217772" y="238401"/>
                    <a:pt x="259274" y="272103"/>
                  </a:cubicBezTo>
                  <a:cubicBezTo>
                    <a:pt x="259274" y="272103"/>
                    <a:pt x="259274" y="272103"/>
                    <a:pt x="278728" y="252660"/>
                  </a:cubicBezTo>
                  <a:cubicBezTo>
                    <a:pt x="278728" y="252660"/>
                    <a:pt x="278728" y="252660"/>
                    <a:pt x="243710" y="211181"/>
                  </a:cubicBezTo>
                  <a:cubicBezTo>
                    <a:pt x="243710" y="211181"/>
                    <a:pt x="243710" y="211181"/>
                    <a:pt x="246304" y="204700"/>
                  </a:cubicBezTo>
                  <a:cubicBezTo>
                    <a:pt x="250195" y="199515"/>
                    <a:pt x="252789" y="193034"/>
                    <a:pt x="254086" y="187849"/>
                  </a:cubicBezTo>
                  <a:cubicBezTo>
                    <a:pt x="254086" y="187849"/>
                    <a:pt x="254086" y="187849"/>
                    <a:pt x="255383" y="180072"/>
                  </a:cubicBezTo>
                  <a:cubicBezTo>
                    <a:pt x="255383" y="180072"/>
                    <a:pt x="255383" y="180072"/>
                    <a:pt x="311151" y="174887"/>
                  </a:cubicBezTo>
                  <a:cubicBezTo>
                    <a:pt x="311151" y="174887"/>
                    <a:pt x="311151" y="174887"/>
                    <a:pt x="311151" y="148962"/>
                  </a:cubicBezTo>
                  <a:cubicBezTo>
                    <a:pt x="311151" y="148962"/>
                    <a:pt x="311151" y="148962"/>
                    <a:pt x="255383" y="142481"/>
                  </a:cubicBezTo>
                  <a:cubicBezTo>
                    <a:pt x="255383" y="142481"/>
                    <a:pt x="255383" y="142481"/>
                    <a:pt x="254086" y="136000"/>
                  </a:cubicBezTo>
                  <a:cubicBezTo>
                    <a:pt x="252789" y="130815"/>
                    <a:pt x="250195" y="124334"/>
                    <a:pt x="246304" y="119149"/>
                  </a:cubicBezTo>
                  <a:cubicBezTo>
                    <a:pt x="246304" y="119149"/>
                    <a:pt x="246304" y="119149"/>
                    <a:pt x="243710" y="112668"/>
                  </a:cubicBezTo>
                  <a:cubicBezTo>
                    <a:pt x="243710" y="112668"/>
                    <a:pt x="243710" y="112668"/>
                    <a:pt x="278728" y="71189"/>
                  </a:cubicBezTo>
                  <a:cubicBezTo>
                    <a:pt x="278728" y="71189"/>
                    <a:pt x="278728" y="71189"/>
                    <a:pt x="259274" y="51746"/>
                  </a:cubicBezTo>
                  <a:cubicBezTo>
                    <a:pt x="259274" y="51746"/>
                    <a:pt x="259274" y="51746"/>
                    <a:pt x="217772" y="85448"/>
                  </a:cubicBezTo>
                  <a:cubicBezTo>
                    <a:pt x="217772" y="85448"/>
                    <a:pt x="217772" y="85448"/>
                    <a:pt x="211287" y="81559"/>
                  </a:cubicBezTo>
                  <a:cubicBezTo>
                    <a:pt x="204802" y="77671"/>
                    <a:pt x="198318" y="75078"/>
                    <a:pt x="191833" y="72486"/>
                  </a:cubicBezTo>
                  <a:cubicBezTo>
                    <a:pt x="191833" y="72486"/>
                    <a:pt x="191833" y="72486"/>
                    <a:pt x="185349" y="69893"/>
                  </a:cubicBezTo>
                  <a:cubicBezTo>
                    <a:pt x="185349" y="69893"/>
                    <a:pt x="185349" y="69893"/>
                    <a:pt x="180161" y="20637"/>
                  </a:cubicBezTo>
                  <a:cubicBezTo>
                    <a:pt x="180161" y="20637"/>
                    <a:pt x="180161" y="20637"/>
                    <a:pt x="151628" y="20637"/>
                  </a:cubicBezTo>
                  <a:close/>
                  <a:moveTo>
                    <a:pt x="133493" y="0"/>
                  </a:moveTo>
                  <a:cubicBezTo>
                    <a:pt x="133493" y="0"/>
                    <a:pt x="133493" y="0"/>
                    <a:pt x="198295" y="0"/>
                  </a:cubicBezTo>
                  <a:cubicBezTo>
                    <a:pt x="198295" y="0"/>
                    <a:pt x="198295" y="0"/>
                    <a:pt x="204775" y="55702"/>
                  </a:cubicBezTo>
                  <a:cubicBezTo>
                    <a:pt x="208664" y="56998"/>
                    <a:pt x="211256" y="58293"/>
                    <a:pt x="215144" y="59588"/>
                  </a:cubicBezTo>
                  <a:cubicBezTo>
                    <a:pt x="215144" y="59588"/>
                    <a:pt x="215144" y="59588"/>
                    <a:pt x="260505" y="24613"/>
                  </a:cubicBezTo>
                  <a:cubicBezTo>
                    <a:pt x="260505" y="24613"/>
                    <a:pt x="260505" y="24613"/>
                    <a:pt x="305867" y="69952"/>
                  </a:cubicBezTo>
                  <a:cubicBezTo>
                    <a:pt x="305867" y="69952"/>
                    <a:pt x="305867" y="69952"/>
                    <a:pt x="268282" y="115291"/>
                  </a:cubicBezTo>
                  <a:cubicBezTo>
                    <a:pt x="269578" y="117881"/>
                    <a:pt x="270874" y="120472"/>
                    <a:pt x="272170" y="124358"/>
                  </a:cubicBezTo>
                  <a:cubicBezTo>
                    <a:pt x="272170" y="124358"/>
                    <a:pt x="272170" y="124358"/>
                    <a:pt x="331788" y="129540"/>
                  </a:cubicBezTo>
                  <a:cubicBezTo>
                    <a:pt x="331788" y="129540"/>
                    <a:pt x="331788" y="129540"/>
                    <a:pt x="331788" y="194310"/>
                  </a:cubicBezTo>
                  <a:cubicBezTo>
                    <a:pt x="331788" y="194310"/>
                    <a:pt x="331788" y="194310"/>
                    <a:pt x="272170" y="199492"/>
                  </a:cubicBezTo>
                  <a:cubicBezTo>
                    <a:pt x="270874" y="203378"/>
                    <a:pt x="269578" y="205969"/>
                    <a:pt x="268282" y="208559"/>
                  </a:cubicBezTo>
                  <a:cubicBezTo>
                    <a:pt x="268282" y="208559"/>
                    <a:pt x="268282" y="208559"/>
                    <a:pt x="305867" y="253898"/>
                  </a:cubicBezTo>
                  <a:cubicBezTo>
                    <a:pt x="305867" y="253898"/>
                    <a:pt x="305867" y="253898"/>
                    <a:pt x="260505" y="299237"/>
                  </a:cubicBezTo>
                  <a:cubicBezTo>
                    <a:pt x="260505" y="299237"/>
                    <a:pt x="260505" y="299237"/>
                    <a:pt x="215144" y="264262"/>
                  </a:cubicBezTo>
                  <a:cubicBezTo>
                    <a:pt x="211256" y="265557"/>
                    <a:pt x="208664" y="266852"/>
                    <a:pt x="204775" y="268148"/>
                  </a:cubicBezTo>
                  <a:cubicBezTo>
                    <a:pt x="204775" y="268148"/>
                    <a:pt x="204775" y="268148"/>
                    <a:pt x="198295" y="323850"/>
                  </a:cubicBezTo>
                  <a:cubicBezTo>
                    <a:pt x="198295" y="323850"/>
                    <a:pt x="198295" y="323850"/>
                    <a:pt x="133493" y="323850"/>
                  </a:cubicBezTo>
                  <a:cubicBezTo>
                    <a:pt x="133493" y="323850"/>
                    <a:pt x="133493" y="323850"/>
                    <a:pt x="128309" y="272034"/>
                  </a:cubicBezTo>
                  <a:cubicBezTo>
                    <a:pt x="123124" y="270739"/>
                    <a:pt x="117940" y="268148"/>
                    <a:pt x="112756" y="266852"/>
                  </a:cubicBezTo>
                  <a:cubicBezTo>
                    <a:pt x="112756" y="266852"/>
                    <a:pt x="112756" y="266852"/>
                    <a:pt x="71283" y="299237"/>
                  </a:cubicBezTo>
                  <a:cubicBezTo>
                    <a:pt x="71283" y="299237"/>
                    <a:pt x="71283" y="299237"/>
                    <a:pt x="25921" y="253898"/>
                  </a:cubicBezTo>
                  <a:cubicBezTo>
                    <a:pt x="25921" y="253898"/>
                    <a:pt x="25921" y="253898"/>
                    <a:pt x="57026" y="215036"/>
                  </a:cubicBezTo>
                  <a:cubicBezTo>
                    <a:pt x="54434" y="209855"/>
                    <a:pt x="51842" y="204673"/>
                    <a:pt x="50546" y="199492"/>
                  </a:cubicBezTo>
                  <a:cubicBezTo>
                    <a:pt x="50546" y="199492"/>
                    <a:pt x="50546" y="199492"/>
                    <a:pt x="0" y="194310"/>
                  </a:cubicBezTo>
                  <a:cubicBezTo>
                    <a:pt x="0" y="194310"/>
                    <a:pt x="0" y="194310"/>
                    <a:pt x="0" y="129540"/>
                  </a:cubicBezTo>
                  <a:cubicBezTo>
                    <a:pt x="0" y="129540"/>
                    <a:pt x="0" y="129540"/>
                    <a:pt x="50546" y="124358"/>
                  </a:cubicBezTo>
                  <a:cubicBezTo>
                    <a:pt x="51842" y="119177"/>
                    <a:pt x="54434" y="113995"/>
                    <a:pt x="57026" y="108814"/>
                  </a:cubicBezTo>
                  <a:cubicBezTo>
                    <a:pt x="57026" y="108814"/>
                    <a:pt x="57026" y="108814"/>
                    <a:pt x="25921" y="69952"/>
                  </a:cubicBezTo>
                  <a:cubicBezTo>
                    <a:pt x="25921" y="69952"/>
                    <a:pt x="25921" y="69952"/>
                    <a:pt x="71283" y="24613"/>
                  </a:cubicBezTo>
                  <a:cubicBezTo>
                    <a:pt x="71283" y="24613"/>
                    <a:pt x="71283" y="24613"/>
                    <a:pt x="112756" y="56998"/>
                  </a:cubicBezTo>
                  <a:cubicBezTo>
                    <a:pt x="117940" y="55702"/>
                    <a:pt x="123124" y="53111"/>
                    <a:pt x="128309" y="51816"/>
                  </a:cubicBezTo>
                  <a:cubicBezTo>
                    <a:pt x="128309" y="51816"/>
                    <a:pt x="128309" y="51816"/>
                    <a:pt x="133493" y="0"/>
                  </a:cubicBezTo>
                  <a:close/>
                </a:path>
              </a:pathLst>
            </a:custGeom>
            <a:solidFill>
              <a:srgbClr val="17375E"/>
            </a:solidFill>
            <a:ln>
              <a:noFill/>
            </a:ln>
          </p:spPr>
        </p:sp>
      </p:grpSp>
      <p:cxnSp>
        <p:nvCxnSpPr>
          <p:cNvPr id="130" name="直接连接符 12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31" name="直接连接符 13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3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ltLang="zh-CN" sz="1600" dirty="0">
              <a:solidFill>
                <a:srgbClr val="1F497D"/>
              </a:solidFill>
              <a:latin typeface="思源黑体 CN ExtraLight" panose="020B0200000000000000" pitchFamily="34" charset="-122"/>
            </a:endParaRPr>
          </a:p>
        </p:txBody>
      </p:sp>
      <p:sp>
        <p:nvSpPr>
          <p:cNvPr id="13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192385" y="445154"/>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 </a:t>
            </a:r>
            <a:r>
              <a:rPr lang="zh-CN" altLang="en-US" sz="2800" dirty="0" smtClean="0">
                <a:solidFill>
                  <a:srgbClr val="1F497D"/>
                </a:solidFill>
                <a:latin typeface="+mn-ea"/>
              </a:rPr>
              <a:t>中国互联网数据中心数据</a:t>
            </a:r>
            <a:endParaRPr lang="zh-CN" altLang="en-US" sz="2800" dirty="0">
              <a:solidFill>
                <a:srgbClr val="1F497D"/>
              </a:solidFill>
              <a:latin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55" y="1188218"/>
            <a:ext cx="4732490" cy="263434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55" y="3949487"/>
            <a:ext cx="4743269" cy="2615866"/>
          </a:xfrm>
          <a:prstGeom prst="rect">
            <a:avLst/>
          </a:prstGeom>
        </p:spPr>
      </p:pic>
    </p:spTree>
    <p:extLst>
      <p:ext uri="{BB962C8B-B14F-4D97-AF65-F5344CB8AC3E}">
        <p14:creationId xmlns:p14="http://schemas.microsoft.com/office/powerpoint/2010/main" val="154634202"/>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a:off x="7653511" y="4552429"/>
            <a:ext cx="3875369" cy="883533"/>
            <a:chOff x="7280925" y="1412701"/>
            <a:chExt cx="3875369" cy="883533"/>
          </a:xfrm>
        </p:grpSpPr>
        <p:sp>
          <p:nvSpPr>
            <p:cNvPr id="102" name="文本框 101"/>
            <p:cNvSpPr txBox="1"/>
            <p:nvPr/>
          </p:nvSpPr>
          <p:spPr>
            <a:xfrm>
              <a:off x="7280925" y="1412701"/>
              <a:ext cx="3606228" cy="338554"/>
            </a:xfrm>
            <a:prstGeom prst="rect">
              <a:avLst/>
            </a:prstGeom>
            <a:noFill/>
          </p:spPr>
          <p:txBody>
            <a:bodyPr wrap="square" rtlCol="0">
              <a:spAutoFit/>
            </a:bodyPr>
            <a:lstStyle/>
            <a:p>
              <a:r>
                <a:rPr lang="zh-CN" altLang="en-US" sz="1600" b="1" dirty="0">
                  <a:solidFill>
                    <a:srgbClr val="1C4670"/>
                  </a:solidFill>
                  <a:latin typeface="微软雅黑" panose="020B0503020204020204" pitchFamily="34" charset="-122"/>
                  <a:ea typeface="微软雅黑" panose="020B0503020204020204" pitchFamily="34" charset="-122"/>
                </a:rPr>
                <a:t>旅行预订</a:t>
              </a:r>
              <a:r>
                <a:rPr lang="en-US" altLang="zh-CN" sz="1600" b="1" dirty="0">
                  <a:solidFill>
                    <a:srgbClr val="1C4670"/>
                  </a:solidFill>
                  <a:latin typeface="微软雅黑" panose="020B0503020204020204" pitchFamily="34" charset="-122"/>
                  <a:ea typeface="微软雅黑" panose="020B0503020204020204" pitchFamily="34" charset="-122"/>
                </a:rPr>
                <a:t>(</a:t>
              </a:r>
              <a:r>
                <a:rPr lang="zh-CN" altLang="en-US" sz="1200" b="1" dirty="0">
                  <a:solidFill>
                    <a:srgbClr val="1C4670"/>
                  </a:solidFill>
                  <a:latin typeface="微软雅黑" panose="020B0503020204020204" pitchFamily="34" charset="-122"/>
                  <a:ea typeface="微软雅黑" panose="020B0503020204020204" pitchFamily="34" charset="-122"/>
                </a:rPr>
                <a:t>机票 酒店 火车票 旅游产品</a:t>
              </a:r>
              <a:r>
                <a:rPr lang="en-US" altLang="zh-CN" sz="1600" b="1" dirty="0">
                  <a:solidFill>
                    <a:srgbClr val="1C4670"/>
                  </a:solidFill>
                  <a:latin typeface="微软雅黑" panose="020B0503020204020204" pitchFamily="34" charset="-122"/>
                  <a:ea typeface="微软雅黑" panose="020B0503020204020204" pitchFamily="34" charset="-122"/>
                </a:rPr>
                <a:t>)</a:t>
              </a:r>
              <a:endParaRPr lang="zh-CN" altLang="en-US" sz="1600" b="1" dirty="0">
                <a:solidFill>
                  <a:srgbClr val="1C4670"/>
                </a:solidFill>
                <a:latin typeface="微软雅黑" panose="020B0503020204020204" pitchFamily="34" charset="-122"/>
                <a:ea typeface="微软雅黑" panose="020B0503020204020204" pitchFamily="34" charset="-122"/>
              </a:endParaRPr>
            </a:p>
          </p:txBody>
        </p:sp>
        <p:sp>
          <p:nvSpPr>
            <p:cNvPr id="103" name="矩形 102"/>
            <p:cNvSpPr/>
            <p:nvPr/>
          </p:nvSpPr>
          <p:spPr>
            <a:xfrm>
              <a:off x="7280925" y="1682540"/>
              <a:ext cx="3875369" cy="613694"/>
            </a:xfrm>
            <a:prstGeom prst="rect">
              <a:avLst/>
            </a:prstGeom>
          </p:spPr>
          <p:txBody>
            <a:bodyPr wrap="square">
              <a:spAutoFit/>
            </a:bodyPr>
            <a:lstStyle/>
            <a:p>
              <a:pPr>
                <a:lnSpc>
                  <a:spcPct val="150000"/>
                </a:lnSpc>
              </a:pP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2017/06  </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共计</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:3.34</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亿</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半年新增</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3441</a:t>
              </a: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万</a:t>
              </a:r>
              <a:endPar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spc="120" dirty="0">
                  <a:solidFill>
                    <a:schemeClr val="tx1">
                      <a:lumMod val="65000"/>
                      <a:lumOff val="35000"/>
                    </a:schemeClr>
                  </a:solidFill>
                  <a:latin typeface="微软雅黑" panose="020B0503020204020204" pitchFamily="34" charset="-122"/>
                  <a:ea typeface="微软雅黑" panose="020B0503020204020204" pitchFamily="34" charset="-122"/>
                </a:rPr>
                <a:t>其中机票预订占比</a:t>
              </a:r>
              <a:r>
                <a:rPr lang="en-US" altLang="zh-CN" sz="1200" spc="120" dirty="0">
                  <a:solidFill>
                    <a:schemeClr val="tx1">
                      <a:lumMod val="65000"/>
                      <a:lumOff val="35000"/>
                    </a:schemeClr>
                  </a:solidFill>
                  <a:latin typeface="微软雅黑" panose="020B0503020204020204" pitchFamily="34" charset="-122"/>
                  <a:ea typeface="微软雅黑" panose="020B0503020204020204" pitchFamily="34" charset="-122"/>
                </a:rPr>
                <a:t>19.1%</a:t>
              </a:r>
            </a:p>
          </p:txBody>
        </p:sp>
      </p:grpSp>
      <p:grpSp>
        <p:nvGrpSpPr>
          <p:cNvPr id="125" name="组合 124"/>
          <p:cNvGrpSpPr/>
          <p:nvPr/>
        </p:nvGrpSpPr>
        <p:grpSpPr>
          <a:xfrm>
            <a:off x="6561526" y="4563818"/>
            <a:ext cx="886144" cy="886144"/>
            <a:chOff x="1539416" y="1736414"/>
            <a:chExt cx="886144" cy="886144"/>
          </a:xfrm>
        </p:grpSpPr>
        <p:grpSp>
          <p:nvGrpSpPr>
            <p:cNvPr id="126" name="组合 125"/>
            <p:cNvGrpSpPr/>
            <p:nvPr/>
          </p:nvGrpSpPr>
          <p:grpSpPr>
            <a:xfrm>
              <a:off x="1539416" y="1736414"/>
              <a:ext cx="886144" cy="886144"/>
              <a:chOff x="8146877" y="3053648"/>
              <a:chExt cx="2938738" cy="2938738"/>
            </a:xfrm>
            <a:effectLst>
              <a:outerShdw blurRad="241300" dist="38100" dir="8940000" sx="103000" sy="103000" algn="tr" rotWithShape="0">
                <a:prstClr val="black">
                  <a:alpha val="40000"/>
                </a:prstClr>
              </a:outerShdw>
            </a:effectLst>
          </p:grpSpPr>
          <p:sp>
            <p:nvSpPr>
              <p:cNvPr id="128" name="椭圆 127"/>
              <p:cNvSpPr/>
              <p:nvPr/>
            </p:nvSpPr>
            <p:spPr>
              <a:xfrm>
                <a:off x="8146877" y="3053648"/>
                <a:ext cx="2938738" cy="2938738"/>
              </a:xfrm>
              <a:prstGeom prst="ellipse">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itchFamily="34" charset="-122"/>
                </a:endParaRPr>
              </a:p>
            </p:txBody>
          </p:sp>
          <p:sp>
            <p:nvSpPr>
              <p:cNvPr id="129" name="椭圆 128"/>
              <p:cNvSpPr/>
              <p:nvPr/>
            </p:nvSpPr>
            <p:spPr>
              <a:xfrm>
                <a:off x="8437244" y="3360215"/>
                <a:ext cx="2347316" cy="234731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itchFamily="34" charset="-122"/>
                </a:endParaRPr>
              </a:p>
            </p:txBody>
          </p:sp>
        </p:grpSp>
        <p:sp>
          <p:nvSpPr>
            <p:cNvPr id="127" name="settings_156240"/>
            <p:cNvSpPr>
              <a:spLocks noChangeAspect="1"/>
            </p:cNvSpPr>
            <p:nvPr/>
          </p:nvSpPr>
          <p:spPr bwMode="auto">
            <a:xfrm>
              <a:off x="1836417" y="2036910"/>
              <a:ext cx="292142" cy="285152"/>
            </a:xfrm>
            <a:custGeom>
              <a:avLst/>
              <a:gdLst>
                <a:gd name="connsiteX0" fmla="*/ 166688 w 331788"/>
                <a:gd name="connsiteY0" fmla="*/ 168275 h 323850"/>
                <a:gd name="connsiteX1" fmla="*/ 166688 w 331788"/>
                <a:gd name="connsiteY1" fmla="*/ 198438 h 323850"/>
                <a:gd name="connsiteX2" fmla="*/ 175578 w 331788"/>
                <a:gd name="connsiteY2" fmla="*/ 193192 h 323850"/>
                <a:gd name="connsiteX3" fmla="*/ 179388 w 331788"/>
                <a:gd name="connsiteY3" fmla="*/ 184012 h 323850"/>
                <a:gd name="connsiteX4" fmla="*/ 176848 w 331788"/>
                <a:gd name="connsiteY4" fmla="*/ 174832 h 323850"/>
                <a:gd name="connsiteX5" fmla="*/ 166688 w 331788"/>
                <a:gd name="connsiteY5" fmla="*/ 168275 h 323850"/>
                <a:gd name="connsiteX6" fmla="*/ 155575 w 331788"/>
                <a:gd name="connsiteY6" fmla="*/ 119062 h 323850"/>
                <a:gd name="connsiteX7" fmla="*/ 148771 w 331788"/>
                <a:gd name="connsiteY7" fmla="*/ 124142 h 323850"/>
                <a:gd name="connsiteX8" fmla="*/ 146050 w 331788"/>
                <a:gd name="connsiteY8" fmla="*/ 131762 h 323850"/>
                <a:gd name="connsiteX9" fmla="*/ 147411 w 331788"/>
                <a:gd name="connsiteY9" fmla="*/ 139382 h 323850"/>
                <a:gd name="connsiteX10" fmla="*/ 155575 w 331788"/>
                <a:gd name="connsiteY10" fmla="*/ 144462 h 323850"/>
                <a:gd name="connsiteX11" fmla="*/ 155575 w 331788"/>
                <a:gd name="connsiteY11" fmla="*/ 119062 h 323850"/>
                <a:gd name="connsiteX12" fmla="*/ 155121 w 331788"/>
                <a:gd name="connsiteY12" fmla="*/ 93662 h 323850"/>
                <a:gd name="connsiteX13" fmla="*/ 165554 w 331788"/>
                <a:gd name="connsiteY13" fmla="*/ 93662 h 323850"/>
                <a:gd name="connsiteX14" fmla="*/ 165554 w 331788"/>
                <a:gd name="connsiteY14" fmla="*/ 101463 h 323850"/>
                <a:gd name="connsiteX15" fmla="*/ 185114 w 331788"/>
                <a:gd name="connsiteY15" fmla="*/ 109265 h 323850"/>
                <a:gd name="connsiteX16" fmla="*/ 192938 w 331788"/>
                <a:gd name="connsiteY16" fmla="*/ 127468 h 323850"/>
                <a:gd name="connsiteX17" fmla="*/ 174682 w 331788"/>
                <a:gd name="connsiteY17" fmla="*/ 130069 h 323850"/>
                <a:gd name="connsiteX18" fmla="*/ 165554 w 331788"/>
                <a:gd name="connsiteY18" fmla="*/ 118367 h 323850"/>
                <a:gd name="connsiteX19" fmla="*/ 165554 w 331788"/>
                <a:gd name="connsiteY19" fmla="*/ 148272 h 323850"/>
                <a:gd name="connsiteX20" fmla="*/ 190330 w 331788"/>
                <a:gd name="connsiteY20" fmla="*/ 161274 h 323850"/>
                <a:gd name="connsiteX21" fmla="*/ 196850 w 331788"/>
                <a:gd name="connsiteY21" fmla="*/ 180778 h 323850"/>
                <a:gd name="connsiteX22" fmla="*/ 189026 w 331788"/>
                <a:gd name="connsiteY22" fmla="*/ 204182 h 323850"/>
                <a:gd name="connsiteX23" fmla="*/ 165554 w 331788"/>
                <a:gd name="connsiteY23" fmla="*/ 215884 h 323850"/>
                <a:gd name="connsiteX24" fmla="*/ 165554 w 331788"/>
                <a:gd name="connsiteY24" fmla="*/ 230187 h 323850"/>
                <a:gd name="connsiteX25" fmla="*/ 155121 w 331788"/>
                <a:gd name="connsiteY25" fmla="*/ 230187 h 323850"/>
                <a:gd name="connsiteX26" fmla="*/ 155121 w 331788"/>
                <a:gd name="connsiteY26" fmla="*/ 217185 h 323850"/>
                <a:gd name="connsiteX27" fmla="*/ 134257 w 331788"/>
                <a:gd name="connsiteY27" fmla="*/ 206783 h 323850"/>
                <a:gd name="connsiteX28" fmla="*/ 123825 w 331788"/>
                <a:gd name="connsiteY28" fmla="*/ 183378 h 323850"/>
                <a:gd name="connsiteX29" fmla="*/ 143385 w 331788"/>
                <a:gd name="connsiteY29" fmla="*/ 180778 h 323850"/>
                <a:gd name="connsiteX30" fmla="*/ 147297 w 331788"/>
                <a:gd name="connsiteY30" fmla="*/ 192480 h 323850"/>
                <a:gd name="connsiteX31" fmla="*/ 155121 w 331788"/>
                <a:gd name="connsiteY31" fmla="*/ 197681 h 323850"/>
                <a:gd name="connsiteX32" fmla="*/ 155121 w 331788"/>
                <a:gd name="connsiteY32" fmla="*/ 166475 h 323850"/>
                <a:gd name="connsiteX33" fmla="*/ 134257 w 331788"/>
                <a:gd name="connsiteY33" fmla="*/ 153473 h 323850"/>
                <a:gd name="connsiteX34" fmla="*/ 126433 w 331788"/>
                <a:gd name="connsiteY34" fmla="*/ 132669 h 323850"/>
                <a:gd name="connsiteX35" fmla="*/ 134257 w 331788"/>
                <a:gd name="connsiteY35" fmla="*/ 110565 h 323850"/>
                <a:gd name="connsiteX36" fmla="*/ 155121 w 331788"/>
                <a:gd name="connsiteY36" fmla="*/ 101463 h 323850"/>
                <a:gd name="connsiteX37" fmla="*/ 155121 w 331788"/>
                <a:gd name="connsiteY37" fmla="*/ 93662 h 323850"/>
                <a:gd name="connsiteX38" fmla="*/ 151628 w 331788"/>
                <a:gd name="connsiteY38" fmla="*/ 20637 h 323850"/>
                <a:gd name="connsiteX39" fmla="*/ 146441 w 331788"/>
                <a:gd name="connsiteY39" fmla="*/ 68597 h 323850"/>
                <a:gd name="connsiteX40" fmla="*/ 139956 w 331788"/>
                <a:gd name="connsiteY40" fmla="*/ 69893 h 323850"/>
                <a:gd name="connsiteX41" fmla="*/ 116611 w 331788"/>
                <a:gd name="connsiteY41" fmla="*/ 78967 h 323850"/>
                <a:gd name="connsiteX42" fmla="*/ 110126 w 331788"/>
                <a:gd name="connsiteY42" fmla="*/ 81559 h 323850"/>
                <a:gd name="connsiteX43" fmla="*/ 72515 w 331788"/>
                <a:gd name="connsiteY43" fmla="*/ 51746 h 323850"/>
                <a:gd name="connsiteX44" fmla="*/ 53061 w 331788"/>
                <a:gd name="connsiteY44" fmla="*/ 71189 h 323850"/>
                <a:gd name="connsiteX45" fmla="*/ 82891 w 331788"/>
                <a:gd name="connsiteY45" fmla="*/ 106187 h 323850"/>
                <a:gd name="connsiteX46" fmla="*/ 79000 w 331788"/>
                <a:gd name="connsiteY46" fmla="*/ 112668 h 323850"/>
                <a:gd name="connsiteX47" fmla="*/ 67328 w 331788"/>
                <a:gd name="connsiteY47" fmla="*/ 137296 h 323850"/>
                <a:gd name="connsiteX48" fmla="*/ 66031 w 331788"/>
                <a:gd name="connsiteY48" fmla="*/ 143778 h 323850"/>
                <a:gd name="connsiteX49" fmla="*/ 20638 w 331788"/>
                <a:gd name="connsiteY49" fmla="*/ 148962 h 323850"/>
                <a:gd name="connsiteX50" fmla="*/ 20638 w 331788"/>
                <a:gd name="connsiteY50" fmla="*/ 174887 h 323850"/>
                <a:gd name="connsiteX51" fmla="*/ 66031 w 331788"/>
                <a:gd name="connsiteY51" fmla="*/ 180072 h 323850"/>
                <a:gd name="connsiteX52" fmla="*/ 67328 w 331788"/>
                <a:gd name="connsiteY52" fmla="*/ 186553 h 323850"/>
                <a:gd name="connsiteX53" fmla="*/ 79000 w 331788"/>
                <a:gd name="connsiteY53" fmla="*/ 211181 h 323850"/>
                <a:gd name="connsiteX54" fmla="*/ 82891 w 331788"/>
                <a:gd name="connsiteY54" fmla="*/ 217662 h 323850"/>
                <a:gd name="connsiteX55" fmla="*/ 53061 w 331788"/>
                <a:gd name="connsiteY55" fmla="*/ 252660 h 323850"/>
                <a:gd name="connsiteX56" fmla="*/ 72515 w 331788"/>
                <a:gd name="connsiteY56" fmla="*/ 272103 h 323850"/>
                <a:gd name="connsiteX57" fmla="*/ 110126 w 331788"/>
                <a:gd name="connsiteY57" fmla="*/ 242290 h 323850"/>
                <a:gd name="connsiteX58" fmla="*/ 116611 w 331788"/>
                <a:gd name="connsiteY58" fmla="*/ 244882 h 323850"/>
                <a:gd name="connsiteX59" fmla="*/ 139956 w 331788"/>
                <a:gd name="connsiteY59" fmla="*/ 253956 h 323850"/>
                <a:gd name="connsiteX60" fmla="*/ 146441 w 331788"/>
                <a:gd name="connsiteY60" fmla="*/ 255252 h 323850"/>
                <a:gd name="connsiteX61" fmla="*/ 151628 w 331788"/>
                <a:gd name="connsiteY61" fmla="*/ 303212 h 323850"/>
                <a:gd name="connsiteX62" fmla="*/ 180161 w 331788"/>
                <a:gd name="connsiteY62" fmla="*/ 303212 h 323850"/>
                <a:gd name="connsiteX63" fmla="*/ 185349 w 331788"/>
                <a:gd name="connsiteY63" fmla="*/ 253956 h 323850"/>
                <a:gd name="connsiteX64" fmla="*/ 191833 w 331788"/>
                <a:gd name="connsiteY64" fmla="*/ 251363 h 323850"/>
                <a:gd name="connsiteX65" fmla="*/ 211287 w 331788"/>
                <a:gd name="connsiteY65" fmla="*/ 242290 h 323850"/>
                <a:gd name="connsiteX66" fmla="*/ 217772 w 331788"/>
                <a:gd name="connsiteY66" fmla="*/ 238401 h 323850"/>
                <a:gd name="connsiteX67" fmla="*/ 259274 w 331788"/>
                <a:gd name="connsiteY67" fmla="*/ 272103 h 323850"/>
                <a:gd name="connsiteX68" fmla="*/ 278728 w 331788"/>
                <a:gd name="connsiteY68" fmla="*/ 252660 h 323850"/>
                <a:gd name="connsiteX69" fmla="*/ 243710 w 331788"/>
                <a:gd name="connsiteY69" fmla="*/ 211181 h 323850"/>
                <a:gd name="connsiteX70" fmla="*/ 246304 w 331788"/>
                <a:gd name="connsiteY70" fmla="*/ 204700 h 323850"/>
                <a:gd name="connsiteX71" fmla="*/ 254086 w 331788"/>
                <a:gd name="connsiteY71" fmla="*/ 187849 h 323850"/>
                <a:gd name="connsiteX72" fmla="*/ 255383 w 331788"/>
                <a:gd name="connsiteY72" fmla="*/ 180072 h 323850"/>
                <a:gd name="connsiteX73" fmla="*/ 311151 w 331788"/>
                <a:gd name="connsiteY73" fmla="*/ 174887 h 323850"/>
                <a:gd name="connsiteX74" fmla="*/ 311151 w 331788"/>
                <a:gd name="connsiteY74" fmla="*/ 148962 h 323850"/>
                <a:gd name="connsiteX75" fmla="*/ 255383 w 331788"/>
                <a:gd name="connsiteY75" fmla="*/ 142481 h 323850"/>
                <a:gd name="connsiteX76" fmla="*/ 254086 w 331788"/>
                <a:gd name="connsiteY76" fmla="*/ 136000 h 323850"/>
                <a:gd name="connsiteX77" fmla="*/ 246304 w 331788"/>
                <a:gd name="connsiteY77" fmla="*/ 119149 h 323850"/>
                <a:gd name="connsiteX78" fmla="*/ 243710 w 331788"/>
                <a:gd name="connsiteY78" fmla="*/ 112668 h 323850"/>
                <a:gd name="connsiteX79" fmla="*/ 278728 w 331788"/>
                <a:gd name="connsiteY79" fmla="*/ 71189 h 323850"/>
                <a:gd name="connsiteX80" fmla="*/ 259274 w 331788"/>
                <a:gd name="connsiteY80" fmla="*/ 51746 h 323850"/>
                <a:gd name="connsiteX81" fmla="*/ 217772 w 331788"/>
                <a:gd name="connsiteY81" fmla="*/ 85448 h 323850"/>
                <a:gd name="connsiteX82" fmla="*/ 211287 w 331788"/>
                <a:gd name="connsiteY82" fmla="*/ 81559 h 323850"/>
                <a:gd name="connsiteX83" fmla="*/ 191833 w 331788"/>
                <a:gd name="connsiteY83" fmla="*/ 72486 h 323850"/>
                <a:gd name="connsiteX84" fmla="*/ 185349 w 331788"/>
                <a:gd name="connsiteY84" fmla="*/ 69893 h 323850"/>
                <a:gd name="connsiteX85" fmla="*/ 180161 w 331788"/>
                <a:gd name="connsiteY85" fmla="*/ 20637 h 323850"/>
                <a:gd name="connsiteX86" fmla="*/ 151628 w 331788"/>
                <a:gd name="connsiteY86" fmla="*/ 20637 h 323850"/>
                <a:gd name="connsiteX87" fmla="*/ 133493 w 331788"/>
                <a:gd name="connsiteY87" fmla="*/ 0 h 323850"/>
                <a:gd name="connsiteX88" fmla="*/ 198295 w 331788"/>
                <a:gd name="connsiteY88" fmla="*/ 0 h 323850"/>
                <a:gd name="connsiteX89" fmla="*/ 204775 w 331788"/>
                <a:gd name="connsiteY89" fmla="*/ 55702 h 323850"/>
                <a:gd name="connsiteX90" fmla="*/ 215144 w 331788"/>
                <a:gd name="connsiteY90" fmla="*/ 59588 h 323850"/>
                <a:gd name="connsiteX91" fmla="*/ 260505 w 331788"/>
                <a:gd name="connsiteY91" fmla="*/ 24613 h 323850"/>
                <a:gd name="connsiteX92" fmla="*/ 305867 w 331788"/>
                <a:gd name="connsiteY92" fmla="*/ 69952 h 323850"/>
                <a:gd name="connsiteX93" fmla="*/ 268282 w 331788"/>
                <a:gd name="connsiteY93" fmla="*/ 115291 h 323850"/>
                <a:gd name="connsiteX94" fmla="*/ 272170 w 331788"/>
                <a:gd name="connsiteY94" fmla="*/ 124358 h 323850"/>
                <a:gd name="connsiteX95" fmla="*/ 331788 w 331788"/>
                <a:gd name="connsiteY95" fmla="*/ 129540 h 323850"/>
                <a:gd name="connsiteX96" fmla="*/ 331788 w 331788"/>
                <a:gd name="connsiteY96" fmla="*/ 194310 h 323850"/>
                <a:gd name="connsiteX97" fmla="*/ 272170 w 331788"/>
                <a:gd name="connsiteY97" fmla="*/ 199492 h 323850"/>
                <a:gd name="connsiteX98" fmla="*/ 268282 w 331788"/>
                <a:gd name="connsiteY98" fmla="*/ 208559 h 323850"/>
                <a:gd name="connsiteX99" fmla="*/ 305867 w 331788"/>
                <a:gd name="connsiteY99" fmla="*/ 253898 h 323850"/>
                <a:gd name="connsiteX100" fmla="*/ 260505 w 331788"/>
                <a:gd name="connsiteY100" fmla="*/ 299237 h 323850"/>
                <a:gd name="connsiteX101" fmla="*/ 215144 w 331788"/>
                <a:gd name="connsiteY101" fmla="*/ 264262 h 323850"/>
                <a:gd name="connsiteX102" fmla="*/ 204775 w 331788"/>
                <a:gd name="connsiteY102" fmla="*/ 268148 h 323850"/>
                <a:gd name="connsiteX103" fmla="*/ 198295 w 331788"/>
                <a:gd name="connsiteY103" fmla="*/ 323850 h 323850"/>
                <a:gd name="connsiteX104" fmla="*/ 133493 w 331788"/>
                <a:gd name="connsiteY104" fmla="*/ 323850 h 323850"/>
                <a:gd name="connsiteX105" fmla="*/ 128309 w 331788"/>
                <a:gd name="connsiteY105" fmla="*/ 272034 h 323850"/>
                <a:gd name="connsiteX106" fmla="*/ 112756 w 331788"/>
                <a:gd name="connsiteY106" fmla="*/ 266852 h 323850"/>
                <a:gd name="connsiteX107" fmla="*/ 71283 w 331788"/>
                <a:gd name="connsiteY107" fmla="*/ 299237 h 323850"/>
                <a:gd name="connsiteX108" fmla="*/ 25921 w 331788"/>
                <a:gd name="connsiteY108" fmla="*/ 253898 h 323850"/>
                <a:gd name="connsiteX109" fmla="*/ 57026 w 331788"/>
                <a:gd name="connsiteY109" fmla="*/ 215036 h 323850"/>
                <a:gd name="connsiteX110" fmla="*/ 50546 w 331788"/>
                <a:gd name="connsiteY110" fmla="*/ 199492 h 323850"/>
                <a:gd name="connsiteX111" fmla="*/ 0 w 331788"/>
                <a:gd name="connsiteY111" fmla="*/ 194310 h 323850"/>
                <a:gd name="connsiteX112" fmla="*/ 0 w 331788"/>
                <a:gd name="connsiteY112" fmla="*/ 129540 h 323850"/>
                <a:gd name="connsiteX113" fmla="*/ 50546 w 331788"/>
                <a:gd name="connsiteY113" fmla="*/ 124358 h 323850"/>
                <a:gd name="connsiteX114" fmla="*/ 57026 w 331788"/>
                <a:gd name="connsiteY114" fmla="*/ 108814 h 323850"/>
                <a:gd name="connsiteX115" fmla="*/ 25921 w 331788"/>
                <a:gd name="connsiteY115" fmla="*/ 69952 h 323850"/>
                <a:gd name="connsiteX116" fmla="*/ 71283 w 331788"/>
                <a:gd name="connsiteY116" fmla="*/ 24613 h 323850"/>
                <a:gd name="connsiteX117" fmla="*/ 112756 w 331788"/>
                <a:gd name="connsiteY117" fmla="*/ 56998 h 323850"/>
                <a:gd name="connsiteX118" fmla="*/ 128309 w 331788"/>
                <a:gd name="connsiteY118" fmla="*/ 51816 h 323850"/>
                <a:gd name="connsiteX119" fmla="*/ 133493 w 331788"/>
                <a:gd name="connsiteY119"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31788" h="323850">
                  <a:moveTo>
                    <a:pt x="166688" y="168275"/>
                  </a:moveTo>
                  <a:lnTo>
                    <a:pt x="166688" y="198438"/>
                  </a:lnTo>
                  <a:cubicBezTo>
                    <a:pt x="170498" y="198438"/>
                    <a:pt x="173038" y="195815"/>
                    <a:pt x="175578" y="193192"/>
                  </a:cubicBezTo>
                  <a:cubicBezTo>
                    <a:pt x="178118" y="190569"/>
                    <a:pt x="179388" y="186635"/>
                    <a:pt x="179388" y="184012"/>
                  </a:cubicBezTo>
                  <a:cubicBezTo>
                    <a:pt x="179388" y="180078"/>
                    <a:pt x="178118" y="177455"/>
                    <a:pt x="176848" y="174832"/>
                  </a:cubicBezTo>
                  <a:cubicBezTo>
                    <a:pt x="174308" y="172209"/>
                    <a:pt x="171768" y="169586"/>
                    <a:pt x="166688" y="168275"/>
                  </a:cubicBezTo>
                  <a:close/>
                  <a:moveTo>
                    <a:pt x="155575" y="119062"/>
                  </a:moveTo>
                  <a:cubicBezTo>
                    <a:pt x="152854" y="120332"/>
                    <a:pt x="150132" y="121602"/>
                    <a:pt x="148771" y="124142"/>
                  </a:cubicBezTo>
                  <a:cubicBezTo>
                    <a:pt x="146050" y="126682"/>
                    <a:pt x="146050" y="129222"/>
                    <a:pt x="146050" y="131762"/>
                  </a:cubicBezTo>
                  <a:cubicBezTo>
                    <a:pt x="146050" y="134302"/>
                    <a:pt x="146050" y="136842"/>
                    <a:pt x="147411" y="139382"/>
                  </a:cubicBezTo>
                  <a:cubicBezTo>
                    <a:pt x="150132" y="141922"/>
                    <a:pt x="151493" y="143192"/>
                    <a:pt x="155575" y="144462"/>
                  </a:cubicBezTo>
                  <a:cubicBezTo>
                    <a:pt x="155575" y="144462"/>
                    <a:pt x="155575" y="144462"/>
                    <a:pt x="155575" y="119062"/>
                  </a:cubicBezTo>
                  <a:close/>
                  <a:moveTo>
                    <a:pt x="155121" y="93662"/>
                  </a:moveTo>
                  <a:cubicBezTo>
                    <a:pt x="155121" y="93662"/>
                    <a:pt x="155121" y="93662"/>
                    <a:pt x="165554" y="93662"/>
                  </a:cubicBezTo>
                  <a:cubicBezTo>
                    <a:pt x="165554" y="93662"/>
                    <a:pt x="165554" y="93662"/>
                    <a:pt x="165554" y="101463"/>
                  </a:cubicBezTo>
                  <a:cubicBezTo>
                    <a:pt x="173378" y="102764"/>
                    <a:pt x="179898" y="105364"/>
                    <a:pt x="185114" y="109265"/>
                  </a:cubicBezTo>
                  <a:cubicBezTo>
                    <a:pt x="189026" y="114466"/>
                    <a:pt x="191634" y="120967"/>
                    <a:pt x="192938" y="127468"/>
                  </a:cubicBezTo>
                  <a:cubicBezTo>
                    <a:pt x="192938" y="127468"/>
                    <a:pt x="192938" y="127468"/>
                    <a:pt x="174682" y="130069"/>
                  </a:cubicBezTo>
                  <a:cubicBezTo>
                    <a:pt x="173378" y="124868"/>
                    <a:pt x="170770" y="120967"/>
                    <a:pt x="165554" y="118367"/>
                  </a:cubicBezTo>
                  <a:cubicBezTo>
                    <a:pt x="165554" y="118367"/>
                    <a:pt x="165554" y="118367"/>
                    <a:pt x="165554" y="148272"/>
                  </a:cubicBezTo>
                  <a:cubicBezTo>
                    <a:pt x="177290" y="150873"/>
                    <a:pt x="186418" y="156073"/>
                    <a:pt x="190330" y="161274"/>
                  </a:cubicBezTo>
                  <a:cubicBezTo>
                    <a:pt x="194242" y="166475"/>
                    <a:pt x="196850" y="172977"/>
                    <a:pt x="196850" y="180778"/>
                  </a:cubicBezTo>
                  <a:cubicBezTo>
                    <a:pt x="196850" y="191180"/>
                    <a:pt x="194242" y="198981"/>
                    <a:pt x="189026" y="204182"/>
                  </a:cubicBezTo>
                  <a:cubicBezTo>
                    <a:pt x="182506" y="210683"/>
                    <a:pt x="175986" y="214584"/>
                    <a:pt x="165554" y="215884"/>
                  </a:cubicBezTo>
                  <a:cubicBezTo>
                    <a:pt x="165554" y="215884"/>
                    <a:pt x="165554" y="215884"/>
                    <a:pt x="165554" y="230187"/>
                  </a:cubicBezTo>
                  <a:cubicBezTo>
                    <a:pt x="165554" y="230187"/>
                    <a:pt x="165554" y="230187"/>
                    <a:pt x="155121" y="230187"/>
                  </a:cubicBezTo>
                  <a:cubicBezTo>
                    <a:pt x="155121" y="230187"/>
                    <a:pt x="155121" y="230187"/>
                    <a:pt x="155121" y="217185"/>
                  </a:cubicBezTo>
                  <a:cubicBezTo>
                    <a:pt x="145993" y="215884"/>
                    <a:pt x="139473" y="211984"/>
                    <a:pt x="134257" y="206783"/>
                  </a:cubicBezTo>
                  <a:cubicBezTo>
                    <a:pt x="129041" y="201582"/>
                    <a:pt x="125129" y="193780"/>
                    <a:pt x="123825" y="183378"/>
                  </a:cubicBezTo>
                  <a:cubicBezTo>
                    <a:pt x="123825" y="183378"/>
                    <a:pt x="123825" y="183378"/>
                    <a:pt x="143385" y="180778"/>
                  </a:cubicBezTo>
                  <a:cubicBezTo>
                    <a:pt x="144689" y="185979"/>
                    <a:pt x="145993" y="188579"/>
                    <a:pt x="147297" y="192480"/>
                  </a:cubicBezTo>
                  <a:cubicBezTo>
                    <a:pt x="149905" y="195081"/>
                    <a:pt x="152513" y="196381"/>
                    <a:pt x="155121" y="197681"/>
                  </a:cubicBezTo>
                  <a:cubicBezTo>
                    <a:pt x="155121" y="197681"/>
                    <a:pt x="155121" y="197681"/>
                    <a:pt x="155121" y="166475"/>
                  </a:cubicBezTo>
                  <a:cubicBezTo>
                    <a:pt x="144689" y="163875"/>
                    <a:pt x="138169" y="158674"/>
                    <a:pt x="134257" y="153473"/>
                  </a:cubicBezTo>
                  <a:cubicBezTo>
                    <a:pt x="129041" y="146972"/>
                    <a:pt x="126433" y="140471"/>
                    <a:pt x="126433" y="132669"/>
                  </a:cubicBezTo>
                  <a:cubicBezTo>
                    <a:pt x="126433" y="123568"/>
                    <a:pt x="129041" y="117066"/>
                    <a:pt x="134257" y="110565"/>
                  </a:cubicBezTo>
                  <a:cubicBezTo>
                    <a:pt x="139473" y="105364"/>
                    <a:pt x="145993" y="102764"/>
                    <a:pt x="155121" y="101463"/>
                  </a:cubicBezTo>
                  <a:cubicBezTo>
                    <a:pt x="155121" y="101463"/>
                    <a:pt x="155121" y="101463"/>
                    <a:pt x="155121" y="93662"/>
                  </a:cubicBezTo>
                  <a:close/>
                  <a:moveTo>
                    <a:pt x="151628" y="20637"/>
                  </a:moveTo>
                  <a:cubicBezTo>
                    <a:pt x="151628" y="20637"/>
                    <a:pt x="151628" y="20637"/>
                    <a:pt x="146441" y="68597"/>
                  </a:cubicBezTo>
                  <a:cubicBezTo>
                    <a:pt x="146441" y="68597"/>
                    <a:pt x="146441" y="68597"/>
                    <a:pt x="139956" y="69893"/>
                  </a:cubicBezTo>
                  <a:cubicBezTo>
                    <a:pt x="130877" y="72486"/>
                    <a:pt x="123096" y="75078"/>
                    <a:pt x="116611" y="78967"/>
                  </a:cubicBezTo>
                  <a:cubicBezTo>
                    <a:pt x="116611" y="78967"/>
                    <a:pt x="116611" y="78967"/>
                    <a:pt x="110126" y="81559"/>
                  </a:cubicBezTo>
                  <a:cubicBezTo>
                    <a:pt x="110126" y="81559"/>
                    <a:pt x="110126" y="81559"/>
                    <a:pt x="72515" y="51746"/>
                  </a:cubicBezTo>
                  <a:cubicBezTo>
                    <a:pt x="72515" y="51746"/>
                    <a:pt x="72515" y="51746"/>
                    <a:pt x="53061" y="71189"/>
                  </a:cubicBezTo>
                  <a:cubicBezTo>
                    <a:pt x="53061" y="71189"/>
                    <a:pt x="53061" y="71189"/>
                    <a:pt x="82891" y="106187"/>
                  </a:cubicBezTo>
                  <a:cubicBezTo>
                    <a:pt x="82891" y="106187"/>
                    <a:pt x="82891" y="106187"/>
                    <a:pt x="79000" y="112668"/>
                  </a:cubicBezTo>
                  <a:cubicBezTo>
                    <a:pt x="73812" y="120446"/>
                    <a:pt x="69921" y="128223"/>
                    <a:pt x="67328" y="137296"/>
                  </a:cubicBezTo>
                  <a:cubicBezTo>
                    <a:pt x="67328" y="137296"/>
                    <a:pt x="67328" y="137296"/>
                    <a:pt x="66031" y="143778"/>
                  </a:cubicBezTo>
                  <a:cubicBezTo>
                    <a:pt x="66031" y="143778"/>
                    <a:pt x="66031" y="143778"/>
                    <a:pt x="20638" y="148962"/>
                  </a:cubicBezTo>
                  <a:cubicBezTo>
                    <a:pt x="20638" y="148962"/>
                    <a:pt x="20638" y="148962"/>
                    <a:pt x="20638" y="174887"/>
                  </a:cubicBezTo>
                  <a:cubicBezTo>
                    <a:pt x="20638" y="174887"/>
                    <a:pt x="20638" y="174887"/>
                    <a:pt x="66031" y="180072"/>
                  </a:cubicBezTo>
                  <a:cubicBezTo>
                    <a:pt x="66031" y="180072"/>
                    <a:pt x="66031" y="180072"/>
                    <a:pt x="67328" y="186553"/>
                  </a:cubicBezTo>
                  <a:cubicBezTo>
                    <a:pt x="69921" y="195626"/>
                    <a:pt x="73812" y="203403"/>
                    <a:pt x="79000" y="211181"/>
                  </a:cubicBezTo>
                  <a:cubicBezTo>
                    <a:pt x="79000" y="211181"/>
                    <a:pt x="79000" y="211181"/>
                    <a:pt x="82891" y="217662"/>
                  </a:cubicBezTo>
                  <a:cubicBezTo>
                    <a:pt x="82891" y="217662"/>
                    <a:pt x="82891" y="217662"/>
                    <a:pt x="53061" y="252660"/>
                  </a:cubicBezTo>
                  <a:cubicBezTo>
                    <a:pt x="53061" y="252660"/>
                    <a:pt x="53061" y="252660"/>
                    <a:pt x="72515" y="272103"/>
                  </a:cubicBezTo>
                  <a:cubicBezTo>
                    <a:pt x="72515" y="272103"/>
                    <a:pt x="72515" y="272103"/>
                    <a:pt x="110126" y="242290"/>
                  </a:cubicBezTo>
                  <a:cubicBezTo>
                    <a:pt x="110126" y="242290"/>
                    <a:pt x="110126" y="242290"/>
                    <a:pt x="116611" y="244882"/>
                  </a:cubicBezTo>
                  <a:cubicBezTo>
                    <a:pt x="123096" y="248771"/>
                    <a:pt x="130877" y="251363"/>
                    <a:pt x="139956" y="253956"/>
                  </a:cubicBezTo>
                  <a:cubicBezTo>
                    <a:pt x="139956" y="253956"/>
                    <a:pt x="139956" y="253956"/>
                    <a:pt x="146441" y="255252"/>
                  </a:cubicBezTo>
                  <a:cubicBezTo>
                    <a:pt x="146441" y="255252"/>
                    <a:pt x="146441" y="255252"/>
                    <a:pt x="151628" y="303212"/>
                  </a:cubicBezTo>
                  <a:cubicBezTo>
                    <a:pt x="151628" y="303212"/>
                    <a:pt x="151628" y="303212"/>
                    <a:pt x="180161" y="303212"/>
                  </a:cubicBezTo>
                  <a:cubicBezTo>
                    <a:pt x="180161" y="303212"/>
                    <a:pt x="180161" y="303212"/>
                    <a:pt x="185349" y="253956"/>
                  </a:cubicBezTo>
                  <a:cubicBezTo>
                    <a:pt x="185349" y="253956"/>
                    <a:pt x="185349" y="253956"/>
                    <a:pt x="191833" y="251363"/>
                  </a:cubicBezTo>
                  <a:cubicBezTo>
                    <a:pt x="198318" y="248771"/>
                    <a:pt x="204802" y="246179"/>
                    <a:pt x="211287" y="242290"/>
                  </a:cubicBezTo>
                  <a:cubicBezTo>
                    <a:pt x="211287" y="242290"/>
                    <a:pt x="211287" y="242290"/>
                    <a:pt x="217772" y="238401"/>
                  </a:cubicBezTo>
                  <a:cubicBezTo>
                    <a:pt x="217772" y="238401"/>
                    <a:pt x="217772" y="238401"/>
                    <a:pt x="259274" y="272103"/>
                  </a:cubicBezTo>
                  <a:cubicBezTo>
                    <a:pt x="259274" y="272103"/>
                    <a:pt x="259274" y="272103"/>
                    <a:pt x="278728" y="252660"/>
                  </a:cubicBezTo>
                  <a:cubicBezTo>
                    <a:pt x="278728" y="252660"/>
                    <a:pt x="278728" y="252660"/>
                    <a:pt x="243710" y="211181"/>
                  </a:cubicBezTo>
                  <a:cubicBezTo>
                    <a:pt x="243710" y="211181"/>
                    <a:pt x="243710" y="211181"/>
                    <a:pt x="246304" y="204700"/>
                  </a:cubicBezTo>
                  <a:cubicBezTo>
                    <a:pt x="250195" y="199515"/>
                    <a:pt x="252789" y="193034"/>
                    <a:pt x="254086" y="187849"/>
                  </a:cubicBezTo>
                  <a:cubicBezTo>
                    <a:pt x="254086" y="187849"/>
                    <a:pt x="254086" y="187849"/>
                    <a:pt x="255383" y="180072"/>
                  </a:cubicBezTo>
                  <a:cubicBezTo>
                    <a:pt x="255383" y="180072"/>
                    <a:pt x="255383" y="180072"/>
                    <a:pt x="311151" y="174887"/>
                  </a:cubicBezTo>
                  <a:cubicBezTo>
                    <a:pt x="311151" y="174887"/>
                    <a:pt x="311151" y="174887"/>
                    <a:pt x="311151" y="148962"/>
                  </a:cubicBezTo>
                  <a:cubicBezTo>
                    <a:pt x="311151" y="148962"/>
                    <a:pt x="311151" y="148962"/>
                    <a:pt x="255383" y="142481"/>
                  </a:cubicBezTo>
                  <a:cubicBezTo>
                    <a:pt x="255383" y="142481"/>
                    <a:pt x="255383" y="142481"/>
                    <a:pt x="254086" y="136000"/>
                  </a:cubicBezTo>
                  <a:cubicBezTo>
                    <a:pt x="252789" y="130815"/>
                    <a:pt x="250195" y="124334"/>
                    <a:pt x="246304" y="119149"/>
                  </a:cubicBezTo>
                  <a:cubicBezTo>
                    <a:pt x="246304" y="119149"/>
                    <a:pt x="246304" y="119149"/>
                    <a:pt x="243710" y="112668"/>
                  </a:cubicBezTo>
                  <a:cubicBezTo>
                    <a:pt x="243710" y="112668"/>
                    <a:pt x="243710" y="112668"/>
                    <a:pt x="278728" y="71189"/>
                  </a:cubicBezTo>
                  <a:cubicBezTo>
                    <a:pt x="278728" y="71189"/>
                    <a:pt x="278728" y="71189"/>
                    <a:pt x="259274" y="51746"/>
                  </a:cubicBezTo>
                  <a:cubicBezTo>
                    <a:pt x="259274" y="51746"/>
                    <a:pt x="259274" y="51746"/>
                    <a:pt x="217772" y="85448"/>
                  </a:cubicBezTo>
                  <a:cubicBezTo>
                    <a:pt x="217772" y="85448"/>
                    <a:pt x="217772" y="85448"/>
                    <a:pt x="211287" y="81559"/>
                  </a:cubicBezTo>
                  <a:cubicBezTo>
                    <a:pt x="204802" y="77671"/>
                    <a:pt x="198318" y="75078"/>
                    <a:pt x="191833" y="72486"/>
                  </a:cubicBezTo>
                  <a:cubicBezTo>
                    <a:pt x="191833" y="72486"/>
                    <a:pt x="191833" y="72486"/>
                    <a:pt x="185349" y="69893"/>
                  </a:cubicBezTo>
                  <a:cubicBezTo>
                    <a:pt x="185349" y="69893"/>
                    <a:pt x="185349" y="69893"/>
                    <a:pt x="180161" y="20637"/>
                  </a:cubicBezTo>
                  <a:cubicBezTo>
                    <a:pt x="180161" y="20637"/>
                    <a:pt x="180161" y="20637"/>
                    <a:pt x="151628" y="20637"/>
                  </a:cubicBezTo>
                  <a:close/>
                  <a:moveTo>
                    <a:pt x="133493" y="0"/>
                  </a:moveTo>
                  <a:cubicBezTo>
                    <a:pt x="133493" y="0"/>
                    <a:pt x="133493" y="0"/>
                    <a:pt x="198295" y="0"/>
                  </a:cubicBezTo>
                  <a:cubicBezTo>
                    <a:pt x="198295" y="0"/>
                    <a:pt x="198295" y="0"/>
                    <a:pt x="204775" y="55702"/>
                  </a:cubicBezTo>
                  <a:cubicBezTo>
                    <a:pt x="208664" y="56998"/>
                    <a:pt x="211256" y="58293"/>
                    <a:pt x="215144" y="59588"/>
                  </a:cubicBezTo>
                  <a:cubicBezTo>
                    <a:pt x="215144" y="59588"/>
                    <a:pt x="215144" y="59588"/>
                    <a:pt x="260505" y="24613"/>
                  </a:cubicBezTo>
                  <a:cubicBezTo>
                    <a:pt x="260505" y="24613"/>
                    <a:pt x="260505" y="24613"/>
                    <a:pt x="305867" y="69952"/>
                  </a:cubicBezTo>
                  <a:cubicBezTo>
                    <a:pt x="305867" y="69952"/>
                    <a:pt x="305867" y="69952"/>
                    <a:pt x="268282" y="115291"/>
                  </a:cubicBezTo>
                  <a:cubicBezTo>
                    <a:pt x="269578" y="117881"/>
                    <a:pt x="270874" y="120472"/>
                    <a:pt x="272170" y="124358"/>
                  </a:cubicBezTo>
                  <a:cubicBezTo>
                    <a:pt x="272170" y="124358"/>
                    <a:pt x="272170" y="124358"/>
                    <a:pt x="331788" y="129540"/>
                  </a:cubicBezTo>
                  <a:cubicBezTo>
                    <a:pt x="331788" y="129540"/>
                    <a:pt x="331788" y="129540"/>
                    <a:pt x="331788" y="194310"/>
                  </a:cubicBezTo>
                  <a:cubicBezTo>
                    <a:pt x="331788" y="194310"/>
                    <a:pt x="331788" y="194310"/>
                    <a:pt x="272170" y="199492"/>
                  </a:cubicBezTo>
                  <a:cubicBezTo>
                    <a:pt x="270874" y="203378"/>
                    <a:pt x="269578" y="205969"/>
                    <a:pt x="268282" y="208559"/>
                  </a:cubicBezTo>
                  <a:cubicBezTo>
                    <a:pt x="268282" y="208559"/>
                    <a:pt x="268282" y="208559"/>
                    <a:pt x="305867" y="253898"/>
                  </a:cubicBezTo>
                  <a:cubicBezTo>
                    <a:pt x="305867" y="253898"/>
                    <a:pt x="305867" y="253898"/>
                    <a:pt x="260505" y="299237"/>
                  </a:cubicBezTo>
                  <a:cubicBezTo>
                    <a:pt x="260505" y="299237"/>
                    <a:pt x="260505" y="299237"/>
                    <a:pt x="215144" y="264262"/>
                  </a:cubicBezTo>
                  <a:cubicBezTo>
                    <a:pt x="211256" y="265557"/>
                    <a:pt x="208664" y="266852"/>
                    <a:pt x="204775" y="268148"/>
                  </a:cubicBezTo>
                  <a:cubicBezTo>
                    <a:pt x="204775" y="268148"/>
                    <a:pt x="204775" y="268148"/>
                    <a:pt x="198295" y="323850"/>
                  </a:cubicBezTo>
                  <a:cubicBezTo>
                    <a:pt x="198295" y="323850"/>
                    <a:pt x="198295" y="323850"/>
                    <a:pt x="133493" y="323850"/>
                  </a:cubicBezTo>
                  <a:cubicBezTo>
                    <a:pt x="133493" y="323850"/>
                    <a:pt x="133493" y="323850"/>
                    <a:pt x="128309" y="272034"/>
                  </a:cubicBezTo>
                  <a:cubicBezTo>
                    <a:pt x="123124" y="270739"/>
                    <a:pt x="117940" y="268148"/>
                    <a:pt x="112756" y="266852"/>
                  </a:cubicBezTo>
                  <a:cubicBezTo>
                    <a:pt x="112756" y="266852"/>
                    <a:pt x="112756" y="266852"/>
                    <a:pt x="71283" y="299237"/>
                  </a:cubicBezTo>
                  <a:cubicBezTo>
                    <a:pt x="71283" y="299237"/>
                    <a:pt x="71283" y="299237"/>
                    <a:pt x="25921" y="253898"/>
                  </a:cubicBezTo>
                  <a:cubicBezTo>
                    <a:pt x="25921" y="253898"/>
                    <a:pt x="25921" y="253898"/>
                    <a:pt x="57026" y="215036"/>
                  </a:cubicBezTo>
                  <a:cubicBezTo>
                    <a:pt x="54434" y="209855"/>
                    <a:pt x="51842" y="204673"/>
                    <a:pt x="50546" y="199492"/>
                  </a:cubicBezTo>
                  <a:cubicBezTo>
                    <a:pt x="50546" y="199492"/>
                    <a:pt x="50546" y="199492"/>
                    <a:pt x="0" y="194310"/>
                  </a:cubicBezTo>
                  <a:cubicBezTo>
                    <a:pt x="0" y="194310"/>
                    <a:pt x="0" y="194310"/>
                    <a:pt x="0" y="129540"/>
                  </a:cubicBezTo>
                  <a:cubicBezTo>
                    <a:pt x="0" y="129540"/>
                    <a:pt x="0" y="129540"/>
                    <a:pt x="50546" y="124358"/>
                  </a:cubicBezTo>
                  <a:cubicBezTo>
                    <a:pt x="51842" y="119177"/>
                    <a:pt x="54434" y="113995"/>
                    <a:pt x="57026" y="108814"/>
                  </a:cubicBezTo>
                  <a:cubicBezTo>
                    <a:pt x="57026" y="108814"/>
                    <a:pt x="57026" y="108814"/>
                    <a:pt x="25921" y="69952"/>
                  </a:cubicBezTo>
                  <a:cubicBezTo>
                    <a:pt x="25921" y="69952"/>
                    <a:pt x="25921" y="69952"/>
                    <a:pt x="71283" y="24613"/>
                  </a:cubicBezTo>
                  <a:cubicBezTo>
                    <a:pt x="71283" y="24613"/>
                    <a:pt x="71283" y="24613"/>
                    <a:pt x="112756" y="56998"/>
                  </a:cubicBezTo>
                  <a:cubicBezTo>
                    <a:pt x="117940" y="55702"/>
                    <a:pt x="123124" y="53111"/>
                    <a:pt x="128309" y="51816"/>
                  </a:cubicBezTo>
                  <a:cubicBezTo>
                    <a:pt x="128309" y="51816"/>
                    <a:pt x="128309" y="51816"/>
                    <a:pt x="133493" y="0"/>
                  </a:cubicBezTo>
                  <a:close/>
                </a:path>
              </a:pathLst>
            </a:custGeom>
            <a:solidFill>
              <a:srgbClr val="17375E"/>
            </a:solidFill>
            <a:ln>
              <a:noFill/>
            </a:ln>
          </p:spPr>
        </p:sp>
      </p:grpSp>
      <p:cxnSp>
        <p:nvCxnSpPr>
          <p:cNvPr id="130" name="直接连接符 12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31" name="直接连接符 13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3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ltLang="zh-CN" sz="1600" dirty="0">
              <a:solidFill>
                <a:srgbClr val="1F497D"/>
              </a:solidFill>
              <a:latin typeface="思源黑体 CN ExtraLight" panose="020B0200000000000000" pitchFamily="34" charset="-122"/>
            </a:endParaRPr>
          </a:p>
        </p:txBody>
      </p:sp>
      <p:sp>
        <p:nvSpPr>
          <p:cNvPr id="13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189015" y="457147"/>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1F497D"/>
                </a:solidFill>
                <a:latin typeface="+mn-ea"/>
              </a:rPr>
              <a:t> </a:t>
            </a:r>
            <a:r>
              <a:rPr lang="zh-CN" altLang="en-US" sz="2800" dirty="0">
                <a:solidFill>
                  <a:srgbClr val="1F497D"/>
                </a:solidFill>
                <a:latin typeface="+mn-ea"/>
              </a:rPr>
              <a:t>中国互联网数据中心数据</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15" y="943563"/>
            <a:ext cx="5146661" cy="56297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445" y="1216966"/>
            <a:ext cx="5408072" cy="2367307"/>
          </a:xfrm>
          <a:prstGeom prst="rect">
            <a:avLst/>
          </a:prstGeom>
        </p:spPr>
      </p:pic>
    </p:spTree>
    <p:extLst>
      <p:ext uri="{BB962C8B-B14F-4D97-AF65-F5344CB8AC3E}">
        <p14:creationId xmlns:p14="http://schemas.microsoft.com/office/powerpoint/2010/main" val="1422655557"/>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31" name="直接连接符 13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3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ltLang="zh-CN" sz="1600" dirty="0">
              <a:solidFill>
                <a:srgbClr val="1F497D"/>
              </a:solidFill>
              <a:latin typeface="思源黑体 CN ExtraLight" panose="020B0200000000000000" pitchFamily="34" charset="-122"/>
            </a:endParaRPr>
          </a:p>
        </p:txBody>
      </p:sp>
      <p:sp>
        <p:nvSpPr>
          <p:cNvPr id="13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230908" y="454284"/>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smtClean="0">
                <a:solidFill>
                  <a:srgbClr val="1F497D"/>
                </a:solidFill>
                <a:latin typeface="+mn-ea"/>
              </a:rPr>
              <a:t>2017</a:t>
            </a:r>
            <a:r>
              <a:rPr lang="zh-CN" altLang="en-US" sz="2800" dirty="0" smtClean="0">
                <a:solidFill>
                  <a:srgbClr val="1F497D"/>
                </a:solidFill>
                <a:latin typeface="+mn-ea"/>
              </a:rPr>
              <a:t>年消费趋势</a:t>
            </a:r>
            <a:endParaRPr lang="zh-CN" altLang="en-US" sz="2800" dirty="0">
              <a:solidFill>
                <a:srgbClr val="1F497D"/>
              </a:solidFill>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503" y="1960141"/>
            <a:ext cx="6443080" cy="3865847"/>
          </a:xfrm>
          <a:prstGeom prst="rect">
            <a:avLst/>
          </a:prstGeom>
        </p:spPr>
      </p:pic>
      <p:grpSp>
        <p:nvGrpSpPr>
          <p:cNvPr id="244" name="组合 243"/>
          <p:cNvGrpSpPr/>
          <p:nvPr/>
        </p:nvGrpSpPr>
        <p:grpSpPr>
          <a:xfrm>
            <a:off x="10621739" y="4048373"/>
            <a:ext cx="1083074" cy="1011474"/>
            <a:chOff x="2258730" y="2112361"/>
            <a:chExt cx="1017395" cy="950136"/>
          </a:xfrm>
        </p:grpSpPr>
        <p:grpSp>
          <p:nvGrpSpPr>
            <p:cNvPr id="245" name="组合 244"/>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248" name="椭圆 2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246" name="TextBox 79"/>
            <p:cNvSpPr txBox="1"/>
            <p:nvPr/>
          </p:nvSpPr>
          <p:spPr>
            <a:xfrm>
              <a:off x="2278225" y="2471782"/>
              <a:ext cx="997900" cy="231290"/>
            </a:xfrm>
            <a:prstGeom prst="rect">
              <a:avLst/>
            </a:prstGeom>
            <a:noFill/>
          </p:spPr>
          <p:txBody>
            <a:bodyPr wrap="square" lIns="0" tIns="0" rIns="0" bIns="0" rtlCol="0">
              <a:spAutoFit/>
            </a:bodyPr>
            <a:lstStyle/>
            <a:p>
              <a:pPr algn="ctr"/>
              <a:r>
                <a:rPr lang="zh-CN" altLang="en-US" sz="1600" b="1" dirty="0">
                  <a:solidFill>
                    <a:schemeClr val="accent5"/>
                  </a:solidFill>
                  <a:latin typeface="微软雅黑" pitchFamily="34" charset="-122"/>
                  <a:ea typeface="微软雅黑" pitchFamily="34" charset="-122"/>
                </a:rPr>
                <a:t>绿色健康</a:t>
              </a:r>
            </a:p>
          </p:txBody>
        </p:sp>
      </p:grpSp>
      <p:grpSp>
        <p:nvGrpSpPr>
          <p:cNvPr id="249" name="组合 248"/>
          <p:cNvGrpSpPr/>
          <p:nvPr/>
        </p:nvGrpSpPr>
        <p:grpSpPr>
          <a:xfrm>
            <a:off x="9377443" y="4048373"/>
            <a:ext cx="1069424" cy="1011474"/>
            <a:chOff x="2258730" y="2112361"/>
            <a:chExt cx="1004573" cy="950136"/>
          </a:xfrm>
        </p:grpSpPr>
        <p:grpSp>
          <p:nvGrpSpPr>
            <p:cNvPr id="250" name="组合 24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252" name="同心圆 2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253" name="椭圆 2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251" name="TextBox 73"/>
            <p:cNvSpPr txBox="1"/>
            <p:nvPr/>
          </p:nvSpPr>
          <p:spPr>
            <a:xfrm>
              <a:off x="2265403" y="2471783"/>
              <a:ext cx="997900" cy="231290"/>
            </a:xfrm>
            <a:prstGeom prst="rect">
              <a:avLst/>
            </a:prstGeom>
            <a:noFill/>
          </p:spPr>
          <p:txBody>
            <a:bodyPr wrap="square" lIns="0" tIns="0" rIns="0" bIns="0" rtlCol="0">
              <a:spAutoFit/>
            </a:bodyPr>
            <a:lstStyle/>
            <a:p>
              <a:pPr algn="ctr"/>
              <a:r>
                <a:rPr lang="zh-CN" altLang="en-US" sz="1600" b="1" dirty="0">
                  <a:solidFill>
                    <a:schemeClr val="accent4"/>
                  </a:solidFill>
                  <a:latin typeface="微软雅黑" pitchFamily="34" charset="-122"/>
                  <a:ea typeface="微软雅黑" pitchFamily="34" charset="-122"/>
                </a:rPr>
                <a:t>便捷高效</a:t>
              </a:r>
            </a:p>
          </p:txBody>
        </p:sp>
      </p:grpSp>
      <p:grpSp>
        <p:nvGrpSpPr>
          <p:cNvPr id="254" name="组合 253"/>
          <p:cNvGrpSpPr/>
          <p:nvPr/>
        </p:nvGrpSpPr>
        <p:grpSpPr>
          <a:xfrm>
            <a:off x="11069505" y="2679662"/>
            <a:ext cx="1062320" cy="1011474"/>
            <a:chOff x="2243859" y="2112361"/>
            <a:chExt cx="997900" cy="950136"/>
          </a:xfrm>
        </p:grpSpPr>
        <p:grpSp>
          <p:nvGrpSpPr>
            <p:cNvPr id="255" name="组合 254"/>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257" name="同心圆 2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258" name="椭圆 2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256" name="TextBox 68"/>
            <p:cNvSpPr txBox="1"/>
            <p:nvPr/>
          </p:nvSpPr>
          <p:spPr>
            <a:xfrm>
              <a:off x="2243859" y="2471784"/>
              <a:ext cx="997900" cy="231290"/>
            </a:xfrm>
            <a:prstGeom prst="rect">
              <a:avLst/>
            </a:prstGeom>
            <a:noFill/>
          </p:spPr>
          <p:txBody>
            <a:bodyPr wrap="square" lIns="0" tIns="0" rIns="0" bIns="0" rtlCol="0">
              <a:spAutoFit/>
            </a:bodyPr>
            <a:lstStyle/>
            <a:p>
              <a:pPr algn="ctr"/>
              <a:r>
                <a:rPr lang="zh-CN" altLang="en-US" sz="1600" b="1" dirty="0">
                  <a:solidFill>
                    <a:schemeClr val="accent3"/>
                  </a:solidFill>
                  <a:latin typeface="微软雅黑" pitchFamily="34" charset="-122"/>
                  <a:ea typeface="微软雅黑" pitchFamily="34" charset="-122"/>
                </a:rPr>
                <a:t>个性定制</a:t>
              </a:r>
            </a:p>
          </p:txBody>
        </p:sp>
      </p:grpSp>
      <p:grpSp>
        <p:nvGrpSpPr>
          <p:cNvPr id="259" name="组合 258"/>
          <p:cNvGrpSpPr/>
          <p:nvPr/>
        </p:nvGrpSpPr>
        <p:grpSpPr>
          <a:xfrm>
            <a:off x="9952637" y="2679662"/>
            <a:ext cx="1062320" cy="1011474"/>
            <a:chOff x="2242781" y="2112361"/>
            <a:chExt cx="997900" cy="950136"/>
          </a:xfrm>
        </p:grpSpPr>
        <p:grpSp>
          <p:nvGrpSpPr>
            <p:cNvPr id="260" name="组合 25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262" name="同心圆 2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accent1"/>
                  </a:solidFill>
                  <a:latin typeface="微软雅黑" panose="020B0503020204020204" pitchFamily="34" charset="-122"/>
                  <a:ea typeface="微软雅黑" panose="020B0503020204020204" pitchFamily="34" charset="-122"/>
                </a:endParaRPr>
              </a:p>
            </p:txBody>
          </p:sp>
          <p:sp>
            <p:nvSpPr>
              <p:cNvPr id="263" name="椭圆 2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accent1"/>
                  </a:solidFill>
                  <a:latin typeface="微软雅黑" panose="020B0503020204020204" pitchFamily="34" charset="-122"/>
                  <a:ea typeface="微软雅黑" panose="020B0503020204020204" pitchFamily="34" charset="-122"/>
                </a:endParaRPr>
              </a:p>
            </p:txBody>
          </p:sp>
        </p:grpSp>
        <p:sp>
          <p:nvSpPr>
            <p:cNvPr id="261" name="TextBox 63"/>
            <p:cNvSpPr txBox="1"/>
            <p:nvPr/>
          </p:nvSpPr>
          <p:spPr>
            <a:xfrm>
              <a:off x="2242781" y="2463686"/>
              <a:ext cx="997900" cy="231290"/>
            </a:xfrm>
            <a:prstGeom prst="rect">
              <a:avLst/>
            </a:prstGeom>
            <a:noFill/>
          </p:spPr>
          <p:txBody>
            <a:bodyPr wrap="square" lIns="0" tIns="0" rIns="0" bIns="0" rtlCol="0">
              <a:spAutoFit/>
            </a:bodyPr>
            <a:lstStyle/>
            <a:p>
              <a:pPr algn="ctr"/>
              <a:r>
                <a:rPr lang="zh-CN" altLang="en-US" sz="1600" b="1" dirty="0">
                  <a:solidFill>
                    <a:schemeClr val="accent2"/>
                  </a:solidFill>
                  <a:latin typeface="微软雅黑" pitchFamily="34" charset="-122"/>
                  <a:ea typeface="微软雅黑" pitchFamily="34" charset="-122"/>
                </a:rPr>
                <a:t>互动体验</a:t>
              </a:r>
            </a:p>
          </p:txBody>
        </p:sp>
      </p:grpSp>
      <p:grpSp>
        <p:nvGrpSpPr>
          <p:cNvPr id="264" name="组合 263"/>
          <p:cNvGrpSpPr/>
          <p:nvPr/>
        </p:nvGrpSpPr>
        <p:grpSpPr>
          <a:xfrm>
            <a:off x="8846283" y="2679662"/>
            <a:ext cx="1062320" cy="1011474"/>
            <a:chOff x="2252338" y="2112361"/>
            <a:chExt cx="997900" cy="950136"/>
          </a:xfrm>
        </p:grpSpPr>
        <p:grpSp>
          <p:nvGrpSpPr>
            <p:cNvPr id="265" name="组合 264"/>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267" name="同心圆 2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268" name="椭圆 2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266" name="TextBox 58"/>
            <p:cNvSpPr txBox="1"/>
            <p:nvPr/>
          </p:nvSpPr>
          <p:spPr>
            <a:xfrm>
              <a:off x="2252338" y="2471783"/>
              <a:ext cx="997900" cy="231290"/>
            </a:xfrm>
            <a:prstGeom prst="rect">
              <a:avLst/>
            </a:prstGeom>
            <a:noFill/>
          </p:spPr>
          <p:txBody>
            <a:bodyPr wrap="square" lIns="0" tIns="0" rIns="0" bIns="0" rtlCol="0">
              <a:spAutoFit/>
            </a:bodyPr>
            <a:lstStyle/>
            <a:p>
              <a:pPr algn="ctr"/>
              <a:r>
                <a:rPr lang="zh-CN" altLang="en-US" sz="1600" b="1" dirty="0">
                  <a:solidFill>
                    <a:schemeClr val="accent1"/>
                  </a:solidFill>
                  <a:latin typeface="微软雅黑" pitchFamily="34" charset="-122"/>
                  <a:ea typeface="微软雅黑" pitchFamily="34" charset="-122"/>
                </a:rPr>
                <a:t>品质生活</a:t>
              </a:r>
            </a:p>
          </p:txBody>
        </p:sp>
      </p:grpSp>
      <p:sp>
        <p:nvSpPr>
          <p:cNvPr id="269" name="Rectangle 53"/>
          <p:cNvSpPr/>
          <p:nvPr/>
        </p:nvSpPr>
        <p:spPr>
          <a:xfrm>
            <a:off x="9703967" y="2123908"/>
            <a:ext cx="1654960" cy="346249"/>
          </a:xfrm>
          <a:prstGeom prst="rect">
            <a:avLst/>
          </a:prstGeom>
          <a:noFill/>
        </p:spPr>
        <p:txBody>
          <a:bodyPr wrap="square" lIns="68580" tIns="34290" rIns="68580" bIns="34290">
            <a:spAutoFit/>
          </a:bodyPr>
          <a:lstStyle/>
          <a:p>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五种消费趋势</a:t>
            </a:r>
            <a:endParaRPr lang="id-ID"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58582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p:cTn id="7" dur="500" fill="hold"/>
                                        <p:tgtEl>
                                          <p:spTgt spid="264"/>
                                        </p:tgtEl>
                                        <p:attrNameLst>
                                          <p:attrName>ppt_w</p:attrName>
                                        </p:attrNameLst>
                                      </p:cBhvr>
                                      <p:tavLst>
                                        <p:tav tm="0">
                                          <p:val>
                                            <p:fltVal val="0"/>
                                          </p:val>
                                        </p:tav>
                                        <p:tav tm="100000">
                                          <p:val>
                                            <p:strVal val="#ppt_w"/>
                                          </p:val>
                                        </p:tav>
                                      </p:tavLst>
                                    </p:anim>
                                    <p:anim calcmode="lin" valueType="num">
                                      <p:cBhvr>
                                        <p:cTn id="8" dur="500" fill="hold"/>
                                        <p:tgtEl>
                                          <p:spTgt spid="264"/>
                                        </p:tgtEl>
                                        <p:attrNameLst>
                                          <p:attrName>ppt_h</p:attrName>
                                        </p:attrNameLst>
                                      </p:cBhvr>
                                      <p:tavLst>
                                        <p:tav tm="0">
                                          <p:val>
                                            <p:fltVal val="0"/>
                                          </p:val>
                                        </p:tav>
                                        <p:tav tm="100000">
                                          <p:val>
                                            <p:strVal val="#ppt_h"/>
                                          </p:val>
                                        </p:tav>
                                      </p:tavLst>
                                    </p:anim>
                                    <p:animEffect transition="in" filter="fade">
                                      <p:cBhvr>
                                        <p:cTn id="9" dur="500"/>
                                        <p:tgtEl>
                                          <p:spTgt spid="264"/>
                                        </p:tgtEl>
                                      </p:cBhvr>
                                    </p:animEffect>
                                  </p:childTnLst>
                                </p:cTn>
                              </p:par>
                              <p:par>
                                <p:cTn id="10" presetID="53" presetClass="entr" presetSubtype="16" fill="hold" nodeType="withEffect">
                                  <p:stCondLst>
                                    <p:cond delay="250"/>
                                  </p:stCondLst>
                                  <p:childTnLst>
                                    <p:set>
                                      <p:cBhvr>
                                        <p:cTn id="11" dur="1" fill="hold">
                                          <p:stCondLst>
                                            <p:cond delay="0"/>
                                          </p:stCondLst>
                                        </p:cTn>
                                        <p:tgtEl>
                                          <p:spTgt spid="259"/>
                                        </p:tgtEl>
                                        <p:attrNameLst>
                                          <p:attrName>style.visibility</p:attrName>
                                        </p:attrNameLst>
                                      </p:cBhvr>
                                      <p:to>
                                        <p:strVal val="visible"/>
                                      </p:to>
                                    </p:set>
                                    <p:anim calcmode="lin" valueType="num">
                                      <p:cBhvr>
                                        <p:cTn id="12" dur="500" fill="hold"/>
                                        <p:tgtEl>
                                          <p:spTgt spid="259"/>
                                        </p:tgtEl>
                                        <p:attrNameLst>
                                          <p:attrName>ppt_w</p:attrName>
                                        </p:attrNameLst>
                                      </p:cBhvr>
                                      <p:tavLst>
                                        <p:tav tm="0">
                                          <p:val>
                                            <p:fltVal val="0"/>
                                          </p:val>
                                        </p:tav>
                                        <p:tav tm="100000">
                                          <p:val>
                                            <p:strVal val="#ppt_w"/>
                                          </p:val>
                                        </p:tav>
                                      </p:tavLst>
                                    </p:anim>
                                    <p:anim calcmode="lin" valueType="num">
                                      <p:cBhvr>
                                        <p:cTn id="13" dur="500" fill="hold"/>
                                        <p:tgtEl>
                                          <p:spTgt spid="259"/>
                                        </p:tgtEl>
                                        <p:attrNameLst>
                                          <p:attrName>ppt_h</p:attrName>
                                        </p:attrNameLst>
                                      </p:cBhvr>
                                      <p:tavLst>
                                        <p:tav tm="0">
                                          <p:val>
                                            <p:fltVal val="0"/>
                                          </p:val>
                                        </p:tav>
                                        <p:tav tm="100000">
                                          <p:val>
                                            <p:strVal val="#ppt_h"/>
                                          </p:val>
                                        </p:tav>
                                      </p:tavLst>
                                    </p:anim>
                                    <p:animEffect transition="in" filter="fade">
                                      <p:cBhvr>
                                        <p:cTn id="14" dur="500"/>
                                        <p:tgtEl>
                                          <p:spTgt spid="259"/>
                                        </p:tgtEl>
                                      </p:cBhvr>
                                    </p:animEffect>
                                  </p:childTnLst>
                                </p:cTn>
                              </p:par>
                              <p:par>
                                <p:cTn id="15" presetID="53" presetClass="entr" presetSubtype="16" fill="hold" nodeType="withEffect">
                                  <p:stCondLst>
                                    <p:cond delay="500"/>
                                  </p:stCondLst>
                                  <p:childTnLst>
                                    <p:set>
                                      <p:cBhvr>
                                        <p:cTn id="16" dur="1" fill="hold">
                                          <p:stCondLst>
                                            <p:cond delay="0"/>
                                          </p:stCondLst>
                                        </p:cTn>
                                        <p:tgtEl>
                                          <p:spTgt spid="254"/>
                                        </p:tgtEl>
                                        <p:attrNameLst>
                                          <p:attrName>style.visibility</p:attrName>
                                        </p:attrNameLst>
                                      </p:cBhvr>
                                      <p:to>
                                        <p:strVal val="visible"/>
                                      </p:to>
                                    </p:set>
                                    <p:anim calcmode="lin" valueType="num">
                                      <p:cBhvr>
                                        <p:cTn id="17" dur="500" fill="hold"/>
                                        <p:tgtEl>
                                          <p:spTgt spid="254"/>
                                        </p:tgtEl>
                                        <p:attrNameLst>
                                          <p:attrName>ppt_w</p:attrName>
                                        </p:attrNameLst>
                                      </p:cBhvr>
                                      <p:tavLst>
                                        <p:tav tm="0">
                                          <p:val>
                                            <p:fltVal val="0"/>
                                          </p:val>
                                        </p:tav>
                                        <p:tav tm="100000">
                                          <p:val>
                                            <p:strVal val="#ppt_w"/>
                                          </p:val>
                                        </p:tav>
                                      </p:tavLst>
                                    </p:anim>
                                    <p:anim calcmode="lin" valueType="num">
                                      <p:cBhvr>
                                        <p:cTn id="18" dur="500" fill="hold"/>
                                        <p:tgtEl>
                                          <p:spTgt spid="254"/>
                                        </p:tgtEl>
                                        <p:attrNameLst>
                                          <p:attrName>ppt_h</p:attrName>
                                        </p:attrNameLst>
                                      </p:cBhvr>
                                      <p:tavLst>
                                        <p:tav tm="0">
                                          <p:val>
                                            <p:fltVal val="0"/>
                                          </p:val>
                                        </p:tav>
                                        <p:tav tm="100000">
                                          <p:val>
                                            <p:strVal val="#ppt_h"/>
                                          </p:val>
                                        </p:tav>
                                      </p:tavLst>
                                    </p:anim>
                                    <p:animEffect transition="in" filter="fade">
                                      <p:cBhvr>
                                        <p:cTn id="19" dur="500"/>
                                        <p:tgtEl>
                                          <p:spTgt spid="254"/>
                                        </p:tgtEl>
                                      </p:cBhvr>
                                    </p:animEffect>
                                  </p:childTnLst>
                                </p:cTn>
                              </p:par>
                              <p:par>
                                <p:cTn id="20" presetID="53" presetClass="entr" presetSubtype="16" fill="hold" nodeType="withEffect">
                                  <p:stCondLst>
                                    <p:cond delay="750"/>
                                  </p:stCondLst>
                                  <p:childTnLst>
                                    <p:set>
                                      <p:cBhvr>
                                        <p:cTn id="21" dur="1" fill="hold">
                                          <p:stCondLst>
                                            <p:cond delay="0"/>
                                          </p:stCondLst>
                                        </p:cTn>
                                        <p:tgtEl>
                                          <p:spTgt spid="249"/>
                                        </p:tgtEl>
                                        <p:attrNameLst>
                                          <p:attrName>style.visibility</p:attrName>
                                        </p:attrNameLst>
                                      </p:cBhvr>
                                      <p:to>
                                        <p:strVal val="visible"/>
                                      </p:to>
                                    </p:set>
                                    <p:anim calcmode="lin" valueType="num">
                                      <p:cBhvr>
                                        <p:cTn id="22" dur="500" fill="hold"/>
                                        <p:tgtEl>
                                          <p:spTgt spid="249"/>
                                        </p:tgtEl>
                                        <p:attrNameLst>
                                          <p:attrName>ppt_w</p:attrName>
                                        </p:attrNameLst>
                                      </p:cBhvr>
                                      <p:tavLst>
                                        <p:tav tm="0">
                                          <p:val>
                                            <p:fltVal val="0"/>
                                          </p:val>
                                        </p:tav>
                                        <p:tav tm="100000">
                                          <p:val>
                                            <p:strVal val="#ppt_w"/>
                                          </p:val>
                                        </p:tav>
                                      </p:tavLst>
                                    </p:anim>
                                    <p:anim calcmode="lin" valueType="num">
                                      <p:cBhvr>
                                        <p:cTn id="23" dur="500" fill="hold"/>
                                        <p:tgtEl>
                                          <p:spTgt spid="249"/>
                                        </p:tgtEl>
                                        <p:attrNameLst>
                                          <p:attrName>ppt_h</p:attrName>
                                        </p:attrNameLst>
                                      </p:cBhvr>
                                      <p:tavLst>
                                        <p:tav tm="0">
                                          <p:val>
                                            <p:fltVal val="0"/>
                                          </p:val>
                                        </p:tav>
                                        <p:tav tm="100000">
                                          <p:val>
                                            <p:strVal val="#ppt_h"/>
                                          </p:val>
                                        </p:tav>
                                      </p:tavLst>
                                    </p:anim>
                                    <p:animEffect transition="in" filter="fade">
                                      <p:cBhvr>
                                        <p:cTn id="24" dur="500"/>
                                        <p:tgtEl>
                                          <p:spTgt spid="249"/>
                                        </p:tgtEl>
                                      </p:cBhvr>
                                    </p:animEffect>
                                  </p:childTnLst>
                                </p:cTn>
                              </p:par>
                              <p:par>
                                <p:cTn id="25" presetID="53" presetClass="entr" presetSubtype="16" fill="hold" nodeType="withEffect">
                                  <p:stCondLst>
                                    <p:cond delay="1000"/>
                                  </p:stCondLst>
                                  <p:childTnLst>
                                    <p:set>
                                      <p:cBhvr>
                                        <p:cTn id="26" dur="1" fill="hold">
                                          <p:stCondLst>
                                            <p:cond delay="0"/>
                                          </p:stCondLst>
                                        </p:cTn>
                                        <p:tgtEl>
                                          <p:spTgt spid="244"/>
                                        </p:tgtEl>
                                        <p:attrNameLst>
                                          <p:attrName>style.visibility</p:attrName>
                                        </p:attrNameLst>
                                      </p:cBhvr>
                                      <p:to>
                                        <p:strVal val="visible"/>
                                      </p:to>
                                    </p:set>
                                    <p:anim calcmode="lin" valueType="num">
                                      <p:cBhvr>
                                        <p:cTn id="27" dur="500" fill="hold"/>
                                        <p:tgtEl>
                                          <p:spTgt spid="244"/>
                                        </p:tgtEl>
                                        <p:attrNameLst>
                                          <p:attrName>ppt_w</p:attrName>
                                        </p:attrNameLst>
                                      </p:cBhvr>
                                      <p:tavLst>
                                        <p:tav tm="0">
                                          <p:val>
                                            <p:fltVal val="0"/>
                                          </p:val>
                                        </p:tav>
                                        <p:tav tm="100000">
                                          <p:val>
                                            <p:strVal val="#ppt_w"/>
                                          </p:val>
                                        </p:tav>
                                      </p:tavLst>
                                    </p:anim>
                                    <p:anim calcmode="lin" valueType="num">
                                      <p:cBhvr>
                                        <p:cTn id="28" dur="500" fill="hold"/>
                                        <p:tgtEl>
                                          <p:spTgt spid="244"/>
                                        </p:tgtEl>
                                        <p:attrNameLst>
                                          <p:attrName>ppt_h</p:attrName>
                                        </p:attrNameLst>
                                      </p:cBhvr>
                                      <p:tavLst>
                                        <p:tav tm="0">
                                          <p:val>
                                            <p:fltVal val="0"/>
                                          </p:val>
                                        </p:tav>
                                        <p:tav tm="100000">
                                          <p:val>
                                            <p:strVal val="#ppt_h"/>
                                          </p:val>
                                        </p:tav>
                                      </p:tavLst>
                                    </p:anim>
                                    <p:animEffect transition="in" filter="fade">
                                      <p:cBhvr>
                                        <p:cTn id="29" dur="500"/>
                                        <p:tgtEl>
                                          <p:spTgt spid="244"/>
                                        </p:tgtEl>
                                      </p:cBhvr>
                                    </p:animEffect>
                                  </p:childTnLst>
                                </p:cTn>
                              </p:par>
                              <p:par>
                                <p:cTn id="30" presetID="30" presetClass="entr" presetSubtype="0" fill="hold" grpId="0" nodeType="withEffect">
                                  <p:stCondLst>
                                    <p:cond delay="0"/>
                                  </p:stCondLst>
                                  <p:childTnLst>
                                    <p:set>
                                      <p:cBhvr>
                                        <p:cTn id="31" dur="1" fill="hold">
                                          <p:stCondLst>
                                            <p:cond delay="0"/>
                                          </p:stCondLst>
                                        </p:cTn>
                                        <p:tgtEl>
                                          <p:spTgt spid="269"/>
                                        </p:tgtEl>
                                        <p:attrNameLst>
                                          <p:attrName>style.visibility</p:attrName>
                                        </p:attrNameLst>
                                      </p:cBhvr>
                                      <p:to>
                                        <p:strVal val="visible"/>
                                      </p:to>
                                    </p:set>
                                    <p:animEffect transition="in" filter="fade">
                                      <p:cBhvr>
                                        <p:cTn id="32" dur="800" decel="100000"/>
                                        <p:tgtEl>
                                          <p:spTgt spid="269"/>
                                        </p:tgtEl>
                                      </p:cBhvr>
                                    </p:animEffect>
                                    <p:anim calcmode="lin" valueType="num">
                                      <p:cBhvr>
                                        <p:cTn id="33" dur="800" decel="100000" fill="hold"/>
                                        <p:tgtEl>
                                          <p:spTgt spid="269"/>
                                        </p:tgtEl>
                                        <p:attrNameLst>
                                          <p:attrName>style.rotation</p:attrName>
                                        </p:attrNameLst>
                                      </p:cBhvr>
                                      <p:tavLst>
                                        <p:tav tm="0">
                                          <p:val>
                                            <p:fltVal val="-90"/>
                                          </p:val>
                                        </p:tav>
                                        <p:tav tm="100000">
                                          <p:val>
                                            <p:fltVal val="0"/>
                                          </p:val>
                                        </p:tav>
                                      </p:tavLst>
                                    </p:anim>
                                    <p:anim calcmode="lin" valueType="num">
                                      <p:cBhvr>
                                        <p:cTn id="34" dur="800" decel="100000" fill="hold"/>
                                        <p:tgtEl>
                                          <p:spTgt spid="269"/>
                                        </p:tgtEl>
                                        <p:attrNameLst>
                                          <p:attrName>ppt_x</p:attrName>
                                        </p:attrNameLst>
                                      </p:cBhvr>
                                      <p:tavLst>
                                        <p:tav tm="0">
                                          <p:val>
                                            <p:strVal val="#ppt_x+0.4"/>
                                          </p:val>
                                        </p:tav>
                                        <p:tav tm="100000">
                                          <p:val>
                                            <p:strVal val="#ppt_x-0.05"/>
                                          </p:val>
                                        </p:tav>
                                      </p:tavLst>
                                    </p:anim>
                                    <p:anim calcmode="lin" valueType="num">
                                      <p:cBhvr>
                                        <p:cTn id="35" dur="800" decel="100000" fill="hold"/>
                                        <p:tgtEl>
                                          <p:spTgt spid="269"/>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269"/>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26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a:spLocks noChangeArrowheads="1"/>
          </p:cNvSpPr>
          <p:nvPr/>
        </p:nvSpPr>
        <p:spPr bwMode="auto">
          <a:xfrm>
            <a:off x="5565279" y="3428647"/>
            <a:ext cx="3262432" cy="15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3375"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a:t>
            </a:r>
          </a:p>
          <a:p>
            <a:r>
              <a:rPr lang="zh-CN" altLang="en-US" sz="6000" b="1"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概念介绍</a:t>
            </a:r>
          </a:p>
        </p:txBody>
      </p:sp>
      <p:sp>
        <p:nvSpPr>
          <p:cNvPr id="8" name="矩形 10"/>
          <p:cNvSpPr>
            <a:spLocks noChangeArrowheads="1"/>
          </p:cNvSpPr>
          <p:nvPr/>
        </p:nvSpPr>
        <p:spPr bwMode="auto">
          <a:xfrm>
            <a:off x="5565279" y="2669011"/>
            <a:ext cx="3177473"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2017 Concept introduction</a:t>
            </a:r>
            <a:endParaRPr lang="zh-CN" altLang="en-US" sz="2002"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9" name="直接连接符 11"/>
          <p:cNvSpPr>
            <a:spLocks noChangeShapeType="1"/>
          </p:cNvSpPr>
          <p:nvPr/>
        </p:nvSpPr>
        <p:spPr bwMode="auto">
          <a:xfrm>
            <a:off x="5781303" y="3189177"/>
            <a:ext cx="4536504" cy="0"/>
          </a:xfrm>
          <a:prstGeom prst="line">
            <a:avLst/>
          </a:prstGeom>
          <a:noFill/>
          <a:ln w="6350" cap="flat" cmpd="sng">
            <a:solidFill>
              <a:srgbClr val="1F497D"/>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
        <p:nvSpPr>
          <p:cNvPr id="10" name="Text Box 3"/>
          <p:cNvSpPr>
            <a:spLocks noChangeArrowheads="1"/>
          </p:cNvSpPr>
          <p:nvPr/>
        </p:nvSpPr>
        <p:spPr bwMode="auto">
          <a:xfrm>
            <a:off x="2396927" y="2191662"/>
            <a:ext cx="3021981" cy="315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19897" dirty="0">
                <a:solidFill>
                  <a:srgbClr val="1F497D"/>
                </a:solidFill>
                <a:latin typeface="Arial" panose="020B0604020202020204" pitchFamily="34" charset="0"/>
                <a:ea typeface="方正正粗黑简体" panose="02000000000000000000" pitchFamily="2" charset="-122"/>
                <a:sym typeface="Arial" panose="020B0604020202020204" pitchFamily="34" charset="0"/>
              </a:rPr>
              <a:t>02</a:t>
            </a:r>
            <a:endParaRPr lang="zh-CN" altLang="en-US" sz="19897" b="1" dirty="0">
              <a:solidFill>
                <a:srgbClr val="1F497D"/>
              </a:solidFill>
              <a:latin typeface="Arial" panose="020B0604020202020204" pitchFamily="34" charset="0"/>
              <a:ea typeface="方正正粗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91317695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by="(-#ppt_w*2)" calcmode="lin" valueType="num">
                                      <p:cBhvr rctx="PPT">
                                        <p:cTn id="20" dur="500" autoRev="1" fill="hold">
                                          <p:stCondLst>
                                            <p:cond delay="0"/>
                                          </p:stCondLst>
                                        </p:cTn>
                                        <p:tgtEl>
                                          <p:spTgt spid="8"/>
                                        </p:tgtEl>
                                        <p:attrNameLst>
                                          <p:attrName>ppt_w</p:attrName>
                                        </p:attrNameLst>
                                      </p:cBhvr>
                                    </p:anim>
                                    <p:anim by="(#ppt_w*0.50)" calcmode="lin" valueType="num">
                                      <p:cBhvr>
                                        <p:cTn id="21" dur="500" decel="50000" autoRev="1" fill="hold">
                                          <p:stCondLst>
                                            <p:cond delay="0"/>
                                          </p:stCondLst>
                                        </p:cTn>
                                        <p:tgtEl>
                                          <p:spTgt spid="8"/>
                                        </p:tgtEl>
                                        <p:attrNameLst>
                                          <p:attrName>ppt_x</p:attrName>
                                        </p:attrNameLst>
                                      </p:cBhvr>
                                    </p:anim>
                                    <p:anim from="(-#ppt_h/2)" to="(#ppt_y)" calcmode="lin" valueType="num">
                                      <p:cBhvr>
                                        <p:cTn id="22" dur="1000" fill="hold">
                                          <p:stCondLst>
                                            <p:cond delay="0"/>
                                          </p:stCondLst>
                                        </p:cTn>
                                        <p:tgtEl>
                                          <p:spTgt spid="8"/>
                                        </p:tgtEl>
                                        <p:attrNameLst>
                                          <p:attrName>ppt_y</p:attrName>
                                        </p:attrNameLst>
                                      </p:cBhvr>
                                    </p:anim>
                                    <p:animRot by="21600000">
                                      <p:cBhvr>
                                        <p:cTn id="23"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cxnSp>
        <p:nvCxnSpPr>
          <p:cNvPr id="131" name="直接连接符 13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670160"/>
            <a:ext cx="2445504" cy="0"/>
          </a:xfrm>
          <a:prstGeom prst="line">
            <a:avLst/>
          </a:prstGeom>
          <a:ln w="3175">
            <a:solidFill>
              <a:srgbClr val="1F497D"/>
            </a:solidFill>
            <a:headEnd type="diamond"/>
          </a:ln>
        </p:spPr>
        <p:style>
          <a:lnRef idx="1">
            <a:schemeClr val="accent1"/>
          </a:lnRef>
          <a:fillRef idx="0">
            <a:schemeClr val="accent1"/>
          </a:fillRef>
          <a:effectRef idx="0">
            <a:schemeClr val="accent1"/>
          </a:effectRef>
          <a:fontRef idx="minor">
            <a:schemeClr val="tx1"/>
          </a:fontRef>
        </p:style>
      </p:cxnSp>
      <p:sp>
        <p:nvSpPr>
          <p:cNvPr id="13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752325" y="730551"/>
            <a:ext cx="4716379" cy="4260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dirty="0">
                <a:solidFill>
                  <a:srgbClr val="1F497D"/>
                </a:solidFill>
                <a:latin typeface="思源黑体 CN ExtraLight" panose="020B0200000000000000" pitchFamily="34" charset="-122"/>
              </a:rPr>
              <a:t>Architecture evolution</a:t>
            </a:r>
          </a:p>
        </p:txBody>
      </p:sp>
      <p:sp>
        <p:nvSpPr>
          <p:cNvPr id="13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37596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dirty="0">
                <a:solidFill>
                  <a:srgbClr val="1F497D"/>
                </a:solidFill>
                <a:latin typeface="+mn-ea"/>
              </a:rPr>
              <a:t>架构演进</a:t>
            </a:r>
          </a:p>
        </p:txBody>
      </p:sp>
      <p:sp>
        <p:nvSpPr>
          <p:cNvPr id="36" name="矩形 35"/>
          <p:cNvSpPr/>
          <p:nvPr/>
        </p:nvSpPr>
        <p:spPr>
          <a:xfrm>
            <a:off x="914885" y="2176165"/>
            <a:ext cx="2047741" cy="2047741"/>
          </a:xfrm>
          <a:prstGeom prst="rect">
            <a:avLst/>
          </a:prstGeom>
          <a:solidFill>
            <a:srgbClr val="DAE3F3"/>
          </a:solidFill>
          <a:ln>
            <a:solidFill>
              <a:srgbClr val="2C69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7" name="矩形 36"/>
          <p:cNvSpPr/>
          <p:nvPr/>
        </p:nvSpPr>
        <p:spPr>
          <a:xfrm>
            <a:off x="1211635" y="2566285"/>
            <a:ext cx="1454239" cy="1525075"/>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713155" y="2176165"/>
            <a:ext cx="2047741" cy="2047741"/>
          </a:xfrm>
          <a:prstGeom prst="rect">
            <a:avLst/>
          </a:prstGeom>
          <a:solidFill>
            <a:srgbClr val="DAE3F3"/>
          </a:solidFill>
          <a:ln>
            <a:solidFill>
              <a:srgbClr val="2C69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992275" y="2566285"/>
            <a:ext cx="391332" cy="1525075"/>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511425" y="2176165"/>
            <a:ext cx="2047741" cy="2047741"/>
          </a:xfrm>
          <a:prstGeom prst="rect">
            <a:avLst/>
          </a:prstGeom>
          <a:solidFill>
            <a:srgbClr val="DAE3F3"/>
          </a:solidFill>
          <a:ln>
            <a:solidFill>
              <a:srgbClr val="2C69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728634" y="2566284"/>
            <a:ext cx="453777" cy="408370"/>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309695" y="2176165"/>
            <a:ext cx="2047741" cy="2047741"/>
          </a:xfrm>
          <a:prstGeom prst="rect">
            <a:avLst/>
          </a:prstGeom>
          <a:solidFill>
            <a:srgbClr val="DAE3F3"/>
          </a:solidFill>
          <a:ln>
            <a:solidFill>
              <a:srgbClr val="2C69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589714" y="2566284"/>
            <a:ext cx="391332" cy="1525075"/>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160644" y="2566284"/>
            <a:ext cx="391332" cy="1525075"/>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337131" y="2566284"/>
            <a:ext cx="453777" cy="408370"/>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7939284" y="2566284"/>
            <a:ext cx="453777" cy="408370"/>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740252" y="3586842"/>
            <a:ext cx="453777" cy="4083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348749" y="3586842"/>
            <a:ext cx="453777" cy="4083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950902" y="3586842"/>
            <a:ext cx="453777" cy="4083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380748" y="2176165"/>
            <a:ext cx="1116011" cy="369332"/>
          </a:xfrm>
          <a:prstGeom prst="rect">
            <a:avLst/>
          </a:prstGeom>
          <a:noFill/>
        </p:spPr>
        <p:txBody>
          <a:bodyPr wrap="none" rtlCol="0">
            <a:spAutoFit/>
          </a:bodyPr>
          <a:lstStyle/>
          <a:p>
            <a:r>
              <a:rPr lang="en-US" altLang="zh-CN" dirty="0"/>
              <a:t>All in one</a:t>
            </a:r>
            <a:endParaRPr lang="zh-CN" altLang="en-US" dirty="0"/>
          </a:p>
        </p:txBody>
      </p:sp>
      <p:sp>
        <p:nvSpPr>
          <p:cNvPr id="51" name="文本框 50"/>
          <p:cNvSpPr txBox="1"/>
          <p:nvPr/>
        </p:nvSpPr>
        <p:spPr>
          <a:xfrm>
            <a:off x="4277604" y="2186558"/>
            <a:ext cx="918841" cy="369332"/>
          </a:xfrm>
          <a:prstGeom prst="rect">
            <a:avLst/>
          </a:prstGeom>
          <a:noFill/>
        </p:spPr>
        <p:txBody>
          <a:bodyPr wrap="none" rtlCol="0">
            <a:spAutoFit/>
          </a:bodyPr>
          <a:lstStyle/>
          <a:p>
            <a:r>
              <a:rPr lang="en-US" altLang="zh-CN" dirty="0"/>
              <a:t>Vertical</a:t>
            </a:r>
            <a:endParaRPr lang="zh-CN" altLang="en-US" dirty="0"/>
          </a:p>
        </p:txBody>
      </p:sp>
      <p:sp>
        <p:nvSpPr>
          <p:cNvPr id="52" name="文本框 51"/>
          <p:cNvSpPr txBox="1"/>
          <p:nvPr/>
        </p:nvSpPr>
        <p:spPr>
          <a:xfrm>
            <a:off x="7075874" y="2219163"/>
            <a:ext cx="790601" cy="369332"/>
          </a:xfrm>
          <a:prstGeom prst="rect">
            <a:avLst/>
          </a:prstGeom>
          <a:noFill/>
        </p:spPr>
        <p:txBody>
          <a:bodyPr wrap="none" rtlCol="0">
            <a:spAutoFit/>
          </a:bodyPr>
          <a:lstStyle/>
          <a:p>
            <a:r>
              <a:rPr lang="en-US" altLang="zh-CN" dirty="0"/>
              <a:t>Elastic</a:t>
            </a:r>
            <a:endParaRPr lang="zh-CN" altLang="en-US" dirty="0"/>
          </a:p>
        </p:txBody>
      </p:sp>
      <p:sp>
        <p:nvSpPr>
          <p:cNvPr id="53" name="云形 52"/>
          <p:cNvSpPr/>
          <p:nvPr/>
        </p:nvSpPr>
        <p:spPr>
          <a:xfrm>
            <a:off x="9309695" y="2566284"/>
            <a:ext cx="2040283" cy="1579739"/>
          </a:xfrm>
          <a:prstGeom prst="cloud">
            <a:avLst/>
          </a:prstGeom>
          <a:solidFill>
            <a:schemeClr val="bg1"/>
          </a:solidFill>
          <a:ln>
            <a:solidFill>
              <a:srgbClr val="2C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675750" y="2920451"/>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982112" y="2923138"/>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0311097" y="2920450"/>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0666045" y="2920449"/>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983805" y="2920448"/>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9675750" y="3274612"/>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9982112" y="3277299"/>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311097" y="3274611"/>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0666045" y="3274610"/>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983805" y="3274609"/>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675750" y="3582278"/>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9982112" y="3584965"/>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0311097" y="3582277"/>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0666045" y="3582276"/>
            <a:ext cx="190831" cy="208751"/>
          </a:xfrm>
          <a:prstGeom prst="rect">
            <a:avLst/>
          </a:prstGeom>
          <a:solidFill>
            <a:srgbClr val="5A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6728634" y="3233574"/>
            <a:ext cx="1664427" cy="1454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p:cNvCxnSpPr/>
          <p:nvPr/>
        </p:nvCxnSpPr>
        <p:spPr>
          <a:xfrm>
            <a:off x="6952046" y="2981766"/>
            <a:ext cx="3476" cy="25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7560543" y="2974654"/>
            <a:ext cx="3476" cy="25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167799" y="2983502"/>
            <a:ext cx="3476" cy="25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6952046" y="3386096"/>
            <a:ext cx="0" cy="19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7560543" y="3378984"/>
            <a:ext cx="0" cy="19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8177790" y="3386096"/>
            <a:ext cx="0" cy="19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55" idx="1"/>
          </p:cNvCxnSpPr>
          <p:nvPr/>
        </p:nvCxnSpPr>
        <p:spPr>
          <a:xfrm>
            <a:off x="9866581" y="3024823"/>
            <a:ext cx="115531" cy="2691"/>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9878067" y="3024823"/>
            <a:ext cx="115443" cy="249786"/>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endCxn id="65" idx="1"/>
          </p:cNvCxnSpPr>
          <p:nvPr/>
        </p:nvCxnSpPr>
        <p:spPr>
          <a:xfrm>
            <a:off x="9872324" y="3056454"/>
            <a:ext cx="109788" cy="632887"/>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9771165" y="3134319"/>
            <a:ext cx="13744" cy="136006"/>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0868274" y="3149716"/>
            <a:ext cx="210946" cy="206437"/>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1" idx="3"/>
            <a:endCxn id="62" idx="1"/>
          </p:cNvCxnSpPr>
          <p:nvPr/>
        </p:nvCxnSpPr>
        <p:spPr>
          <a:xfrm flipV="1">
            <a:off x="10501928" y="3378986"/>
            <a:ext cx="164117" cy="1"/>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6" idx="3"/>
            <a:endCxn id="67" idx="1"/>
          </p:cNvCxnSpPr>
          <p:nvPr/>
        </p:nvCxnSpPr>
        <p:spPr>
          <a:xfrm flipV="1">
            <a:off x="10501928" y="3686652"/>
            <a:ext cx="164117" cy="1"/>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5" idx="3"/>
            <a:endCxn id="66" idx="1"/>
          </p:cNvCxnSpPr>
          <p:nvPr/>
        </p:nvCxnSpPr>
        <p:spPr>
          <a:xfrm flipV="1">
            <a:off x="10172943" y="3686653"/>
            <a:ext cx="138154" cy="2688"/>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269339" y="4468603"/>
            <a:ext cx="1107996" cy="923330"/>
          </a:xfrm>
          <a:prstGeom prst="rect">
            <a:avLst/>
          </a:prstGeom>
          <a:noFill/>
        </p:spPr>
        <p:txBody>
          <a:bodyPr wrap="none" rtlCol="0">
            <a:spAutoFit/>
          </a:bodyPr>
          <a:lstStyle/>
          <a:p>
            <a:r>
              <a:rPr lang="zh-CN" altLang="en-US" dirty="0"/>
              <a:t>单体架构</a:t>
            </a:r>
            <a:endParaRPr lang="en-US" altLang="zh-CN" dirty="0"/>
          </a:p>
          <a:p>
            <a:r>
              <a:rPr lang="zh-CN" altLang="en-US" dirty="0" smtClean="0"/>
              <a:t>部署简单</a:t>
            </a:r>
            <a:endParaRPr lang="en-US" altLang="zh-CN" dirty="0" smtClean="0"/>
          </a:p>
          <a:p>
            <a:r>
              <a:rPr lang="zh-CN" altLang="en-US" dirty="0" smtClean="0"/>
              <a:t>维护困难</a:t>
            </a:r>
            <a:endParaRPr lang="zh-CN" altLang="en-US" dirty="0"/>
          </a:p>
        </p:txBody>
      </p:sp>
      <p:sp>
        <p:nvSpPr>
          <p:cNvPr id="84" name="文本框 83"/>
          <p:cNvSpPr txBox="1"/>
          <p:nvPr/>
        </p:nvSpPr>
        <p:spPr>
          <a:xfrm>
            <a:off x="3836777" y="4481478"/>
            <a:ext cx="1800493" cy="923330"/>
          </a:xfrm>
          <a:prstGeom prst="rect">
            <a:avLst/>
          </a:prstGeom>
          <a:noFill/>
        </p:spPr>
        <p:txBody>
          <a:bodyPr wrap="none" rtlCol="0">
            <a:spAutoFit/>
          </a:bodyPr>
          <a:lstStyle/>
          <a:p>
            <a:r>
              <a:rPr lang="zh-CN" altLang="en-US" dirty="0"/>
              <a:t>垂直架构</a:t>
            </a:r>
            <a:endParaRPr lang="en-US" altLang="zh-CN" dirty="0"/>
          </a:p>
          <a:p>
            <a:r>
              <a:rPr lang="zh-CN" altLang="en-US" dirty="0" smtClean="0"/>
              <a:t>拆分多个子系统</a:t>
            </a:r>
            <a:endParaRPr lang="en-US" altLang="zh-CN" dirty="0"/>
          </a:p>
          <a:p>
            <a:r>
              <a:rPr lang="zh-CN" altLang="en-US" dirty="0"/>
              <a:t>负载</a:t>
            </a:r>
            <a:r>
              <a:rPr lang="zh-CN" altLang="en-US" dirty="0" smtClean="0"/>
              <a:t>均衡</a:t>
            </a:r>
            <a:endParaRPr lang="en-US" altLang="zh-CN" dirty="0" smtClean="0"/>
          </a:p>
        </p:txBody>
      </p:sp>
      <p:sp>
        <p:nvSpPr>
          <p:cNvPr id="85" name="文本框 84"/>
          <p:cNvSpPr txBox="1"/>
          <p:nvPr/>
        </p:nvSpPr>
        <p:spPr>
          <a:xfrm>
            <a:off x="6537843" y="4521731"/>
            <a:ext cx="2045399" cy="1200329"/>
          </a:xfrm>
          <a:prstGeom prst="rect">
            <a:avLst/>
          </a:prstGeom>
          <a:noFill/>
        </p:spPr>
        <p:txBody>
          <a:bodyPr wrap="square" rtlCol="0">
            <a:spAutoFit/>
          </a:bodyPr>
          <a:lstStyle/>
          <a:p>
            <a:r>
              <a:rPr lang="en-US" altLang="zh-CN" dirty="0"/>
              <a:t>SOA</a:t>
            </a:r>
            <a:r>
              <a:rPr lang="zh-CN" altLang="en-US" dirty="0"/>
              <a:t>架构</a:t>
            </a:r>
            <a:endParaRPr lang="en-US" altLang="zh-CN" dirty="0"/>
          </a:p>
          <a:p>
            <a:r>
              <a:rPr lang="zh-CN" altLang="en-US" dirty="0"/>
              <a:t>核心业务抽取</a:t>
            </a:r>
            <a:r>
              <a:rPr lang="zh-CN" altLang="en-US" dirty="0" smtClean="0"/>
              <a:t>出来</a:t>
            </a:r>
            <a:endParaRPr lang="en-US" altLang="zh-CN" dirty="0" smtClean="0"/>
          </a:p>
          <a:p>
            <a:r>
              <a:rPr lang="zh-CN" altLang="en-US" dirty="0" smtClean="0"/>
              <a:t>做作为</a:t>
            </a:r>
            <a:r>
              <a:rPr lang="zh-CN" altLang="en-US" dirty="0"/>
              <a:t>独立的</a:t>
            </a:r>
            <a:r>
              <a:rPr lang="zh-CN" altLang="en-US" dirty="0" smtClean="0"/>
              <a:t>服务</a:t>
            </a:r>
            <a:endParaRPr lang="en-US" altLang="zh-CN" dirty="0" smtClean="0"/>
          </a:p>
          <a:p>
            <a:r>
              <a:rPr lang="zh-CN" altLang="en-US" dirty="0" smtClean="0"/>
              <a:t>强</a:t>
            </a:r>
            <a:r>
              <a:rPr lang="zh-CN" altLang="en-US" dirty="0"/>
              <a:t>服务管控</a:t>
            </a:r>
            <a:endParaRPr lang="en-US" altLang="zh-CN" dirty="0"/>
          </a:p>
        </p:txBody>
      </p:sp>
      <p:sp>
        <p:nvSpPr>
          <p:cNvPr id="86" name="文本框 85"/>
          <p:cNvSpPr txBox="1"/>
          <p:nvPr/>
        </p:nvSpPr>
        <p:spPr>
          <a:xfrm>
            <a:off x="9364391" y="4531571"/>
            <a:ext cx="2084242" cy="923330"/>
          </a:xfrm>
          <a:prstGeom prst="rect">
            <a:avLst/>
          </a:prstGeom>
          <a:noFill/>
        </p:spPr>
        <p:txBody>
          <a:bodyPr wrap="square" rtlCol="0">
            <a:spAutoFit/>
          </a:bodyPr>
          <a:lstStyle/>
          <a:p>
            <a:r>
              <a:rPr lang="zh-CN" altLang="en-US" dirty="0"/>
              <a:t>微服务</a:t>
            </a:r>
            <a:r>
              <a:rPr lang="zh-CN" altLang="en-US" dirty="0" smtClean="0"/>
              <a:t>架构</a:t>
            </a:r>
            <a:endParaRPr lang="en-US" altLang="zh-CN" dirty="0" smtClean="0"/>
          </a:p>
          <a:p>
            <a:r>
              <a:rPr lang="zh-CN" altLang="en-US" dirty="0" smtClean="0"/>
              <a:t>高度原子性、自治、独立开发部署</a:t>
            </a:r>
            <a:endParaRPr lang="en-US" altLang="zh-CN" dirty="0"/>
          </a:p>
        </p:txBody>
      </p:sp>
      <p:sp>
        <p:nvSpPr>
          <p:cNvPr id="87" name="右箭头 86"/>
          <p:cNvSpPr/>
          <p:nvPr/>
        </p:nvSpPr>
        <p:spPr>
          <a:xfrm>
            <a:off x="3086399" y="3200035"/>
            <a:ext cx="489098" cy="25247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右箭头 87"/>
          <p:cNvSpPr/>
          <p:nvPr/>
        </p:nvSpPr>
        <p:spPr>
          <a:xfrm>
            <a:off x="5907158" y="3206548"/>
            <a:ext cx="489098" cy="25247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8701838" y="3180041"/>
            <a:ext cx="489098" cy="25247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p:cNvSpPr txBox="1"/>
          <p:nvPr/>
        </p:nvSpPr>
        <p:spPr>
          <a:xfrm>
            <a:off x="9935788" y="2223916"/>
            <a:ext cx="730777" cy="369332"/>
          </a:xfrm>
          <a:prstGeom prst="rect">
            <a:avLst/>
          </a:prstGeom>
          <a:noFill/>
        </p:spPr>
        <p:txBody>
          <a:bodyPr wrap="none" rtlCol="0">
            <a:spAutoFit/>
          </a:bodyPr>
          <a:lstStyle/>
          <a:p>
            <a:r>
              <a:rPr lang="en-US" altLang="zh-CN" dirty="0"/>
              <a:t>Micro</a:t>
            </a:r>
            <a:endParaRPr lang="zh-CN" altLang="en-US" dirty="0"/>
          </a:p>
        </p:txBody>
      </p:sp>
      <p:cxnSp>
        <p:nvCxnSpPr>
          <p:cNvPr id="3" name="直接连接符 2"/>
          <p:cNvCxnSpPr>
            <a:stCxn id="54" idx="3"/>
            <a:endCxn id="55" idx="1"/>
          </p:cNvCxnSpPr>
          <p:nvPr/>
        </p:nvCxnSpPr>
        <p:spPr>
          <a:xfrm>
            <a:off x="9866581" y="3024827"/>
            <a:ext cx="115531" cy="2687"/>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62" idx="1"/>
          </p:cNvCxnSpPr>
          <p:nvPr/>
        </p:nvCxnSpPr>
        <p:spPr>
          <a:xfrm>
            <a:off x="10535438" y="3001160"/>
            <a:ext cx="130607" cy="377826"/>
          </a:xfrm>
          <a:prstGeom prst="line">
            <a:avLst/>
          </a:prstGeom>
          <a:ln>
            <a:solidFill>
              <a:srgbClr val="2C69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11610"/>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教育培训课"/>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6"/>
</p:tagLst>
</file>

<file path=ppt/tags/tag23.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10"/>
</p:tagLst>
</file>

<file path=ppt/tags/tag27.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11"/>
</p:tagLst>
</file>

<file path=ppt/tags/tag28.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12"/>
</p:tagLst>
</file>

<file path=ppt/tags/tag29.xml><?xml version="1.0" encoding="utf-8"?>
<p:tagLst xmlns:a="http://schemas.openxmlformats.org/drawingml/2006/main" xmlns:r="http://schemas.openxmlformats.org/officeDocument/2006/relationships" xmlns:p="http://schemas.openxmlformats.org/presentationml/2006/main">
  <p:tag name="MH" val="20170705134447"/>
  <p:tag name="MH_LIBRARY" val="GRAPHIC"/>
  <p:tag name="MH_TYPE" val="Other"/>
  <p:tag name="MH_ORDER" val="13"/>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自定义设计方案">
  <a:themeElements>
    <a:clrScheme name="002通用彩色">
      <a:dk1>
        <a:sysClr val="windowText" lastClr="000000"/>
      </a:dk1>
      <a:lt1>
        <a:sysClr val="window" lastClr="FFFFFF"/>
      </a:lt1>
      <a:dk2>
        <a:srgbClr val="E73E53"/>
      </a:dk2>
      <a:lt2>
        <a:srgbClr val="E7E6E6"/>
      </a:lt2>
      <a:accent1>
        <a:srgbClr val="58A527"/>
      </a:accent1>
      <a:accent2>
        <a:srgbClr val="4F50A0"/>
      </a:accent2>
      <a:accent3>
        <a:srgbClr val="27A0B3"/>
      </a:accent3>
      <a:accent4>
        <a:srgbClr val="E73E53"/>
      </a:accent4>
      <a:accent5>
        <a:srgbClr val="EAAE00"/>
      </a:accent5>
      <a:accent6>
        <a:srgbClr val="58A527"/>
      </a:accent6>
      <a:hlink>
        <a:srgbClr val="4F50A0"/>
      </a:hlink>
      <a:folHlink>
        <a:srgbClr val="27A0B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2075</Words>
  <Application>Microsoft Office PowerPoint</Application>
  <PresentationFormat>自定义</PresentationFormat>
  <Paragraphs>542</Paragraphs>
  <Slides>44</Slides>
  <Notes>44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Impact MT Std</vt:lpstr>
      <vt:lpstr>MetaNormalLF-Roman</vt:lpstr>
      <vt:lpstr>等线</vt:lpstr>
      <vt:lpstr>方正正粗黑简体</vt:lpstr>
      <vt:lpstr>迷你简准圆</vt:lpstr>
      <vt:lpstr>思源黑体 CN ExtraLight</vt:lpstr>
      <vt:lpstr>宋体</vt:lpstr>
      <vt:lpstr>微软雅黑</vt:lpstr>
      <vt:lpstr>Arial</vt:lpstr>
      <vt:lpstr>Calibri</vt:lpstr>
      <vt:lpstr>Calibri Light</vt:lpstr>
      <vt:lpstr>Segoe UI</vt:lpstr>
      <vt:lpstr>Tahoma</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教育培训课</dc:title>
  <dc:creator/>
  <cp:lastModifiedBy/>
  <cp:revision>1</cp:revision>
  <dcterms:created xsi:type="dcterms:W3CDTF">2017-04-05T12:38:21Z</dcterms:created>
  <dcterms:modified xsi:type="dcterms:W3CDTF">2017-12-08T09:16:59Z</dcterms:modified>
</cp:coreProperties>
</file>